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1312" r:id="rId2"/>
    <p:sldId id="1314" r:id="rId3"/>
    <p:sldId id="1315" r:id="rId4"/>
    <p:sldId id="1316" r:id="rId5"/>
    <p:sldId id="1317" r:id="rId6"/>
    <p:sldId id="1318" r:id="rId7"/>
    <p:sldId id="1319" r:id="rId8"/>
    <p:sldId id="1320" r:id="rId9"/>
    <p:sldId id="1313" r:id="rId10"/>
    <p:sldId id="1232" r:id="rId11"/>
    <p:sldId id="1253" r:id="rId12"/>
    <p:sldId id="1339" r:id="rId13"/>
    <p:sldId id="1340" r:id="rId14"/>
    <p:sldId id="1341" r:id="rId15"/>
    <p:sldId id="1342" r:id="rId16"/>
    <p:sldId id="1343" r:id="rId17"/>
    <p:sldId id="1344" r:id="rId18"/>
    <p:sldId id="1347" r:id="rId19"/>
    <p:sldId id="1348" r:id="rId20"/>
    <p:sldId id="1345" r:id="rId21"/>
    <p:sldId id="1346" r:id="rId22"/>
    <p:sldId id="1349" r:id="rId23"/>
    <p:sldId id="1350" r:id="rId24"/>
    <p:sldId id="1357" r:id="rId25"/>
    <p:sldId id="1358" r:id="rId26"/>
    <p:sldId id="1234" r:id="rId27"/>
    <p:sldId id="1254" r:id="rId28"/>
    <p:sldId id="1235" r:id="rId29"/>
    <p:sldId id="1255" r:id="rId30"/>
    <p:sldId id="1295" r:id="rId31"/>
    <p:sldId id="1296" r:id="rId32"/>
    <p:sldId id="1236" r:id="rId33"/>
    <p:sldId id="1256" r:id="rId34"/>
    <p:sldId id="1238" r:id="rId35"/>
    <p:sldId id="1258" r:id="rId36"/>
    <p:sldId id="1239" r:id="rId37"/>
    <p:sldId id="1259" r:id="rId38"/>
    <p:sldId id="1240" r:id="rId39"/>
    <p:sldId id="1260" r:id="rId40"/>
    <p:sldId id="1241" r:id="rId41"/>
    <p:sldId id="1261" r:id="rId42"/>
    <p:sldId id="1243" r:id="rId43"/>
    <p:sldId id="1263" r:id="rId44"/>
    <p:sldId id="1246" r:id="rId45"/>
    <p:sldId id="1266" r:id="rId46"/>
    <p:sldId id="1247" r:id="rId47"/>
    <p:sldId id="1267" r:id="rId48"/>
    <p:sldId id="1251" r:id="rId49"/>
    <p:sldId id="1272" r:id="rId50"/>
    <p:sldId id="1289" r:id="rId51"/>
    <p:sldId id="1290" r:id="rId52"/>
    <p:sldId id="1311" r:id="rId53"/>
    <p:sldId id="1310" r:id="rId54"/>
    <p:sldId id="1323" r:id="rId55"/>
    <p:sldId id="1324" r:id="rId56"/>
    <p:sldId id="1322" r:id="rId57"/>
    <p:sldId id="1292" r:id="rId58"/>
    <p:sldId id="1293" r:id="rId59"/>
    <p:sldId id="1294" r:id="rId60"/>
    <p:sldId id="1325" r:id="rId61"/>
    <p:sldId id="1326" r:id="rId62"/>
    <p:sldId id="1327" r:id="rId63"/>
    <p:sldId id="1328" r:id="rId64"/>
    <p:sldId id="1329" r:id="rId65"/>
    <p:sldId id="1330" r:id="rId66"/>
    <p:sldId id="1331" r:id="rId67"/>
    <p:sldId id="1332" r:id="rId68"/>
    <p:sldId id="1333" r:id="rId69"/>
    <p:sldId id="1334" r:id="rId70"/>
    <p:sldId id="1336" r:id="rId71"/>
    <p:sldId id="1335" r:id="rId72"/>
    <p:sldId id="1337" r:id="rId73"/>
    <p:sldId id="1338" r:id="rId74"/>
    <p:sldId id="1233" r:id="rId75"/>
    <p:sldId id="1287" r:id="rId76"/>
    <p:sldId id="1275" r:id="rId77"/>
    <p:sldId id="1288" r:id="rId78"/>
    <p:sldId id="1351" r:id="rId79"/>
    <p:sldId id="1352" r:id="rId80"/>
    <p:sldId id="1353" r:id="rId81"/>
    <p:sldId id="1354" r:id="rId82"/>
    <p:sldId id="1355" r:id="rId83"/>
    <p:sldId id="1359" r:id="rId84"/>
    <p:sldId id="1300" r:id="rId85"/>
    <p:sldId id="1301" r:id="rId86"/>
    <p:sldId id="1277" r:id="rId87"/>
    <p:sldId id="1283" r:id="rId88"/>
    <p:sldId id="1279" r:id="rId89"/>
    <p:sldId id="1284" r:id="rId90"/>
    <p:sldId id="1280" r:id="rId91"/>
    <p:sldId id="1299" r:id="rId92"/>
    <p:sldId id="1362" r:id="rId93"/>
    <p:sldId id="1363" r:id="rId94"/>
    <p:sldId id="1182" r:id="rId95"/>
    <p:sldId id="1183" r:id="rId96"/>
    <p:sldId id="1360" r:id="rId97"/>
    <p:sldId id="1361" r:id="rId98"/>
    <p:sldId id="1321" r:id="rId9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5" autoAdjust="0"/>
    <p:restoredTop sz="90929"/>
  </p:normalViewPr>
  <p:slideViewPr>
    <p:cSldViewPr>
      <p:cViewPr>
        <p:scale>
          <a:sx n="100" d="100"/>
          <a:sy n="100" d="100"/>
        </p:scale>
        <p:origin x="-1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17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29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39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60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61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62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63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9D231-A149-4ECB-97D9-5648971D1408}" type="slidenum">
              <a:rPr lang="ru-RU"/>
              <a:pPr/>
              <a:t>64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9D231-A149-4ECB-97D9-5648971D1408}" type="slidenum">
              <a:rPr lang="ru-RU"/>
              <a:pPr/>
              <a:t>65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59F98-B65C-4BF0-9824-4937EDB5835F}" type="slidenum">
              <a:rPr lang="ru-RU"/>
              <a:pPr/>
              <a:t>66</a:t>
            </a:fld>
            <a:endParaRPr lang="ru-RU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13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59F98-B65C-4BF0-9824-4937EDB5835F}" type="slidenum">
              <a:rPr lang="ru-RU"/>
              <a:pPr/>
              <a:t>67</a:t>
            </a:fld>
            <a:endParaRPr lang="ru-RU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A26CF-D451-46A7-96B8-839794255C5A}" type="slidenum">
              <a:rPr lang="ru-RU"/>
              <a:pPr/>
              <a:t>68</a:t>
            </a:fld>
            <a:endParaRPr lang="ru-RU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A26CF-D451-46A7-96B8-839794255C5A}" type="slidenum">
              <a:rPr lang="ru-RU"/>
              <a:pPr/>
              <a:t>69</a:t>
            </a:fld>
            <a:endParaRPr lang="ru-RU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A26CF-D451-46A7-96B8-839794255C5A}" type="slidenum">
              <a:rPr lang="ru-RU"/>
              <a:pPr/>
              <a:t>70</a:t>
            </a:fld>
            <a:endParaRPr lang="ru-RU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A26CF-D451-46A7-96B8-839794255C5A}" type="slidenum">
              <a:rPr lang="ru-RU"/>
              <a:pPr/>
              <a:t>71</a:t>
            </a:fld>
            <a:endParaRPr lang="ru-RU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52B0D-A992-44D2-B402-5EFD3CF51016}" type="slidenum">
              <a:rPr lang="ru-RU"/>
              <a:pPr/>
              <a:t>72</a:t>
            </a:fld>
            <a:endParaRPr lang="ru-RU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52B0D-A992-44D2-B402-5EFD3CF51016}" type="slidenum">
              <a:rPr lang="ru-RU"/>
              <a:pPr/>
              <a:t>73</a:t>
            </a:fld>
            <a:endParaRPr lang="ru-RU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14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80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5D95-8729-4DC7-9804-51EF0BE15D27}" type="slidenum">
              <a:rPr lang="ru-RU"/>
              <a:pPr/>
              <a:t>81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27E00-D8E8-49EA-9DA1-EDAB673E57BC}" type="slidenum">
              <a:rPr lang="ru-RU"/>
              <a:pPr/>
              <a:t>82</a:t>
            </a:fld>
            <a:endParaRPr lang="ru-R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режиме слайдов ответ появляется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27E00-D8E8-49EA-9DA1-EDAB673E57BC}" type="slidenum">
              <a:rPr lang="ru-RU"/>
              <a:pPr/>
              <a:t>83</a:t>
            </a:fld>
            <a:endParaRPr lang="ru-R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режиме слайдов ответ появляется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84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85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86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15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5D95-8729-4DC7-9804-51EF0BE15D27}" type="slidenum">
              <a:rPr lang="ru-RU"/>
              <a:pPr/>
              <a:t>87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88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5D95-8729-4DC7-9804-51EF0BE15D27}" type="slidenum">
              <a:rPr lang="ru-RU"/>
              <a:pPr/>
              <a:t>89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90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91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92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93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3680ED85-E930-40A2-83C2-E31079EF1BD9}" type="slidenum">
              <a:rPr lang="ru-RU" sz="1200"/>
              <a:pPr eaLnBrk="1" hangingPunct="1"/>
              <a:t>94</a:t>
            </a:fld>
            <a:endParaRPr 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  <a:latin typeface="Times New Roman" charset="0"/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3680ED85-E930-40A2-83C2-E31079EF1BD9}" type="slidenum">
              <a:rPr lang="ru-RU" sz="1200"/>
              <a:pPr eaLnBrk="1" hangingPunct="1"/>
              <a:t>95</a:t>
            </a:fld>
            <a:endParaRPr 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  <a:latin typeface="Times New Roman" charset="0"/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3680ED85-E930-40A2-83C2-E31079EF1BD9}" type="slidenum">
              <a:rPr lang="ru-RU" sz="1200"/>
              <a:pPr eaLnBrk="1" hangingPunct="1"/>
              <a:t>96</a:t>
            </a:fld>
            <a:endParaRPr 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  <a:latin typeface="Times New Roman" charset="0"/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1EE63-8948-4DA8-BA2F-C3C2A96EF3F1}" type="slidenum">
              <a:rPr lang="ru-RU"/>
              <a:pPr/>
              <a:t>16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3680ED85-E930-40A2-83C2-E31079EF1BD9}" type="slidenum">
              <a:rPr lang="ru-RU" sz="1200"/>
              <a:pPr eaLnBrk="1" hangingPunct="1"/>
              <a:t>97</a:t>
            </a:fld>
            <a:endParaRPr 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  <a:latin typeface="Times New Roman" charset="0"/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9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19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Задачи на комбинации многогранников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517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/>
              <a:t>B</a:t>
            </a:r>
            <a:r>
              <a:rPr lang="ru-RU" dirty="0"/>
              <a:t>, </a:t>
            </a:r>
            <a:r>
              <a:rPr lang="en-US" i="1" dirty="0"/>
              <a:t>D</a:t>
            </a:r>
            <a:r>
              <a:rPr lang="ru-RU" dirty="0"/>
              <a:t>, </a:t>
            </a:r>
            <a:r>
              <a:rPr lang="en-US" i="1" dirty="0"/>
              <a:t>A</a:t>
            </a:r>
            <a:r>
              <a:rPr lang="ru-RU" baseline="-25000" dirty="0"/>
              <a:t>1</a:t>
            </a:r>
            <a:r>
              <a:rPr lang="ru-RU" dirty="0"/>
              <a:t>, </a:t>
            </a:r>
            <a:r>
              <a:rPr lang="en-US" i="1" dirty="0"/>
              <a:t>C</a:t>
            </a:r>
            <a:r>
              <a:rPr lang="ru-RU" baseline="-25000" dirty="0"/>
              <a:t>1</a:t>
            </a:r>
            <a:r>
              <a:rPr lang="ru-RU" dirty="0"/>
              <a:t> единичного куба </a:t>
            </a:r>
            <a:r>
              <a:rPr lang="en-US" i="1" dirty="0"/>
              <a:t>ABCDA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/>
              <a:t>1</a:t>
            </a:r>
            <a:r>
              <a:rPr lang="en-US" i="1" dirty="0"/>
              <a:t>D</a:t>
            </a:r>
            <a:r>
              <a:rPr lang="ru-RU" baseline="-25000" dirty="0" smtClean="0"/>
              <a:t>1</a:t>
            </a:r>
            <a:r>
              <a:rPr lang="ru-RU" dirty="0" smtClean="0"/>
              <a:t>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220393" cy="36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866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Искомым многогранником является правильный </a:t>
                </a:r>
                <a:r>
                  <a:rPr lang="ru-RU" dirty="0" smtClean="0"/>
                  <a:t>тетраэдр. </a:t>
                </a:r>
                <a:r>
                  <a:rPr lang="ru-RU" dirty="0"/>
                  <a:t>Его рёбра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866969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634" r="-1000" b="-154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71" y="1988840"/>
            <a:ext cx="449344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4800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 smtClean="0"/>
              <a:t>A</a:t>
            </a:r>
            <a:r>
              <a:rPr lang="ru-RU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smtClean="0"/>
              <a:t>C</a:t>
            </a:r>
            <a:r>
              <a:rPr lang="en-US" dirty="0"/>
              <a:t>,</a:t>
            </a:r>
            <a:r>
              <a:rPr lang="en-US" i="1" dirty="0" smtClean="0"/>
              <a:t> C</a:t>
            </a:r>
            <a:r>
              <a:rPr lang="ru-RU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ru-RU" dirty="0" smtClean="0"/>
              <a:t> треугольной призмы </a:t>
            </a:r>
            <a:r>
              <a:rPr lang="en-US" i="1" dirty="0" smtClean="0"/>
              <a:t>ABCA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 smtClean="0"/>
              <a:t>1</a:t>
            </a:r>
            <a:r>
              <a:rPr lang="ru-RU" dirty="0" smtClean="0"/>
              <a:t>. Найдите </a:t>
            </a:r>
            <a:r>
              <a:rPr lang="ru-RU" dirty="0"/>
              <a:t>его </a:t>
            </a:r>
            <a:r>
              <a:rPr lang="ru-RU" dirty="0" smtClean="0"/>
              <a:t>объём, если объём исходной призмы равен 1.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17900" cy="381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2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9858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Ответ. </a:t>
                </a:r>
                <a:r>
                  <a:rPr lang="ru-RU" dirty="0" smtClean="0"/>
                  <a:t>Искомым многогранником является четырёхугольная пирамида </a:t>
                </a:r>
                <a:r>
                  <a:rPr lang="en-US" i="1" dirty="0" smtClean="0"/>
                  <a:t>ABCC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 smtClean="0"/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98584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1000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3666802" cy="35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4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(В) Объем треугольной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 </a:t>
            </a:r>
            <a:r>
              <a:rPr lang="ru-RU" dirty="0">
                <a:cs typeface="Times New Roman" pitchFamily="18" charset="0"/>
              </a:rPr>
              <a:t>равен 1, </a:t>
            </a:r>
            <a:r>
              <a:rPr lang="ru-RU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SB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. Найдите объем </a:t>
            </a:r>
            <a:r>
              <a:rPr lang="ru-RU" dirty="0" smtClean="0">
                <a:cs typeface="Times New Roman" pitchFamily="18" charset="0"/>
              </a:rPr>
              <a:t>многогранника, вершинами которого являются точки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D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S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00808"/>
            <a:ext cx="3456384" cy="371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228600" y="116632"/>
                <a:ext cx="8763000" cy="615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b="1" dirty="0" smtClean="0"/>
                  <a:t>	Ответ.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ru-RU" i="1" dirty="0" smtClean="0">
                    <a:cs typeface="Times New Roman" pitchFamily="18" charset="0"/>
                  </a:rPr>
                  <a:t> 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16632"/>
                <a:ext cx="8763000" cy="615746"/>
              </a:xfrm>
              <a:prstGeom prst="rect">
                <a:avLst/>
              </a:prstGeom>
              <a:blipFill rotWithShape="1">
                <a:blip r:embed="rId3"/>
                <a:stretch>
                  <a:fillRect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059585" cy="388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6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(С) Объем четырёхугольной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 smtClean="0">
                <a:cs typeface="Times New Roman" pitchFamily="18" charset="0"/>
              </a:rPr>
              <a:t>SABCD </a:t>
            </a:r>
            <a:r>
              <a:rPr lang="ru-RU" dirty="0">
                <a:cs typeface="Times New Roman" pitchFamily="18" charset="0"/>
              </a:rPr>
              <a:t>равен 1,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 smtClean="0">
                <a:cs typeface="Times New Roman" pitchFamily="18" charset="0"/>
              </a:rPr>
              <a:t>SC</a:t>
            </a:r>
            <a:r>
              <a:rPr lang="ru-RU" dirty="0" smtClean="0">
                <a:cs typeface="Times New Roman" pitchFamily="18" charset="0"/>
              </a:rPr>
              <a:t>,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 smtClean="0">
                <a:cs typeface="Times New Roman" pitchFamily="18" charset="0"/>
              </a:rPr>
              <a:t>SD</a:t>
            </a:r>
            <a:r>
              <a:rPr lang="ru-RU" dirty="0" smtClean="0">
                <a:cs typeface="Times New Roman" pitchFamily="18" charset="0"/>
              </a:rPr>
              <a:t>. </a:t>
            </a:r>
            <a:r>
              <a:rPr lang="ru-RU" dirty="0">
                <a:cs typeface="Times New Roman" pitchFamily="18" charset="0"/>
              </a:rPr>
              <a:t>Найдите объем </a:t>
            </a:r>
            <a:r>
              <a:rPr lang="ru-RU" dirty="0" smtClean="0">
                <a:cs typeface="Times New Roman" pitchFamily="18" charset="0"/>
              </a:rPr>
              <a:t>многогранника, вершинами которого являются точки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F</a:t>
            </a:r>
            <a:r>
              <a:rPr lang="en-US" dirty="0" smtClean="0">
                <a:cs typeface="Times New Roman" pitchFamily="18" charset="0"/>
              </a:rPr>
              <a:t>,</a:t>
            </a:r>
            <a:r>
              <a:rPr lang="en-US" i="1" dirty="0" smtClean="0">
                <a:cs typeface="Times New Roman" pitchFamily="18" charset="0"/>
              </a:rPr>
              <a:t> S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081140" cy="344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4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228600" y="116632"/>
                <a:ext cx="8763000" cy="2249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 smtClean="0"/>
                  <a:t>Искомым многогранником является четырёхугольная пирамида </a:t>
                </a:r>
                <a:r>
                  <a:rPr lang="en-US" i="1" dirty="0" smtClean="0"/>
                  <a:t>SABEF</a:t>
                </a:r>
                <a:r>
                  <a:rPr lang="en-US" dirty="0" smtClean="0"/>
                  <a:t>. </a:t>
                </a:r>
                <a:r>
                  <a:rPr lang="ru-RU" dirty="0" smtClean="0"/>
                  <a:t>Она состоит из двух треугольных пирамид </a:t>
                </a:r>
                <a:r>
                  <a:rPr lang="en-US" i="1" dirty="0" smtClean="0"/>
                  <a:t>SABE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SAEF</a:t>
                </a:r>
                <a:r>
                  <a:rPr lang="en-US" dirty="0" smtClean="0"/>
                  <a:t>. </a:t>
                </a:r>
                <a:r>
                  <a:rPr lang="ru-RU" dirty="0" smtClean="0"/>
                  <a:t>Объем пирамиды </a:t>
                </a:r>
                <a:r>
                  <a:rPr lang="en-US" i="1" dirty="0" smtClean="0"/>
                  <a:t>SABE </a:t>
                </a:r>
                <a:r>
                  <a:rPr lang="ru-RU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i="1" dirty="0" smtClean="0"/>
                  <a:t>. </a:t>
                </a:r>
                <a:r>
                  <a:rPr lang="ru-RU" dirty="0" smtClean="0"/>
                  <a:t>Объём пирамиды </a:t>
                </a:r>
                <a:r>
                  <a:rPr lang="en-US" i="1" dirty="0" smtClean="0"/>
                  <a:t>SAEF </a:t>
                </a:r>
                <a:r>
                  <a:rPr lang="ru-RU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i="1" dirty="0" smtClean="0"/>
                  <a:t>. </a:t>
                </a:r>
                <a:r>
                  <a:rPr lang="ru-RU" dirty="0" smtClean="0"/>
                  <a:t>Следовательно, объём пирамиды </a:t>
                </a:r>
                <a:r>
                  <a:rPr lang="en-US" i="1" dirty="0" smtClean="0"/>
                  <a:t>SABEF </a:t>
                </a:r>
                <a:r>
                  <a:rPr lang="ru-RU" dirty="0" smtClean="0"/>
                  <a:t>равен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ru-RU" i="1" dirty="0" smtClean="0">
                    <a:cs typeface="Times New Roman" pitchFamily="18" charset="0"/>
                  </a:rPr>
                  <a:t> 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16632"/>
                <a:ext cx="8763000" cy="2249205"/>
              </a:xfrm>
              <a:prstGeom prst="rect">
                <a:avLst/>
              </a:prstGeom>
              <a:blipFill rotWithShape="1">
                <a:blip r:embed="rId3"/>
                <a:stretch>
                  <a:fillRect l="-1113" t="-2168" r="-1044" b="-16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65837"/>
            <a:ext cx="4657204" cy="384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4800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 smtClean="0"/>
              <a:t>A</a:t>
            </a:r>
            <a:r>
              <a:rPr lang="ru-RU" dirty="0" smtClean="0"/>
              <a:t>, </a:t>
            </a:r>
            <a:r>
              <a:rPr lang="en-US" i="1" dirty="0"/>
              <a:t>B</a:t>
            </a:r>
            <a:r>
              <a:rPr lang="en-US" dirty="0" smtClean="0"/>
              <a:t>, </a:t>
            </a:r>
            <a:r>
              <a:rPr lang="en-US" i="1" dirty="0"/>
              <a:t>C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E</a:t>
            </a:r>
            <a:r>
              <a:rPr lang="ru-RU" baseline="-25000" dirty="0" smtClean="0"/>
              <a:t>1</a:t>
            </a:r>
            <a:r>
              <a:rPr lang="ru-RU" dirty="0" smtClean="0"/>
              <a:t> правильной шестиугольной призмы </a:t>
            </a:r>
            <a:r>
              <a:rPr lang="en-US" i="1" dirty="0" smtClean="0"/>
              <a:t>ABCDEFA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i="1" dirty="0" smtClean="0"/>
              <a:t>F</a:t>
            </a:r>
            <a:r>
              <a:rPr lang="en-US" baseline="-25000" dirty="0" smtClean="0"/>
              <a:t>1</a:t>
            </a:r>
            <a:r>
              <a:rPr lang="ru-RU" dirty="0" smtClean="0"/>
              <a:t>. Найдите </a:t>
            </a:r>
            <a:r>
              <a:rPr lang="ru-RU" dirty="0"/>
              <a:t>его </a:t>
            </a:r>
            <a:r>
              <a:rPr lang="ru-RU" dirty="0" smtClean="0"/>
              <a:t>объём, если объём исходной призмы равен 1.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387950" cy="397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4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101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Ответ. </a:t>
                </a:r>
                <a:r>
                  <a:rPr lang="ru-RU" dirty="0" smtClean="0"/>
                  <a:t>Искомым многогранником является треугольная пирамида </a:t>
                </a:r>
                <a:r>
                  <a:rPr lang="en-US" i="1" dirty="0" smtClean="0"/>
                  <a:t>E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ABC</a:t>
                </a:r>
                <a:r>
                  <a:rPr lang="en-US" dirty="0" smtClean="0"/>
                  <a:t>. </a:t>
                </a:r>
                <a:r>
                  <a:rPr lang="ru-RU" dirty="0" smtClean="0"/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101861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790" r="-1000" b="-1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37789"/>
            <a:ext cx="5212506" cy="377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6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1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4800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 smtClean="0"/>
              <a:t>A</a:t>
            </a:r>
            <a:r>
              <a:rPr lang="ru-RU" dirty="0" smtClean="0"/>
              <a:t>, </a:t>
            </a:r>
            <a:r>
              <a:rPr lang="en-US" i="1" dirty="0"/>
              <a:t>C</a:t>
            </a:r>
            <a:r>
              <a:rPr lang="en-US" dirty="0" smtClean="0"/>
              <a:t>, </a:t>
            </a:r>
            <a:r>
              <a:rPr lang="en-US" i="1" dirty="0"/>
              <a:t>D</a:t>
            </a:r>
            <a:r>
              <a:rPr lang="en-US" dirty="0" smtClean="0"/>
              <a:t>,</a:t>
            </a:r>
            <a:r>
              <a:rPr lang="en-US" i="1" dirty="0" smtClean="0"/>
              <a:t> C</a:t>
            </a:r>
            <a:r>
              <a:rPr lang="ru-RU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ru-RU" baseline="-25000" dirty="0" smtClean="0"/>
              <a:t>1</a:t>
            </a:r>
            <a:r>
              <a:rPr lang="ru-RU" dirty="0" smtClean="0"/>
              <a:t> правильной шестиугольной призмы </a:t>
            </a:r>
            <a:r>
              <a:rPr lang="en-US" i="1" dirty="0" smtClean="0"/>
              <a:t>ABCDEFA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i="1" dirty="0" smtClean="0"/>
              <a:t>F</a:t>
            </a:r>
            <a:r>
              <a:rPr lang="en-US" baseline="-25000" dirty="0" smtClean="0"/>
              <a:t>1</a:t>
            </a:r>
            <a:r>
              <a:rPr lang="ru-RU" dirty="0" smtClean="0"/>
              <a:t>. Найдите </a:t>
            </a:r>
            <a:r>
              <a:rPr lang="ru-RU" dirty="0"/>
              <a:t>его </a:t>
            </a:r>
            <a:r>
              <a:rPr lang="ru-RU" dirty="0" smtClean="0"/>
              <a:t>объём, если объём исходной призмы равен 1.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387950" cy="397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2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9858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Ответ. </a:t>
                </a:r>
                <a:r>
                  <a:rPr lang="ru-RU" dirty="0" smtClean="0"/>
                  <a:t>Искомым многогранником является четырёхугольная пирамида </a:t>
                </a:r>
                <a:r>
                  <a:rPr lang="en-US" i="1" dirty="0" smtClean="0"/>
                  <a:t>ACDD</a:t>
                </a:r>
                <a:r>
                  <a:rPr lang="en-US" baseline="-25000" dirty="0" smtClean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 smtClean="0"/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98584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1000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4380408" cy="33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4800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(С)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 smtClean="0"/>
              <a:t>A</a:t>
            </a:r>
            <a:r>
              <a:rPr lang="ru-RU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,</a:t>
            </a:r>
            <a:r>
              <a:rPr lang="en-US" i="1" dirty="0" smtClean="0"/>
              <a:t> C</a:t>
            </a:r>
            <a:r>
              <a:rPr lang="en-US" dirty="0" smtClean="0"/>
              <a:t>, </a:t>
            </a:r>
            <a:r>
              <a:rPr lang="en-US" i="1" dirty="0"/>
              <a:t>F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A</a:t>
            </a:r>
            <a:r>
              <a:rPr lang="ru-RU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/>
              <a:t>B</a:t>
            </a:r>
            <a:r>
              <a:rPr lang="ru-RU" baseline="-25000" dirty="0" smtClean="0"/>
              <a:t>1</a:t>
            </a:r>
            <a:r>
              <a:rPr lang="ru-RU" dirty="0" smtClean="0"/>
              <a:t> правильной шестиугольной призмы </a:t>
            </a:r>
            <a:r>
              <a:rPr lang="en-US" i="1" dirty="0" smtClean="0"/>
              <a:t>ABCDEFA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i="1" dirty="0" smtClean="0"/>
              <a:t>F</a:t>
            </a:r>
            <a:r>
              <a:rPr lang="en-US" baseline="-25000" dirty="0" smtClean="0"/>
              <a:t>1</a:t>
            </a:r>
            <a:r>
              <a:rPr lang="ru-RU" dirty="0" smtClean="0"/>
              <a:t>. Найдите </a:t>
            </a:r>
            <a:r>
              <a:rPr lang="ru-RU" dirty="0"/>
              <a:t>его </a:t>
            </a:r>
            <a:r>
              <a:rPr lang="ru-RU" dirty="0" smtClean="0"/>
              <a:t>объём, если объём исходной призмы равен 1.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387950" cy="397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6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2034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 smtClean="0"/>
                  <a:t>Искомы</a:t>
                </a:r>
                <a:r>
                  <a:rPr lang="ru-RU" dirty="0"/>
                  <a:t>й</a:t>
                </a:r>
                <a:r>
                  <a:rPr lang="ru-RU" dirty="0" smtClean="0"/>
                  <a:t> многогранник состоит из двух треугольных пирамид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AOF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BOC</a:t>
                </a:r>
                <a:r>
                  <a:rPr lang="en-US" dirty="0" smtClean="0"/>
                  <a:t>, </a:t>
                </a:r>
                <a:r>
                  <a:rPr lang="ru-RU" dirty="0" smtClean="0"/>
                  <a:t>объёмы которых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 smtClean="0"/>
                  <a:t>, и четырёхугольной пирамиды </a:t>
                </a:r>
                <a:r>
                  <a:rPr lang="en-US" i="1" dirty="0" smtClean="0"/>
                  <a:t>OABB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</a:t>
                </a:r>
                <a:r>
                  <a:rPr lang="ru-RU" dirty="0" smtClean="0"/>
                  <a:t>объём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 smtClean="0"/>
                  <a:t>.  Следовательно, объём искомого многогранника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203421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395" r="-1000" b="-1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45" y="2564904"/>
            <a:ext cx="4801220" cy="347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9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4800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вершины </a:t>
            </a:r>
            <a:r>
              <a:rPr lang="en-US" i="1" dirty="0" smtClean="0"/>
              <a:t>A</a:t>
            </a:r>
            <a:r>
              <a:rPr lang="ru-RU" dirty="0" smtClean="0"/>
              <a:t>, </a:t>
            </a:r>
            <a:r>
              <a:rPr lang="en-US" i="1" dirty="0"/>
              <a:t>C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E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D</a:t>
            </a:r>
            <a:r>
              <a:rPr lang="ru-RU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/>
              <a:t>F</a:t>
            </a:r>
            <a:r>
              <a:rPr lang="ru-RU" baseline="-25000" dirty="0" smtClean="0"/>
              <a:t>1</a:t>
            </a:r>
            <a:r>
              <a:rPr lang="ru-RU" dirty="0" smtClean="0"/>
              <a:t> правильной шестиугольной призмы </a:t>
            </a:r>
            <a:r>
              <a:rPr lang="en-US" i="1" dirty="0" smtClean="0"/>
              <a:t>ABCDEFA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i="1" dirty="0" smtClean="0"/>
              <a:t>F</a:t>
            </a:r>
            <a:r>
              <a:rPr lang="en-US" baseline="-25000" dirty="0" smtClean="0"/>
              <a:t>1</a:t>
            </a:r>
            <a:r>
              <a:rPr lang="ru-RU" dirty="0" smtClean="0"/>
              <a:t>. Найдите </a:t>
            </a:r>
            <a:r>
              <a:rPr lang="ru-RU" dirty="0"/>
              <a:t>его </a:t>
            </a:r>
            <a:r>
              <a:rPr lang="ru-RU" dirty="0" smtClean="0"/>
              <a:t>объём, если объём исходной призмы равен 1.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387950" cy="397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01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22459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 smtClean="0"/>
                  <a:t>Искомы</a:t>
                </a:r>
                <a:r>
                  <a:rPr lang="ru-RU" dirty="0"/>
                  <a:t>й</a:t>
                </a:r>
                <a:r>
                  <a:rPr lang="ru-RU" dirty="0" smtClean="0"/>
                  <a:t> многогранник состоит из двух четырёхугольных пирамид с основанием </a:t>
                </a:r>
                <a:r>
                  <a:rPr lang="en-US" i="1" dirty="0" smtClean="0"/>
                  <a:t>ACD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F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вершинами соответственно 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E</a:t>
                </a:r>
                <a:r>
                  <a:rPr lang="ru-RU" dirty="0" smtClean="0"/>
                  <a:t>. Он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получается из данной призмы отсечением шести равных треугольных пирамид, объёмы которых равны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 smtClean="0"/>
                  <a:t>. Следовательно, объём искомого многогранника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224593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168" r="-1000" b="-16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97" y="2420888"/>
            <a:ext cx="4945806" cy="364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2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центры граней единичного куба </a:t>
            </a:r>
            <a:r>
              <a:rPr lang="en-US" i="1" dirty="0"/>
              <a:t>ABCDA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/>
              <a:t>1</a:t>
            </a:r>
            <a:r>
              <a:rPr lang="en-US" i="1" dirty="0"/>
              <a:t>D</a:t>
            </a:r>
            <a:r>
              <a:rPr lang="ru-RU" baseline="-25000" dirty="0" smtClean="0"/>
              <a:t>1</a:t>
            </a:r>
            <a:r>
              <a:rPr lang="ru-RU" dirty="0" smtClean="0"/>
              <a:t>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744416" cy="35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7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1054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Искомым многогранником является </a:t>
                </a:r>
                <a:r>
                  <a:rPr lang="ru-RU" dirty="0" smtClean="0"/>
                  <a:t>октаэдр. </a:t>
                </a:r>
                <a:r>
                  <a:rPr lang="ru-RU" dirty="0"/>
                  <a:t>Его рёбра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105484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624" r="-1000" b="-4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53" y="2060848"/>
            <a:ext cx="4101455" cy="381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4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середины рёбер единичного куба </a:t>
            </a:r>
            <a:r>
              <a:rPr lang="en-US" i="1" dirty="0"/>
              <a:t>ABCDA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C</a:t>
            </a:r>
            <a:r>
              <a:rPr lang="ru-RU" baseline="-25000" dirty="0"/>
              <a:t>1</a:t>
            </a:r>
            <a:r>
              <a:rPr lang="en-US" i="1" dirty="0"/>
              <a:t>D</a:t>
            </a:r>
            <a:r>
              <a:rPr lang="ru-RU" baseline="-25000" dirty="0" smtClean="0"/>
              <a:t>1</a:t>
            </a:r>
            <a:r>
              <a:rPr lang="ru-RU" dirty="0" smtClean="0"/>
              <a:t>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3744416" cy="35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2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404664"/>
                <a:ext cx="9144000" cy="1424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Искомый многогранник называется </a:t>
                </a:r>
                <a:r>
                  <a:rPr lang="ru-RU" dirty="0" err="1"/>
                  <a:t>кубооктаэдр</a:t>
                </a:r>
                <a:r>
                  <a:rPr lang="ru-RU" dirty="0"/>
                  <a:t>, он изображён на рисунке 78. Его гранями являются восемь правильных треугольников и шесть квадратов. Его рёбра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4664"/>
                <a:ext cx="9144000" cy="142417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419" r="-1000" b="-25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483768" y="1973213"/>
            <a:ext cx="35528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середины рёбер единичного тетраэдра </a:t>
            </a:r>
            <a:r>
              <a:rPr lang="en-US" i="1" dirty="0"/>
              <a:t>ABCD </a:t>
            </a:r>
            <a:r>
              <a:rPr lang="ru-RU" dirty="0"/>
              <a:t>(рис. </a:t>
            </a:r>
            <a:r>
              <a:rPr lang="ru-RU" dirty="0" smtClean="0"/>
              <a:t>4). </a:t>
            </a:r>
            <a:r>
              <a:rPr lang="ru-RU" dirty="0"/>
              <a:t>Как он называется? Найдите его </a:t>
            </a:r>
            <a:r>
              <a:rPr lang="ru-RU" dirty="0" smtClean="0"/>
              <a:t>объём.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808" y="2420888"/>
            <a:ext cx="32194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993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Искомым многогранником является октаэдр (рис. 80). Его </a:t>
                </a:r>
                <a:r>
                  <a:rPr lang="ru-RU" dirty="0" smtClean="0"/>
                  <a:t>объём  равен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993413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08" r="-1000" b="-42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915816" y="2060847"/>
            <a:ext cx="3168352" cy="37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(С) Изобразите </a:t>
            </a:r>
            <a:r>
              <a:rPr lang="ru-RU" dirty="0"/>
              <a:t>многогранник, вершинами которого являются центры граней единичного тетраэдра </a:t>
            </a:r>
            <a:r>
              <a:rPr lang="en-US" i="1" dirty="0"/>
              <a:t>ABCD</a:t>
            </a:r>
            <a:r>
              <a:rPr lang="ru-RU" dirty="0"/>
              <a:t> (рис. 4). 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808" y="2420888"/>
            <a:ext cx="32194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476672"/>
                <a:ext cx="9144000" cy="1528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Искомым многогранником является правильный тетраэдр </a:t>
                </a:r>
                <a:r>
                  <a:rPr lang="en-US" i="1" dirty="0"/>
                  <a:t>EFGH</a:t>
                </a:r>
                <a:r>
                  <a:rPr lang="ru-RU" dirty="0"/>
                  <a:t> (рис. 79). Его ребро  </a:t>
                </a:r>
                <a:r>
                  <a:rPr lang="en-US" i="1" dirty="0"/>
                  <a:t>EF </a:t>
                </a:r>
                <a:r>
                  <a:rPr lang="ru-RU" dirty="0"/>
                  <a:t>равно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средней линии </a:t>
                </a:r>
                <a:r>
                  <a:rPr lang="en-US" i="1" dirty="0"/>
                  <a:t>PQ </a:t>
                </a:r>
                <a:r>
                  <a:rPr lang="ru-RU" dirty="0"/>
                  <a:t>треугольника </a:t>
                </a:r>
                <a:r>
                  <a:rPr lang="en-US" i="1" dirty="0"/>
                  <a:t>ABC</a:t>
                </a:r>
                <a:r>
                  <a:rPr lang="ru-RU" dirty="0"/>
                  <a:t>. Следовательно, рёбра тетраэдра </a:t>
                </a:r>
                <a:r>
                  <a:rPr lang="en-US" i="1" dirty="0"/>
                  <a:t>EFGH </a:t>
                </a:r>
                <a:r>
                  <a:rPr lang="ru-RU" dirty="0"/>
                  <a:t>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6672"/>
                <a:ext cx="9144000" cy="1528624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187" r="-1000" b="-15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814364" y="2132856"/>
            <a:ext cx="3515271" cy="35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(С) Изобразите </a:t>
            </a:r>
            <a:r>
              <a:rPr lang="ru-RU" dirty="0"/>
              <a:t>многогранник, вершинами которого являются центры граней единичного октаэдра (рис. 6). 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2420888"/>
            <a:ext cx="30956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41686"/>
                <a:ext cx="9144000" cy="159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Искомым многогранником является куб (рис. 81). Его ребро  </a:t>
                </a:r>
                <a:r>
                  <a:rPr lang="en-US" i="1" dirty="0"/>
                  <a:t>EF </a:t>
                </a:r>
                <a:r>
                  <a:rPr lang="ru-RU" dirty="0"/>
                  <a:t>равно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диагонали октаэдра. Следовательно, рёбра куба</a:t>
                </a:r>
                <a:r>
                  <a:rPr lang="ru-RU" i="1" dirty="0"/>
                  <a:t> </a:t>
                </a:r>
                <a:r>
                  <a:rPr lang="ru-RU" dirty="0"/>
                  <a:t>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686"/>
                <a:ext cx="9144000" cy="159005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065" r="-1000" b="-15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55776" y="1631737"/>
            <a:ext cx="33051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середины рёбер единичного октаэдра (рис. </a:t>
            </a:r>
            <a:r>
              <a:rPr lang="ru-RU" dirty="0" smtClean="0"/>
              <a:t>6).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2420888"/>
            <a:ext cx="30956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22126"/>
                <a:ext cx="9144000" cy="1732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Искомый многогранник называется </a:t>
                </a:r>
                <a:r>
                  <a:rPr lang="ru-RU" dirty="0" err="1"/>
                  <a:t>кубооктаэдр</a:t>
                </a:r>
                <a:r>
                  <a:rPr lang="ru-RU" dirty="0"/>
                  <a:t>, он изображён на рисунке 82. Он аналогичен многограннику, изображённому на рисунке 3. Его гранями являются восемь правильных треугольников и шесть квадратов. Его рёбра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2126"/>
                <a:ext cx="9144000" cy="173207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817" r="-1000" b="-21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55776" y="1917353"/>
            <a:ext cx="34575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(С) Изобразите </a:t>
            </a:r>
            <a:r>
              <a:rPr lang="ru-RU" dirty="0"/>
              <a:t>многогранник, вершинами которого являются центры граней единичного икосаэдра (рис. 8). 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31840" y="2420888"/>
            <a:ext cx="25622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10584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Искомым многогранником является додекаэдр (рис. 83). Его ребро  равно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105843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598" r="-1000" b="-45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843808" y="2204864"/>
            <a:ext cx="31527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(В) Изобразите </a:t>
            </a:r>
            <a:r>
              <a:rPr lang="ru-RU" dirty="0"/>
              <a:t>многогранник, вершинами которого являются середины рёбер единичного икосаэдра (рис. </a:t>
            </a:r>
            <a:r>
              <a:rPr lang="ru-RU" dirty="0" smtClean="0"/>
              <a:t>8).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31840" y="2420888"/>
            <a:ext cx="25622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461823"/>
                <a:ext cx="9144000" cy="1732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Искомый многогранник называется </a:t>
                </a:r>
                <a:r>
                  <a:rPr lang="ru-RU" dirty="0" err="1"/>
                  <a:t>икосододэкаэдр</a:t>
                </a:r>
                <a:r>
                  <a:rPr lang="ru-RU" dirty="0"/>
                  <a:t>, он </a:t>
                </a:r>
                <a:r>
                  <a:rPr lang="ru-RU" dirty="0" smtClean="0"/>
                  <a:t>изображён </a:t>
                </a:r>
                <a:r>
                  <a:rPr lang="ru-RU" dirty="0"/>
                  <a:t>на рисунке 84. Его гранями являются двенадцать правильных пятиугольников и двадцать правильных треугольников. Его рёбра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823"/>
                <a:ext cx="9144000" cy="173207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817" r="-1000" b="-21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059832" y="2276872"/>
            <a:ext cx="27622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Изобразите </a:t>
            </a:r>
            <a:r>
              <a:rPr lang="ru-RU" dirty="0"/>
              <a:t>многогранник, вершинами которого являются середины рёбер единичного додекаэдра (рис. </a:t>
            </a:r>
            <a:r>
              <a:rPr lang="ru-RU" dirty="0" smtClean="0"/>
              <a:t>10). </a:t>
            </a:r>
            <a:r>
              <a:rPr lang="ru-RU" dirty="0"/>
              <a:t>Как он называется? Найдите его рёбра.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2348880"/>
            <a:ext cx="28860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88640"/>
                <a:ext cx="9144000" cy="1795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Искомым многогранником является </a:t>
                </a:r>
                <a:r>
                  <a:rPr lang="ru-RU" dirty="0" err="1"/>
                  <a:t>икосододекаэдр</a:t>
                </a:r>
                <a:r>
                  <a:rPr lang="ru-RU" dirty="0"/>
                  <a:t> (рис. 86). </a:t>
                </a:r>
                <a:r>
                  <a:rPr lang="ru-RU" dirty="0" smtClean="0"/>
                  <a:t>Его гранями являются 20 правильных треугольников, как у икосаэдра, и 12 правильных пятиугольников, как у додекаэдра. Его рёбра  равны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88640"/>
                <a:ext cx="9144000" cy="1795363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721" r="-1000" b="-23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987824" y="2194024"/>
            <a:ext cx="28860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Рёбра </a:t>
            </a:r>
            <a:r>
              <a:rPr lang="ru-RU" dirty="0"/>
              <a:t>додекаэдра равны 1. Найдите рёбра куба, вершинами которого являются некоторые вершины этого додекаэдра (рис. 14).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2362200"/>
            <a:ext cx="26479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105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Ребро куба равно диагонали грани додекаэдра (рис. 89), т. е.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105670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598" r="-1000" b="-45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131840" y="2117229"/>
            <a:ext cx="27336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Рёбра </a:t>
            </a:r>
            <a:r>
              <a:rPr lang="ru-RU" dirty="0"/>
              <a:t>додекаэдра равны 1. Найдите ребро правильного тетраэдра, вершинами которого являются некоторые вершины этого додекаэдра (рис. 15).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31840" y="2564904"/>
            <a:ext cx="25717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1054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Ребро правильного тетраэдра равно диагонали грани куба (рис. 90), вписанного в додекаэдр, т. е.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105484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624" r="-1000" b="-46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131840" y="2204864"/>
            <a:ext cx="2619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37468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Центры </a:t>
            </a:r>
            <a:r>
              <a:rPr lang="ru-RU" dirty="0"/>
              <a:t>граней октаэдра являются центрами некоторых граней икосаэдра (рис. 21). Найдите рёбра икосаэдра, если рёбра октаэдра равны 1.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86112" y="1839426"/>
            <a:ext cx="27717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628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sz="1800" b="1" dirty="0" smtClean="0"/>
                  <a:t>Решение.</a:t>
                </a:r>
                <a:r>
                  <a:rPr lang="ru-RU" sz="1800" dirty="0" smtClean="0"/>
                  <a:t> </a:t>
                </a:r>
                <a:r>
                  <a:rPr lang="ru-RU" sz="1800" dirty="0"/>
                  <a:t>Обозначим </a:t>
                </a:r>
                <a:r>
                  <a:rPr lang="en-US" sz="1800" i="1" dirty="0"/>
                  <a:t>ABC </a:t>
                </a:r>
                <a:r>
                  <a:rPr lang="ru-RU" sz="1800" dirty="0"/>
                  <a:t>одну из граней исходного октаэдра. На сторонах треугольника </a:t>
                </a:r>
                <a:r>
                  <a:rPr lang="en-US" sz="1800" i="1" dirty="0"/>
                  <a:t>ABC </a:t>
                </a:r>
                <a:r>
                  <a:rPr lang="ru-RU" sz="1800" dirty="0"/>
                  <a:t>отложим равные отрезки </a:t>
                </a:r>
                <a:r>
                  <a:rPr lang="en-US" sz="1800" i="1" dirty="0"/>
                  <a:t>AD</a:t>
                </a:r>
                <a:r>
                  <a:rPr lang="ru-RU" sz="1800" i="1" dirty="0"/>
                  <a:t> = </a:t>
                </a:r>
                <a:r>
                  <a:rPr lang="en-US" sz="1800" i="1" dirty="0"/>
                  <a:t>BE</a:t>
                </a:r>
                <a:r>
                  <a:rPr lang="ru-RU" sz="1800" i="1" dirty="0"/>
                  <a:t> = </a:t>
                </a:r>
                <a:r>
                  <a:rPr lang="en-US" sz="1800" i="1" dirty="0"/>
                  <a:t>CF</a:t>
                </a:r>
                <a:r>
                  <a:rPr lang="ru-RU" sz="1800" i="1" dirty="0"/>
                  <a:t> = </a:t>
                </a:r>
                <a:r>
                  <a:rPr lang="en-US" sz="1800" i="1" dirty="0"/>
                  <a:t>x </a:t>
                </a:r>
                <a:r>
                  <a:rPr lang="ru-RU" sz="1800" dirty="0"/>
                  <a:t>(рис. 96). Тогда треугольник </a:t>
                </a:r>
                <a:r>
                  <a:rPr lang="en-US" sz="1800" i="1" dirty="0"/>
                  <a:t>DEF </a:t>
                </a:r>
                <a:r>
                  <a:rPr lang="ru-RU" sz="1800" dirty="0"/>
                  <a:t>будет равносторонним. Сделаем то же самое с остальными гранями октаэдра. Получим равносторонние треугольники на всех гранях октаэдра. Для того чтобы многогранник, вершинами которого являются вершины всех этих треугольников, был икосаэдром, нужно, чтобы отрезок </a:t>
                </a:r>
                <a:r>
                  <a:rPr lang="en-US" sz="1800" i="1" dirty="0"/>
                  <a:t>FG </a:t>
                </a:r>
                <a:r>
                  <a:rPr lang="ru-RU" sz="1800" dirty="0"/>
                  <a:t>был равен отрезку </a:t>
                </a:r>
                <a:r>
                  <a:rPr lang="en-US" sz="1800" i="1" dirty="0"/>
                  <a:t>EF</a:t>
                </a:r>
                <a:r>
                  <a:rPr lang="ru-RU" sz="1800" dirty="0"/>
                  <a:t>. Найдём эти отрезки. Треугольник </a:t>
                </a:r>
                <a:r>
                  <a:rPr lang="en-US" sz="1800" i="1" dirty="0"/>
                  <a:t>CFG </a:t>
                </a:r>
                <a:r>
                  <a:rPr lang="ru-RU" sz="1800" dirty="0"/>
                  <a:t>является прямоугольным и равнобедренным, </a:t>
                </a:r>
                <a:r>
                  <a:rPr lang="en-US" sz="1800" i="1" dirty="0"/>
                  <a:t>CF</a:t>
                </a:r>
                <a:r>
                  <a:rPr lang="ru-RU" sz="1800" i="1" dirty="0"/>
                  <a:t> = </a:t>
                </a:r>
                <a:r>
                  <a:rPr lang="en-US" sz="1800" i="1" dirty="0"/>
                  <a:t>CG</a:t>
                </a:r>
                <a:r>
                  <a:rPr lang="ru-RU" sz="1800" i="1" dirty="0"/>
                  <a:t> = </a:t>
                </a:r>
                <a:r>
                  <a:rPr lang="en-US" sz="1800" i="1" dirty="0"/>
                  <a:t>x</a:t>
                </a:r>
                <a:r>
                  <a:rPr lang="ru-RU" sz="1800" dirty="0"/>
                  <a:t>. Следовательно, </a:t>
                </a:r>
                <a:r>
                  <a:rPr lang="en-US" sz="1800" i="1" dirty="0"/>
                  <a:t>FG</a:t>
                </a:r>
                <a:r>
                  <a:rPr lang="ru-RU" sz="1800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/>
                      </a:rPr>
                      <m:t>𝑥</m:t>
                    </m:r>
                  </m:oMath>
                </a14:m>
                <a:r>
                  <a:rPr lang="ru-RU" sz="1800" i="1" dirty="0"/>
                  <a:t>. </a:t>
                </a:r>
                <a:r>
                  <a:rPr lang="ru-RU" sz="1800" dirty="0"/>
                  <a:t>Используя теорему косинусов, применённую к треугольнику </a:t>
                </a:r>
                <a:r>
                  <a:rPr lang="en-US" sz="1800" i="1" dirty="0"/>
                  <a:t>ECF</a:t>
                </a:r>
                <a:r>
                  <a:rPr lang="ru-RU" sz="1800" dirty="0"/>
                  <a:t>, находим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</a:rPr>
                          <m:t>𝐸𝐹</m:t>
                        </m:r>
                      </m:e>
                      <m:sup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ru-RU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ru-RU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/>
                          </a:rPr>
                          <m:t>(1−</m:t>
                        </m:r>
                        <m:r>
                          <a:rPr lang="ru-RU" sz="1800" i="1">
                            <a:latin typeface="Cambria Math"/>
                          </a:rPr>
                          <m:t>𝑥</m:t>
                        </m:r>
                        <m:r>
                          <a:rPr lang="ru-RU" sz="18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/>
                      </a:rPr>
                      <m:t>−</m:t>
                    </m:r>
                    <m:r>
                      <a:rPr lang="ru-RU" sz="1800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ru-RU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1800" i="1">
                            <a:latin typeface="Cambria Math"/>
                          </a:rPr>
                          <m:t>1−</m:t>
                        </m:r>
                        <m:r>
                          <a:rPr lang="ru-RU" sz="18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18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ru-RU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/>
                          </a:rPr>
                          <m:t>3</m:t>
                        </m:r>
                        <m:r>
                          <a:rPr lang="ru-RU" sz="1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/>
                      </a:rPr>
                      <m:t>−3</m:t>
                    </m:r>
                    <m:r>
                      <a:rPr lang="ru-RU" sz="1800" i="1">
                        <a:latin typeface="Cambria Math"/>
                      </a:rPr>
                      <m:t>𝑥</m:t>
                    </m:r>
                    <m:r>
                      <a:rPr lang="ru-RU" sz="1800" i="1">
                        <a:latin typeface="Cambria Math"/>
                      </a:rPr>
                      <m:t>+1.</m:t>
                    </m:r>
                  </m:oMath>
                </a14:m>
                <a:r>
                  <a:rPr lang="ru-RU" sz="1800" i="1" dirty="0"/>
                  <a:t> </a:t>
                </a:r>
                <a:r>
                  <a:rPr lang="ru-RU" sz="1800" dirty="0"/>
                  <a:t>Следовательно, имеем уравнение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/>
                      </a:rPr>
                      <m:t>−3</m:t>
                    </m:r>
                    <m:r>
                      <a:rPr lang="ru-RU" sz="1800" i="1">
                        <a:latin typeface="Cambria Math"/>
                      </a:rPr>
                      <m:t>𝑥</m:t>
                    </m:r>
                    <m:r>
                      <a:rPr lang="ru-RU" sz="1800" i="1">
                        <a:latin typeface="Cambria Math"/>
                      </a:rPr>
                      <m:t>+1=0,</m:t>
                    </m:r>
                  </m:oMath>
                </a14:m>
                <a:r>
                  <a:rPr lang="ru-RU" sz="1800" dirty="0"/>
                  <a:t> решая которое находим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/>
                      </a:rPr>
                      <m:t>𝑥</m:t>
                    </m:r>
                    <m:r>
                      <a:rPr lang="ru-RU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800" i="1">
                            <a:latin typeface="Cambria Math"/>
                          </a:rPr>
                          <m:t>3−</m:t>
                        </m:r>
                        <m:rad>
                          <m:radPr>
                            <m:degHide m:val="on"/>
                            <m:ctrlPr>
                              <a:rPr lang="ru-RU" sz="1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1800" dirty="0"/>
                  <a:t>. Значит, рёбра икосаэдра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8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1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a:rPr lang="ru-RU" sz="1800" i="1">
                            <a:latin typeface="Cambria Math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ru-RU" sz="1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800" i="1">
                                <a:latin typeface="Cambria Math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ru-RU" sz="1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1800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628366"/>
              </a:xfrm>
              <a:prstGeom prst="rect">
                <a:avLst/>
              </a:prstGeom>
              <a:blipFill rotWithShape="1">
                <a:blip r:embed="rId3"/>
                <a:stretch>
                  <a:fillRect l="-533" r="-533" b="-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090862" y="3203625"/>
            <a:ext cx="29622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(B)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призм </a:t>
            </a:r>
            <a:r>
              <a:rPr lang="en-US" i="1" dirty="0" smtClean="0"/>
              <a:t>ADA</a:t>
            </a:r>
            <a:r>
              <a:rPr lang="en-US" baseline="-25000" dirty="0" smtClean="0"/>
              <a:t>1</a:t>
            </a:r>
            <a:r>
              <a:rPr lang="en-US" i="1" dirty="0" smtClean="0"/>
              <a:t>BCB</a:t>
            </a:r>
            <a:r>
              <a:rPr lang="en-US" baseline="-25000" dirty="0" smtClean="0"/>
              <a:t>1</a:t>
            </a:r>
            <a:r>
              <a:rPr lang="ru-RU" dirty="0" smtClean="0"/>
              <a:t> и </a:t>
            </a:r>
            <a:r>
              <a:rPr lang="en-US" i="1" dirty="0" smtClean="0"/>
              <a:t>ADD</a:t>
            </a:r>
            <a:r>
              <a:rPr lang="en-US" baseline="-25000" dirty="0" smtClean="0"/>
              <a:t>1</a:t>
            </a:r>
            <a:r>
              <a:rPr lang="en-US" i="1" dirty="0" smtClean="0"/>
              <a:t>BCC</a:t>
            </a:r>
            <a:r>
              <a:rPr lang="en-US" baseline="-25000" dirty="0" smtClean="0"/>
              <a:t>1</a:t>
            </a:r>
            <a:r>
              <a:rPr lang="ru-RU" dirty="0" smtClean="0"/>
              <a:t> 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Объём общей части многогранников</a:t>
            </a:r>
            <a:endParaRPr lang="ru-RU" sz="2800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2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</p:spPr>
            <p:txBody>
              <a:bodyPr/>
              <a:lstStyle/>
              <a:p>
                <a:pPr algn="just"/>
                <a:r>
                  <a:rPr lang="en-US" sz="24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400" b="1" dirty="0" smtClean="0">
                    <a:solidFill>
                      <a:schemeClr val="tx1"/>
                    </a:solidFill>
                  </a:rPr>
                  <a:t>Решение.</a:t>
                </a:r>
                <a:r>
                  <a:rPr lang="ru-RU" sz="24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Общей частью призм </a:t>
                </a:r>
                <a:r>
                  <a:rPr lang="en-US" sz="2400" i="1" dirty="0"/>
                  <a:t>ADA</a:t>
                </a:r>
                <a:r>
                  <a:rPr lang="en-US" sz="2400" baseline="-25000" dirty="0"/>
                  <a:t>1</a:t>
                </a:r>
                <a:r>
                  <a:rPr lang="en-US" sz="2400" i="1" dirty="0"/>
                  <a:t>BCB</a:t>
                </a:r>
                <a:r>
                  <a:rPr lang="en-US" sz="2400" baseline="-25000" dirty="0"/>
                  <a:t>1</a:t>
                </a:r>
                <a:r>
                  <a:rPr lang="ru-RU" sz="2400" dirty="0"/>
                  <a:t> и </a:t>
                </a:r>
                <a:r>
                  <a:rPr lang="en-US" sz="2400" i="1" dirty="0"/>
                  <a:t>ADD</a:t>
                </a:r>
                <a:r>
                  <a:rPr lang="en-US" sz="2400" baseline="-25000" dirty="0"/>
                  <a:t>1</a:t>
                </a:r>
                <a:r>
                  <a:rPr lang="en-US" sz="2400" i="1" dirty="0"/>
                  <a:t>BCC</a:t>
                </a:r>
                <a:r>
                  <a:rPr lang="en-US" sz="2400" baseline="-25000" dirty="0"/>
                  <a:t>1</a:t>
                </a:r>
                <a:r>
                  <a:rPr lang="ru-RU" sz="2400" dirty="0"/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является треугольная призма 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ADEBCF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3824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  <a:blipFill rotWithShape="1">
                <a:blip r:embed="rId3"/>
                <a:stretch>
                  <a:fillRect l="-1012" r="-3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39528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5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(B)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призм </a:t>
            </a:r>
            <a:r>
              <a:rPr lang="en-US" i="1" dirty="0" smtClean="0"/>
              <a:t>ABA</a:t>
            </a:r>
            <a:r>
              <a:rPr lang="en-US" baseline="-25000" dirty="0" smtClean="0"/>
              <a:t>1</a:t>
            </a:r>
            <a:r>
              <a:rPr lang="en-US" i="1" dirty="0" smtClean="0"/>
              <a:t>DCD</a:t>
            </a:r>
            <a:r>
              <a:rPr lang="en-US" baseline="-25000" dirty="0" smtClean="0"/>
              <a:t>1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en-US" i="1" dirty="0"/>
              <a:t>ADD</a:t>
            </a:r>
            <a:r>
              <a:rPr lang="en-US" baseline="-25000" dirty="0"/>
              <a:t>1</a:t>
            </a:r>
            <a:r>
              <a:rPr lang="en-US" i="1" dirty="0"/>
              <a:t>BCC</a:t>
            </a:r>
            <a:r>
              <a:rPr lang="en-US" baseline="-25000" dirty="0"/>
              <a:t>1</a:t>
            </a:r>
            <a:r>
              <a:rPr lang="ru-RU" dirty="0"/>
              <a:t> 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0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2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</p:spPr>
            <p:txBody>
              <a:bodyPr/>
              <a:lstStyle/>
              <a:p>
                <a:pPr algn="just"/>
                <a:r>
                  <a:rPr lang="en-US" sz="24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400" b="1" dirty="0" smtClean="0">
                    <a:solidFill>
                      <a:schemeClr val="tx1"/>
                    </a:solidFill>
                  </a:rPr>
                  <a:t>Решение.</a:t>
                </a:r>
                <a:r>
                  <a:rPr lang="ru-RU" sz="24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Общей частью призм </a:t>
                </a:r>
                <a:r>
                  <a:rPr lang="en-US" sz="2400" i="1" dirty="0"/>
                  <a:t>ABA</a:t>
                </a:r>
                <a:r>
                  <a:rPr lang="en-US" sz="2400" baseline="-25000" dirty="0"/>
                  <a:t>1</a:t>
                </a:r>
                <a:r>
                  <a:rPr lang="en-US" sz="2400" i="1" dirty="0"/>
                  <a:t>DCD</a:t>
                </a:r>
                <a:r>
                  <a:rPr lang="en-US" sz="2400" baseline="-25000" dirty="0"/>
                  <a:t>1</a:t>
                </a:r>
                <a:r>
                  <a:rPr lang="ru-RU" sz="2400" dirty="0"/>
                  <a:t> и </a:t>
                </a:r>
                <a:r>
                  <a:rPr lang="en-US" sz="2400" i="1" dirty="0"/>
                  <a:t>ADD</a:t>
                </a:r>
                <a:r>
                  <a:rPr lang="en-US" sz="2400" baseline="-25000" dirty="0"/>
                  <a:t>1</a:t>
                </a:r>
                <a:r>
                  <a:rPr lang="en-US" sz="2400" i="1" dirty="0"/>
                  <a:t>BCC</a:t>
                </a:r>
                <a:r>
                  <a:rPr lang="en-US" sz="2400" baseline="-25000" dirty="0"/>
                  <a:t>1</a:t>
                </a:r>
                <a:r>
                  <a:rPr lang="ru-RU" sz="2400" dirty="0"/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является четырёхугольная пирамида 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ABCD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3824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  <a:blipFill rotWithShape="1">
                <a:blip r:embed="rId3"/>
                <a:stretch>
                  <a:fillRect l="-1012" r="-3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1844824"/>
            <a:ext cx="381952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9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(B)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</a:t>
            </a:r>
            <a:r>
              <a:rPr lang="ru-RU" dirty="0">
                <a:cs typeface="Times New Roman" pitchFamily="18" charset="0"/>
              </a:rPr>
              <a:t>двух </a:t>
            </a:r>
            <a:r>
              <a:rPr lang="ru-RU" dirty="0" smtClean="0">
                <a:cs typeface="Times New Roman" pitchFamily="18" charset="0"/>
              </a:rPr>
              <a:t>призм </a:t>
            </a:r>
            <a:r>
              <a:rPr lang="en-US" i="1" dirty="0">
                <a:cs typeface="Times New Roman" pitchFamily="18" charset="0"/>
              </a:rPr>
              <a:t>ADA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BCB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 smtClean="0">
                <a:cs typeface="Times New Roman" pitchFamily="18" charset="0"/>
              </a:rPr>
              <a:t>1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8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914400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</a:t>
                </a:r>
                <a:r>
                  <a:rPr lang="ru-RU" b="1" dirty="0"/>
                  <a:t>Решение.</a:t>
                </a:r>
                <a:r>
                  <a:rPr lang="ru-RU" dirty="0">
                    <a:solidFill>
                      <a:srgbClr val="FF3300"/>
                    </a:solidFill>
                  </a:rPr>
                  <a:t> </a:t>
                </a:r>
                <a:r>
                  <a:rPr lang="ru-RU" dirty="0"/>
                  <a:t>Общей частью призм </a:t>
                </a:r>
                <a:r>
                  <a:rPr lang="en-US" i="1" dirty="0">
                    <a:cs typeface="Times New Roman" pitchFamily="18" charset="0"/>
                  </a:rPr>
                  <a:t>ADA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BCB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BA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baseline="-30000" dirty="0">
                    <a:cs typeface="Times New Roman" pitchFamily="18" charset="0"/>
                  </a:rPr>
                  <a:t>1 </a:t>
                </a:r>
                <a:r>
                  <a:rPr lang="ru-RU" dirty="0" smtClean="0"/>
                  <a:t>является треугольная </a:t>
                </a:r>
                <a:r>
                  <a:rPr lang="ru-RU" dirty="0"/>
                  <a:t>пирамида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BCB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/>
                  <a:t>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333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4210099" cy="412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(B)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</a:t>
            </a:r>
            <a:r>
              <a:rPr lang="ru-RU" dirty="0">
                <a:cs typeface="Times New Roman" pitchFamily="18" charset="0"/>
              </a:rPr>
              <a:t>двух пирамид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2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</p:spPr>
            <p:txBody>
              <a:bodyPr/>
              <a:lstStyle/>
              <a:p>
                <a:pPr algn="just"/>
                <a:r>
                  <a:rPr lang="en-US" sz="24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400" b="1" dirty="0" smtClean="0">
                    <a:solidFill>
                      <a:schemeClr val="tx1"/>
                    </a:solidFill>
                  </a:rPr>
                  <a:t>Решение.</a:t>
                </a:r>
                <a:r>
                  <a:rPr lang="ru-RU" sz="24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400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sz="2400" i="1" dirty="0">
                    <a:cs typeface="Times New Roman" pitchFamily="18" charset="0"/>
                  </a:rPr>
                  <a:t>A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ABCD</a:t>
                </a:r>
                <a:r>
                  <a:rPr lang="ru-RU" sz="2400" dirty="0">
                    <a:cs typeface="Times New Roman" pitchFamily="18" charset="0"/>
                  </a:rPr>
                  <a:t> и </a:t>
                </a:r>
                <a:r>
                  <a:rPr lang="en-US" sz="2400" i="1" dirty="0">
                    <a:cs typeface="Times New Roman" pitchFamily="18" charset="0"/>
                  </a:rPr>
                  <a:t>C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ABCD</a:t>
                </a:r>
                <a:r>
                  <a:rPr lang="ru-RU" sz="2400" dirty="0">
                    <a:cs typeface="Times New Roman" pitchFamily="18" charset="0"/>
                  </a:rPr>
                  <a:t> является четырехугольная пирамида </a:t>
                </a:r>
                <a:r>
                  <a:rPr lang="en-US" sz="2400" i="1" dirty="0">
                    <a:cs typeface="Times New Roman" pitchFamily="18" charset="0"/>
                  </a:rPr>
                  <a:t>O</a:t>
                </a:r>
                <a:r>
                  <a:rPr lang="en-US" sz="2400" i="1" dirty="0" smtClean="0">
                    <a:cs typeface="Times New Roman" pitchFamily="18" charset="0"/>
                  </a:rPr>
                  <a:t>ABCD</a:t>
                </a:r>
                <a:r>
                  <a:rPr lang="ru-RU" sz="2400" dirty="0">
                    <a:cs typeface="Times New Roman" pitchFamily="18" charset="0"/>
                  </a:rPr>
                  <a:t>, 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3824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  <a:blipFill rotWithShape="1">
                <a:blip r:embed="rId3"/>
                <a:stretch>
                  <a:fillRect l="-1012" r="-10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773266" cy="45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</a:t>
            </a:r>
            <a:r>
              <a:rPr lang="ru-RU" dirty="0">
                <a:cs typeface="Times New Roman" pitchFamily="18" charset="0"/>
              </a:rPr>
              <a:t>двух пирамид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DBCC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9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2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</p:spPr>
            <p:txBody>
              <a:bodyPr/>
              <a:lstStyle/>
              <a:p>
                <a:pPr algn="just"/>
                <a:r>
                  <a:rPr lang="en-US" sz="24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400" b="1" dirty="0" smtClean="0">
                    <a:solidFill>
                      <a:schemeClr val="tx1"/>
                    </a:solidFill>
                  </a:rPr>
                  <a:t>Решение. </a:t>
                </a:r>
                <a:r>
                  <a:rPr lang="ru-RU" sz="2400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sz="2400" i="1" dirty="0">
                    <a:cs typeface="Times New Roman" pitchFamily="18" charset="0"/>
                  </a:rPr>
                  <a:t>A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ABCD</a:t>
                </a:r>
                <a:r>
                  <a:rPr lang="ru-RU" sz="2400" dirty="0">
                    <a:cs typeface="Times New Roman" pitchFamily="18" charset="0"/>
                  </a:rPr>
                  <a:t> и </a:t>
                </a:r>
                <a:r>
                  <a:rPr lang="en-US" sz="2400" i="1" dirty="0">
                    <a:cs typeface="Times New Roman" pitchFamily="18" charset="0"/>
                  </a:rPr>
                  <a:t>DBCC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B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ru-RU" sz="2400" dirty="0">
                    <a:cs typeface="Times New Roman" pitchFamily="18" charset="0"/>
                  </a:rPr>
                  <a:t> является треугольная пирамида </a:t>
                </a:r>
                <a:r>
                  <a:rPr lang="en-US" sz="2400" i="1" dirty="0">
                    <a:cs typeface="Times New Roman" pitchFamily="18" charset="0"/>
                  </a:rPr>
                  <a:t>OBCD</a:t>
                </a:r>
                <a:r>
                  <a:rPr lang="ru-RU" sz="2400" dirty="0">
                    <a:cs typeface="Times New Roman" pitchFamily="18" charset="0"/>
                  </a:rPr>
                  <a:t>, 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12</m:t>
                        </m:r>
                      </m:den>
                    </m:f>
                    <m:r>
                      <a:rPr lang="ru-RU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3824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  <a:blipFill rotWithShape="1">
                <a:blip r:embed="rId3"/>
                <a:stretch>
                  <a:fillRect l="-1012" r="-3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3676"/>
            <a:ext cx="5112568" cy="40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Для единичного куба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найдите объём общей части </a:t>
            </a:r>
            <a:r>
              <a:rPr lang="ru-RU" dirty="0">
                <a:cs typeface="Times New Roman" pitchFamily="18" charset="0"/>
              </a:rPr>
              <a:t>двух пирамид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ABD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507358" cy="3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2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</p:spPr>
            <p:txBody>
              <a:bodyPr/>
              <a:lstStyle/>
              <a:p>
                <a:pPr algn="just"/>
                <a:r>
                  <a:rPr lang="en-US" sz="24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400" b="1" dirty="0" smtClean="0">
                    <a:solidFill>
                      <a:schemeClr val="tx1"/>
                    </a:solidFill>
                  </a:rPr>
                  <a:t>Решение. </a:t>
                </a:r>
                <a:r>
                  <a:rPr lang="ru-RU" sz="2400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sz="2400" i="1" dirty="0">
                    <a:cs typeface="Times New Roman" pitchFamily="18" charset="0"/>
                  </a:rPr>
                  <a:t>A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ABC</a:t>
                </a:r>
                <a:r>
                  <a:rPr lang="ru-RU" sz="2400" dirty="0">
                    <a:cs typeface="Times New Roman" pitchFamily="18" charset="0"/>
                  </a:rPr>
                  <a:t> и </a:t>
                </a:r>
                <a:r>
                  <a:rPr lang="en-US" sz="2400" i="1" dirty="0">
                    <a:cs typeface="Times New Roman" pitchFamily="18" charset="0"/>
                  </a:rPr>
                  <a:t>D</a:t>
                </a:r>
                <a:r>
                  <a:rPr lang="ru-RU" sz="2400" baseline="-30000" dirty="0">
                    <a:cs typeface="Times New Roman" pitchFamily="18" charset="0"/>
                  </a:rPr>
                  <a:t>1</a:t>
                </a:r>
                <a:r>
                  <a:rPr lang="en-US" sz="2400" i="1" dirty="0">
                    <a:cs typeface="Times New Roman" pitchFamily="18" charset="0"/>
                  </a:rPr>
                  <a:t>ABD </a:t>
                </a:r>
                <a:r>
                  <a:rPr lang="ru-RU" sz="2400" dirty="0" smtClean="0">
                    <a:cs typeface="Times New Roman" pitchFamily="18" charset="0"/>
                  </a:rPr>
                  <a:t>является </a:t>
                </a:r>
                <a:r>
                  <a:rPr lang="ru-RU" sz="2400" dirty="0">
                    <a:cs typeface="Times New Roman" pitchFamily="18" charset="0"/>
                  </a:rPr>
                  <a:t>треугольная пирамида </a:t>
                </a:r>
                <a:r>
                  <a:rPr lang="en-US" sz="2400" i="1" dirty="0" smtClean="0">
                    <a:cs typeface="Times New Roman" pitchFamily="18" charset="0"/>
                  </a:rPr>
                  <a:t>FABE</a:t>
                </a:r>
                <a:r>
                  <a:rPr lang="ru-RU" sz="2400" dirty="0" smtClean="0">
                    <a:cs typeface="Times New Roman" pitchFamily="18" charset="0"/>
                  </a:rPr>
                  <a:t>, </a:t>
                </a:r>
                <a:r>
                  <a:rPr lang="ru-RU" sz="2400" dirty="0">
                    <a:cs typeface="Times New Roman" pitchFamily="18" charset="0"/>
                  </a:rPr>
                  <a:t>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24</m:t>
                        </m:r>
                      </m:den>
                    </m:f>
                    <m:r>
                      <a:rPr lang="ru-RU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3824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0648"/>
                <a:ext cx="9036496" cy="1512168"/>
              </a:xfrm>
              <a:blipFill rotWithShape="1">
                <a:blip r:embed="rId3"/>
                <a:stretch>
                  <a:fillRect l="-1012" r="-10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16" y="1556792"/>
            <a:ext cx="4262040" cy="441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8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en-US" dirty="0" smtClean="0">
                <a:cs typeface="Times New Roman" pitchFamily="18" charset="0"/>
              </a:rPr>
              <a:t>(B) </a:t>
            </a:r>
            <a:r>
              <a:rPr lang="ru-RU" dirty="0" smtClean="0">
                <a:cs typeface="Times New Roman" pitchFamily="18" charset="0"/>
              </a:rPr>
              <a:t>Объем треугольной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 </a:t>
            </a:r>
            <a:r>
              <a:rPr lang="ru-RU" dirty="0">
                <a:cs typeface="Times New Roman" pitchFamily="18" charset="0"/>
              </a:rPr>
              <a:t>равен 1, </a:t>
            </a:r>
            <a:r>
              <a:rPr lang="ru-RU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SB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. Найдите объем общей части двух пирамид </a:t>
            </a:r>
            <a:r>
              <a:rPr lang="en-US" i="1" dirty="0">
                <a:cs typeface="Times New Roman" pitchFamily="18" charset="0"/>
              </a:rPr>
              <a:t>DABC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EABC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00808"/>
            <a:ext cx="3456384" cy="371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228600" y="116632"/>
                <a:ext cx="8763000" cy="1016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>
                    <a:cs typeface="Times New Roman" pitchFamily="18" charset="0"/>
                  </a:rPr>
                  <a:t>DABC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EABC</a:t>
                </a:r>
                <a:r>
                  <a:rPr lang="ru-RU" dirty="0">
                    <a:cs typeface="Times New Roman" pitchFamily="18" charset="0"/>
                  </a:rPr>
                  <a:t> является треугольная пирамида </a:t>
                </a:r>
                <a:r>
                  <a:rPr lang="en-US" i="1" dirty="0">
                    <a:cs typeface="Times New Roman" pitchFamily="18" charset="0"/>
                  </a:rPr>
                  <a:t>ABCF</a:t>
                </a:r>
                <a:r>
                  <a:rPr lang="ru-RU" dirty="0">
                    <a:cs typeface="Times New Roman" pitchFamily="18" charset="0"/>
                  </a:rPr>
                  <a:t>, 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ru-RU" i="1" dirty="0" smtClean="0">
                    <a:cs typeface="Times New Roman" pitchFamily="18" charset="0"/>
                  </a:rPr>
                  <a:t> 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16632"/>
                <a:ext cx="8763000" cy="1016689"/>
              </a:xfrm>
              <a:prstGeom prst="rect">
                <a:avLst/>
              </a:prstGeom>
              <a:blipFill rotWithShape="1">
                <a:blip r:embed="rId3"/>
                <a:stretch>
                  <a:fillRect l="-1113" t="-4790" b="-1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14606"/>
            <a:ext cx="4718620" cy="520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5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en-US" dirty="0" smtClean="0">
                <a:cs typeface="Times New Roman" pitchFamily="18" charset="0"/>
              </a:rPr>
              <a:t>(B) </a:t>
            </a:r>
            <a:r>
              <a:rPr lang="ru-RU" dirty="0" smtClean="0">
                <a:cs typeface="Times New Roman" pitchFamily="18" charset="0"/>
              </a:rPr>
              <a:t>Объем треугольной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 </a:t>
            </a:r>
            <a:r>
              <a:rPr lang="ru-RU" dirty="0">
                <a:cs typeface="Times New Roman" pitchFamily="18" charset="0"/>
              </a:rPr>
              <a:t>равен 1, </a:t>
            </a:r>
            <a:r>
              <a:rPr lang="ru-RU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. Найдите объем общей части двух пирамид </a:t>
            </a:r>
            <a:r>
              <a:rPr lang="en-US" i="1" dirty="0">
                <a:cs typeface="Times New Roman" pitchFamily="18" charset="0"/>
              </a:rPr>
              <a:t>EABC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SBCD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36826"/>
            <a:ext cx="3528392" cy="349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8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9861" name="Text Box 5"/>
              <p:cNvSpPr txBox="1">
                <a:spLocks noChangeArrowheads="1"/>
              </p:cNvSpPr>
              <p:nvPr/>
            </p:nvSpPr>
            <p:spPr bwMode="auto">
              <a:xfrm>
                <a:off x="0" y="44624"/>
                <a:ext cx="914400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b="1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>
                    <a:cs typeface="Times New Roman" pitchFamily="18" charset="0"/>
                  </a:rPr>
                  <a:t>EABC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SBCD</a:t>
                </a:r>
                <a:r>
                  <a:rPr lang="ru-RU" dirty="0">
                    <a:cs typeface="Times New Roman" pitchFamily="18" charset="0"/>
                  </a:rPr>
                  <a:t> является треугольная пирамида </a:t>
                </a:r>
                <a:r>
                  <a:rPr lang="en-US" i="1" dirty="0">
                    <a:cs typeface="Times New Roman" pitchFamily="18" charset="0"/>
                  </a:rPr>
                  <a:t>EBCD</a:t>
                </a:r>
                <a:r>
                  <a:rPr lang="ru-RU" dirty="0">
                    <a:cs typeface="Times New Roman" pitchFamily="18" charset="0"/>
                  </a:rPr>
                  <a:t>, 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4986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624"/>
                <a:ext cx="914400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1000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4032448" cy="403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6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(B) </a:t>
            </a:r>
            <a:r>
              <a:rPr lang="ru-RU" dirty="0" smtClean="0">
                <a:cs typeface="Times New Roman" pitchFamily="18" charset="0"/>
              </a:rPr>
              <a:t>Объем четырехугольной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SABCD </a:t>
            </a:r>
            <a:r>
              <a:rPr lang="ru-RU" dirty="0">
                <a:cs typeface="Times New Roman" pitchFamily="18" charset="0"/>
              </a:rPr>
              <a:t>равен 1,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 smtClean="0">
                <a:cs typeface="Times New Roman" pitchFamily="18" charset="0"/>
              </a:rPr>
              <a:t>SB</a:t>
            </a:r>
            <a:r>
              <a:rPr lang="ru-RU" dirty="0" smtClean="0">
                <a:cs typeface="Times New Roman" pitchFamily="18" charset="0"/>
              </a:rPr>
              <a:t>,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F </a:t>
            </a:r>
            <a:r>
              <a:rPr lang="ru-RU" dirty="0">
                <a:cs typeface="Times New Roman" pitchFamily="18" charset="0"/>
              </a:rPr>
              <a:t>– середина ребра </a:t>
            </a:r>
            <a:r>
              <a:rPr lang="en-US" i="1" dirty="0" smtClean="0">
                <a:cs typeface="Times New Roman" pitchFamily="18" charset="0"/>
              </a:rPr>
              <a:t>SC</a:t>
            </a:r>
            <a:r>
              <a:rPr lang="ru-RU" dirty="0" smtClean="0">
                <a:cs typeface="Times New Roman" pitchFamily="18" charset="0"/>
              </a:rPr>
              <a:t>. </a:t>
            </a:r>
            <a:r>
              <a:rPr lang="ru-RU" dirty="0">
                <a:cs typeface="Times New Roman" pitchFamily="18" charset="0"/>
              </a:rPr>
              <a:t>Найдите объем общей части двух пирамид </a:t>
            </a:r>
            <a:r>
              <a:rPr lang="en-US" i="1" dirty="0" smtClean="0">
                <a:cs typeface="Times New Roman" pitchFamily="18" charset="0"/>
              </a:rPr>
              <a:t>EABCD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FABCD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81329"/>
            <a:ext cx="4541192" cy="374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3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8053" name="Text Box 5"/>
              <p:cNvSpPr txBox="1">
                <a:spLocks noChangeArrowheads="1"/>
              </p:cNvSpPr>
              <p:nvPr/>
            </p:nvSpPr>
            <p:spPr bwMode="auto">
              <a:xfrm>
                <a:off x="-19050" y="17115"/>
                <a:ext cx="916305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 smtClean="0">
                    <a:cs typeface="Times New Roman" pitchFamily="18" charset="0"/>
                  </a:rPr>
                  <a:t>EABCD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FABCD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является </a:t>
                </a:r>
                <a:r>
                  <a:rPr lang="ru-RU" dirty="0" smtClean="0">
                    <a:cs typeface="Times New Roman" pitchFamily="18" charset="0"/>
                  </a:rPr>
                  <a:t>четырёхугольная </a:t>
                </a:r>
                <a:r>
                  <a:rPr lang="ru-RU" dirty="0">
                    <a:cs typeface="Times New Roman" pitchFamily="18" charset="0"/>
                  </a:rPr>
                  <a:t>пирамида </a:t>
                </a:r>
                <a:r>
                  <a:rPr lang="en-US" i="1" dirty="0" smtClean="0">
                    <a:cs typeface="Times New Roman" pitchFamily="18" charset="0"/>
                  </a:rPr>
                  <a:t>GABCD</a:t>
                </a:r>
                <a:r>
                  <a:rPr lang="ru-RU" dirty="0">
                    <a:cs typeface="Times New Roman" pitchFamily="18" charset="0"/>
                  </a:rPr>
                  <a:t>, 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805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050" y="17115"/>
                <a:ext cx="916305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65" t="-4969" r="-998" b="-5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9" y="1631136"/>
            <a:ext cx="4578065" cy="359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 </a:t>
            </a:r>
            <a:r>
              <a:rPr lang="en-US" dirty="0" smtClean="0">
                <a:cs typeface="Times New Roman" pitchFamily="18" charset="0"/>
              </a:rPr>
              <a:t>(B) </a:t>
            </a:r>
            <a:r>
              <a:rPr lang="ru-RU" dirty="0" smtClean="0">
                <a:cs typeface="Times New Roman" pitchFamily="18" charset="0"/>
              </a:rPr>
              <a:t>Объем </a:t>
            </a:r>
            <a:r>
              <a:rPr lang="ru-RU" dirty="0">
                <a:cs typeface="Times New Roman" pitchFamily="18" charset="0"/>
              </a:rPr>
              <a:t>правильной шестиугольной пирамиды </a:t>
            </a:r>
            <a:r>
              <a:rPr lang="en-US" i="1" dirty="0">
                <a:cs typeface="Times New Roman" pitchFamily="18" charset="0"/>
              </a:rPr>
              <a:t>SABCDEF </a:t>
            </a:r>
            <a:r>
              <a:rPr lang="ru-RU" dirty="0">
                <a:cs typeface="Times New Roman" pitchFamily="18" charset="0"/>
              </a:rPr>
              <a:t>равен 1. Найдите объем общей части двух пирамид </a:t>
            </a:r>
            <a:r>
              <a:rPr lang="en-US" i="1" dirty="0" smtClean="0">
                <a:cs typeface="Times New Roman" pitchFamily="18" charset="0"/>
              </a:rPr>
              <a:t>SABC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SABF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70173"/>
            <a:ext cx="4260974" cy="33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2149" name="Text Box 5"/>
              <p:cNvSpPr txBox="1">
                <a:spLocks noChangeArrowheads="1"/>
              </p:cNvSpPr>
              <p:nvPr/>
            </p:nvSpPr>
            <p:spPr bwMode="auto">
              <a:xfrm>
                <a:off x="0" y="12923"/>
                <a:ext cx="914400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>
                    <a:cs typeface="Times New Roman" pitchFamily="18" charset="0"/>
                  </a:rPr>
                  <a:t>SDEF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SEFA</a:t>
                </a:r>
                <a:r>
                  <a:rPr lang="ru-RU" dirty="0">
                    <a:cs typeface="Times New Roman" pitchFamily="18" charset="0"/>
                  </a:rPr>
                  <a:t> является треугольная пирамида </a:t>
                </a:r>
                <a:r>
                  <a:rPr lang="en-US" i="1" dirty="0" smtClean="0">
                    <a:cs typeface="Times New Roman" pitchFamily="18" charset="0"/>
                  </a:rPr>
                  <a:t>SABG</a:t>
                </a:r>
                <a:r>
                  <a:rPr lang="ru-RU" dirty="0" smtClean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214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923"/>
                <a:ext cx="914400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1000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4400"/>
            <a:ext cx="4713109" cy="378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Дополнительные сборники задач</a:t>
            </a:r>
            <a:endParaRPr lang="ru-RU" sz="1800" dirty="0"/>
          </a:p>
        </p:txBody>
      </p:sp>
      <p:pic>
        <p:nvPicPr>
          <p:cNvPr id="4" name="Рисунок 3" descr="Smir_obl_7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2245039" cy="3240000"/>
          </a:xfrm>
          <a:prstGeom prst="rect">
            <a:avLst/>
          </a:prstGeom>
        </p:spPr>
      </p:pic>
      <p:pic>
        <p:nvPicPr>
          <p:cNvPr id="31764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2309" r="74827" b="1055"/>
          <a:stretch>
            <a:fillRect/>
          </a:stretch>
        </p:blipFill>
        <p:spPr bwMode="auto">
          <a:xfrm>
            <a:off x="3131840" y="1844824"/>
            <a:ext cx="2503636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52309" r="48332" b="801"/>
          <a:stretch>
            <a:fillRect/>
          </a:stretch>
        </p:blipFill>
        <p:spPr bwMode="auto">
          <a:xfrm>
            <a:off x="6012160" y="1844824"/>
            <a:ext cx="2577272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5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en-US" dirty="0" smtClean="0">
                <a:cs typeface="Times New Roman" pitchFamily="18" charset="0"/>
              </a:rPr>
              <a:t>(B) </a:t>
            </a:r>
            <a:r>
              <a:rPr lang="ru-RU" dirty="0" smtClean="0">
                <a:cs typeface="Times New Roman" pitchFamily="18" charset="0"/>
              </a:rPr>
              <a:t>Объем </a:t>
            </a:r>
            <a:r>
              <a:rPr lang="ru-RU" dirty="0">
                <a:cs typeface="Times New Roman" pitchFamily="18" charset="0"/>
              </a:rPr>
              <a:t>правильной шестиугольной пирамиды </a:t>
            </a:r>
            <a:r>
              <a:rPr lang="en-US" i="1" dirty="0">
                <a:cs typeface="Times New Roman" pitchFamily="18" charset="0"/>
              </a:rPr>
              <a:t>SABCDEF </a:t>
            </a:r>
            <a:r>
              <a:rPr lang="ru-RU" dirty="0">
                <a:cs typeface="Times New Roman" pitchFamily="18" charset="0"/>
              </a:rPr>
              <a:t>равен 1. Найдите объем общей части двух пирамид </a:t>
            </a:r>
            <a:r>
              <a:rPr lang="en-US" i="1" dirty="0" smtClean="0">
                <a:cs typeface="Times New Roman" pitchFamily="18" charset="0"/>
              </a:rPr>
              <a:t>SABCD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SABCF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70173"/>
            <a:ext cx="4260974" cy="33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9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2149" name="Text Box 5"/>
              <p:cNvSpPr txBox="1">
                <a:spLocks noChangeArrowheads="1"/>
              </p:cNvSpPr>
              <p:nvPr/>
            </p:nvSpPr>
            <p:spPr bwMode="auto">
              <a:xfrm>
                <a:off x="0" y="12923"/>
                <a:ext cx="914400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 smtClean="0">
                    <a:cs typeface="Times New Roman" pitchFamily="18" charset="0"/>
                  </a:rPr>
                  <a:t>SABCD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SABCF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является </a:t>
                </a:r>
                <a:r>
                  <a:rPr lang="ru-RU" dirty="0" smtClean="0">
                    <a:cs typeface="Times New Roman" pitchFamily="18" charset="0"/>
                  </a:rPr>
                  <a:t>четырёхугольная </a:t>
                </a:r>
                <a:r>
                  <a:rPr lang="ru-RU" dirty="0">
                    <a:cs typeface="Times New Roman" pitchFamily="18" charset="0"/>
                  </a:rPr>
                  <a:t>пирамида </a:t>
                </a:r>
                <a:r>
                  <a:rPr lang="en-US" i="1" dirty="0" smtClean="0">
                    <a:cs typeface="Times New Roman" pitchFamily="18" charset="0"/>
                  </a:rPr>
                  <a:t>SABCG</a:t>
                </a:r>
                <a:r>
                  <a:rPr lang="ru-RU" dirty="0" smtClean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214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923"/>
                <a:ext cx="914400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1000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68" y="1556792"/>
            <a:ext cx="5341664" cy="42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en-US" dirty="0" smtClean="0">
                <a:cs typeface="Times New Roman" pitchFamily="18" charset="0"/>
              </a:rPr>
              <a:t>(C) 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объем общей части двух пирамид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содержащихся в </a:t>
            </a:r>
            <a:r>
              <a:rPr lang="ru-RU" dirty="0" smtClean="0">
                <a:cs typeface="Times New Roman" pitchFamily="18" charset="0"/>
              </a:rPr>
              <a:t>треугольной </a:t>
            </a:r>
            <a:r>
              <a:rPr lang="ru-RU" dirty="0">
                <a:cs typeface="Times New Roman" pitchFamily="18" charset="0"/>
              </a:rPr>
              <a:t>призме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объем которой равен 1.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003600" cy="412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3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8293" name="Text Box 5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985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b="1" dirty="0" smtClean="0"/>
                  <a:t>	Решение.</a:t>
                </a:r>
                <a:r>
                  <a:rPr lang="en-US" dirty="0" smtClean="0"/>
                  <a:t> </a:t>
                </a:r>
                <a:r>
                  <a:rPr lang="ru-RU" dirty="0">
                    <a:cs typeface="Times New Roman" pitchFamily="18" charset="0"/>
                  </a:rPr>
                  <a:t>Общей частью двух пирамид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ABC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ru-RU" i="1" dirty="0">
                    <a:cs typeface="Times New Roman" pitchFamily="18" charset="0"/>
                  </a:rPr>
                  <a:t>AA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 является треугольная пирамида </a:t>
                </a:r>
                <a:r>
                  <a:rPr lang="en-US" i="1" dirty="0" smtClean="0">
                    <a:cs typeface="Times New Roman" pitchFamily="18" charset="0"/>
                  </a:rPr>
                  <a:t>AA</a:t>
                </a:r>
                <a:r>
                  <a:rPr lang="ru-RU" baseline="-30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EF</a:t>
                </a:r>
                <a:r>
                  <a:rPr lang="ru-RU" dirty="0" smtClean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объем которой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ru-RU" i="1" dirty="0" smtClean="0">
                    <a:cs typeface="Times New Roman" pitchFamily="18" charset="0"/>
                  </a:rPr>
                  <a:t> 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829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98507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938" r="-333" b="-49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395837" cy="404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4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-19050" y="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(B) </a:t>
            </a:r>
            <a:r>
              <a:rPr lang="ru-RU" dirty="0" smtClean="0"/>
              <a:t>Правильную </a:t>
            </a:r>
            <a:r>
              <a:rPr lang="ru-RU" dirty="0"/>
              <a:t>треугольную призму повернули вокруг прямой, проходящей через центры её оснований, на угол 60</a:t>
            </a:r>
            <a:r>
              <a:rPr lang="ru-RU" baseline="30000" dirty="0"/>
              <a:t>о</a:t>
            </a:r>
            <a:r>
              <a:rPr lang="ru-RU" dirty="0"/>
              <a:t> (рис. 50). Какой многогранник является общей частью исходной призмы и повёрнутой? Найдите его объём, если объём исходной призмы равен 1.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87824" y="2775704"/>
            <a:ext cx="29241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2103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Данная и повёрнутая призмы показаны на </a:t>
                </a:r>
                <a:r>
                  <a:rPr lang="ru-RU" dirty="0" smtClean="0"/>
                  <a:t>рисунке. </a:t>
                </a:r>
                <a:r>
                  <a:rPr lang="ru-RU" dirty="0"/>
                  <a:t>Их общей частью является правильная шестиугольная призма, стороны основания которой в три раза меньше сторон основания исходной призмы, а высота равна высоте этой призмы. Объём шестиугольной призмы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210314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319" r="-1000" b="-14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84" y="2492896"/>
            <a:ext cx="3449563" cy="340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3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772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Единичный </a:t>
            </a:r>
            <a:r>
              <a:rPr lang="ru-RU" dirty="0"/>
              <a:t>куб повернули вокруг прямой, проходящей через центры его противолежащих граней, на угол 45</a:t>
            </a:r>
            <a:r>
              <a:rPr lang="ru-RU" baseline="30000" dirty="0"/>
              <a:t>о</a:t>
            </a:r>
            <a:r>
              <a:rPr lang="ru-RU" dirty="0"/>
              <a:t> (рис. 55). Какой многогранник является общей частью исходного куба и повёрнутого? 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699792" y="2708920"/>
            <a:ext cx="33813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19050" y="14883"/>
                <a:ext cx="9144000" cy="2973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</a:t>
                </a:r>
                <a:r>
                  <a:rPr lang="ru-RU" b="1" dirty="0" smtClean="0"/>
                  <a:t>Решение. </a:t>
                </a:r>
                <a:r>
                  <a:rPr lang="ru-RU" dirty="0"/>
                  <a:t>Данный и повёрнутый кубы показаны на </a:t>
                </a:r>
                <a:r>
                  <a:rPr lang="ru-RU" dirty="0" smtClean="0"/>
                  <a:t>рисунке. </a:t>
                </a:r>
                <a:r>
                  <a:rPr lang="ru-RU" dirty="0"/>
                  <a:t>Общей частью этих кубов является правильная восьмиугольная призма, боковые рёбра которой равны 1, а стороны основания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−1</m:t>
                    </m:r>
                  </m:oMath>
                </a14:m>
                <a:r>
                  <a:rPr lang="ru-RU" dirty="0"/>
                  <a:t>. Эта призма получается из единичного куба отрезанием четырёх треугольных призм, объём каждой из которых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3−2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. Следовательно, искомый объём правильной восьмиугольной призмы равен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−2</m:t>
                    </m:r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" y="14883"/>
                <a:ext cx="9144000" cy="2973443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639" r="-1067" b="-36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4944"/>
            <a:ext cx="3621459" cy="355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(C) </a:t>
            </a:r>
            <a:r>
              <a:rPr lang="ru-RU" dirty="0" smtClean="0"/>
              <a:t>Правильную </a:t>
            </a:r>
            <a:r>
              <a:rPr lang="ru-RU" dirty="0"/>
              <a:t>треугольную призму, все рёбра которой равны 1, повернули вокруг прямой, проходящей через середину её бокового ребра и центр противолежащей этому ребру грани, на угол 90</a:t>
            </a:r>
            <a:r>
              <a:rPr lang="ru-RU" baseline="30000" dirty="0"/>
              <a:t>о</a:t>
            </a:r>
            <a:r>
              <a:rPr lang="ru-RU" dirty="0"/>
              <a:t> (рис. 52). Какой многогранник является общей частью исходной призмы и повёрнутой? 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3059832" y="2924944"/>
            <a:ext cx="29241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2017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</a:t>
                </a:r>
                <a:r>
                  <a:rPr lang="ru-RU" dirty="0"/>
                  <a:t>Данная и повёрнутая призмы показаны на </a:t>
                </a:r>
                <a:r>
                  <a:rPr lang="ru-RU" dirty="0" smtClean="0"/>
                  <a:t>рисунке. </a:t>
                </a:r>
                <a:r>
                  <a:rPr lang="ru-RU" dirty="0"/>
                  <a:t>Их общей частью является правильная четырёхугольная пирамида, стороны основания которой равны 1, а высота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Объём этой пирамиды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201741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417" r="-1000" b="-15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29455"/>
            <a:ext cx="3619070" cy="38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Курсы по выбору и элективные курсы</a:t>
            </a:r>
            <a:endParaRPr lang="ru-RU" sz="1800" dirty="0"/>
          </a:p>
        </p:txBody>
      </p:sp>
      <p:pic>
        <p:nvPicPr>
          <p:cNvPr id="4" name="Рисунок 3" descr="ОБЛОЖКА Многогранни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492896"/>
            <a:ext cx="2041943" cy="2700000"/>
          </a:xfrm>
          <a:prstGeom prst="rect">
            <a:avLst/>
          </a:prstGeom>
        </p:spPr>
      </p:pic>
      <p:pic>
        <p:nvPicPr>
          <p:cNvPr id="5" name="Рисунок 4" descr="ОБЛОЖКА Многоуголь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2072835" cy="2700000"/>
          </a:xfrm>
          <a:prstGeom prst="rect">
            <a:avLst/>
          </a:prstGeom>
        </p:spPr>
      </p:pic>
      <p:pic>
        <p:nvPicPr>
          <p:cNvPr id="6" name="Рисунок 5" descr="ОБЛОЖКА  Простр.изоб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628800"/>
            <a:ext cx="2047323" cy="2700000"/>
          </a:xfrm>
          <a:prstGeom prst="rect">
            <a:avLst/>
          </a:prstGeom>
        </p:spPr>
      </p:pic>
      <p:pic>
        <p:nvPicPr>
          <p:cNvPr id="32780" name="Picture 12" descr="C:\Documents and Settings\Администратор\Мои документы\PICTURE\Учебники\УМК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640" r="36741" b="53731"/>
          <a:stretch>
            <a:fillRect/>
          </a:stretch>
        </p:blipFill>
        <p:spPr bwMode="auto">
          <a:xfrm>
            <a:off x="2483768" y="2492896"/>
            <a:ext cx="208177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(С) Правильный </a:t>
            </a:r>
            <a:r>
              <a:rPr lang="ru-RU" dirty="0"/>
              <a:t>тетраэдр повернули вокруг прямой, проходящей через середины двух его противолежащих рёбер, на угол 90</a:t>
            </a:r>
            <a:r>
              <a:rPr lang="ru-RU" baseline="30000" dirty="0"/>
              <a:t>о</a:t>
            </a:r>
            <a:r>
              <a:rPr lang="ru-RU" dirty="0"/>
              <a:t> (рис. 58).  Какой многогранник является общей частью исходного тетраэдра и повёрнутого? Найдите его объём, если объём исходного тетраэдра равен 1.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24213"/>
            <a:ext cx="32362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525" y="33265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b="1" dirty="0" smtClean="0"/>
              <a:t>Ответ. </a:t>
            </a:r>
            <a:r>
              <a:rPr lang="ru-RU" dirty="0" smtClean="0"/>
              <a:t>Общей </a:t>
            </a:r>
            <a:r>
              <a:rPr lang="ru-RU" dirty="0"/>
              <a:t>частью исходного тетраэдра и </a:t>
            </a:r>
            <a:r>
              <a:rPr lang="ru-RU" dirty="0" smtClean="0"/>
              <a:t>повернутого является октаэдр.  Его объём равен 0,5.</a:t>
            </a:r>
            <a:r>
              <a:rPr lang="ru-RU" dirty="0"/>
              <a:t>	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14" y="1412776"/>
            <a:ext cx="412259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8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-13034" y="260648"/>
            <a:ext cx="915703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(С) Правильную четырёхугольную пирамиду симметрично отразили относительно середины её высоты. Найдите объём общей части исходной и симметричной пирамид, если объём исходной пирамиды равен 1.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3728343" cy="30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0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1383" name="Text Box 7"/>
              <p:cNvSpPr txBox="1">
                <a:spLocks noChangeArrowheads="1"/>
              </p:cNvSpPr>
              <p:nvPr/>
            </p:nvSpPr>
            <p:spPr bwMode="auto">
              <a:xfrm>
                <a:off x="-13034" y="260648"/>
                <a:ext cx="9157034" cy="1016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dirty="0"/>
                  <a:t>Общей частью </a:t>
                </a:r>
                <a:r>
                  <a:rPr lang="ru-RU" dirty="0" smtClean="0"/>
                  <a:t>пирамид является </a:t>
                </a:r>
                <a:r>
                  <a:rPr lang="ru-RU" dirty="0"/>
                  <a:t>октаэдр (правильная 4-я </a:t>
                </a:r>
                <a:r>
                  <a:rPr lang="ru-RU" dirty="0" err="1" smtClean="0"/>
                  <a:t>бипирамида</a:t>
                </a:r>
                <a:r>
                  <a:rPr lang="ru-RU" dirty="0" smtClean="0"/>
                  <a:t>)</a:t>
                </a:r>
                <a:r>
                  <a:rPr lang="en-US" dirty="0" smtClean="0"/>
                  <a:t>. </a:t>
                </a:r>
                <a:r>
                  <a:rPr lang="ru-RU" dirty="0" smtClean="0"/>
                  <a:t>Его </a:t>
                </a:r>
                <a:r>
                  <a:rPr lang="ru-RU" dirty="0"/>
                  <a:t>объем </a:t>
                </a:r>
                <a:r>
                  <a:rPr lang="ru-RU" dirty="0" smtClean="0"/>
                  <a:t>равен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0138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3034" y="260648"/>
                <a:ext cx="9157034" cy="1016689"/>
              </a:xfrm>
              <a:prstGeom prst="rect">
                <a:avLst/>
              </a:prstGeom>
              <a:blipFill rotWithShape="1">
                <a:blip r:embed="rId3"/>
                <a:stretch>
                  <a:fillRect l="-1065" t="-4790" r="-999" b="-1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66" y="1700808"/>
            <a:ext cx="5051233" cy="369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4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Правильную шестиугольную призму, </a:t>
            </a:r>
            <a:r>
              <a:rPr lang="ru-RU" dirty="0"/>
              <a:t>все рёбра которой равны 1, повернули вокруг прямой, проходящей через </a:t>
            </a:r>
            <a:r>
              <a:rPr lang="ru-RU" dirty="0" smtClean="0"/>
              <a:t>центры противолежащих боковых граней, на </a:t>
            </a:r>
            <a:r>
              <a:rPr lang="ru-RU" dirty="0"/>
              <a:t>угол </a:t>
            </a:r>
            <a:r>
              <a:rPr lang="ru-RU" dirty="0" smtClean="0"/>
              <a:t>90</a:t>
            </a:r>
            <a:r>
              <a:rPr lang="ru-RU" baseline="30000" dirty="0" smtClean="0"/>
              <a:t>о</a:t>
            </a:r>
            <a:r>
              <a:rPr lang="ru-RU" dirty="0" smtClean="0"/>
              <a:t>. Какой </a:t>
            </a:r>
            <a:r>
              <a:rPr lang="ru-RU" dirty="0"/>
              <a:t>многогранник является общей частью </a:t>
            </a:r>
            <a:r>
              <a:rPr lang="ru-RU" dirty="0" smtClean="0"/>
              <a:t>исходной призмы и повёрнутой? </a:t>
            </a:r>
            <a:r>
              <a:rPr lang="ru-RU" dirty="0"/>
              <a:t>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4752528" cy="35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8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1235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</a:t>
                </a:r>
                <a:r>
                  <a:rPr lang="ru-RU" b="1" dirty="0" smtClean="0"/>
                  <a:t>Решение.</a:t>
                </a:r>
                <a:r>
                  <a:rPr lang="ru-RU" dirty="0" smtClean="0"/>
                  <a:t> Исходная и повёрнутая </a:t>
                </a:r>
                <a:r>
                  <a:rPr lang="ru-RU" dirty="0"/>
                  <a:t>призмы показаны на </a:t>
                </a:r>
                <a:r>
                  <a:rPr lang="ru-RU" dirty="0" smtClean="0"/>
                  <a:t>рисунке. </a:t>
                </a:r>
                <a:r>
                  <a:rPr lang="ru-RU" dirty="0"/>
                  <a:t>Их общей частью является </a:t>
                </a:r>
                <a:r>
                  <a:rPr lang="ru-RU" dirty="0" smtClean="0"/>
                  <a:t>прямоугольный параллелепипед </a:t>
                </a:r>
                <a:r>
                  <a:rPr lang="en-US" i="1" dirty="0" smtClean="0"/>
                  <a:t>ACDFA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F</a:t>
                </a:r>
                <a:r>
                  <a:rPr lang="en-US" baseline="-25000" dirty="0" smtClean="0"/>
                  <a:t>1</a:t>
                </a:r>
                <a:r>
                  <a:rPr lang="ru-RU" dirty="0" smtClean="0"/>
                  <a:t>, рёбра которого равны</a:t>
                </a:r>
                <a:r>
                  <a:rPr lang="en-US" dirty="0" smtClean="0"/>
                  <a:t> 1, 1,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 smtClean="0"/>
                  <a:t>. Его объём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123514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941" r="-1000" b="-10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706614" cy="385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9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2575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Единичный </a:t>
            </a:r>
            <a:r>
              <a:rPr lang="ru-RU" dirty="0"/>
              <a:t>куб </a:t>
            </a:r>
            <a:r>
              <a:rPr lang="en-US" i="1" dirty="0" smtClean="0"/>
              <a:t>ABCDA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i="1" dirty="0" smtClean="0"/>
              <a:t> </a:t>
            </a:r>
            <a:r>
              <a:rPr lang="ru-RU" dirty="0" smtClean="0"/>
              <a:t>повернули </a:t>
            </a:r>
            <a:r>
              <a:rPr lang="ru-RU" dirty="0"/>
              <a:t>вокруг </a:t>
            </a:r>
            <a:r>
              <a:rPr lang="ru-RU" dirty="0" smtClean="0"/>
              <a:t>прямой</a:t>
            </a:r>
            <a:r>
              <a:rPr lang="en-US" dirty="0" smtClean="0"/>
              <a:t> </a:t>
            </a:r>
            <a:r>
              <a:rPr lang="en-US" i="1" dirty="0" smtClean="0"/>
              <a:t>AC</a:t>
            </a:r>
            <a:r>
              <a:rPr lang="en-US" baseline="-25000" dirty="0" smtClean="0"/>
              <a:t>1</a:t>
            </a:r>
            <a:r>
              <a:rPr lang="ru-RU" dirty="0" smtClean="0"/>
              <a:t> </a:t>
            </a:r>
            <a:r>
              <a:rPr lang="ru-RU" dirty="0"/>
              <a:t>на угол </a:t>
            </a:r>
            <a:r>
              <a:rPr lang="ru-RU" dirty="0" smtClean="0"/>
              <a:t>60</a:t>
            </a:r>
            <a:r>
              <a:rPr lang="ru-RU" baseline="30000" dirty="0" smtClean="0"/>
              <a:t>о</a:t>
            </a:r>
            <a:r>
              <a:rPr lang="ru-RU" dirty="0" smtClean="0"/>
              <a:t>. </a:t>
            </a:r>
            <a:r>
              <a:rPr lang="ru-RU" dirty="0"/>
              <a:t>Какой многогранник является общей частью исходного куба и повёрнутого? 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16" y="1628800"/>
            <a:ext cx="4341167" cy="397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Text Box 10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036496" cy="862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/>
                  <a:t>	</a:t>
                </a:r>
                <a:r>
                  <a:rPr lang="ru-RU" sz="2000" b="1" dirty="0" smtClean="0"/>
                  <a:t>Ответ. </a:t>
                </a:r>
                <a:r>
                  <a:rPr lang="ru-RU" sz="2000" dirty="0" smtClean="0"/>
                  <a:t>Общей частью является правильная шестиугольная </a:t>
                </a:r>
                <a:r>
                  <a:rPr lang="ru-RU" sz="2000" dirty="0" err="1" smtClean="0"/>
                  <a:t>бипирамида</a:t>
                </a:r>
                <a:r>
                  <a:rPr lang="ru-RU" sz="2000" dirty="0" smtClean="0"/>
                  <a:t>. Её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 smtClean="0"/>
                  <a:t>       </a:t>
                </a:r>
                <a:endParaRPr lang="ru-RU" sz="2000" dirty="0"/>
              </a:p>
            </p:txBody>
          </p:sp>
        </mc:Choice>
        <mc:Fallback xmlns="">
          <p:sp>
            <p:nvSpPr>
              <p:cNvPr id="205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036496" cy="862608"/>
              </a:xfrm>
              <a:prstGeom prst="rect">
                <a:avLst/>
              </a:prstGeom>
              <a:blipFill rotWithShape="1">
                <a:blip r:embed="rId3"/>
                <a:stretch>
                  <a:fillRect l="-675" t="-3521" r="-337" b="-7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09" y="1844824"/>
            <a:ext cx="4327078" cy="396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9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476672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/>
              <a:t> (D) </a:t>
            </a:r>
            <a:r>
              <a:rPr lang="ru-RU" dirty="0"/>
              <a:t>Единичный куб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 smtClean="0"/>
              <a:t>повернули </a:t>
            </a:r>
            <a:r>
              <a:rPr lang="ru-RU" dirty="0"/>
              <a:t>вокруг прямой, проходящей через середины двух его противолежащих рёбер, на угол </a:t>
            </a:r>
            <a:r>
              <a:rPr lang="ru-RU" dirty="0" smtClean="0"/>
              <a:t>90</a:t>
            </a:r>
            <a:r>
              <a:rPr lang="ru-RU" baseline="30000" dirty="0" smtClean="0"/>
              <a:t>о</a:t>
            </a:r>
            <a:r>
              <a:rPr lang="ru-RU" dirty="0" smtClean="0"/>
              <a:t>. </a:t>
            </a:r>
            <a:r>
              <a:rPr lang="ru-RU" dirty="0"/>
              <a:t>Какой многогранник является общей частью исходного куба и повёрнутого? 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79" y="2446580"/>
            <a:ext cx="4458805" cy="396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Text Box 10"/>
              <p:cNvSpPr txBox="1">
                <a:spLocks noChangeArrowheads="1"/>
              </p:cNvSpPr>
              <p:nvPr/>
            </p:nvSpPr>
            <p:spPr bwMode="auto">
              <a:xfrm>
                <a:off x="19050" y="12229"/>
                <a:ext cx="9144000" cy="18790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 smtClean="0"/>
                  <a:t>	</a:t>
                </a:r>
                <a:r>
                  <a:rPr lang="ru-RU" b="1" dirty="0" smtClean="0"/>
                  <a:t>Ответ</a:t>
                </a:r>
                <a:r>
                  <a:rPr lang="ru-RU" b="1" dirty="0"/>
                  <a:t>.</a:t>
                </a:r>
                <a:r>
                  <a:rPr lang="ru-RU" dirty="0"/>
                  <a:t> </a:t>
                </a:r>
                <a:r>
                  <a:rPr lang="ru-RU" dirty="0" smtClean="0"/>
                  <a:t>Общая часть состоит из двух правильных четырёхугольных пирамид и прямоугольной четырёхугольной призмы. Объём каждой пирамиды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dirty="0" smtClean="0"/>
                  <a:t>. Объём призмы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− </m:t>
                    </m:r>
                  </m:oMath>
                </a14:m>
                <a:r>
                  <a:rPr lang="ru-RU" dirty="0" smtClean="0"/>
                  <a:t>1. Объём общей части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05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" y="12229"/>
                <a:ext cx="9144000" cy="187904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597" r="-1067" b="-2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380075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5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-6052"/>
            <a:ext cx="7772400" cy="6096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Задачи на комбинации многогранников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525" y="561945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Задачи </a:t>
            </a:r>
            <a:r>
              <a:rPr lang="ru-RU" sz="2000" dirty="0"/>
              <a:t>на комбинации многогранников являются одними из наиболее трудных стереометрических задач. Это связано с тем, что для их решения требуются развитые пространственные представления, умения изображать различные многогранники и их комбинации.</a:t>
            </a:r>
          </a:p>
          <a:p>
            <a:pPr algn="just"/>
            <a:r>
              <a:rPr lang="ru-RU" sz="2000" dirty="0" smtClean="0"/>
              <a:t>	Кроме </a:t>
            </a:r>
            <a:r>
              <a:rPr lang="ru-RU" sz="2000" dirty="0"/>
              <a:t>того, плоские изображения многогранников не всегда помогают представить сами фигуры и их комбинации.</a:t>
            </a:r>
          </a:p>
          <a:p>
            <a:pPr algn="just"/>
            <a:r>
              <a:rPr lang="ru-RU" sz="2000" dirty="0" smtClean="0"/>
              <a:t>	Компьютерная </a:t>
            </a:r>
            <a:r>
              <a:rPr lang="ru-RU" sz="2000" dirty="0"/>
              <a:t>программа </a:t>
            </a:r>
            <a:r>
              <a:rPr lang="en-US" sz="2000" dirty="0" err="1"/>
              <a:t>GeoGebra</a:t>
            </a:r>
            <a:r>
              <a:rPr lang="en-US" sz="2000" dirty="0"/>
              <a:t> </a:t>
            </a:r>
            <a:r>
              <a:rPr lang="ru-RU" sz="2000" dirty="0"/>
              <a:t>позволяет создавать трёхмерные модели пространственных фигур, производить над ними различные действия, что помогает решать сложные стереометрические задачи и способствует развитию пространственных представлений учащихся.</a:t>
            </a:r>
          </a:p>
          <a:p>
            <a:pPr algn="just"/>
            <a:r>
              <a:rPr lang="ru-RU" sz="2000" dirty="0" smtClean="0"/>
              <a:t>	Здесь </a:t>
            </a:r>
            <a:r>
              <a:rPr lang="ru-RU" sz="2000" dirty="0"/>
              <a:t>мы рассмотрим задачи на комбинации многогранников, для решения которых можно использовать свободно распространяемую компьютерную программу </a:t>
            </a:r>
            <a:r>
              <a:rPr lang="en-US" sz="2000" dirty="0" err="1"/>
              <a:t>GeoGebra</a:t>
            </a:r>
            <a:r>
              <a:rPr lang="ru-RU" sz="2000" dirty="0"/>
              <a:t>. Она позволяет создавать модели многогранников и их комбинации, что помогает представить пространственную ситуацию, описанную в задаче, и найти решение. </a:t>
            </a:r>
            <a:endParaRPr lang="ru-RU" sz="2000" dirty="0" smtClean="0"/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Задачи базового уровня трудности помечены буквой «В», задачи повышенного уровня трудности – буквой «С», олимпиадного уровня – буквой «</a:t>
            </a:r>
            <a:r>
              <a:rPr lang="en-US" sz="2000" dirty="0" smtClean="0"/>
              <a:t>D</a:t>
            </a:r>
            <a:r>
              <a:rPr lang="ru-RU" sz="2000" dirty="0" smtClean="0"/>
              <a:t>». </a:t>
            </a:r>
            <a:endParaRPr lang="ru-RU" sz="2000" dirty="0"/>
          </a:p>
          <a:p>
            <a:pPr algn="just"/>
            <a:r>
              <a:rPr lang="ru-RU" sz="2000" dirty="0" smtClean="0"/>
              <a:t>	Более </a:t>
            </a:r>
            <a:r>
              <a:rPr lang="ru-RU" sz="2000" dirty="0"/>
              <a:t>подробно с многогранниками и возможностями их моделирования в программе </a:t>
            </a:r>
            <a:r>
              <a:rPr lang="en-US" sz="2000" dirty="0" err="1"/>
              <a:t>GeoGebra</a:t>
            </a:r>
            <a:r>
              <a:rPr lang="en-US" sz="2000" dirty="0"/>
              <a:t> </a:t>
            </a:r>
            <a:r>
              <a:rPr lang="ru-RU" sz="2000" dirty="0"/>
              <a:t>можно познакомиться </a:t>
            </a:r>
            <a:r>
              <a:rPr lang="ru-RU" sz="2000" dirty="0" smtClean="0"/>
              <a:t>на сайте </a:t>
            </a:r>
            <a:r>
              <a:rPr lang="en-US" sz="2000" dirty="0" smtClean="0"/>
              <a:t>vasmirnov.ru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2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Октаэдр </a:t>
            </a:r>
            <a:r>
              <a:rPr lang="ru-RU" dirty="0"/>
              <a:t>повернули вокруг прямой, проходящей через центры противолежащих граней, на угол </a:t>
            </a:r>
            <a:r>
              <a:rPr lang="ru-RU" dirty="0" smtClean="0"/>
              <a:t>60</a:t>
            </a:r>
            <a:r>
              <a:rPr lang="ru-RU" baseline="30000" dirty="0" smtClean="0"/>
              <a:t>о</a:t>
            </a:r>
            <a:r>
              <a:rPr lang="ru-RU" dirty="0" smtClean="0"/>
              <a:t> </a:t>
            </a:r>
            <a:r>
              <a:rPr lang="ru-RU" dirty="0"/>
              <a:t>(рис. 66). Какой многогранник является общей частью исходного октаэдра и повёрнутого? Найдите его объём, если рёбра октаэдра равны 1.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2780928"/>
            <a:ext cx="30956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104081"/>
            <a:ext cx="62281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b="1" dirty="0" smtClean="0"/>
              <a:t>Решение.</a:t>
            </a:r>
            <a:r>
              <a:rPr lang="ru-RU" sz="2000" dirty="0" smtClean="0"/>
              <a:t> </a:t>
            </a:r>
            <a:r>
              <a:rPr lang="ru-RU" sz="2000" dirty="0"/>
              <a:t>Данный и повёрнутый октаэдры показаны на рисунке 140. 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23434" y="488801"/>
            <a:ext cx="2391544" cy="259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0" y="935078"/>
                <a:ext cx="6228184" cy="5609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 smtClean="0"/>
                  <a:t>	</a:t>
                </a:r>
                <a:r>
                  <a:rPr lang="ru-RU" sz="2000" dirty="0"/>
                  <a:t>Их общей частью является многогранник, составленный из двух равных правильных усечённых шестиугольных пирамид с общим основанием (рис. 141). Стороны общего основания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/>
                  <a:t>, стороны других оснований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000" dirty="0"/>
                  <a:t>, высоты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000" dirty="0"/>
                  <a:t>, площадь общего основания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2000" dirty="0"/>
                  <a:t>, площади других оснований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000" dirty="0"/>
                  <a:t>. Воспользуемся формулой объёма усечённой пирамиды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𝑉</m:t>
                    </m:r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ru-RU" sz="2000" i="1">
                            <a:latin typeface="Cambria Math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rad>
                        <m:r>
                          <a:rPr lang="ru-RU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2000" dirty="0"/>
                  <a:t>,</a:t>
                </a:r>
              </a:p>
              <a:p>
                <a:pPr algn="just"/>
                <a:r>
                  <a:rPr lang="ru-RU" sz="2000" dirty="0"/>
                  <a:t>где </a:t>
                </a:r>
                <a:r>
                  <a:rPr lang="en-US" sz="2000" i="1" dirty="0"/>
                  <a:t>g </a:t>
                </a:r>
                <a:r>
                  <a:rPr lang="ru-RU" sz="2000" dirty="0"/>
                  <a:t>– высота усечённой пирамиды,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,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 – площади её оснований.</a:t>
                </a:r>
              </a:p>
              <a:p>
                <a:pPr algn="just"/>
                <a:r>
                  <a:rPr lang="ru-RU" sz="2000" dirty="0"/>
                  <a:t>	Подставляя данные в эту формулу, получаем, что объём усечённой пирамиды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19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144</m:t>
                        </m:r>
                      </m:den>
                    </m:f>
                  </m:oMath>
                </a14:m>
                <a:r>
                  <a:rPr lang="ru-RU" sz="2000" dirty="0"/>
                  <a:t>. Следовательно, объём многогранника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19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72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35078"/>
                <a:ext cx="6228184" cy="5609613"/>
              </a:xfrm>
              <a:prstGeom prst="rect">
                <a:avLst/>
              </a:prstGeom>
              <a:blipFill rotWithShape="1">
                <a:blip r:embed="rId4"/>
                <a:stretch>
                  <a:fillRect l="-978" t="-543" r="-9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6660232" y="3501008"/>
            <a:ext cx="2254746" cy="26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/>
              <a:t>Октаэдр, рёбра которого равны 1 (рис. 69), повернули вокруг прямой, проходящей через середины </a:t>
            </a:r>
            <a:r>
              <a:rPr lang="en-US" i="1" dirty="0"/>
              <a:t>E</a:t>
            </a:r>
            <a:r>
              <a:rPr lang="ru-RU" dirty="0"/>
              <a:t>, </a:t>
            </a:r>
            <a:r>
              <a:rPr lang="en-US" i="1" dirty="0"/>
              <a:t>F </a:t>
            </a:r>
            <a:r>
              <a:rPr lang="ru-RU" dirty="0"/>
              <a:t>двух его противолежащих рёбер на угол 90</a:t>
            </a:r>
            <a:r>
              <a:rPr lang="ru-RU" baseline="30000" dirty="0"/>
              <a:t>о</a:t>
            </a:r>
            <a:r>
              <a:rPr lang="ru-RU" dirty="0"/>
              <a:t>. Ещё один октаэдр получили поворотом исходного октаэдра</a:t>
            </a:r>
            <a:r>
              <a:rPr lang="ru-RU" baseline="-25000" dirty="0"/>
              <a:t> </a:t>
            </a:r>
            <a:r>
              <a:rPr lang="ru-RU" dirty="0"/>
              <a:t>вокруг прямой, проходящей через середины  </a:t>
            </a:r>
            <a:r>
              <a:rPr lang="en-US" i="1" dirty="0"/>
              <a:t>G</a:t>
            </a:r>
            <a:r>
              <a:rPr lang="ru-RU" dirty="0"/>
              <a:t>, </a:t>
            </a:r>
            <a:r>
              <a:rPr lang="en-US" i="1" dirty="0"/>
              <a:t>H </a:t>
            </a:r>
            <a:r>
              <a:rPr lang="ru-RU" dirty="0"/>
              <a:t>двух других его противолежащих рёбер на угол 90</a:t>
            </a:r>
            <a:r>
              <a:rPr lang="ru-RU" baseline="30000" dirty="0"/>
              <a:t>о</a:t>
            </a:r>
            <a:r>
              <a:rPr lang="ru-RU" dirty="0"/>
              <a:t>. Какой многогранник является общей частью исходного октаэдра и двух октаэдров, полученных из него поворотами? Найдите его объём.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031629" y="2780928"/>
            <a:ext cx="3240360" cy="36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04081"/>
                <a:ext cx="9144000" cy="1935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sz="2000" b="1" dirty="0" smtClean="0"/>
                  <a:t>Решение.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Данный и </a:t>
                </a:r>
                <a:r>
                  <a:rPr lang="ru-RU" sz="2000" dirty="0" smtClean="0"/>
                  <a:t>повёрнутые </a:t>
                </a:r>
                <a:r>
                  <a:rPr lang="ru-RU" sz="2000" dirty="0"/>
                  <a:t>октаэдры показаны на </a:t>
                </a:r>
                <a:r>
                  <a:rPr lang="ru-RU" sz="2000" dirty="0" smtClean="0"/>
                  <a:t>рисунке слева. </a:t>
                </a:r>
                <a:r>
                  <a:rPr lang="ru-RU" sz="2000" dirty="0"/>
                  <a:t>Их общая </a:t>
                </a:r>
                <a:r>
                  <a:rPr lang="ru-RU" sz="2000" dirty="0" smtClean="0"/>
                  <a:t>часть (рис. </a:t>
                </a:r>
                <a:r>
                  <a:rPr lang="ru-RU" sz="2000" dirty="0"/>
                  <a:t>с</a:t>
                </a:r>
                <a:r>
                  <a:rPr lang="ru-RU" sz="2000" dirty="0" smtClean="0"/>
                  <a:t>права) </a:t>
                </a:r>
                <a:r>
                  <a:rPr lang="ru-RU" sz="2000" dirty="0"/>
                  <a:t>состоит из </a:t>
                </a:r>
                <a:r>
                  <a:rPr lang="ru-RU" sz="2000" dirty="0" smtClean="0"/>
                  <a:t>куба, рёбра которого равны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000" dirty="0" smtClean="0"/>
                  <a:t>, </a:t>
                </a:r>
                <a:r>
                  <a:rPr lang="ru-RU" sz="2000" dirty="0"/>
                  <a:t>и шести правильных четырёхугольных пирамид, основаниями которых служат грани этого куба, а высоты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a:rPr lang="ru-RU" sz="20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/>
                  <a:t>. Непосредственные вычисления показывают, что объём этого многогранника равен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6−4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000" dirty="0"/>
                  <a:t>.</a:t>
                </a:r>
                <a:r>
                  <a:rPr lang="ru-RU" sz="2000" dirty="0" smtClean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4081"/>
                <a:ext cx="9144000" cy="1935530"/>
              </a:xfrm>
              <a:prstGeom prst="rect">
                <a:avLst/>
              </a:prstGeom>
              <a:blipFill rotWithShape="1">
                <a:blip r:embed="rId3"/>
                <a:stretch>
                  <a:fillRect l="-667" r="-667" b="-47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19325"/>
            <a:ext cx="3888432" cy="404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30835"/>
            <a:ext cx="3240360" cy="362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3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394" y="140493"/>
            <a:ext cx="91306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 smtClean="0"/>
              <a:t>На рисунке вершины тетраэдров расположены в вершинах додекаэдра. Сколько этих тетраэдров</a:t>
            </a:r>
            <a:r>
              <a:rPr lang="ru-RU" dirty="0" smtClean="0">
                <a:cs typeface="Times New Roman" charset="0"/>
              </a:rPr>
              <a:t>? Что является их общей частью? Найдите её объём, если объёмы тетраэдров равны 1.</a:t>
            </a:r>
            <a:endParaRPr lang="ru-RU" dirty="0">
              <a:cs typeface="Times New Roman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483768" y="1916832"/>
            <a:ext cx="3954145" cy="40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394" y="140493"/>
            <a:ext cx="913060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ru-RU" b="1" dirty="0" smtClean="0"/>
              <a:t>	Решение. </a:t>
            </a:r>
            <a:r>
              <a:rPr lang="ru-RU" dirty="0" smtClean="0"/>
              <a:t>У </a:t>
            </a:r>
            <a:r>
              <a:rPr lang="ru-RU" dirty="0"/>
              <a:t>додекаэдра имеется 20 вершин, у тетраэдра – 4 вершины. Следовательно, имеется 5 тетраэдров. Рассмотрим один из них. Впишем в него октаэдр, а в него – икосаэдр, как показано на </a:t>
            </a:r>
            <a:r>
              <a:rPr lang="ru-RU" dirty="0" smtClean="0"/>
              <a:t>рисунке. </a:t>
            </a:r>
            <a:r>
              <a:rPr lang="ru-RU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-30363" y="4797152"/>
                <a:ext cx="9102849" cy="19410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b="1" dirty="0" smtClean="0"/>
                  <a:t>	</a:t>
                </a:r>
                <a:r>
                  <a:rPr lang="ru-RU" dirty="0" smtClean="0"/>
                  <a:t>Если объём тетраэдра равен 1</a:t>
                </a:r>
                <a:r>
                  <a:rPr lang="ru-RU" dirty="0"/>
                  <a:t>, то </a:t>
                </a:r>
                <a:r>
                  <a:rPr lang="ru-RU" dirty="0" smtClean="0"/>
                  <a:t>объём </a:t>
                </a:r>
                <a:r>
                  <a:rPr lang="ru-RU" dirty="0"/>
                  <a:t>октаэдра, вписанного в этот тетраэдр, </a:t>
                </a:r>
                <a:r>
                  <a:rPr lang="ru-RU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 smtClean="0"/>
                  <a:t>Учитывая, что вершины икосаэдра делят рёбра октаэдра в золотом отношении, получаем, что объём  </a:t>
                </a:r>
                <a:r>
                  <a:rPr lang="ru-RU" dirty="0"/>
                  <a:t>икосаэдра </a:t>
                </a:r>
                <a:r>
                  <a:rPr lang="ru-RU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35−15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.	</a:t>
                </a: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0363" y="4797152"/>
                <a:ext cx="9102849" cy="194104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005" t="-2516" r="-1072" b="-22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410"/>
            <a:ext cx="3498699" cy="301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51919" y="1499631"/>
            <a:ext cx="525092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b="1" dirty="0" smtClean="0"/>
              <a:t>	</a:t>
            </a:r>
            <a:r>
              <a:rPr lang="ru-RU" dirty="0"/>
              <a:t>Четыре грани этого икосаэдра будут лежать на гранях тетраэдра. То же самое верно и для других тетраэдров. Таким образом, этот икосаэдр будет содержаться в каждом из пяти данных тетраэдров, следовательно, будет являться их общей частью.</a:t>
            </a:r>
          </a:p>
        </p:txBody>
      </p:sp>
    </p:spTree>
    <p:extLst>
      <p:ext uri="{BB962C8B-B14F-4D97-AF65-F5344CB8AC3E}">
        <p14:creationId xmlns:p14="http://schemas.microsoft.com/office/powerpoint/2010/main" val="34889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394" y="140493"/>
            <a:ext cx="913060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</a:t>
            </a:r>
            <a:r>
              <a:rPr lang="en-US" dirty="0" smtClean="0"/>
              <a:t>(D) </a:t>
            </a:r>
            <a:r>
              <a:rPr lang="ru-RU" dirty="0"/>
              <a:t>Вершины октаэдров, изображённых на </a:t>
            </a:r>
            <a:r>
              <a:rPr lang="ru-RU" dirty="0" smtClean="0"/>
              <a:t>рисунке, </a:t>
            </a:r>
            <a:r>
              <a:rPr lang="ru-RU" dirty="0"/>
              <a:t>являются серединами рёбер икосаэдра. Сколько этих октаэдров? Какой многогранник является их общей частью? Найдите его </a:t>
            </a:r>
            <a:r>
              <a:rPr lang="ru-RU" dirty="0" smtClean="0"/>
              <a:t>объём, </a:t>
            </a:r>
            <a:r>
              <a:rPr lang="ru-RU" dirty="0"/>
              <a:t>если </a:t>
            </a:r>
            <a:r>
              <a:rPr lang="ru-RU" dirty="0" smtClean="0"/>
              <a:t>объёмы октаэдров </a:t>
            </a:r>
            <a:r>
              <a:rPr lang="ru-RU" dirty="0"/>
              <a:t>равны 1</a:t>
            </a:r>
            <a:r>
              <a:rPr lang="ru-RU" dirty="0" smtClean="0"/>
              <a:t>.         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76" y="1916831"/>
            <a:ext cx="3960440" cy="39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5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394" y="5755"/>
            <a:ext cx="91306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b="1" dirty="0" smtClean="0"/>
              <a:t>	Решение. </a:t>
            </a:r>
            <a:r>
              <a:rPr lang="ru-RU" dirty="0"/>
              <a:t>У икосаэдра имеется 30 рёбер, у октаэдра – 6 вершин. Следовательно, имеется 5 октаэдров. Рассмотрим один из них. Впишем в него икосаэдр, как показано на </a:t>
            </a:r>
            <a:r>
              <a:rPr lang="ru-RU" dirty="0" smtClean="0"/>
              <a:t>рисунке. </a:t>
            </a:r>
            <a:r>
              <a:rPr lang="ru-RU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-1" y="5722412"/>
                <a:ext cx="9102849" cy="1051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b="1" dirty="0" smtClean="0"/>
                  <a:t>	</a:t>
                </a:r>
                <a:r>
                  <a:rPr lang="ru-RU" dirty="0" smtClean="0"/>
                  <a:t>Следовательно, искомый объём икосаэдра в два раза больше объёма икосаэдра из предыдущей задачи, т. е.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35−15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722412"/>
                <a:ext cx="9102849" cy="1051635"/>
              </a:xfrm>
              <a:prstGeom prst="rect">
                <a:avLst/>
              </a:prstGeom>
              <a:blipFill rotWithShape="1">
                <a:blip r:embed="rId3"/>
                <a:stretch>
                  <a:fillRect l="-1005" t="-4651" r="-1005" b="-52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05756" y="1198097"/>
            <a:ext cx="573824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b="1" dirty="0" smtClean="0"/>
              <a:t>	</a:t>
            </a:r>
            <a:r>
              <a:rPr lang="ru-RU" dirty="0"/>
              <a:t>Восемь граней этого икосаэдра будут лежать на гранях октаэдра. То же самое верно и для других октаэдров. Таким образом, этот икосаэдр будет содержаться в каждом из пяти данных октаэдров, следовательно, будет являться их общей частью. </a:t>
            </a:r>
            <a:endParaRPr lang="ru-RU" dirty="0" smtClean="0"/>
          </a:p>
          <a:p>
            <a:pPr algn="just"/>
            <a:r>
              <a:rPr lang="ru-RU" dirty="0" smtClean="0"/>
              <a:t>	Из </a:t>
            </a:r>
            <a:r>
              <a:rPr lang="ru-RU" dirty="0"/>
              <a:t>решения предыдущей задачи мы знаем, что объём тетраэдра в два раза больше объёма октаэдра, вершинами которого являются середины рёбер этого тетраэдра. </a:t>
            </a: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" y="1270412"/>
            <a:ext cx="3401862" cy="353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69269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227687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3820866</TotalTime>
  <Words>984</Words>
  <Application>Microsoft Office PowerPoint</Application>
  <PresentationFormat>Экран (4:3)</PresentationFormat>
  <Paragraphs>313</Paragraphs>
  <Slides>98</Slides>
  <Notes>90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0" baseType="lpstr">
      <vt:lpstr>Оформление по умолчанию</vt:lpstr>
      <vt:lpstr>Точечный рисунок</vt:lpstr>
      <vt:lpstr>Задачи на комбинации многогранников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комбинации многогранников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 общей части многогранников</vt:lpstr>
      <vt:lpstr> Решение. Общей частью призм ADA1BCB1 и ADD1BCC1 является треугольная призма ADEBCF. Её объём равен 1/4.</vt:lpstr>
      <vt:lpstr>Презентация PowerPoint</vt:lpstr>
      <vt:lpstr> Решение. Общей частью призм ABA1DCD1 и ADD1BCC1 является четырёхугольная пирамида D1ABCD. Её объём равен 1/3.</vt:lpstr>
      <vt:lpstr>Презентация PowerPoint</vt:lpstr>
      <vt:lpstr>Презентация PowerPoint</vt:lpstr>
      <vt:lpstr>Презентация PowerPoint</vt:lpstr>
      <vt:lpstr> Решение. Общей частью двух пирамид A1ABCD и C1ABCD является четырехугольная пирамида OABCD, объем которой равен 1/6.</vt:lpstr>
      <vt:lpstr>Презентация PowerPoint</vt:lpstr>
      <vt:lpstr> Решение. Общей частью двух пирамид A1ABCD и DBCC1B1 является треугольная пирамида OBCD, объем которой равен 1/12.</vt:lpstr>
      <vt:lpstr>Презентация PowerPoint</vt:lpstr>
      <vt:lpstr> Решение. Общей частью двух пирамид A1ABC и D1ABD является треугольная пирамида FABE, объем которой равен 1/24.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Владимир</cp:lastModifiedBy>
  <cp:revision>523</cp:revision>
  <dcterms:created xsi:type="dcterms:W3CDTF">2008-04-30T05:51:18Z</dcterms:created>
  <dcterms:modified xsi:type="dcterms:W3CDTF">2020-01-16T04:28:01Z</dcterms:modified>
</cp:coreProperties>
</file>