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1073" r:id="rId2"/>
    <p:sldId id="1174" r:id="rId3"/>
    <p:sldId id="1240" r:id="rId4"/>
    <p:sldId id="1074" r:id="rId5"/>
    <p:sldId id="1241" r:id="rId6"/>
    <p:sldId id="279" r:id="rId7"/>
    <p:sldId id="355" r:id="rId8"/>
    <p:sldId id="803" r:id="rId9"/>
    <p:sldId id="802" r:id="rId10"/>
    <p:sldId id="1231" r:id="rId11"/>
    <p:sldId id="356" r:id="rId12"/>
    <p:sldId id="1233" r:id="rId13"/>
    <p:sldId id="1232" r:id="rId14"/>
    <p:sldId id="379" r:id="rId15"/>
    <p:sldId id="380" r:id="rId16"/>
    <p:sldId id="352" r:id="rId17"/>
    <p:sldId id="382" r:id="rId18"/>
    <p:sldId id="383" r:id="rId19"/>
    <p:sldId id="384" r:id="rId20"/>
    <p:sldId id="1238" r:id="rId21"/>
    <p:sldId id="385" r:id="rId22"/>
    <p:sldId id="381" r:id="rId23"/>
    <p:sldId id="386" r:id="rId24"/>
    <p:sldId id="387" r:id="rId25"/>
    <p:sldId id="1236" r:id="rId26"/>
    <p:sldId id="1243" r:id="rId27"/>
    <p:sldId id="1234" r:id="rId28"/>
    <p:sldId id="1242" r:id="rId29"/>
    <p:sldId id="1237" r:id="rId30"/>
    <p:sldId id="461" r:id="rId31"/>
    <p:sldId id="752" r:id="rId32"/>
    <p:sldId id="403" r:id="rId33"/>
    <p:sldId id="396" r:id="rId34"/>
    <p:sldId id="406" r:id="rId35"/>
    <p:sldId id="397" r:id="rId36"/>
    <p:sldId id="398" r:id="rId37"/>
    <p:sldId id="399" r:id="rId38"/>
    <p:sldId id="808" r:id="rId39"/>
    <p:sldId id="400" r:id="rId40"/>
    <p:sldId id="401" r:id="rId41"/>
    <p:sldId id="402" r:id="rId42"/>
    <p:sldId id="754" r:id="rId43"/>
    <p:sldId id="755" r:id="rId44"/>
    <p:sldId id="756" r:id="rId45"/>
    <p:sldId id="757" r:id="rId46"/>
    <p:sldId id="758" r:id="rId47"/>
    <p:sldId id="759" r:id="rId48"/>
    <p:sldId id="760" r:id="rId49"/>
    <p:sldId id="761" r:id="rId50"/>
    <p:sldId id="764" r:id="rId51"/>
    <p:sldId id="765" r:id="rId52"/>
    <p:sldId id="766" r:id="rId53"/>
    <p:sldId id="767" r:id="rId54"/>
    <p:sldId id="768" r:id="rId55"/>
    <p:sldId id="769" r:id="rId56"/>
    <p:sldId id="770" r:id="rId57"/>
    <p:sldId id="771" r:id="rId58"/>
    <p:sldId id="772" r:id="rId59"/>
    <p:sldId id="773" r:id="rId60"/>
    <p:sldId id="774" r:id="rId61"/>
    <p:sldId id="775" r:id="rId62"/>
    <p:sldId id="776" r:id="rId63"/>
    <p:sldId id="777" r:id="rId64"/>
    <p:sldId id="778" r:id="rId65"/>
    <p:sldId id="779" r:id="rId66"/>
    <p:sldId id="780" r:id="rId67"/>
    <p:sldId id="781" r:id="rId68"/>
    <p:sldId id="782" r:id="rId69"/>
    <p:sldId id="389" r:id="rId70"/>
    <p:sldId id="390" r:id="rId71"/>
    <p:sldId id="391" r:id="rId72"/>
    <p:sldId id="392" r:id="rId73"/>
    <p:sldId id="407" r:id="rId74"/>
    <p:sldId id="783" r:id="rId75"/>
    <p:sldId id="799" r:id="rId76"/>
    <p:sldId id="805" r:id="rId77"/>
    <p:sldId id="784" r:id="rId78"/>
    <p:sldId id="800" r:id="rId79"/>
    <p:sldId id="785" r:id="rId80"/>
    <p:sldId id="786" r:id="rId81"/>
    <p:sldId id="787" r:id="rId82"/>
    <p:sldId id="788" r:id="rId83"/>
    <p:sldId id="789" r:id="rId84"/>
    <p:sldId id="793" r:id="rId85"/>
    <p:sldId id="794" r:id="rId86"/>
    <p:sldId id="797" r:id="rId87"/>
    <p:sldId id="795" r:id="rId88"/>
    <p:sldId id="1033" r:id="rId89"/>
    <p:sldId id="1034" r:id="rId90"/>
    <p:sldId id="796" r:id="rId91"/>
    <p:sldId id="1048" r:id="rId92"/>
    <p:sldId id="1054" r:id="rId93"/>
    <p:sldId id="1239" r:id="rId9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0929"/>
  </p:normalViewPr>
  <p:slideViewPr>
    <p:cSldViewPr>
      <p:cViewPr varScale="1">
        <p:scale>
          <a:sx n="95" d="100"/>
          <a:sy n="95" d="100"/>
        </p:scale>
        <p:origin x="2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28D29A-C89F-43B3-B628-F12647DAD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8E60F7-4B76-43EC-8EEB-2B2E48696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D89D3A-D7F7-473E-9A5C-BDB52E72FA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EE4940-A122-4153-B168-6854D30BB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944C96C-AD2F-446C-A631-60F8FE4E92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05B956D-FD5E-475C-983D-B1581BC2E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EBE881-90EB-4811-A093-0E309F6397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33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483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2EC9F-09EC-42C6-82F9-D3E5264B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7065F-6374-4313-AC8C-DD1C2C81928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4511F0CC-5DE9-4FD8-B6E4-751054CC3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D0F75DC-41F3-48E8-B268-4F832951B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71BA4-97CC-49EF-AE33-10552469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C50E9-B10E-47A2-B386-FF1724351E0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E121D19-14A7-42F3-B275-EA41D75CD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EA09B5-4AD0-4308-A363-E2DF3C639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0D87AE-2F59-4BE5-BDA6-F7FA91F26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27B3-45E0-4309-9DFA-F6E002A443B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BBFB4E99-398D-4F47-930F-130AB7ABC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95727F4-8FB0-4525-B4AE-CF7C3DA70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84DB63-1DD9-4A86-B084-D6B215287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0D65-1096-4AB8-9145-A1E37F45D75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8BF805C8-F67F-4981-B563-483C67002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EEF8014E-7B70-4815-968B-792C29EF8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BAB413-672D-46BD-9173-1AA3424F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B226-E426-4EA8-BCC8-044D9DE538C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9632C8AA-935C-452D-9577-D7849C2E6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1AC432E-B82B-457B-BEBE-92E4503B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1876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1256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C1DB52-17DE-4B54-A4F8-F437CDDA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98E49-A79B-4C5C-B12A-D551E43EE22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8F592354-6829-417A-8CD7-9051B6410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9C82510-1842-41CF-A483-37BA7621D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202F68-8A2C-464C-8CB5-F7368ABCC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8A2A4-65FA-406B-92CC-A5702F21FF1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F5800143-7532-4875-9FEF-B402A7E4F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461ED85B-F945-4594-8A1E-BB7210DAF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7195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627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0308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4976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781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3624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138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571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FB54E-147B-4945-8264-EBA246398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8CB2A-FDB1-4686-9366-4F360B5B4E4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47895F9D-3C13-4A7C-9F7F-598E4A770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D0141FB5-4689-407D-B88F-45B8C96F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ACB0AF-CD91-4DFD-B577-06AB56814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F10F7-716B-490B-B4FC-77289EBDE2CB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625622C2-28B5-476F-A8B9-1CFB54CAA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15386E28-A03E-4274-B550-575C2A6E3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29276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EBBDB-3713-479D-B827-7C5D6EF74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4E1-6E73-42D5-87FB-7AF5AAF690BE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8A0DF258-5ADF-44BA-ABFE-990C718F7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3ECB9D7F-1FFF-4C9E-8F55-FB475B189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94F61C-5EC3-4946-8497-0FFE18C53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C6E43-B434-42A4-9212-D3970EE64F83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32048876-D21A-40F0-9B91-7494F97EE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BDA56C43-2ABE-4DFB-B0AC-E578E38A9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B8690D-323A-4528-B207-B8A63C8BE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44-011B-47E5-A645-B9F8C7EA2B07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D4120CEE-5381-4E10-80DA-AFC1E6FE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782325D3-56FF-48E2-A87A-43DB728C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6BE8F4-D48A-465D-8AC2-0477B09FA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B3C8-31C3-4CAA-BACE-4E400C19DFC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59C3F4F-B570-4D26-AA49-89DEACED5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A062596-9506-470F-BBF2-ED3AE4CCD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3AE81-62DB-4DFF-8738-E4875516B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D0754-92AA-4DC3-965E-331E31B6486D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D2D738A2-DCBA-4012-B039-CBC3D717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5E8E39B3-7B01-48B8-AB1A-E61ECB0A3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49075D-48BB-4E9D-A13C-814C8F9DF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DB6A6-7D06-4C72-AE2A-78A0061E35B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2EC26A5D-A845-4C3E-BF42-45039C43C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E06F875C-D203-48A1-AF5B-D92582AF8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5A199F-7D57-4059-B234-234F982D7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6275-FDEB-4BD2-BAC6-2437A31399AE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42F59E55-58DF-44CA-B0F0-5C82C4C01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B341446-2117-4D26-901F-66E61C3FB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55C87-8559-40D8-9BE7-1D0FA11AB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0E43-5DC5-44EC-8F72-8D92A1F44D3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8DC68EFF-7013-4ACD-991B-06249EA0B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5AB259C0-7A4D-455B-8848-4E455281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B74781-A4C4-4CFA-A770-B85DE14EF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19DAF-0DED-4B30-9EDE-731D5A770410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DD696DDF-4845-4D9A-BD7D-7D177D135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0503DDFD-F71B-4A23-8771-67A421F1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CFD406-2B24-419E-9D27-73CCD4EB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34A28-471F-427C-80EB-9C97528D2C83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5202E56E-E505-4051-80F9-7E8489A4C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2C5B35C-F98F-4D3B-9767-33814C4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0A03B-4466-4C23-86CB-A4BF4E5D6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89F7-71BE-4FA7-8062-DA585B2AA655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80AA6CF4-E3BD-42B3-80C6-9C0FAC7F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7F9F2C23-B487-480C-BE64-A2DA6457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A9EBB9-9668-42AE-9155-F131052E0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B88F-AA5E-4036-B855-4DEFBBF66204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6491597D-9FCA-4331-8C47-1F308419A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48A37A12-BCDE-4837-AA0E-4713BFE8E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38BD68-5BE3-415D-B468-0D1086B70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4A55-0118-4642-B515-1C8C27B6739D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324905CC-E346-4601-A63C-F03A3FF07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EC0C970D-026B-4A08-8C01-E33339ED2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BF3588-12BC-4C38-A322-A6E354B21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86DA-1EBE-4D46-BD5C-A0DA1A208E57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CE03ABC3-A3F0-404A-9A73-E4361E45D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736E3BFB-E5BF-46C0-9572-C01430FDC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7EA029-BDCA-4BF1-96A4-777F398F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F4122-8CDC-4D02-A7B5-BCB07F3500CA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9D904271-BD69-4E90-823E-C07C68A6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563411FE-4C3F-4DA2-BBA1-00556078E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660FF2-1800-44E9-8304-FC3375539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D22E1-A7C2-4B77-BD5D-D5B4605FA01B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B1B9DE81-65B8-4269-8334-E71EC02BD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8475079-10B6-4542-8805-D706A6E48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67340-BA59-4552-B4CA-A5B51F810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312DF-5C00-413F-89CB-C286CB466A99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EAAB5F27-F00C-4E68-958D-FBF71AB80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7EFDDE58-29D0-4C79-A5A2-86CF56E9B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948A3E-720A-4D34-8423-4DE3F3B91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892B-7E6C-4EF8-B94A-3A418BB26386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CCC1EA3A-6842-4318-A309-B8468A59F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231461EB-8375-45E3-97BC-8DEFB3007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F58EB9-331E-424C-A646-C0220DE61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BA99-476D-44A6-8785-712DBFE1D14F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5C180D41-F9FD-4360-A646-CAA9BF62C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E75B501D-A173-4371-B1D9-DBF813861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8F5A89-B548-4EAC-B18E-CB43CD31F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66410-7D53-4444-9499-2B5E1B32613D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BA03314F-EC45-4B9E-B011-FDDCDA659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254BF6B0-CDBC-4980-A4F9-FFEFB42A2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9D4DF-F0C2-4CD6-81D9-0865FC941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7B045-30BB-4AC9-8387-F2ACEED28B4F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020ED4A3-19C9-4148-959D-A628E9720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04C27268-6D42-495F-8152-BF308FEB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45FFC-2E7F-410B-9E4E-C3938886B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9F999-EBE0-4264-BB75-884AD9268CEC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1B1AB2E1-DB55-4397-BCF4-34EA2242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2776329C-54A7-4050-B3EE-D7E73C7E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D7CA0A-1DEA-471B-A742-899C68A75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E261-71E9-44A7-A82E-5FB65166D1EF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695B44E5-A835-4A2E-9674-35E8C74F8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CC6C51BB-6B54-4235-A1E5-D0D0F649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5DB5AA-4098-4468-82DC-205C10E39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2F003-2A39-4666-ADE9-577FFB22AB06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F9DE5677-16FF-4E00-BEC7-F25A395EB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295276CD-F45C-48CF-9137-B56B71B5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71019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CE8B47-E305-442C-9127-003A2572E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A1CF0-851F-41E1-907C-54510FA9E6FF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169CD086-8340-4673-9EDD-DD4AD8900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3A9B445A-3257-4FCD-A238-81A241B87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190407-DA70-49C2-9331-60E604F94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58342-DCBA-4242-8923-9EDB4C6B804E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4C26C0D5-E50F-4037-BBD5-F745F5F87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9661B39-896D-4E7D-A4F1-D0FC98681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69F04D-847F-49E9-A095-AB7AB558C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B4C1B-157B-48EA-ADA1-90674DFCB1A1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1BB08FA3-9217-4932-ACB2-A165CBCB4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7F197686-A32E-4EB9-B74D-8B683E24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7AD7E-D7C6-4C11-9D71-DAD4BBC70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0F02-B8A3-4326-8377-CA72147CBD2B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0F121276-F659-4871-BA1A-B5FA132CA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2CE1A6A9-4C89-4EFC-9CF7-C81F0555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93DA7-1639-46F0-8A5D-546D23D01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89342-032E-4C83-8FA9-761610B64E20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545384F-A300-4A56-8C54-07FF28D69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275E514-4800-414A-9175-B778F2A11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65AA79-6554-4E10-BB22-DAB744504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202A-CC68-4A7C-9610-A82176A72396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EC949343-0286-47B6-BF9F-50C6E8068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7FCE0D68-C091-4ADF-B2C1-428EA55CD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89AAB1-B1B9-4BB6-96EC-28085A1A1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6BD6-CDB1-47CD-9441-67022BB381D6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D338A9C7-598E-43B7-9D41-779C35CF6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34F40C58-D16B-419B-ABE4-72D94EEC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A7EADA-032E-4435-88F3-3D80A554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8E26-88C7-4A98-AC30-DEC8FE677B06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08D8F70C-78AA-42B6-8886-7A4F6E54B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EF00EE57-063C-4251-8413-2E4A65BC8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B00E0-95ED-4863-8CC2-86A380159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8F8-A972-4088-BA23-F50B5A477454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5CD16D49-227E-41E3-8E87-A685E0B37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8C68C32-5ECF-4042-9B52-10B712A05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F6EFD0-117A-4D8E-8E84-A0A1B571D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F042D-D553-415B-9BDB-7C7EAFC26F62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0323D7C4-CD57-4504-B9C9-8509175DB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02C824BD-29BC-4B7B-AFE1-DF2A6F8CB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04145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F1FA8-6D65-4D85-A133-F3F7DAC24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39C1F-B4E1-46BF-BD95-F9FAB922D22D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F3559758-ED57-4D0F-9D81-46515ADAD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E2BBEE0B-D5FD-4366-8E40-7B6430E8F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34383D-2D0A-4C92-B6DC-80F990413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2D843-9156-4580-A5AA-CA2FBCDAC04C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5B666936-C541-4EFF-A8D9-F1C91C395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ED583EED-746A-4CCE-99B9-48C82E62F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6713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39951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714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066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70955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3A062-AC9B-4968-9258-CCF7E9431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3DFE-D95B-40D0-BACC-9DCDFA27B00A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375810" name="Rectangle 3074">
            <a:extLst>
              <a:ext uri="{FF2B5EF4-FFF2-40B4-BE49-F238E27FC236}">
                <a16:creationId xmlns:a16="http://schemas.microsoft.com/office/drawing/2014/main" id="{8C882D52-5FF8-4CB8-9770-689ADA13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075">
            <a:extLst>
              <a:ext uri="{FF2B5EF4-FFF2-40B4-BE49-F238E27FC236}">
                <a16:creationId xmlns:a16="http://schemas.microsoft.com/office/drawing/2014/main" id="{2C3AC8A9-6FA3-4922-8E23-474673A8B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6BB93-FDF9-44C7-A61D-DC5EB1B11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A2A5D-C57D-433C-A0ED-DB9E396CCB28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5BA82465-E7C5-4D97-BAFD-33601F74B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0704457-4E43-40F2-B5C1-B729B2BA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E940BC-2D56-4B86-A68E-618893D62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40C0F-C2B7-410F-8D02-34AB15D4CC4D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00D2D06-D6F8-4D19-8AC4-665FDE5A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D3D1B225-07A9-44A4-82F1-33DB86E8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89162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6DA178-50C2-4611-86CC-85A9DD9C1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78D5-C2A8-4B47-A8ED-64869423647F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25872D2A-718D-4577-8B2A-F51975BE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D34361A-57CC-4ECA-8CE1-979E72F13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9DA986-7F59-4DCA-AD08-479B28B5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97EE-52F9-4D06-B749-781A397F066D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31669CA-D1C6-494F-A376-844BCD3C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88CBDA-F2C5-4237-948D-879F0C9E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E7DFD-402D-4C50-9C09-DBECF404B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9401-5257-4483-9254-7662444BFCC0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16D3CFC-937B-48EE-980D-804947FA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74CB2D4B-3641-48CC-AB7A-00958B7A2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1191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040AA-2663-4210-9BEA-EE70B216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BC52-9A88-4006-AC69-F41823345E6E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4FC199-E9C1-44F6-99A1-A98CE4502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0557A4C1-6D6A-4B08-AB29-724FDE68F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23779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6877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1589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90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582461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56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0342F-022B-4C54-BCCC-3439CABBE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C887C-474E-477C-A5B8-204666F31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63B4C-832A-4D49-9A84-5ACA75E10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18D50-A467-4B5E-B5AB-100C2DA65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2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17DE6-E3C8-459A-8BD7-882283821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19B8E-097E-4064-A4D0-30BADF6F2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CA3F5-D041-44E0-9098-069AF0618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FFF33-E1C1-48B1-B4E0-74BCE00B7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30FDA-8931-4802-88C6-0F670974A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F0D26-64B9-47AE-BB9D-4B894D2B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B63F7-CE4E-47ED-8ABF-E99782E79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88D-4F47-45E5-8AAA-0ABF7D0CC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2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E2EE5-9E88-4149-9FE8-C81D1FEA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3C34E-3D97-4C2F-AA48-0CBA21490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926EA-8D85-4C95-83F6-018DCE0AA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C546D-35C2-4B9E-AEB5-95C019D23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C85EE-25E3-43E6-AD77-B1899E58F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A0336-59C5-421D-A1F9-385322D7A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C3C00-B862-4429-902F-F64CAEDBD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1EDF-41C9-46C8-8769-FE1D8B7E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4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39D8C-6601-4FFE-982F-2398C322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735A-2C41-4C7B-85C3-B83E44FA8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8AB09-67C8-4832-BE2A-7E4E92310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D03EC-6F3B-4DA6-AEAE-EC613AF74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E86D2-6FB1-4D8C-B647-155886A0D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DBB646-43C9-4E66-8B6F-220E775DE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CA039-07F9-4782-B649-CA2794EEC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371F-80A6-4FC9-A57D-E753F44A1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0DFA1-91AF-44ED-9874-BDE304EF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509B04-4FE0-48B2-8C86-8E61D5F8F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8AF1BE-CD3D-4D08-8002-98BF1AD22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F8DE-5497-4D87-88DF-BCEB908F2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8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311A6D-F72E-45F2-9448-6B2CF921B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CA44D5-617D-4FF3-A693-B67387D0E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0634F-136C-42D4-B2AF-23998E6E2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107A-C3D8-4425-918D-459564444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77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B32D1-EDCC-41B1-837E-7FDCBA8CD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EBBC-1C77-42C8-B429-AEA235601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3F058-014B-4175-A22C-E8D748339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B9FCC-5AF7-4BF1-87D2-9254A9C1F1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E839A-88C3-4A43-828C-09FA40DEA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1DF7-55AB-40FF-9910-EE45CB94A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CAC53-1020-4F7E-B6BB-36BA8173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EE675-07B9-41D8-AA7B-2AB5E2768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0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14EA6F-35E2-4133-89B8-5207FFF33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AD56DA-8B8A-46EB-9327-5B215FAC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E9BAF4-73B2-4112-9A19-C2680B86EF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A4CFAD-4617-45BC-B2E6-0CD6D499BA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E1D758-AA0D-497B-B3BC-BE96851D3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08A17-C156-4B21-B309-6380E2BC7D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530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66968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Сумма углов многоугольника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60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1.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соответственные углы равны, то эти две прямые параллельны.</a:t>
            </a:r>
          </a:p>
        </p:txBody>
      </p:sp>
      <p:sp>
        <p:nvSpPr>
          <p:cNvPr id="249866" name="Text Box 10">
            <a:extLst>
              <a:ext uri="{FF2B5EF4-FFF2-40B4-BE49-F238E27FC236}">
                <a16:creationId xmlns:a16="http://schemas.microsoft.com/office/drawing/2014/main" id="{BE69FC06-D331-45E8-AF2C-EB521A1A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16832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2.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внутренние односторонние углы составляют в сумме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, то эти две прямые параллельны.</a:t>
            </a:r>
          </a:p>
        </p:txBody>
      </p:sp>
      <p:sp>
        <p:nvSpPr>
          <p:cNvPr id="249867" name="Text Box 11">
            <a:extLst>
              <a:ext uri="{FF2B5EF4-FFF2-40B4-BE49-F238E27FC236}">
                <a16:creationId xmlns:a16="http://schemas.microsoft.com/office/drawing/2014/main" id="{C5A3C14C-1944-4DE4-BFC5-19954EB2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3.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прямые перпендикулярны третьей прямой, то эти две прямые параллельны.</a:t>
            </a:r>
          </a:p>
        </p:txBody>
      </p:sp>
    </p:spTree>
    <p:extLst>
      <p:ext uri="{BB962C8B-B14F-4D97-AF65-F5344CB8AC3E}">
        <p14:creationId xmlns:p14="http://schemas.microsoft.com/office/powerpoint/2010/main" val="421171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6FBDB4BF-8A7D-488E-BDF4-C590C1AA7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355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Аксиома параллельных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D4AC4-4A30-41A9-91CC-7A740740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88460"/>
            <a:ext cx="5702076" cy="149542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937648F-0385-4BAB-99B4-33AEA6A0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altLang="ru-RU" sz="2400" kern="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36065C-A97D-4B12-B2B5-4CA0C5C1C548}"/>
              </a:ext>
            </a:extLst>
          </p:cNvPr>
          <p:cNvGrpSpPr/>
          <p:nvPr/>
        </p:nvGrpSpPr>
        <p:grpSpPr>
          <a:xfrm>
            <a:off x="685800" y="2594895"/>
            <a:ext cx="7772400" cy="1418360"/>
            <a:chOff x="685800" y="2594895"/>
            <a:chExt cx="7772400" cy="14183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FF29E72-382E-41BE-A621-DC132996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624" y="3149159"/>
              <a:ext cx="6792751" cy="864096"/>
            </a:xfrm>
            <a:prstGeom prst="rect">
              <a:avLst/>
            </a:prstGeom>
          </p:spPr>
        </p:pic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E494851-565E-4664-9F19-8B7460A58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59489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400" kern="0" dirty="0">
                  <a:solidFill>
                    <a:srgbClr val="FF3300"/>
                  </a:solidFill>
                </a:rPr>
                <a:t>Учебник А.В. Погорелова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3788C0-8C48-4094-8655-3BF0BC8D8614}"/>
              </a:ext>
            </a:extLst>
          </p:cNvPr>
          <p:cNvGrpSpPr/>
          <p:nvPr/>
        </p:nvGrpSpPr>
        <p:grpSpPr>
          <a:xfrm>
            <a:off x="323528" y="4476765"/>
            <a:ext cx="8610600" cy="1295400"/>
            <a:chOff x="323528" y="4476765"/>
            <a:chExt cx="8610600" cy="129540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33265E1-A522-4CD9-A562-966784E40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28" y="447676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800" kern="0" dirty="0">
                  <a:solidFill>
                    <a:srgbClr val="FF3300"/>
                  </a:solidFill>
                </a:rPr>
                <a:t>Наш учебник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22FE6D5-F444-4301-9AD7-04BD5E7B5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941168"/>
              <a:ext cx="8610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Через точку, не принадлежащую данной прямой, проходит не более одной прямой, параллельной данной.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>
            <a:extLst>
              <a:ext uri="{FF2B5EF4-FFF2-40B4-BE49-F238E27FC236}">
                <a16:creationId xmlns:a16="http://schemas.microsoft.com/office/drawing/2014/main" id="{019BB9DB-FB3A-44DD-A26C-77A0D89E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5475"/>
            <a:ext cx="8610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пересечены третьей прямой, то внутренние накрест лежащие углы равны.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B09CAF7-1F4D-4981-B07C-24A3764B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370153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параллельные прямые, пересеченные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Проведем через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прямую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чтобы внутренние накрест лежащие углы, образованные прямыми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были равны. Тогда по признаку параллельности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параллельны. А так как через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проходит единственная пря­мая, параллельная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прямая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совпадет с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внут­ренние накрест лежащие углы, образованные прямыми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равны.</a:t>
            </a:r>
            <a:endParaRPr lang="ru-RU" altLang="ru-RU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91F8B8-F37B-1708-58C7-10994FF9A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75738"/>
            <a:ext cx="3198810" cy="259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>
            <a:extLst>
              <a:ext uri="{FF2B5EF4-FFF2-40B4-BE49-F238E27FC236}">
                <a16:creationId xmlns:a16="http://schemas.microsoft.com/office/drawing/2014/main" id="{FD0913BD-A33E-436D-91B7-BE8658FB8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672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1.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пересечены третьей прямой, то соответственные углы равны.</a:t>
            </a: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08C93FC2-9EFA-4D83-B239-5EE23E3D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2.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пересечены третьей прямой, то внутренние </a:t>
            </a:r>
            <a:r>
              <a:rPr lang="ru-RU" altLang="ru-RU" dirty="0" err="1">
                <a:cs typeface="Times New Roman" panose="02020603050405020304" pitchFamily="18" charset="0"/>
              </a:rPr>
              <a:t>одностронние</a:t>
            </a:r>
            <a:r>
              <a:rPr lang="ru-RU" altLang="ru-RU" dirty="0">
                <a:cs typeface="Times New Roman" panose="02020603050405020304" pitchFamily="18" charset="0"/>
              </a:rPr>
              <a:t> углы составляют в сумме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F6B8B30-5990-4853-A014-1C17275A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1628800"/>
            <a:ext cx="280987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6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3D3184C4-35E2-49EC-837C-44D32EACB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История параллельных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9B834D1A-BE03-41B1-99BA-1269536AC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Вопрос о количестве прямых, проходящих через данную точку и параллельных данной прямой, имеет давнюю и интересную историю. Среди аксиом в "Началах" Евклида пятый по счету постулат по своему содержанию совпадает с аксиомой параллельности: "Через точку, взятую вне данной прямой, можно провести не более одной прямой, параллельной этой прямой".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4ED3A54B-0F41-43AC-93CA-54B06EAF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На протяжении двух тысячелетий после Евклида математики пытались доказать этот постулат, однако все их попытки заканчивались неудачей, рано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или поздно в их рассуждениях обнаруживались ошибки. Лишь в 1826 году великий русский геометр Н. И. Лобачевский (1792-1856), профессор Казанского университета, предположил, что этот постулат нельзя логически вывести из других постулатов (аксиом) Евклида, т.е. нельзя доказать. Поэтому его можно взять или в качестве аксиомы, или в качестве аксиомы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может быть взято другое свойство 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существовании нескольких прямых, проходящих через данную точку и параллельных данной прямой. Положив в основу геометрии эту новую аксиому параллельности, Лобачевский создал совершенно новую – неевклидову геометрию, которая была названа геометрией Лобачевского.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65E10AB-FA8F-47C7-BC9F-37713FB25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Н. И. Лобачевский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0608A66B-CDC8-4935-B8DA-F08B71BD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563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Идеи Лобачевского были настолько оригинальны и настолько противоречили так называемому здравому смыслу, что их не поняли даже крупные математики того времени. Несмотря на это, Лобачевский не отказался от своих идей. Он не только был убежден в логической непротиворечивости новой геометрии, но и твердо верил в ее применимость к исследованию реального пространства. Признание геометрии Лобачевского пришло только после его смерти. Работы Лобачевского были переведены на другие языки и изучались математиками всего мира. 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60260CD8-9F8E-4F15-9C55-358DA69A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В настоящее время геометрия Лобачевского является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неотъемлемой частью современной математики и находит применение во многих областях человеческого знания, способствует более глубокому пониманию окружающего нас мира.</a:t>
            </a:r>
          </a:p>
        </p:txBody>
      </p:sp>
      <p:pic>
        <p:nvPicPr>
          <p:cNvPr id="301062" name="Picture 6">
            <a:extLst>
              <a:ext uri="{FF2B5EF4-FFF2-40B4-BE49-F238E27FC236}">
                <a16:creationId xmlns:a16="http://schemas.microsoft.com/office/drawing/2014/main" id="{D54609E0-6528-41F2-94C2-DEFA2488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194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07739AF-3098-4F0C-9A9E-057F20E0F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43715" name="Text Box 3">
            <a:extLst>
              <a:ext uri="{FF2B5EF4-FFF2-40B4-BE49-F238E27FC236}">
                <a16:creationId xmlns:a16="http://schemas.microsoft.com/office/drawing/2014/main" id="{EE87C4E6-AD57-4F69-8F83-4C90986A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243720" name="Picture 8">
            <a:extLst>
              <a:ext uri="{FF2B5EF4-FFF2-40B4-BE49-F238E27FC236}">
                <a16:creationId xmlns:a16="http://schemas.microsoft.com/office/drawing/2014/main" id="{E2EDD812-6394-4A08-A8AB-A8B91972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3722" name="Group 10">
            <a:extLst>
              <a:ext uri="{FF2B5EF4-FFF2-40B4-BE49-F238E27FC236}">
                <a16:creationId xmlns:a16="http://schemas.microsoft.com/office/drawing/2014/main" id="{50B1872A-ECB7-44E1-B029-B7B1699B59C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133600"/>
            <a:ext cx="5486400" cy="3094038"/>
            <a:chOff x="432" y="1344"/>
            <a:chExt cx="3456" cy="1949"/>
          </a:xfrm>
        </p:grpSpPr>
        <p:sp>
          <p:nvSpPr>
            <p:cNvPr id="243716" name="Text Box 4">
              <a:extLst>
                <a:ext uri="{FF2B5EF4-FFF2-40B4-BE49-F238E27FC236}">
                  <a16:creationId xmlns:a16="http://schemas.microsoft.com/office/drawing/2014/main" id="{5CB969C4-3B30-4CB8-BB30-CF3E4B4D2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243721" name="Picture 9">
              <a:extLst>
                <a:ext uri="{FF2B5EF4-FFF2-40B4-BE49-F238E27FC236}">
                  <a16:creationId xmlns:a16="http://schemas.microsoft.com/office/drawing/2014/main" id="{BE00AA91-42E3-4C1E-8964-3705572AD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344"/>
              <a:ext cx="1968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3CB328C1-3F3E-4721-8657-98F082AC0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68B120E3-B848-4B0C-9026-2C1D6C931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5158" name="Picture 6">
            <a:extLst>
              <a:ext uri="{FF2B5EF4-FFF2-40B4-BE49-F238E27FC236}">
                <a16:creationId xmlns:a16="http://schemas.microsoft.com/office/drawing/2014/main" id="{4BBD0699-2EF3-43A6-BF36-E5BD731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160" name="Group 8">
            <a:extLst>
              <a:ext uri="{FF2B5EF4-FFF2-40B4-BE49-F238E27FC236}">
                <a16:creationId xmlns:a16="http://schemas.microsoft.com/office/drawing/2014/main" id="{8554B77D-7C7C-4A43-B01B-C8D3AD115E0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10200" cy="3081338"/>
            <a:chOff x="384" y="1392"/>
            <a:chExt cx="3408" cy="1941"/>
          </a:xfrm>
        </p:grpSpPr>
        <p:sp>
          <p:nvSpPr>
            <p:cNvPr id="305156" name="Text Box 4">
              <a:extLst>
                <a:ext uri="{FF2B5EF4-FFF2-40B4-BE49-F238E27FC236}">
                  <a16:creationId xmlns:a16="http://schemas.microsoft.com/office/drawing/2014/main" id="{C0ED4B03-D61A-446C-8263-BEF78A6A7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5159" name="Picture 7">
              <a:extLst>
                <a:ext uri="{FF2B5EF4-FFF2-40B4-BE49-F238E27FC236}">
                  <a16:creationId xmlns:a16="http://schemas.microsoft.com/office/drawing/2014/main" id="{F1772CA2-2163-456D-8726-6AD351686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C84AF726-8DB7-4F6E-B356-8484F249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id="{3F9C2169-DE65-4EB5-8606-7E3089C6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7206" name="Picture 6">
            <a:extLst>
              <a:ext uri="{FF2B5EF4-FFF2-40B4-BE49-F238E27FC236}">
                <a16:creationId xmlns:a16="http://schemas.microsoft.com/office/drawing/2014/main" id="{D3024A02-EF50-484A-BDF2-82892F7F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1321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08" name="Group 8">
            <a:extLst>
              <a:ext uri="{FF2B5EF4-FFF2-40B4-BE49-F238E27FC236}">
                <a16:creationId xmlns:a16="http://schemas.microsoft.com/office/drawing/2014/main" id="{ECEC164B-96FD-481F-BFE5-70B7A39397D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86400" cy="3081338"/>
            <a:chOff x="384" y="1392"/>
            <a:chExt cx="3456" cy="1941"/>
          </a:xfrm>
        </p:grpSpPr>
        <p:sp>
          <p:nvSpPr>
            <p:cNvPr id="307204" name="Text Box 4">
              <a:extLst>
                <a:ext uri="{FF2B5EF4-FFF2-40B4-BE49-F238E27FC236}">
                  <a16:creationId xmlns:a16="http://schemas.microsoft.com/office/drawing/2014/main" id="{35820D27-EB47-425A-9766-63E56AA7C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7207" name="Picture 7">
              <a:extLst>
                <a:ext uri="{FF2B5EF4-FFF2-40B4-BE49-F238E27FC236}">
                  <a16:creationId xmlns:a16="http://schemas.microsoft.com/office/drawing/2014/main" id="{7438F607-AE71-4B1D-8F7C-38D1A01B6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819A9EBD-9175-4F67-8CE4-529ABFF4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9254" name="Picture 6">
            <a:extLst>
              <a:ext uri="{FF2B5EF4-FFF2-40B4-BE49-F238E27FC236}">
                <a16:creationId xmlns:a16="http://schemas.microsoft.com/office/drawing/2014/main" id="{F4023A8D-D617-4FE6-BC32-794F48A6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56" name="Group 8">
            <a:extLst>
              <a:ext uri="{FF2B5EF4-FFF2-40B4-BE49-F238E27FC236}">
                <a16:creationId xmlns:a16="http://schemas.microsoft.com/office/drawing/2014/main" id="{345EB7D3-C451-4F42-8F7D-55FD153D5B5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5410200" cy="3081338"/>
            <a:chOff x="336" y="1392"/>
            <a:chExt cx="3408" cy="1941"/>
          </a:xfrm>
        </p:grpSpPr>
        <p:sp>
          <p:nvSpPr>
            <p:cNvPr id="309252" name="Text Box 4">
              <a:extLst>
                <a:ext uri="{FF2B5EF4-FFF2-40B4-BE49-F238E27FC236}">
                  <a16:creationId xmlns:a16="http://schemas.microsoft.com/office/drawing/2014/main" id="{35F673CE-662B-4303-B06A-F50DB70B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9255" name="Picture 7">
              <a:extLst>
                <a:ext uri="{FF2B5EF4-FFF2-40B4-BE49-F238E27FC236}">
                  <a16:creationId xmlns:a16="http://schemas.microsoft.com/office/drawing/2014/main" id="{9AC0B943-BA0B-445E-8BE2-12BF49ACF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2434178" cy="3096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053085"/>
            <a:ext cx="2444051" cy="3096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7"/>
            <a:ext cx="2434179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904F8-8A2A-4673-320B-1988E74C7019}"/>
              </a:ext>
            </a:extLst>
          </p:cNvPr>
          <p:cNvSpPr txBox="1"/>
          <p:nvPr/>
        </p:nvSpPr>
        <p:spPr>
          <a:xfrm>
            <a:off x="0" y="430825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11.09.2022 Новый ФПУ 2023 год ФГОС</a:t>
            </a:r>
            <a:endParaRPr lang="ru-RU" sz="20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 Геометрия (учебный предмет)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1.2.4.3.10.1. Смирнов В.А., Смирнова И.М. Геометрия 7.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1.2.4.3.10.2. Смирнов В.А., Смирнова И.М. Геометрия 8.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1.2.4.3.10.3. Смирнов В.А., Смирнова И.М. Геометрия 9.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74"/>
            <a:ext cx="8925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 </a:t>
            </a:r>
            <a:r>
              <a:rPr lang="ru-RU" altLang="ru-RU" dirty="0">
                <a:cs typeface="Times New Roman" panose="02020603050405020304" pitchFamily="18" charset="0"/>
              </a:rPr>
              <a:t>прямую, проходящую через данную точку, параллельную данной прямой, можно получить с помощью инструмента «Параллельная прямая».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B5885-02B6-B9DD-61B8-0E185593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1484784"/>
            <a:ext cx="5487318" cy="51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3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Укажите пары параллельных прямых.</a:t>
            </a:r>
            <a:r>
              <a:rPr lang="ru-RU" altLang="ru-RU" sz="3200"/>
              <a:t> 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b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e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g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d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p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q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1302" name="Picture 6">
            <a:extLst>
              <a:ext uri="{FF2B5EF4-FFF2-40B4-BE49-F238E27FC236}">
                <a16:creationId xmlns:a16="http://schemas.microsoft.com/office/drawing/2014/main" id="{1DB56917-A60E-4511-9AFC-D14B8CA5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210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E42D8C-7AFD-41B7-A019-0F5E624F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8FC6F2A7-FB54-4A18-89D1-7D622D48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Какие прямые на рисунке параллельны?</a:t>
            </a:r>
            <a:r>
              <a:rPr lang="ru-RU" altLang="ru-RU" sz="3200"/>
              <a:t> </a:t>
            </a:r>
          </a:p>
        </p:txBody>
      </p:sp>
      <p:sp>
        <p:nvSpPr>
          <p:cNvPr id="303108" name="Text Box 4">
            <a:extLst>
              <a:ext uri="{FF2B5EF4-FFF2-40B4-BE49-F238E27FC236}">
                <a16:creationId xmlns:a16="http://schemas.microsoft.com/office/drawing/2014/main" id="{22692237-BE82-4D86-8DD4-6CE5EAEF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d</a:t>
            </a:r>
            <a:r>
              <a:rPr lang="ru-RU" altLang="ru-RU" sz="3200"/>
              <a:t>.</a:t>
            </a:r>
          </a:p>
        </p:txBody>
      </p:sp>
      <p:pic>
        <p:nvPicPr>
          <p:cNvPr id="303109" name="Picture 5">
            <a:extLst>
              <a:ext uri="{FF2B5EF4-FFF2-40B4-BE49-F238E27FC236}">
                <a16:creationId xmlns:a16="http://schemas.microsoft.com/office/drawing/2014/main" id="{E6E62AF5-D911-450A-BDF9-30661FDA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0925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6B5604-15B9-4CD8-9BAE-2345DD029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E367F40C-7303-4A4D-BFC7-9B686995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величину суммы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, изображённых на рисунке. </a:t>
            </a:r>
          </a:p>
        </p:txBody>
      </p:sp>
      <p:sp>
        <p:nvSpPr>
          <p:cNvPr id="313351" name="Text Box 7">
            <a:extLst>
              <a:ext uri="{FF2B5EF4-FFF2-40B4-BE49-F238E27FC236}">
                <a16:creationId xmlns:a16="http://schemas.microsoft.com/office/drawing/2014/main" id="{BAA2C9CB-A449-4362-93C7-7D27E5C2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18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ru-RU" altLang="ru-RU" sz="3200"/>
              <a:t>.</a:t>
            </a:r>
          </a:p>
        </p:txBody>
      </p:sp>
      <p:pic>
        <p:nvPicPr>
          <p:cNvPr id="313355" name="Picture 11">
            <a:extLst>
              <a:ext uri="{FF2B5EF4-FFF2-40B4-BE49-F238E27FC236}">
                <a16:creationId xmlns:a16="http://schemas.microsoft.com/office/drawing/2014/main" id="{1B578E50-4992-41AF-A119-3124E873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Проведите луч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, для которого сумма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BCD </a:t>
            </a:r>
            <a:r>
              <a:rPr lang="ru-RU" altLang="ru-RU" sz="3200" dirty="0">
                <a:cs typeface="Times New Roman" panose="02020603050405020304" pitchFamily="18" charset="0"/>
              </a:rPr>
              <a:t>равна 180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5398" name="Picture 6">
            <a:extLst>
              <a:ext uri="{FF2B5EF4-FFF2-40B4-BE49-F238E27FC236}">
                <a16:creationId xmlns:a16="http://schemas.microsoft.com/office/drawing/2014/main" id="{432F03BE-A33E-4B48-BC29-1B06D4A4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5400" name="Group 8">
            <a:extLst>
              <a:ext uri="{FF2B5EF4-FFF2-40B4-BE49-F238E27FC236}">
                <a16:creationId xmlns:a16="http://schemas.microsoft.com/office/drawing/2014/main" id="{74C434A7-E172-4CC5-8027-91D0D3004BB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63763"/>
            <a:ext cx="5562600" cy="3094037"/>
            <a:chOff x="480" y="1344"/>
            <a:chExt cx="3504" cy="1949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/>
            </a:p>
          </p:txBody>
        </p:sp>
        <p:pic>
          <p:nvPicPr>
            <p:cNvPr id="315399" name="Picture 7">
              <a:extLst>
                <a:ext uri="{FF2B5EF4-FFF2-40B4-BE49-F238E27FC236}">
                  <a16:creationId xmlns:a16="http://schemas.microsoft.com/office/drawing/2014/main" id="{26584676-2B13-4CD8-8183-F1556F21A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если некоторая прямая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пересекает одну из двух параллельных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пересекает и другую.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457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Пусть прямые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 </a:t>
            </a:r>
            <a:r>
              <a:rPr lang="ru-RU" altLang="ru-RU" dirty="0"/>
              <a:t>параллельны,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a</a:t>
            </a:r>
            <a:r>
              <a:rPr lang="ru-RU" altLang="ru-RU" i="1" dirty="0"/>
              <a:t> </a:t>
            </a:r>
            <a:r>
              <a:rPr lang="ru-RU" altLang="ru-RU" dirty="0"/>
              <a:t>в точке </a:t>
            </a:r>
            <a:r>
              <a:rPr lang="en-US" altLang="ru-RU" i="1" dirty="0"/>
              <a:t>A.</a:t>
            </a:r>
            <a:r>
              <a:rPr lang="en-US" altLang="ru-RU" dirty="0"/>
              <a:t> </a:t>
            </a:r>
            <a:r>
              <a:rPr lang="ru-RU" altLang="ru-RU" dirty="0"/>
              <a:t>Если бы</a:t>
            </a:r>
            <a:r>
              <a:rPr lang="en-US" altLang="ru-RU" dirty="0"/>
              <a:t> </a:t>
            </a:r>
            <a:r>
              <a:rPr lang="ru-RU" altLang="ru-RU" dirty="0"/>
              <a:t>прямая </a:t>
            </a:r>
            <a:r>
              <a:rPr lang="en-US" altLang="ru-RU" i="1" dirty="0"/>
              <a:t>c </a:t>
            </a:r>
            <a:r>
              <a:rPr lang="ru-RU" altLang="ru-RU" dirty="0"/>
              <a:t>не пересекала прямую </a:t>
            </a:r>
            <a:r>
              <a:rPr lang="en-US" altLang="ru-RU" i="1" dirty="0"/>
              <a:t>b</a:t>
            </a:r>
            <a:r>
              <a:rPr lang="ru-RU" altLang="ru-RU" dirty="0"/>
              <a:t>, то через точку </a:t>
            </a:r>
            <a:r>
              <a:rPr lang="en-US" altLang="ru-RU" i="1" dirty="0"/>
              <a:t>A</a:t>
            </a:r>
            <a:r>
              <a:rPr lang="en-US" altLang="ru-RU" dirty="0"/>
              <a:t> </a:t>
            </a:r>
            <a:r>
              <a:rPr lang="ru-RU" altLang="ru-RU" dirty="0"/>
              <a:t>проходило бы две прямые, параллельные прямой </a:t>
            </a:r>
            <a:r>
              <a:rPr lang="en-US" altLang="ru-RU" i="1" dirty="0"/>
              <a:t>b</a:t>
            </a:r>
            <a:r>
              <a:rPr lang="ru-RU" altLang="ru-RU" dirty="0"/>
              <a:t>, что противоречит аксиоме параллельных. Следовательно,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b</a:t>
            </a:r>
            <a:r>
              <a:rPr lang="ru-RU" alt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71A65-82C4-F1CB-63F9-6863C991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28800"/>
            <a:ext cx="3848637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если прямая перпендикулярна одной из двух параллельных прямых, то она перпендикулярна и другой.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099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Пусть прямая </a:t>
            </a:r>
            <a:r>
              <a:rPr lang="en-US" altLang="ru-RU" i="1" dirty="0"/>
              <a:t>c </a:t>
            </a:r>
            <a:r>
              <a:rPr lang="ru-RU" altLang="ru-RU" dirty="0"/>
              <a:t>перпендикулярна прямой </a:t>
            </a:r>
            <a:r>
              <a:rPr lang="en-US" altLang="ru-RU" i="1" dirty="0"/>
              <a:t>a.</a:t>
            </a:r>
            <a:r>
              <a:rPr lang="en-US" altLang="ru-RU" dirty="0"/>
              <a:t> </a:t>
            </a:r>
            <a:r>
              <a:rPr lang="ru-RU" altLang="ru-RU" dirty="0"/>
              <a:t>Тогда углы между этими прямыми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. Если прямая </a:t>
            </a:r>
            <a:r>
              <a:rPr lang="en-US" altLang="ru-RU" i="1" dirty="0"/>
              <a:t>b </a:t>
            </a:r>
            <a:r>
              <a:rPr lang="ru-RU" altLang="ru-RU" dirty="0"/>
              <a:t>параллельна прямой </a:t>
            </a:r>
            <a:r>
              <a:rPr lang="en-US" altLang="ru-RU" i="1" dirty="0"/>
              <a:t>a</a:t>
            </a:r>
            <a:r>
              <a:rPr lang="ru-RU" altLang="ru-RU" dirty="0"/>
              <a:t>, то углы, образованные прямыми </a:t>
            </a:r>
            <a:r>
              <a:rPr lang="en-US" altLang="ru-RU" i="1" dirty="0"/>
              <a:t>b </a:t>
            </a:r>
            <a:r>
              <a:rPr lang="ru-RU" altLang="ru-RU" dirty="0"/>
              <a:t>и </a:t>
            </a:r>
            <a:r>
              <a:rPr lang="en-US" altLang="ru-RU" i="1" dirty="0"/>
              <a:t>c </a:t>
            </a:r>
            <a:r>
              <a:rPr lang="ru-RU" altLang="ru-RU" dirty="0"/>
              <a:t>также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, значит, прямые </a:t>
            </a:r>
            <a:r>
              <a:rPr lang="en-US" altLang="ru-RU" i="1" dirty="0"/>
              <a:t>b </a:t>
            </a:r>
            <a:r>
              <a:rPr lang="ru-RU" altLang="ru-RU" dirty="0"/>
              <a:t>и </a:t>
            </a:r>
            <a:r>
              <a:rPr lang="en-US" altLang="ru-RU" i="1" dirty="0"/>
              <a:t>c </a:t>
            </a:r>
            <a:r>
              <a:rPr lang="ru-RU" altLang="ru-RU" dirty="0"/>
              <a:t>перпендикулярны.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A3EE2-E4AA-4C3E-B567-692E6800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77629"/>
            <a:ext cx="3315163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накрест лежащих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параллельны, т. е. лежат на па­раллельных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Из равенства внутренних накрест лежащих углов при следует равенство углов, образованные прямыми </a:t>
            </a:r>
            <a:r>
              <a:rPr lang="en-US" altLang="ru-RU" i="1" dirty="0"/>
              <a:t>d</a:t>
            </a:r>
            <a:r>
              <a:rPr lang="en-US" altLang="ru-RU" dirty="0"/>
              <a:t>, </a:t>
            </a:r>
            <a:r>
              <a:rPr lang="en-US" altLang="ru-RU" i="1" dirty="0"/>
              <a:t>e</a:t>
            </a:r>
            <a:r>
              <a:rPr lang="ru-RU" altLang="ru-RU" dirty="0"/>
              <a:t> и секущей </a:t>
            </a:r>
            <a:r>
              <a:rPr lang="en-US" altLang="ru-RU" i="1" dirty="0"/>
              <a:t>c</a:t>
            </a:r>
            <a:r>
              <a:rPr lang="ru-RU" altLang="ru-RU" dirty="0"/>
              <a:t>. Следовательно, прямые </a:t>
            </a:r>
            <a:r>
              <a:rPr lang="en-US" altLang="ru-RU" i="1" dirty="0"/>
              <a:t>d </a:t>
            </a:r>
            <a:r>
              <a:rPr lang="ru-RU" altLang="ru-RU" dirty="0"/>
              <a:t>и </a:t>
            </a:r>
            <a:r>
              <a:rPr lang="en-US" altLang="ru-RU" i="1" dirty="0"/>
              <a:t>e </a:t>
            </a:r>
            <a:r>
              <a:rPr lang="ru-RU" altLang="ru-RU" dirty="0"/>
              <a:t>параллельны.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E2361A-E570-F938-6C84-A34CA1E9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15043"/>
            <a:ext cx="3334932" cy="26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односторонних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пер­пендикулярны, т. е. лежат на перпендикулярных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i="1" dirty="0"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3314C-634A-5D5C-C854-215419C2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71" y="1950913"/>
            <a:ext cx="3820058" cy="338184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5C175F6-0397-78BB-1AF0-CBDF312FB234}"/>
              </a:ext>
            </a:extLst>
          </p:cNvPr>
          <p:cNvGrpSpPr/>
          <p:nvPr/>
        </p:nvGrpSpPr>
        <p:grpSpPr>
          <a:xfrm>
            <a:off x="0" y="1950913"/>
            <a:ext cx="9144000" cy="4732978"/>
            <a:chOff x="0" y="1950913"/>
            <a:chExt cx="9144000" cy="4732978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83562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, </a:t>
              </a:r>
              <a:r>
                <a:rPr lang="ru-RU" altLang="ru-RU" dirty="0"/>
                <a:t>содержащей биссектрису угла между прямыми </a:t>
              </a:r>
              <a:r>
                <a:rPr lang="en-US" altLang="ru-RU" i="1" dirty="0"/>
                <a:t>a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e </a:t>
              </a:r>
              <a:r>
                <a:rPr lang="ru-RU" altLang="ru-RU" dirty="0"/>
                <a:t>параллельна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Следовательно, прямые </a:t>
              </a:r>
              <a:r>
                <a:rPr lang="en-US" altLang="ru-RU" i="1" dirty="0"/>
                <a:t>e </a:t>
              </a:r>
              <a:r>
                <a:rPr lang="ru-RU" altLang="ru-RU" dirty="0"/>
                <a:t>и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перпендикулярны.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BE165CD-00B0-A293-A9CD-AD98A420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3814" y="1950913"/>
              <a:ext cx="4058215" cy="3381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7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Укажите способ построения прямой, параллельной данной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проходящей через данную точку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 помощью циркуля и линейки.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F1531-23F9-E458-C3DA-DF88FE1B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12671"/>
            <a:ext cx="3610479" cy="282932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CD6947-A9EF-775D-11A8-EBAA45F46B9B}"/>
              </a:ext>
            </a:extLst>
          </p:cNvPr>
          <p:cNvGrpSpPr/>
          <p:nvPr/>
        </p:nvGrpSpPr>
        <p:grpSpPr>
          <a:xfrm>
            <a:off x="0" y="1790416"/>
            <a:ext cx="9144000" cy="4590912"/>
            <a:chOff x="0" y="1790416"/>
            <a:chExt cx="9144000" cy="4590912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80999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c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 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a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c</a:t>
              </a:r>
              <a:r>
                <a:rPr lang="ru-RU" altLang="ru-RU" dirty="0"/>
                <a:t>. 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будет искомой прямой, параллельной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9C81BB-A214-A084-4B36-486D7F58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89" y="1790416"/>
              <a:ext cx="3662874" cy="2911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FDBCB-4491-AA63-5969-036EA90C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04570"/>
            <a:ext cx="4556446" cy="6214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946DD9-7722-20B8-E75F-F8C49CE8A639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7 класс	</a:t>
            </a:r>
          </a:p>
        </p:txBody>
      </p:sp>
    </p:spTree>
    <p:extLst>
      <p:ext uri="{BB962C8B-B14F-4D97-AF65-F5344CB8AC3E}">
        <p14:creationId xmlns:p14="http://schemas.microsoft.com/office/powerpoint/2010/main" val="1322759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68434F-1F15-4D9D-82FB-8F8352B03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96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341144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Параллельны ли: а) вертикальные; б) 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5E1C7-7377-42F5-816B-A5A59083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255246"/>
            <a:ext cx="4716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Ответ.</a:t>
            </a:r>
            <a:r>
              <a:rPr lang="ru-RU" altLang="ru-RU" sz="2800" dirty="0"/>
              <a:t> а), б) Да. </a:t>
            </a: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3" y="1295251"/>
            <a:ext cx="8638493" cy="48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050">
            <a:extLst>
              <a:ext uri="{FF2B5EF4-FFF2-40B4-BE49-F238E27FC236}">
                <a16:creationId xmlns:a16="http://schemas.microsoft.com/office/drawing/2014/main" id="{1ECC75B8-DF56-4499-AC16-E1192F021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56792"/>
            <a:ext cx="7772400" cy="126876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треугольника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6" name="Text Box 2058">
            <a:extLst>
              <a:ext uri="{FF2B5EF4-FFF2-40B4-BE49-F238E27FC236}">
                <a16:creationId xmlns:a16="http://schemas.microsoft.com/office/drawing/2014/main" id="{CECA6D0D-C881-4A32-9E8F-3C08EE89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9859" name="Text Box 2051">
            <a:extLst>
              <a:ext uri="{FF2B5EF4-FFF2-40B4-BE49-F238E27FC236}">
                <a16:creationId xmlns:a16="http://schemas.microsoft.com/office/drawing/2014/main" id="{7EC1534D-4E09-4861-8294-947AB3C5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3695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Сумма углов треугольника равна 180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D595E3-7D25-928E-7438-804812EFF8D3}"/>
              </a:ext>
            </a:extLst>
          </p:cNvPr>
          <p:cNvGrpSpPr/>
          <p:nvPr/>
        </p:nvGrpSpPr>
        <p:grpSpPr>
          <a:xfrm>
            <a:off x="0" y="888837"/>
            <a:ext cx="8991600" cy="4318163"/>
            <a:chOff x="0" y="888837"/>
            <a:chExt cx="8991600" cy="4318163"/>
          </a:xfrm>
        </p:grpSpPr>
        <p:pic>
          <p:nvPicPr>
            <p:cNvPr id="249870" name="Picture 2062">
              <a:extLst>
                <a:ext uri="{FF2B5EF4-FFF2-40B4-BE49-F238E27FC236}">
                  <a16:creationId xmlns:a16="http://schemas.microsoft.com/office/drawing/2014/main" id="{9CC675F6-1B6E-4014-B333-C9AAE4F33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971800"/>
              <a:ext cx="3302000" cy="223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9872" name="Text Box 2064">
              <a:extLst>
                <a:ext uri="{FF2B5EF4-FFF2-40B4-BE49-F238E27FC236}">
                  <a16:creationId xmlns:a16="http://schemas.microsoft.com/office/drawing/2014/main" id="{42C385F7-1652-4043-8D82-9C733A0C1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88837"/>
              <a:ext cx="8991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Доказательство.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Для треугольника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через вершину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проведем прямую, параллельную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Тогда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5, как внутренние накрест лежащие углы.  </a:t>
              </a:r>
              <a:r>
                <a:rPr lang="ru-RU" altLang="ru-RU" sz="2800" dirty="0"/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ледовательно,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180</a:t>
              </a:r>
              <a:r>
                <a:rPr lang="ru-RU" altLang="ru-RU" sz="28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87D45-F339-45F4-823B-4EBDCFA7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843276"/>
            <a:ext cx="3190204" cy="2195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/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Внешний угол треугольника равен сумме двух внутренних, не смежных с ним.</a:t>
            </a:r>
          </a:p>
        </p:txBody>
      </p:sp>
      <p:pic>
        <p:nvPicPr>
          <p:cNvPr id="439305" name="Picture 9">
            <a:extLst>
              <a:ext uri="{FF2B5EF4-FFF2-40B4-BE49-F238E27FC236}">
                <a16:creationId xmlns:a16="http://schemas.microsoft.com/office/drawing/2014/main" id="{F0C0F3AB-C6C9-4333-A27D-EC9A5255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47345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/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68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38836E6-8222-4490-B310-4B995809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1347" name="Text Box 3">
            <a:extLst>
              <a:ext uri="{FF2B5EF4-FFF2-40B4-BE49-F238E27FC236}">
                <a16:creationId xmlns:a16="http://schemas.microsoft.com/office/drawing/2014/main" id="{6E2CC0C1-7108-467F-A9CB-3B898763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на 32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больше другого. Найдите больший острый угол. </a:t>
            </a:r>
          </a:p>
        </p:txBody>
      </p:sp>
      <p:sp>
        <p:nvSpPr>
          <p:cNvPr id="441348" name="Text Box 4">
            <a:extLst>
              <a:ext uri="{FF2B5EF4-FFF2-40B4-BE49-F238E27FC236}">
                <a16:creationId xmlns:a16="http://schemas.microsoft.com/office/drawing/2014/main" id="{61ECD1EE-615C-475A-A394-47FD630A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50141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</a:t>
            </a:r>
            <a:r>
              <a:rPr lang="ru-RU" altLang="ru-RU" sz="3200"/>
              <a:t>1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1350" name="Picture 6">
            <a:extLst>
              <a:ext uri="{FF2B5EF4-FFF2-40B4-BE49-F238E27FC236}">
                <a16:creationId xmlns:a16="http://schemas.microsoft.com/office/drawing/2014/main" id="{3DED38EA-8933-48EA-BC07-3BDFEE06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1341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E9BD02C-58D1-4914-8EBD-91087F12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3395" name="Text Box 3">
            <a:extLst>
              <a:ext uri="{FF2B5EF4-FFF2-40B4-BE49-F238E27FC236}">
                <a16:creationId xmlns:a16="http://schemas.microsoft.com/office/drawing/2014/main" id="{AC7A6310-3C2E-4C79-A409-A51055A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в два раза больше другого. Найдите меньший острый угол.</a:t>
            </a:r>
          </a:p>
        </p:txBody>
      </p:sp>
      <p:sp>
        <p:nvSpPr>
          <p:cNvPr id="443396" name="Text Box 4">
            <a:extLst>
              <a:ext uri="{FF2B5EF4-FFF2-40B4-BE49-F238E27FC236}">
                <a16:creationId xmlns:a16="http://schemas.microsoft.com/office/drawing/2014/main" id="{B91C0959-747A-4634-9C50-1D2E5163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09728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3397" name="Picture 5">
            <a:extLst>
              <a:ext uri="{FF2B5EF4-FFF2-40B4-BE49-F238E27FC236}">
                <a16:creationId xmlns:a16="http://schemas.microsoft.com/office/drawing/2014/main" id="{08863B9B-EE1E-4E46-AE31-C64ECC71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0928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острых угла прямоугольного треугольника относятся как 2:3. Найдите больший острый угол.</a:t>
            </a:r>
          </a:p>
        </p:txBody>
      </p:sp>
      <p:sp>
        <p:nvSpPr>
          <p:cNvPr id="445444" name="Text Box 4">
            <a:extLst>
              <a:ext uri="{FF2B5EF4-FFF2-40B4-BE49-F238E27FC236}">
                <a16:creationId xmlns:a16="http://schemas.microsoft.com/office/drawing/2014/main" id="{639E6004-4A1E-4889-B63E-B0C2BB69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4199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54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5445" name="Picture 5">
            <a:extLst>
              <a:ext uri="{FF2B5EF4-FFF2-40B4-BE49-F238E27FC236}">
                <a16:creationId xmlns:a16="http://schemas.microsoft.com/office/drawing/2014/main" id="{023C635B-449A-4CA0-B91E-685C2B95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3195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59062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в прямоугольном треугольнике катет, лежащий против угла в 30°, равен половине гипотенузы.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1CE881-8B05-D4C8-C192-18EAF7F6E460}"/>
              </a:ext>
            </a:extLst>
          </p:cNvPr>
          <p:cNvGrpSpPr/>
          <p:nvPr/>
        </p:nvGrpSpPr>
        <p:grpSpPr>
          <a:xfrm>
            <a:off x="-30207" y="1625432"/>
            <a:ext cx="9111686" cy="5072663"/>
            <a:chOff x="-30207" y="1625432"/>
            <a:chExt cx="9111686" cy="5072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id="{639E6004-4A1E-4889-B63E-B0C2BB69EE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</a:rPr>
                    <a:t>	Решение. </a:t>
                  </a:r>
                  <a:r>
                    <a:rPr lang="ru-RU" dirty="0"/>
                    <a:t>Пусть в прямоугольном треугольнике </a:t>
                  </a:r>
                  <a:r>
                    <a:rPr lang="en-US" i="1" dirty="0"/>
                    <a:t>ABC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dirty="0"/>
                    <a:t>,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=30°</m:t>
                      </m:r>
                    </m:oMath>
                  </a14:m>
                  <a:r>
                    <a:rPr lang="ru-RU" dirty="0"/>
                    <a:t>. Рассмотрим прямоугольный треугольник </a:t>
                  </a:r>
                  <a:r>
                    <a:rPr lang="en-US" i="1" dirty="0"/>
                    <a:t>ADC</a:t>
                  </a:r>
                  <a:r>
                    <a:rPr lang="ru-RU" dirty="0"/>
                    <a:t>, равный треугольнику </a:t>
                  </a:r>
                  <a:r>
                    <a:rPr lang="en-US" i="1" dirty="0"/>
                    <a:t>ABC</a:t>
                  </a:r>
                  <a:r>
                    <a:rPr lang="ru-RU" dirty="0"/>
                    <a:t>. Углы треугольника </a:t>
                  </a:r>
                  <a:r>
                    <a:rPr lang="en-US" i="1" dirty="0"/>
                    <a:t>ABD </a:t>
                  </a:r>
                  <a:r>
                    <a:rPr lang="ru-RU" dirty="0"/>
                    <a:t>равны 60</a:t>
                  </a:r>
                  <a:r>
                    <a:rPr lang="ru-RU" baseline="30000" dirty="0"/>
                    <a:t>о</a:t>
                  </a:r>
                  <a:r>
                    <a:rPr lang="ru-RU" dirty="0"/>
                    <a:t>. Следовательно, этот треугольник равносторонний. Отрезок </a:t>
                  </a:r>
                  <a:r>
                    <a:rPr lang="en-US" i="1" dirty="0"/>
                    <a:t>AC </a:t>
                  </a:r>
                  <a:r>
                    <a:rPr lang="ru-RU" dirty="0"/>
                    <a:t>является его медианой. Значит, </a:t>
                  </a:r>
                  <a:r>
                    <a:rPr lang="en-US" i="1" dirty="0"/>
                    <a:t>BC</a:t>
                  </a:r>
                  <a:r>
                    <a:rPr lang="ru-RU" i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ru-RU" i="1" dirty="0"/>
                    <a:t>.</a:t>
                  </a:r>
                  <a:endParaRPr lang="ru-RU" altLang="ru-RU" sz="3200" dirty="0"/>
                </a:p>
              </p:txBody>
            </p:sp>
          </mc:Choice>
          <mc:Fallback xmlns="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id="{639E6004-4A1E-4889-B63E-B0C2BB69E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blipFill>
                  <a:blip r:embed="rId3"/>
                  <a:stretch>
                    <a:fillRect l="-1003" t="-2319" r="-1070" b="-1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EC0DE1E-A5DC-4A97-BC2E-53222EFB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187" y="1625432"/>
              <a:ext cx="2924583" cy="292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1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D98E79B9-9040-408A-A6ED-A7C004FCF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F960F4D-B8F5-4BEB-90F7-EE63E4DA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9540" name="Text Box 4">
            <a:extLst>
              <a:ext uri="{FF2B5EF4-FFF2-40B4-BE49-F238E27FC236}">
                <a16:creationId xmlns:a16="http://schemas.microsoft.com/office/drawing/2014/main" id="{B3ED2247-E889-4D7B-BBC6-0C94F1BA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100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9541" name="Picture 5">
            <a:extLst>
              <a:ext uri="{FF2B5EF4-FFF2-40B4-BE49-F238E27FC236}">
                <a16:creationId xmlns:a16="http://schemas.microsoft.com/office/drawing/2014/main" id="{A3EA37FB-87B9-4546-BB03-5CD4A4F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724150"/>
            <a:ext cx="361156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8BED3-93AE-1A45-0960-E78464BC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4828516" cy="6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9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329E815C-3B7E-4D5F-8156-24CAC94F9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51587" name="Text Box 3">
            <a:extLst>
              <a:ext uri="{FF2B5EF4-FFF2-40B4-BE49-F238E27FC236}">
                <a16:creationId xmlns:a16="http://schemas.microsoft.com/office/drawing/2014/main" id="{BC619197-DD1B-4C2C-B048-ED08F3A4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12</a:t>
            </a:r>
            <a:r>
              <a:rPr lang="ru-RU" altLang="ru-RU" sz="3200" dirty="0"/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ECFA4FD1-0FFE-4CDE-811C-938C2B2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51589" name="Picture 5">
            <a:extLst>
              <a:ext uri="{FF2B5EF4-FFF2-40B4-BE49-F238E27FC236}">
                <a16:creationId xmlns:a16="http://schemas.microsoft.com/office/drawing/2014/main" id="{9C36108F-43B5-4E30-BAE8-72E09ACC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871788"/>
            <a:ext cx="36115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A06A4606-9990-4A4A-9394-97498E78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53635" name="Text Box 3">
            <a:extLst>
              <a:ext uri="{FF2B5EF4-FFF2-40B4-BE49-F238E27FC236}">
                <a16:creationId xmlns:a16="http://schemas.microsoft.com/office/drawing/2014/main" id="{2A04F17B-A40D-45C9-BF5E-B46B3FDD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</a:t>
            </a:r>
            <a:r>
              <a:rPr lang="ru-RU" altLang="ru-RU" sz="3200" dirty="0">
                <a:cs typeface="Times New Roman" panose="02020603050405020304" pitchFamily="18" charset="0"/>
              </a:rPr>
              <a:t>дин из углов </a:t>
            </a:r>
            <a:r>
              <a:rPr lang="ru-RU" altLang="ru-RU" sz="3200" dirty="0"/>
              <a:t>равнобедренного треугольника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один из других его углов.</a:t>
            </a:r>
          </a:p>
        </p:txBody>
      </p:sp>
      <p:sp>
        <p:nvSpPr>
          <p:cNvPr id="453636" name="Text Box 4">
            <a:extLst>
              <a:ext uri="{FF2B5EF4-FFF2-40B4-BE49-F238E27FC236}">
                <a16:creationId xmlns:a16="http://schemas.microsoft.com/office/drawing/2014/main" id="{AC2E175F-798A-4303-ADB0-88796CBC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907BACE-373E-4707-826E-7901E14CD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DABEBC17-FA80-4956-8458-FD1D7F68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 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10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9428" name="Text Box 4">
            <a:extLst>
              <a:ext uri="{FF2B5EF4-FFF2-40B4-BE49-F238E27FC236}">
                <a16:creationId xmlns:a16="http://schemas.microsoft.com/office/drawing/2014/main" id="{FE8EACBE-C57A-43A7-9DEC-4F55D804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59429" name="Picture 5">
            <a:extLst>
              <a:ext uri="{FF2B5EF4-FFF2-40B4-BE49-F238E27FC236}">
                <a16:creationId xmlns:a16="http://schemas.microsoft.com/office/drawing/2014/main" id="{F12E5998-6FBA-47E0-B0A2-30DA1108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317750"/>
            <a:ext cx="39211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B9E639CE-8A5C-4C96-8C6A-1C4702E4E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61475" name="Text Box 3">
            <a:extLst>
              <a:ext uri="{FF2B5EF4-FFF2-40B4-BE49-F238E27FC236}">
                <a16:creationId xmlns:a16="http://schemas.microsoft.com/office/drawing/2014/main" id="{E7681EFF-BD75-4C40-8CEA-D36A14A2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7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1476" name="Text Box 4">
            <a:extLst>
              <a:ext uri="{FF2B5EF4-FFF2-40B4-BE49-F238E27FC236}">
                <a16:creationId xmlns:a16="http://schemas.microsoft.com/office/drawing/2014/main" id="{CA8D97DE-2287-4A17-A049-11BB336F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1477" name="Picture 5">
            <a:extLst>
              <a:ext uri="{FF2B5EF4-FFF2-40B4-BE49-F238E27FC236}">
                <a16:creationId xmlns:a16="http://schemas.microsoft.com/office/drawing/2014/main" id="{73153158-0FA2-4AFE-B262-46587C14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87496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543F0E1D-B6F1-48DA-9624-F09AC3FE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67619" name="Text Box 3">
            <a:extLst>
              <a:ext uri="{FF2B5EF4-FFF2-40B4-BE49-F238E27FC236}">
                <a16:creationId xmlns:a16="http://schemas.microsoft.com/office/drawing/2014/main" id="{015BCEDF-C70C-434A-96C1-3CE9D0BC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50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3200" dirty="0"/>
              <a:t>внешний угол </a:t>
            </a:r>
            <a:r>
              <a:rPr lang="en-US" altLang="ru-RU" sz="3200" i="1" dirty="0"/>
              <a:t>CBD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sp>
        <p:nvSpPr>
          <p:cNvPr id="367620" name="Text Box 4">
            <a:extLst>
              <a:ext uri="{FF2B5EF4-FFF2-40B4-BE49-F238E27FC236}">
                <a16:creationId xmlns:a16="http://schemas.microsoft.com/office/drawing/2014/main" id="{144AA1D6-3A17-448C-BD8B-6E8FB7AD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7621" name="Picture 5">
            <a:extLst>
              <a:ext uri="{FF2B5EF4-FFF2-40B4-BE49-F238E27FC236}">
                <a16:creationId xmlns:a16="http://schemas.microsoft.com/office/drawing/2014/main" id="{0B2C5440-A843-45F2-BD76-20860A64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03475"/>
            <a:ext cx="29606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0BC489F8-CC90-48B3-B17E-7D9BE13C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69667" name="Text Box 3">
            <a:extLst>
              <a:ext uri="{FF2B5EF4-FFF2-40B4-BE49-F238E27FC236}">
                <a16:creationId xmlns:a16="http://schemas.microsoft.com/office/drawing/2014/main" id="{C91FE074-1E95-4AF3-AD97-655662AD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668" name="Text Box 4">
            <a:extLst>
              <a:ext uri="{FF2B5EF4-FFF2-40B4-BE49-F238E27FC236}">
                <a16:creationId xmlns:a16="http://schemas.microsoft.com/office/drawing/2014/main" id="{5B4E3FFF-63A3-4CE9-931E-420F4AD0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9669" name="Picture 5">
            <a:extLst>
              <a:ext uri="{FF2B5EF4-FFF2-40B4-BE49-F238E27FC236}">
                <a16:creationId xmlns:a16="http://schemas.microsoft.com/office/drawing/2014/main" id="{B3B5F266-03BD-41F0-8519-78883873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4734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8EA70F2-9785-4A18-B799-6BCBF9D5D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D2EAED93-B975-4035-B6AC-BB7F93AA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AB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</a:t>
            </a:r>
            <a:r>
              <a:rPr lang="en-US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1716" name="Text Box 4">
            <a:extLst>
              <a:ext uri="{FF2B5EF4-FFF2-40B4-BE49-F238E27FC236}">
                <a16:creationId xmlns:a16="http://schemas.microsoft.com/office/drawing/2014/main" id="{871F43AA-5A28-4BD6-8E19-4075AA0E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1717" name="Picture 5">
            <a:extLst>
              <a:ext uri="{FF2B5EF4-FFF2-40B4-BE49-F238E27FC236}">
                <a16:creationId xmlns:a16="http://schemas.microsoft.com/office/drawing/2014/main" id="{87040B8D-D592-45C0-804A-1A120E55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455863"/>
            <a:ext cx="34734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C83898E8-785F-469F-B8F0-F725B2CD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EC506013-03AC-4060-A632-29E099A9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из внешних углов треугольника равен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глы, не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смежные с данным внешним углом, относятся как 2:3.</a:t>
            </a:r>
            <a:r>
              <a:rPr lang="ru-RU" altLang="ru-RU" sz="3200" dirty="0"/>
              <a:t> Найдите наибольший из них.</a:t>
            </a:r>
          </a:p>
        </p:txBody>
      </p:sp>
      <p:sp>
        <p:nvSpPr>
          <p:cNvPr id="373764" name="Text Box 4">
            <a:extLst>
              <a:ext uri="{FF2B5EF4-FFF2-40B4-BE49-F238E27FC236}">
                <a16:creationId xmlns:a16="http://schemas.microsoft.com/office/drawing/2014/main" id="{4E48020C-2E37-4DFB-9B19-E098DD6F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3765" name="Picture 5">
            <a:extLst>
              <a:ext uri="{FF2B5EF4-FFF2-40B4-BE49-F238E27FC236}">
                <a16:creationId xmlns:a16="http://schemas.microsoft.com/office/drawing/2014/main" id="{D2CA0AE3-F34A-49F6-99F0-9ECBED08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74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51640D2-3DA3-47CF-A704-9A602F363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377859" name="Text Box 3">
            <a:extLst>
              <a:ext uri="{FF2B5EF4-FFF2-40B4-BE49-F238E27FC236}">
                <a16:creationId xmlns:a16="http://schemas.microsoft.com/office/drawing/2014/main" id="{2D493826-399B-47D8-8345-F577ED70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Сумма двух углов треугольника и внешнего угла к третьему равна 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этот третий угол.</a:t>
            </a:r>
            <a:endParaRPr lang="en-US" altLang="ru-RU" sz="3200" dirty="0"/>
          </a:p>
        </p:txBody>
      </p:sp>
      <p:sp>
        <p:nvSpPr>
          <p:cNvPr id="377860" name="Text Box 4">
            <a:extLst>
              <a:ext uri="{FF2B5EF4-FFF2-40B4-BE49-F238E27FC236}">
                <a16:creationId xmlns:a16="http://schemas.microsoft.com/office/drawing/2014/main" id="{E0A9AAC6-B7C6-433B-BC0B-CF25E46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165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3E8C629F-FB1B-4B2A-A61C-B8B672650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379907" name="Text Box 3">
            <a:extLst>
              <a:ext uri="{FF2B5EF4-FFF2-40B4-BE49-F238E27FC236}">
                <a16:creationId xmlns:a16="http://schemas.microsoft.com/office/drawing/2014/main" id="{9C66185C-80A8-4DE5-8073-59195C40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Углы треугольника относятся как 1:2:3.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en-US" altLang="ru-RU" sz="3200" dirty="0">
                <a:cs typeface="Times New Roman" panose="02020603050405020304" pitchFamily="18" charset="0"/>
              </a:rPr>
              <a:t>     </a:t>
            </a:r>
            <a:r>
              <a:rPr lang="ru-RU" altLang="ru-RU" sz="3200" dirty="0"/>
              <a:t>меньший из них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B88F40FC-7E9F-4411-B397-59BC3344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843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95CC6F12-FE06-4F6B-AC78-E82AA779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6051" name="Text Box 3">
            <a:extLst>
              <a:ext uri="{FF2B5EF4-FFF2-40B4-BE49-F238E27FC236}">
                <a16:creationId xmlns:a16="http://schemas.microsoft.com/office/drawing/2014/main" id="{66AF4002-3B6B-45FD-957A-3613307E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CH </a:t>
            </a:r>
            <a:r>
              <a:rPr lang="ru-RU" altLang="ru-RU" sz="3200" dirty="0"/>
              <a:t>– высота, 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/>
              <a:t> Найдите угол </a:t>
            </a:r>
            <a:r>
              <a:rPr lang="en-US" altLang="ru-RU" sz="3200" i="1" dirty="0"/>
              <a:t>BCH</a:t>
            </a:r>
            <a:r>
              <a:rPr lang="en-US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6052" name="Text Box 4">
            <a:extLst>
              <a:ext uri="{FF2B5EF4-FFF2-40B4-BE49-F238E27FC236}">
                <a16:creationId xmlns:a16="http://schemas.microsoft.com/office/drawing/2014/main" id="{3E2B315A-C793-41E1-BDDE-2C094C17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6053" name="Picture 5">
            <a:extLst>
              <a:ext uri="{FF2B5EF4-FFF2-40B4-BE49-F238E27FC236}">
                <a16:creationId xmlns:a16="http://schemas.microsoft.com/office/drawing/2014/main" id="{C6DC5835-6A4C-4BAF-B157-9663D19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397125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A2B61A52-27AA-47C5-AB14-44DF69104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88099" name="Text Box 3">
            <a:extLst>
              <a:ext uri="{FF2B5EF4-FFF2-40B4-BE49-F238E27FC236}">
                <a16:creationId xmlns:a16="http://schemas.microsoft.com/office/drawing/2014/main" id="{F33EF7D0-665F-419E-B820-0A2D5E6E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= </a:t>
            </a:r>
            <a:r>
              <a:rPr lang="ru-RU" altLang="ru-RU" sz="3200" dirty="0">
                <a:cs typeface="Times New Roman" panose="02020603050405020304" pitchFamily="18" charset="0"/>
              </a:rPr>
              <a:t>65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en-US" altLang="ru-RU" sz="3200" i="1" dirty="0">
                <a:cs typeface="Times New Roman" panose="02020603050405020304" pitchFamily="18" charset="0"/>
              </a:rPr>
              <a:t> =</a:t>
            </a:r>
            <a:r>
              <a:rPr lang="ru-RU" altLang="ru-RU" sz="3200" dirty="0">
                <a:cs typeface="Times New Roman" panose="02020603050405020304" pitchFamily="18" charset="0"/>
              </a:rPr>
              <a:t> 73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разность углов </a:t>
            </a:r>
            <a:r>
              <a:rPr lang="en-US" altLang="ru-RU" sz="3200" i="1" dirty="0"/>
              <a:t>ACH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BCH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8100" name="Text Box 4">
            <a:extLst>
              <a:ext uri="{FF2B5EF4-FFF2-40B4-BE49-F238E27FC236}">
                <a16:creationId xmlns:a16="http://schemas.microsoft.com/office/drawing/2014/main" id="{12542037-D00F-4067-B076-0E9501AC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8101" name="Picture 5">
            <a:extLst>
              <a:ext uri="{FF2B5EF4-FFF2-40B4-BE49-F238E27FC236}">
                <a16:creationId xmlns:a16="http://schemas.microsoft.com/office/drawing/2014/main" id="{916022AF-ED39-442D-8629-987F0FDF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101850"/>
            <a:ext cx="30130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63EB25EA-9513-4B45-B6E0-76260757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1E400CD6-C2FA-4DE6-AB68-2E26A094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30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BCH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0148" name="Text Box 4">
            <a:extLst>
              <a:ext uri="{FF2B5EF4-FFF2-40B4-BE49-F238E27FC236}">
                <a16:creationId xmlns:a16="http://schemas.microsoft.com/office/drawing/2014/main" id="{CB2BE502-6A45-425D-847E-84340568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0149" name="Picture 5">
            <a:extLst>
              <a:ext uri="{FF2B5EF4-FFF2-40B4-BE49-F238E27FC236}">
                <a16:creationId xmlns:a16="http://schemas.microsoft.com/office/drawing/2014/main" id="{FA1836D1-6C92-4613-AC77-30B1174F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08213"/>
            <a:ext cx="3525837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F029BFB5-F7F6-4A4F-8E14-8FE6DAACF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92195" name="Text Box 3">
            <a:extLst>
              <a:ext uri="{FF2B5EF4-FFF2-40B4-BE49-F238E27FC236}">
                <a16:creationId xmlns:a16="http://schemas.microsoft.com/office/drawing/2014/main" id="{66D79928-725B-4D83-8008-4EED111A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5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2196" name="Text Box 4">
            <a:extLst>
              <a:ext uri="{FF2B5EF4-FFF2-40B4-BE49-F238E27FC236}">
                <a16:creationId xmlns:a16="http://schemas.microsoft.com/office/drawing/2014/main" id="{D9698302-F165-4758-92B7-60BB6A3E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2197" name="Picture 5">
            <a:extLst>
              <a:ext uri="{FF2B5EF4-FFF2-40B4-BE49-F238E27FC236}">
                <a16:creationId xmlns:a16="http://schemas.microsoft.com/office/drawing/2014/main" id="{F9447B20-99D6-415F-8857-83CB5A46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2950"/>
            <a:ext cx="2895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15FC493-C7E2-4399-A0D8-1FEBCDC35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F11764EB-5B17-430E-B5F9-19087806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3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ADB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B25B910-EF9E-4809-A22F-FF83B603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4245" name="Picture 5">
            <a:extLst>
              <a:ext uri="{FF2B5EF4-FFF2-40B4-BE49-F238E27FC236}">
                <a16:creationId xmlns:a16="http://schemas.microsoft.com/office/drawing/2014/main" id="{D69C86F5-3C01-4D92-97EC-0ED77D3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144713"/>
            <a:ext cx="40179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EB5B9C2E-DCDB-46DE-883C-74C4CB700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396291" name="Text Box 3">
            <a:extLst>
              <a:ext uri="{FF2B5EF4-FFF2-40B4-BE49-F238E27FC236}">
                <a16:creationId xmlns:a16="http://schemas.microsoft.com/office/drawing/2014/main" id="{94BAD957-0754-4154-9AB6-BBD7B1B7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BAD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0C34CB2C-AE24-440F-A54A-1D7E8AE9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6293" name="Picture 5">
            <a:extLst>
              <a:ext uri="{FF2B5EF4-FFF2-40B4-BE49-F238E27FC236}">
                <a16:creationId xmlns:a16="http://schemas.microsoft.com/office/drawing/2014/main" id="{99054965-0D5C-4FD3-8CF1-3E580106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4688"/>
            <a:ext cx="289560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0B28D5C-2111-441D-9B28-2416F2749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398339" name="Text Box 3">
            <a:extLst>
              <a:ext uri="{FF2B5EF4-FFF2-40B4-BE49-F238E27FC236}">
                <a16:creationId xmlns:a16="http://schemas.microsoft.com/office/drawing/2014/main" id="{D43B5BAC-DFA0-4309-98B9-086B7818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медиана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90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ACD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8340" name="Text Box 4">
            <a:extLst>
              <a:ext uri="{FF2B5EF4-FFF2-40B4-BE49-F238E27FC236}">
                <a16:creationId xmlns:a16="http://schemas.microsoft.com/office/drawing/2014/main" id="{D9B98BD0-0E0D-40BC-A458-70B05129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8341" name="Picture 5">
            <a:extLst>
              <a:ext uri="{FF2B5EF4-FFF2-40B4-BE49-F238E27FC236}">
                <a16:creationId xmlns:a16="http://schemas.microsoft.com/office/drawing/2014/main" id="{90D4B8AD-06B3-49D3-9922-14151720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60625"/>
            <a:ext cx="361156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E250DA89-A574-44BC-8FEC-C6A38F1DB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00387" name="Text Box 3">
            <a:extLst>
              <a:ext uri="{FF2B5EF4-FFF2-40B4-BE49-F238E27FC236}">
                <a16:creationId xmlns:a16="http://schemas.microsoft.com/office/drawing/2014/main" id="{85F8003A-202D-4D35-B8AC-736DBBBC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70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en-US" altLang="ru-RU" sz="3200" i="1" dirty="0"/>
              <a:t>BD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CE </a:t>
            </a:r>
            <a:r>
              <a:rPr lang="ru-RU" altLang="ru-RU" sz="3200" dirty="0"/>
              <a:t>– высоты,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DOE</a:t>
            </a:r>
            <a:r>
              <a:rPr lang="en-US" altLang="ru-RU" sz="3200" dirty="0"/>
              <a:t>.</a:t>
            </a:r>
          </a:p>
        </p:txBody>
      </p:sp>
      <p:sp>
        <p:nvSpPr>
          <p:cNvPr id="400388" name="Text Box 4">
            <a:extLst>
              <a:ext uri="{FF2B5EF4-FFF2-40B4-BE49-F238E27FC236}">
                <a16:creationId xmlns:a16="http://schemas.microsoft.com/office/drawing/2014/main" id="{92392129-A038-423E-87AE-96AA1CF6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0389" name="Picture 5">
            <a:extLst>
              <a:ext uri="{FF2B5EF4-FFF2-40B4-BE49-F238E27FC236}">
                <a16:creationId xmlns:a16="http://schemas.microsoft.com/office/drawing/2014/main" id="{F9D3ACCD-514F-408B-B286-28777FBA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85975"/>
            <a:ext cx="28956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6AF4754A-C2A2-4665-B0D5-94EC05D9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402435" name="Text Box 3">
            <a:extLst>
              <a:ext uri="{FF2B5EF4-FFF2-40B4-BE49-F238E27FC236}">
                <a16:creationId xmlns:a16="http://schemas.microsoft.com/office/drawing/2014/main" id="{A3DBF0AA-2578-44B8-A984-D7C72DB1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угла треугольника равны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образуют между собой высоты, выходящие из вершин этих углов?</a:t>
            </a:r>
          </a:p>
        </p:txBody>
      </p:sp>
      <p:sp>
        <p:nvSpPr>
          <p:cNvPr id="402436" name="Text Box 4">
            <a:extLst>
              <a:ext uri="{FF2B5EF4-FFF2-40B4-BE49-F238E27FC236}">
                <a16:creationId xmlns:a16="http://schemas.microsoft.com/office/drawing/2014/main" id="{0E8E41D6-FB7E-4299-B442-A6C7076F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2437" name="Picture 5">
            <a:extLst>
              <a:ext uri="{FF2B5EF4-FFF2-40B4-BE49-F238E27FC236}">
                <a16:creationId xmlns:a16="http://schemas.microsoft.com/office/drawing/2014/main" id="{EB364B42-18CF-4231-BB76-235934EE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66196E22-8FB6-4D5C-9080-78B04279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04483" name="Text Box 3">
            <a:extLst>
              <a:ext uri="{FF2B5EF4-FFF2-40B4-BE49-F238E27FC236}">
                <a16:creationId xmlns:a16="http://schemas.microsoft.com/office/drawing/2014/main" id="{8966D5D8-CCBF-4BBB-8E5C-D345C3FF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BE </a:t>
            </a:r>
            <a:r>
              <a:rPr lang="ru-RU" altLang="ru-RU" sz="3200" dirty="0"/>
              <a:t>– биссектрисы,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AOB</a:t>
            </a:r>
            <a:r>
              <a:rPr lang="en-US" altLang="ru-RU" sz="3200" dirty="0"/>
              <a:t>.</a:t>
            </a:r>
          </a:p>
        </p:txBody>
      </p:sp>
      <p:sp>
        <p:nvSpPr>
          <p:cNvPr id="404484" name="Text Box 4">
            <a:extLst>
              <a:ext uri="{FF2B5EF4-FFF2-40B4-BE49-F238E27FC236}">
                <a16:creationId xmlns:a16="http://schemas.microsoft.com/office/drawing/2014/main" id="{9718A83A-CE5B-4EA4-87CF-2794A246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120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4485" name="Picture 5">
            <a:extLst>
              <a:ext uri="{FF2B5EF4-FFF2-40B4-BE49-F238E27FC236}">
                <a16:creationId xmlns:a16="http://schemas.microsoft.com/office/drawing/2014/main" id="{ACD42311-8D60-43F4-B11E-AA2C8759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0463"/>
            <a:ext cx="304482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F7E9872-1076-41BE-883E-72E19F38B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Параллельные </a:t>
            </a:r>
            <a:r>
              <a:rPr lang="ru-RU" altLang="ru-RU" sz="3600" dirty="0">
                <a:solidFill>
                  <a:srgbClr val="FF3300"/>
                </a:solidFill>
              </a:rPr>
              <a:t>прямые</a:t>
            </a:r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7097FA8B-DAB5-EC66-F484-F24B5C26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Д</a:t>
            </a:r>
            <a:r>
              <a:rPr lang="ru-RU" altLang="ru-RU" dirty="0">
                <a:cs typeface="Times New Roman" panose="02020603050405020304" pitchFamily="18" charset="0"/>
              </a:rPr>
              <a:t>ве прямые на плоскости называются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параллельными</a:t>
            </a:r>
            <a:r>
              <a:rPr lang="ru-RU" altLang="ru-RU" dirty="0">
                <a:cs typeface="Times New Roman" panose="02020603050405020304" pitchFamily="18" charset="0"/>
              </a:rPr>
              <a:t>, если они не пересекаются, т.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е.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Параллельность прямых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обозначается знаком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|| b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  <a:p>
            <a:pPr algn="just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– две прямые. Прямая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пересекающая эти прямые, называемая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секущей</a:t>
            </a:r>
            <a:r>
              <a:rPr lang="ru-RU" altLang="ru-RU" i="1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Обозначим углы, образованные этими прямыми, цифрами 1, ..., 8, как показано на рисунке.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Picture 51">
            <a:extLst>
              <a:ext uri="{FF2B5EF4-FFF2-40B4-BE49-F238E27FC236}">
                <a16:creationId xmlns:a16="http://schemas.microsoft.com/office/drawing/2014/main" id="{CE3F21EA-8AF7-5E70-402B-5E956197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6366"/>
            <a:ext cx="2950543" cy="20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A588D-7F9F-D260-3A51-AF38B51F5555}"/>
              </a:ext>
            </a:extLst>
          </p:cNvPr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Углы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1 и 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4 и 8, 2 и 6, 3 и 7 называются соответственными;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C0366-6AD6-3E5F-C7D3-45F94A8B2C53}"/>
              </a:ext>
            </a:extLst>
          </p:cNvPr>
          <p:cNvSpPr txBox="1"/>
          <p:nvPr/>
        </p:nvSpPr>
        <p:spPr>
          <a:xfrm>
            <a:off x="0" y="5474841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</a:t>
            </a:r>
            <a:r>
              <a:rPr lang="ru-RU" altLang="ru-RU" dirty="0"/>
              <a:t>ы</a:t>
            </a:r>
            <a:r>
              <a:rPr lang="ru-RU" altLang="ru-RU" dirty="0">
                <a:cs typeface="Times New Roman" panose="02020603050405020304" pitchFamily="18" charset="0"/>
              </a:rPr>
              <a:t> 3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4 и 6 называются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нутренними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накрест лежащими;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BF0D3-AF3A-2759-1711-F5C6BFF84F3B}"/>
              </a:ext>
            </a:extLst>
          </p:cNvPr>
          <p:cNvSpPr txBox="1"/>
          <p:nvPr/>
        </p:nvSpPr>
        <p:spPr>
          <a:xfrm>
            <a:off x="0" y="622061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углы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 4 и 5,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3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6 называются внутренними односторонними.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D85BCDDF-A867-4EAC-A2C0-45FDF8BC2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06531" name="Text Box 3">
            <a:extLst>
              <a:ext uri="{FF2B5EF4-FFF2-40B4-BE49-F238E27FC236}">
                <a16:creationId xmlns:a16="http://schemas.microsoft.com/office/drawing/2014/main" id="{8C6D8CDE-2528-4DE9-8E02-99E29A09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Острый угол прямоугольного треугольника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, образованны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биссектрисами этого и прямого углов треугольника.</a:t>
            </a:r>
          </a:p>
        </p:txBody>
      </p:sp>
      <p:sp>
        <p:nvSpPr>
          <p:cNvPr id="406532" name="Text Box 4">
            <a:extLst>
              <a:ext uri="{FF2B5EF4-FFF2-40B4-BE49-F238E27FC236}">
                <a16:creationId xmlns:a16="http://schemas.microsoft.com/office/drawing/2014/main" id="{C4F86207-01D6-4A79-84F3-94C679EE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graphicFrame>
        <p:nvGraphicFramePr>
          <p:cNvPr id="406533" name="Object 5">
            <a:extLst>
              <a:ext uri="{FF2B5EF4-FFF2-40B4-BE49-F238E27FC236}">
                <a16:creationId xmlns:a16="http://schemas.microsoft.com/office/drawing/2014/main" id="{A86F51ED-008F-4E95-AF1E-F1A4B21A4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743200"/>
          <a:ext cx="38528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76899" imgH="1371429" progId="Paint.Picture">
                  <p:embed/>
                </p:oleObj>
              </mc:Choice>
              <mc:Fallback>
                <p:oleObj name="Точечный рисунок" r:id="rId3" imgW="2676899" imgH="1371429" progId="Paint.Picture">
                  <p:embed/>
                  <p:pic>
                    <p:nvPicPr>
                      <p:cNvPr id="406533" name="Object 5">
                        <a:extLst>
                          <a:ext uri="{FF2B5EF4-FFF2-40B4-BE49-F238E27FC236}">
                            <a16:creationId xmlns:a16="http://schemas.microsoft.com/office/drawing/2014/main" id="{A86F51ED-008F-4E95-AF1E-F1A4B21A4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52863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ABC14632-422A-473A-A07E-ADB219F85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08579" name="Text Box 3">
            <a:extLst>
              <a:ext uri="{FF2B5EF4-FFF2-40B4-BE49-F238E27FC236}">
                <a16:creationId xmlns:a16="http://schemas.microsoft.com/office/drawing/2014/main" id="{FFE6BDDF-AE2F-4657-BB9A-48AFC580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углы между биссектрисами острых углов прямоугольного треугольника.</a:t>
            </a:r>
          </a:p>
        </p:txBody>
      </p:sp>
      <p:sp>
        <p:nvSpPr>
          <p:cNvPr id="408580" name="Text Box 4">
            <a:extLst>
              <a:ext uri="{FF2B5EF4-FFF2-40B4-BE49-F238E27FC236}">
                <a16:creationId xmlns:a16="http://schemas.microsoft.com/office/drawing/2014/main" id="{6510DB3A-EB6C-471B-A9E3-6F9EF084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</a:t>
            </a:r>
            <a:r>
              <a:rPr lang="ru-RU" altLang="ru-RU" sz="3200"/>
              <a:t>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8581" name="Picture 5">
            <a:extLst>
              <a:ext uri="{FF2B5EF4-FFF2-40B4-BE49-F238E27FC236}">
                <a16:creationId xmlns:a16="http://schemas.microsoft.com/office/drawing/2014/main" id="{48145A2E-EE58-41AF-8FFA-DAB3D26A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566988"/>
            <a:ext cx="371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CD5576C1-80F0-40CB-A40B-5B6BF450D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C89039E0-BC20-40A0-8D59-411B4D7C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en-US" altLang="ru-RU" sz="3200" i="1" dirty="0"/>
              <a:t>AD</a:t>
            </a:r>
            <a:r>
              <a:rPr lang="ru-RU" altLang="ru-RU" sz="3200" dirty="0"/>
              <a:t> – биссектриса,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AOC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28" name="Text Box 4">
            <a:extLst>
              <a:ext uri="{FF2B5EF4-FFF2-40B4-BE49-F238E27FC236}">
                <a16:creationId xmlns:a16="http://schemas.microsoft.com/office/drawing/2014/main" id="{1435B6C0-0C51-40C2-81E7-B7231E75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10629" name="Picture 5">
            <a:extLst>
              <a:ext uri="{FF2B5EF4-FFF2-40B4-BE49-F238E27FC236}">
                <a16:creationId xmlns:a16="http://schemas.microsoft.com/office/drawing/2014/main" id="{54F06507-0B44-4907-99ED-3D2270CC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092325"/>
            <a:ext cx="30448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F6D22F33-6D28-42CF-9F56-34512BC27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2675" name="Text Box 3">
            <a:extLst>
              <a:ext uri="{FF2B5EF4-FFF2-40B4-BE49-F238E27FC236}">
                <a16:creationId xmlns:a16="http://schemas.microsoft.com/office/drawing/2014/main" id="{2AC3ED03-50F7-4DFA-81B7-3EC54A1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</a:t>
            </a:r>
            <a:r>
              <a:rPr lang="ru-RU" altLang="ru-RU" sz="3200" dirty="0"/>
              <a:t>ок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BD</a:t>
            </a:r>
            <a:r>
              <a:rPr lang="ru-RU" altLang="ru-RU" sz="3200" i="1" dirty="0">
                <a:cs typeface="Times New Roman" panose="02020603050405020304" pitchFamily="18" charset="0"/>
              </a:rPr>
              <a:t> = ВС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 </a:t>
            </a:r>
            <a:r>
              <a:rPr lang="en-US" altLang="ru-RU" sz="3200" i="1" dirty="0"/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2676" name="Text Box 4">
            <a:extLst>
              <a:ext uri="{FF2B5EF4-FFF2-40B4-BE49-F238E27FC236}">
                <a16:creationId xmlns:a16="http://schemas.microsoft.com/office/drawing/2014/main" id="{F72C2A59-1229-4EC6-A89C-37D1C2F8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2677" name="Picture 5">
            <a:extLst>
              <a:ext uri="{FF2B5EF4-FFF2-40B4-BE49-F238E27FC236}">
                <a16:creationId xmlns:a16="http://schemas.microsoft.com/office/drawing/2014/main" id="{26EFBBA5-82F5-484D-9387-A6276E5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46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8615509E-644B-4368-A79B-2449938E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4E99F8F0-C81A-4E47-A8B1-0999BBC1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отложены отрезки </a:t>
            </a:r>
            <a:r>
              <a:rPr lang="ru-RU" altLang="ru-RU" sz="3200" i="1" dirty="0">
                <a:cs typeface="Times New Roman" panose="02020603050405020304" pitchFamily="18" charset="0"/>
              </a:rPr>
              <a:t>СЕ = 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углы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DEB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4724" name="Text Box 4">
            <a:extLst>
              <a:ext uri="{FF2B5EF4-FFF2-40B4-BE49-F238E27FC236}">
                <a16:creationId xmlns:a16="http://schemas.microsoft.com/office/drawing/2014/main" id="{41C7B2CA-561C-4598-A20F-D112C148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24</a:t>
            </a:r>
            <a:r>
              <a:rPr lang="ru-RU" altLang="ru-RU" sz="3200" baseline="30000"/>
              <a:t>о</a:t>
            </a:r>
            <a:r>
              <a:rPr lang="ru-RU" altLang="ru-RU" sz="3200"/>
              <a:t>,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, 118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4725" name="Picture 5">
            <a:extLst>
              <a:ext uri="{FF2B5EF4-FFF2-40B4-BE49-F238E27FC236}">
                <a16:creationId xmlns:a16="http://schemas.microsoft.com/office/drawing/2014/main" id="{BE32995D-0875-4F5B-AF4E-9DB44375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6053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4FDE5B2F-BC0A-4C95-9849-1E5583C6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416771" name="Text Box 3">
            <a:extLst>
              <a:ext uri="{FF2B5EF4-FFF2-40B4-BE49-F238E27FC236}">
                <a16:creationId xmlns:a16="http://schemas.microsoft.com/office/drawing/2014/main" id="{4CB674B4-A1B0-4006-A9E8-57EEF202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6772" name="Text Box 4">
            <a:extLst>
              <a:ext uri="{FF2B5EF4-FFF2-40B4-BE49-F238E27FC236}">
                <a16:creationId xmlns:a16="http://schemas.microsoft.com/office/drawing/2014/main" id="{9901932A-0E05-4D3D-B01C-4F3802F4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биссектрисой,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16773" name="Picture 5">
            <a:extLst>
              <a:ext uri="{FF2B5EF4-FFF2-40B4-BE49-F238E27FC236}">
                <a16:creationId xmlns:a16="http://schemas.microsoft.com/office/drawing/2014/main" id="{33F551D2-F514-461D-B594-48EDC65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B08C1B9E-359F-4223-9D6A-FB16E549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274DA2A5-4066-46FA-857E-FB3D6B2B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8820" name="Text Box 4">
            <a:extLst>
              <a:ext uri="{FF2B5EF4-FFF2-40B4-BE49-F238E27FC236}">
                <a16:creationId xmlns:a16="http://schemas.microsoft.com/office/drawing/2014/main" id="{56864740-FBA4-4629-A23F-386A2FD2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прямоугольном треугольнике угол между высотой и биссектрисой, проведенными из вершины прямого угла, равен </a:t>
            </a:r>
            <a:r>
              <a:rPr lang="ru-RU" altLang="ru-RU" sz="3200" dirty="0"/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меньший</a:t>
            </a:r>
            <a:r>
              <a:rPr lang="ru-RU" altLang="ru-RU" sz="3200" dirty="0">
                <a:cs typeface="Times New Roman" panose="02020603050405020304" pitchFamily="18" charset="0"/>
              </a:rPr>
              <a:t> остры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данного треугольника.</a:t>
            </a:r>
          </a:p>
        </p:txBody>
      </p:sp>
      <p:pic>
        <p:nvPicPr>
          <p:cNvPr id="418821" name="Picture 5">
            <a:extLst>
              <a:ext uri="{FF2B5EF4-FFF2-40B4-BE49-F238E27FC236}">
                <a16:creationId xmlns:a16="http://schemas.microsoft.com/office/drawing/2014/main" id="{F186E10A-B2D8-4999-A582-8599172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9004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B4C44460-606D-43D0-BB95-B2F8E7F64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420867" name="Text Box 3">
            <a:extLst>
              <a:ext uri="{FF2B5EF4-FFF2-40B4-BE49-F238E27FC236}">
                <a16:creationId xmlns:a16="http://schemas.microsoft.com/office/drawing/2014/main" id="{63F144EC-54B6-46CF-9694-0D94AD04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медианой, проведенными из вершины прямого угла.</a:t>
            </a:r>
            <a:endParaRPr lang="en-US" altLang="ru-RU" sz="3200" dirty="0"/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71352290-1EF7-4868-B0CF-CB0C43F1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0869" name="Picture 5">
            <a:extLst>
              <a:ext uri="{FF2B5EF4-FFF2-40B4-BE49-F238E27FC236}">
                <a16:creationId xmlns:a16="http://schemas.microsoft.com/office/drawing/2014/main" id="{707222F2-BC2A-4E38-B32A-F6A6491A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99ECDC87-71F8-4371-A04E-DDFB07328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</a:t>
            </a:r>
          </a:p>
        </p:txBody>
      </p:sp>
      <p:sp>
        <p:nvSpPr>
          <p:cNvPr id="422915" name="Text Box 3">
            <a:extLst>
              <a:ext uri="{FF2B5EF4-FFF2-40B4-BE49-F238E27FC236}">
                <a16:creationId xmlns:a16="http://schemas.microsoft.com/office/drawing/2014/main" id="{091261A1-BD2C-4FB1-94DD-2ED7E61E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прямоугольном треугольнике угол между высотой и медианой, проведенными из вершины прямого угла,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больший из острых углов этого треугольника.</a:t>
            </a:r>
            <a:endParaRPr lang="en-US" altLang="ru-RU" sz="3200" dirty="0"/>
          </a:p>
        </p:txBody>
      </p:sp>
      <p:sp>
        <p:nvSpPr>
          <p:cNvPr id="422916" name="Text Box 4">
            <a:extLst>
              <a:ext uri="{FF2B5EF4-FFF2-40B4-BE49-F238E27FC236}">
                <a16:creationId xmlns:a16="http://schemas.microsoft.com/office/drawing/2014/main" id="{C5460E42-06A6-4663-A6C7-6F3ED093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2917" name="Picture 5">
            <a:extLst>
              <a:ext uri="{FF2B5EF4-FFF2-40B4-BE49-F238E27FC236}">
                <a16:creationId xmlns:a16="http://schemas.microsoft.com/office/drawing/2014/main" id="{E50D69DD-3907-4F53-8D70-0653445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218FC634-B246-45C1-9FCC-0D8DE1F9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35</a:t>
            </a:r>
          </a:p>
        </p:txBody>
      </p:sp>
      <p:sp>
        <p:nvSpPr>
          <p:cNvPr id="424963" name="Text Box 3">
            <a:extLst>
              <a:ext uri="{FF2B5EF4-FFF2-40B4-BE49-F238E27FC236}">
                <a16:creationId xmlns:a16="http://schemas.microsoft.com/office/drawing/2014/main" id="{D2F1EE1E-4461-4818-B705-05BB1924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4964" name="Text Box 4">
            <a:extLst>
              <a:ext uri="{FF2B5EF4-FFF2-40B4-BE49-F238E27FC236}">
                <a16:creationId xmlns:a16="http://schemas.microsoft.com/office/drawing/2014/main" id="{7DE930B8-CBB7-4D61-9CB3-F3EE0A6A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биссектрисой и медианой,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24965" name="Picture 5">
            <a:extLst>
              <a:ext uri="{FF2B5EF4-FFF2-40B4-BE49-F238E27FC236}">
                <a16:creationId xmlns:a16="http://schemas.microsoft.com/office/drawing/2014/main" id="{9842F864-053D-4825-83FC-AC8318D1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48833-1D5B-4C72-9535-87A580DD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48"/>
            <a:ext cx="4334402" cy="36185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91B273-7497-452B-8D05-9B8FDF9D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205321"/>
            <a:ext cx="4606259" cy="3801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384A28-745D-4E13-B212-8161E28A9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15" y="4709467"/>
            <a:ext cx="2305372" cy="21243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D4291-45D6-449D-A889-A2426BA5BB4A}"/>
              </a:ext>
            </a:extLst>
          </p:cNvPr>
          <p:cNvSpPr txBox="1"/>
          <p:nvPr/>
        </p:nvSpPr>
        <p:spPr>
          <a:xfrm>
            <a:off x="1835696" y="2888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Признак параллельности двух прямых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835696" y="4665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5EF81F7F-E8FA-4439-BED6-E7E6E1577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36</a:t>
            </a:r>
          </a:p>
        </p:txBody>
      </p:sp>
      <p:sp>
        <p:nvSpPr>
          <p:cNvPr id="427011" name="Text Box 3">
            <a:extLst>
              <a:ext uri="{FF2B5EF4-FFF2-40B4-BE49-F238E27FC236}">
                <a16:creationId xmlns:a16="http://schemas.microsoft.com/office/drawing/2014/main" id="{230560BC-0050-426B-A04A-6CB8A0CB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7012" name="Text Box 4">
            <a:extLst>
              <a:ext uri="{FF2B5EF4-FFF2-40B4-BE49-F238E27FC236}">
                <a16:creationId xmlns:a16="http://schemas.microsoft.com/office/drawing/2014/main" id="{4EC96728-4F2C-4463-8FDA-53530201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Угол между биссектрисой и медианой прямоугольного треугольника, проведенными из вершины прямого угла, равен 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меньший острый угол этого треугольника.</a:t>
            </a:r>
            <a:endParaRPr lang="en-US" altLang="ru-RU" sz="3200" dirty="0"/>
          </a:p>
        </p:txBody>
      </p:sp>
      <p:pic>
        <p:nvPicPr>
          <p:cNvPr id="427013" name="Picture 5">
            <a:extLst>
              <a:ext uri="{FF2B5EF4-FFF2-40B4-BE49-F238E27FC236}">
                <a16:creationId xmlns:a16="http://schemas.microsoft.com/office/drawing/2014/main" id="{02FE303B-8468-4EF8-9F8F-377B3B1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31916FAB-E03A-43B6-9E79-739D4C09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37</a:t>
            </a:r>
          </a:p>
        </p:txBody>
      </p:sp>
      <p:sp>
        <p:nvSpPr>
          <p:cNvPr id="429059" name="Text Box 3">
            <a:extLst>
              <a:ext uri="{FF2B5EF4-FFF2-40B4-BE49-F238E27FC236}">
                <a16:creationId xmlns:a16="http://schemas.microsoft.com/office/drawing/2014/main" id="{0DEB20FA-41BA-463B-8AA6-45504D9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4</a:t>
            </a:r>
            <a:r>
              <a:rPr lang="ru-RU" altLang="ru-RU" sz="3200" dirty="0"/>
              <a:t>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ru-RU" altLang="ru-RU" sz="3200" dirty="0"/>
              <a:t>8</a:t>
            </a:r>
            <a:r>
              <a:rPr lang="en-US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биссектриса, </a:t>
            </a:r>
            <a:r>
              <a:rPr lang="en-US" altLang="ru-RU" sz="3200" i="1" dirty="0"/>
              <a:t>AE = AC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29060" name="Text Box 4">
            <a:extLst>
              <a:ext uri="{FF2B5EF4-FFF2-40B4-BE49-F238E27FC236}">
                <a16:creationId xmlns:a16="http://schemas.microsoft.com/office/drawing/2014/main" id="{D71FC3FD-FBE7-4D78-AF69-D2F0A203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29061" name="Picture 5">
            <a:extLst>
              <a:ext uri="{FF2B5EF4-FFF2-40B4-BE49-F238E27FC236}">
                <a16:creationId xmlns:a16="http://schemas.microsoft.com/office/drawing/2014/main" id="{B93EC093-E612-4C85-A2F1-08BDD824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3600"/>
            <a:ext cx="38258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CE70AE11-A38F-45EE-A854-C5760DBEF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31107" name="Text Box 3">
            <a:extLst>
              <a:ext uri="{FF2B5EF4-FFF2-40B4-BE49-F238E27FC236}">
                <a16:creationId xmlns:a16="http://schemas.microsoft.com/office/drawing/2014/main" id="{65D6A2DF-06A1-446B-A8DA-7B2B7A8D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85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 </a:t>
            </a:r>
            <a:r>
              <a:rPr lang="ru-RU" altLang="ru-RU" sz="3200" dirty="0"/>
              <a:t>внешнего угла, 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E = BC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31108" name="Text Box 4">
            <a:extLst>
              <a:ext uri="{FF2B5EF4-FFF2-40B4-BE49-F238E27FC236}">
                <a16:creationId xmlns:a16="http://schemas.microsoft.com/office/drawing/2014/main" id="{83DC81A8-97B4-47F3-8AA3-0F75F715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31109" name="Picture 5">
            <a:extLst>
              <a:ext uri="{FF2B5EF4-FFF2-40B4-BE49-F238E27FC236}">
                <a16:creationId xmlns:a16="http://schemas.microsoft.com/office/drawing/2014/main" id="{F380A375-D8AB-404F-8065-CADE6554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8250"/>
            <a:ext cx="38036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CFE69817-3C68-421A-B229-DCA7B8F5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id="{E5C37BF3-EDB8-448B-816A-DC90CFBE7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/>
                  <a:t>	</a:t>
                </a:r>
                <a:r>
                  <a:rPr lang="ru-RU" altLang="ru-RU" sz="2800" dirty="0"/>
                  <a:t>Две окружности касаются внешним образом в точке </a:t>
                </a:r>
                <a:r>
                  <a:rPr lang="en-US" altLang="ru-RU" sz="2800" i="1" dirty="0"/>
                  <a:t>C</a:t>
                </a:r>
                <a:r>
                  <a:rPr lang="ru-RU" altLang="ru-RU" sz="2800" i="1" dirty="0"/>
                  <a:t>, </a:t>
                </a:r>
                <a:r>
                  <a:rPr lang="en-US" altLang="ru-RU" sz="2800" i="1" dirty="0"/>
                  <a:t>AB </a:t>
                </a:r>
                <a:r>
                  <a:rPr lang="ru-RU" altLang="ru-RU" sz="2800" dirty="0"/>
                  <a:t>– прямая, касающаяся этих окружностей в точках </a:t>
                </a:r>
                <a:r>
                  <a:rPr lang="en-US" altLang="ru-RU" sz="2800" i="1" dirty="0"/>
                  <a:t>A</a:t>
                </a:r>
                <a:r>
                  <a:rPr lang="ru-RU" altLang="ru-RU" sz="2800" i="1" dirty="0"/>
                  <a:t> </a:t>
                </a:r>
                <a:r>
                  <a:rPr lang="ru-RU" altLang="ru-RU" sz="2800" dirty="0"/>
                  <a:t>и</a:t>
                </a:r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B</a:t>
                </a:r>
                <a:r>
                  <a:rPr lang="ru-RU" altLang="ru-RU" sz="2800" dirty="0"/>
                  <a:t>. Докажите, что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endParaRPr lang="en-US" altLang="ru-RU" sz="2800" i="1" dirty="0"/>
              </a:p>
            </p:txBody>
          </p:sp>
        </mc:Choice>
        <mc:Fallback xmlns="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id="{E5C37BF3-EDB8-448B-816A-DC90CFBE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blipFill>
                <a:blip r:embed="rId3"/>
                <a:stretch>
                  <a:fillRect l="-1339" t="-840" r="-1339" b="-10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642A88-A768-4127-8209-8037CAC2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650" y="2134150"/>
            <a:ext cx="3115803" cy="228492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7B0EED9-7502-400F-B3F4-BCBE928A54A8}"/>
              </a:ext>
            </a:extLst>
          </p:cNvPr>
          <p:cNvGrpSpPr/>
          <p:nvPr/>
        </p:nvGrpSpPr>
        <p:grpSpPr>
          <a:xfrm>
            <a:off x="0" y="2134150"/>
            <a:ext cx="9108504" cy="4723850"/>
            <a:chOff x="0" y="2134150"/>
            <a:chExt cx="9108504" cy="4723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id="{BAEC23D5-D61C-4446-9E62-3101B1DB2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800" dirty="0"/>
                    <a:t>Через точку </a:t>
                  </a:r>
                  <a:r>
                    <a:rPr lang="en-US" altLang="ru-RU" sz="2800" i="1" dirty="0"/>
                    <a:t>C </a:t>
                  </a:r>
                  <a:r>
                    <a:rPr lang="ru-RU" altLang="ru-RU" sz="2800" dirty="0"/>
                    <a:t>проведём касательную к данным окружностям. Обозначим </a:t>
                  </a:r>
                  <a:r>
                    <a:rPr lang="en-US" altLang="ru-RU" sz="2800" i="1" dirty="0"/>
                    <a:t>D</a:t>
                  </a:r>
                  <a:r>
                    <a:rPr lang="ru-RU" altLang="ru-RU" sz="2800" dirty="0"/>
                    <a:t> её точку пересечения с прямой </a:t>
                  </a:r>
                  <a:r>
                    <a:rPr lang="en-US" altLang="ru-RU" sz="2800" i="1" dirty="0"/>
                    <a:t>AB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Тогда </a:t>
                  </a:r>
                  <a:r>
                    <a:rPr lang="en-US" altLang="ru-RU" sz="2800" i="1" dirty="0"/>
                    <a:t>AD = CD = BD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Значит, </a:t>
                  </a:r>
                  <a:r>
                    <a:rPr lang="en-US" altLang="ru-RU" sz="2800" i="1" dirty="0"/>
                    <a:t>CD </a:t>
                  </a:r>
                  <a:r>
                    <a:rPr lang="ru-RU" altLang="ru-RU" sz="2800" dirty="0"/>
                    <a:t>– медиана, равная половине стороны </a:t>
                  </a:r>
                  <a:r>
                    <a:rPr lang="en-US" altLang="ru-RU" sz="2800" i="1" dirty="0"/>
                    <a:t>AB </a:t>
                  </a:r>
                  <a:r>
                    <a:rPr lang="ru-RU" altLang="ru-RU" sz="2800" dirty="0"/>
                    <a:t>треугольника </a:t>
                  </a:r>
                  <a:r>
                    <a:rPr lang="en-US" altLang="ru-RU" sz="2800" i="1" dirty="0"/>
                    <a:t>ABC</a:t>
                  </a:r>
                  <a:r>
                    <a:rPr lang="ru-RU" altLang="ru-RU" sz="2800" dirty="0"/>
                    <a:t>. 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id="{BAEC23D5-D61C-4446-9E62-3101B1DB2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blipFill>
                  <a:blip r:embed="rId5"/>
                  <a:stretch>
                    <a:fillRect l="-1339" t="-2710" r="-1339" b="-65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C54E232-636C-4F3D-AFA4-730DC65B6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0651" y="2134150"/>
              <a:ext cx="3115802" cy="2284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многоугольника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20CB2-CEDA-480D-A393-5E4AAE3C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4" y="883824"/>
            <a:ext cx="5144218" cy="3162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339F89-771F-44AB-9912-713C367B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55" y="532538"/>
            <a:ext cx="2067213" cy="2133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409F0-82A5-4235-925D-9C0AE1988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77072"/>
            <a:ext cx="5172797" cy="2010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B3AC0-1CCA-4954-8BE1-A72FE3365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2666436"/>
            <a:ext cx="2095792" cy="403916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3690612-0161-4667-92BE-9A48C1BFA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38238276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5201376" cy="431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692696"/>
            <a:ext cx="222916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32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Text Box 8">
            <a:extLst>
              <a:ext uri="{FF2B5EF4-FFF2-40B4-BE49-F238E27FC236}">
                <a16:creationId xmlns:a16="http://schemas.microsoft.com/office/drawing/2014/main" id="{FD38BF65-C90F-47B4-8904-22C6EC42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56971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называется выпуклым, если вместе с любыми двумя своими точками он содержит и соединяющий их отрезок.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9394838-8AD9-4A43-AED5-5413C513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34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На рисунках приведены примеры выпуклого и невыпуклого четырехугольника.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35BD33A-60CD-410F-A29C-401295B1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00" y="4537132"/>
            <a:ext cx="316835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B98D006-2C95-4B55-8AD3-F5CBB04BE84A}"/>
              </a:ext>
            </a:extLst>
          </p:cNvPr>
          <p:cNvGrpSpPr/>
          <p:nvPr/>
        </p:nvGrpSpPr>
        <p:grpSpPr>
          <a:xfrm>
            <a:off x="76200" y="4308224"/>
            <a:ext cx="8991600" cy="2538019"/>
            <a:chOff x="76200" y="4308224"/>
            <a:chExt cx="9067800" cy="2538019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07D1B047-D840-4C2C-9DBE-038E776D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5522804"/>
              <a:ext cx="90678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В</a:t>
              </a:r>
              <a:r>
                <a:rPr lang="ru-RU" altLang="ru-RU" dirty="0">
                  <a:cs typeface="Times New Roman" panose="02020603050405020304" pitchFamily="18" charset="0"/>
                </a:rPr>
                <a:t>ыпуклый многоугольник содержит все свои диагонали. Невыпуклый многоугольник может не содержать некоторые свои диагонали</a:t>
              </a:r>
              <a:r>
                <a:rPr lang="ru-RU" altLang="ru-RU" dirty="0"/>
                <a:t>.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E1A89A-CCDC-4096-B809-CD7F610C0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706" y="4308224"/>
              <a:ext cx="3384047" cy="134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60ABF4C4-656A-49A5-BDB5-B191EEBC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2187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Фигу­ра, образованная простой замкнутой ломаной и ограниченной ею внутренней областью, называется многоугольником. Вершины ломаной назы­ваются вершинами многоугольника, стороны ломаной - сторонами многоу­гольника, а углы, образованные соседними сторонами, - углами многоу­гольника.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B3738C9-68E4-4397-8D4E-621763132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</p:spTree>
    <p:extLst>
      <p:ext uri="{BB962C8B-B14F-4D97-AF65-F5344CB8AC3E}">
        <p14:creationId xmlns:p14="http://schemas.microsoft.com/office/powerpoint/2010/main" val="4268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3" name="Picture 9">
            <a:extLst>
              <a:ext uri="{FF2B5EF4-FFF2-40B4-BE49-F238E27FC236}">
                <a16:creationId xmlns:a16="http://schemas.microsoft.com/office/drawing/2014/main" id="{37BB1E56-6E34-4F92-A90E-EEE3C3CF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5559"/>
            <a:ext cx="3173487" cy="27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4" name="Text Box 10">
            <a:extLst>
              <a:ext uri="{FF2B5EF4-FFF2-40B4-BE49-F238E27FC236}">
                <a16:creationId xmlns:a16="http://schemas.microsoft.com/office/drawing/2014/main" id="{8D8BB928-9CDB-4981-9759-F7061284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0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 1.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диагонали разбивают его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759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</p:spTree>
    <p:extLst>
      <p:ext uri="{BB962C8B-B14F-4D97-AF65-F5344CB8AC3E}">
        <p14:creationId xmlns:p14="http://schemas.microsoft.com/office/powerpoint/2010/main" val="3264353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Text Box 1029">
            <a:extLst>
              <a:ext uri="{FF2B5EF4-FFF2-40B4-BE49-F238E27FC236}">
                <a16:creationId xmlns:a16="http://schemas.microsoft.com/office/drawing/2014/main" id="{FCDB1808-0E84-4BF7-AC38-C36B8822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 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её отрезками с 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отрезки разбивают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угольник на </a:t>
            </a:r>
            <a:r>
              <a:rPr lang="en-US" altLang="ru-RU" i="1" dirty="0"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74790" name="Picture 1030">
            <a:extLst>
              <a:ext uri="{FF2B5EF4-FFF2-40B4-BE49-F238E27FC236}">
                <a16:creationId xmlns:a16="http://schemas.microsoft.com/office/drawing/2014/main" id="{B9DD17CE-31DA-4EDA-A182-C755BAFE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2780928"/>
            <a:ext cx="32496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35BC0-659F-4B27-A377-14C50EE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34" y="476672"/>
            <a:ext cx="6454959" cy="6381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179C2-9AE0-4965-A01B-E0E536F7C708}"/>
              </a:ext>
            </a:extLst>
          </p:cNvPr>
          <p:cNvSpPr txBox="1"/>
          <p:nvPr/>
        </p:nvSpPr>
        <p:spPr>
          <a:xfrm>
            <a:off x="0" y="288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Случай перпендикулярных прямых, рассмотренный ранее, на который дана ссылка в теореме</a:t>
            </a:r>
          </a:p>
        </p:txBody>
      </p:sp>
    </p:spTree>
    <p:extLst>
      <p:ext uri="{BB962C8B-B14F-4D97-AF65-F5344CB8AC3E}">
        <p14:creationId xmlns:p14="http://schemas.microsoft.com/office/powerpoint/2010/main" val="17481615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A1AAE47F-7877-4459-A381-2B7B10D9A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D212E0A-9222-4CBA-A4FF-EA6306EA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равна сумма углов выпуклого: а) 4-угольника; б) 5-угольника; в) 6-угольника?</a:t>
            </a:r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3EDAAFEF-50DF-4058-85EB-DC522C15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6916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360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</a:p>
        </p:txBody>
      </p:sp>
      <p:sp>
        <p:nvSpPr>
          <p:cNvPr id="339973" name="Text Box 5">
            <a:extLst>
              <a:ext uri="{FF2B5EF4-FFF2-40B4-BE49-F238E27FC236}">
                <a16:creationId xmlns:a16="http://schemas.microsoft.com/office/drawing/2014/main" id="{E44E042C-0B82-49BE-9D68-FA283487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540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39974" name="Text Box 6">
            <a:extLst>
              <a:ext uri="{FF2B5EF4-FFF2-40B4-BE49-F238E27FC236}">
                <a16:creationId xmlns:a16="http://schemas.microsoft.com/office/drawing/2014/main" id="{13DF9EA6-0590-47DC-BDE4-59A76486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79137-3EC2-4830-BD1C-193781DA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12" y="2269648"/>
            <a:ext cx="5847224" cy="18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utoUpdateAnimBg="0"/>
      <p:bldP spid="339973" grpId="0" autoUpdateAnimBg="0"/>
      <p:bldP spid="33997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DE60100E-AEAB-4866-B705-D06742CA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42019" name="Text Box 3">
            <a:extLst>
              <a:ext uri="{FF2B5EF4-FFF2-40B4-BE49-F238E27FC236}">
                <a16:creationId xmlns:a16="http://schemas.microsoft.com/office/drawing/2014/main" id="{16AA9418-DD6B-49DF-9217-1D820EC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равен внешний угол правильного: а) 3-угольника; б) 4-угольника; в) 5-угольника; г) 6-угольника?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B2EAD05C-05A6-4A92-AB9A-E5B83840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73216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120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969C594B-FD0B-4419-8740-BCBAB71B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2022" name="Text Box 6">
            <a:extLst>
              <a:ext uri="{FF2B5EF4-FFF2-40B4-BE49-F238E27FC236}">
                <a16:creationId xmlns:a16="http://schemas.microsoft.com/office/drawing/2014/main" id="{EF373CA2-8673-48D7-8F1B-DD7C2F23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36296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42023" name="Text Box 7">
            <a:extLst>
              <a:ext uri="{FF2B5EF4-FFF2-40B4-BE49-F238E27FC236}">
                <a16:creationId xmlns:a16="http://schemas.microsoft.com/office/drawing/2014/main" id="{BD3E58DC-2DAD-4D13-BB91-7B723191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53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2071A-C8E0-4DEA-8517-0A7407EA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8" y="2696431"/>
            <a:ext cx="7567765" cy="175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2" grpId="0" autoUpdateAnimBg="0"/>
      <p:bldP spid="342023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1AAF7865-8E04-45D1-8A28-DF7D1478D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42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44067" name="Text Box 3">
            <a:extLst>
              <a:ext uri="{FF2B5EF4-FFF2-40B4-BE49-F238E27FC236}">
                <a16:creationId xmlns:a16="http://schemas.microsoft.com/office/drawing/2014/main" id="{0909B6A6-F71C-4820-8A7C-6194B8AE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72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сумма внешних углов выпуклого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-угольника, взятых по одному при каждой вершине,  равна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0E27ACC7-3348-4248-9B23-BD55D7C5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8789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угольника, взятых по одному при каждой вершине,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 искомая 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344069" name="Picture 5">
            <a:extLst>
              <a:ext uri="{FF2B5EF4-FFF2-40B4-BE49-F238E27FC236}">
                <a16:creationId xmlns:a16="http://schemas.microsoft.com/office/drawing/2014/main" id="{C4463E8D-655B-4876-B58E-DE5711B7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240359" cy="26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E974E60-73D8-4882-A4A3-99553FAB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02828BFC-B594-4F8C-B6CC-651D44AB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равны углы правильного: а) треугольника; б) четырехугольника; в) пятиугольника; г) шестиугольника</a:t>
            </a:r>
            <a:r>
              <a:rPr lang="ru-RU" altLang="ru-RU" sz="2800" dirty="0"/>
              <a:t>; д) восьмиугольника; е) десятиугольника; ж)</a:t>
            </a:r>
            <a:r>
              <a:rPr lang="en-US" altLang="ru-RU" sz="2800" dirty="0"/>
              <a:t> </a:t>
            </a:r>
            <a:r>
              <a:rPr lang="ru-RU" altLang="ru-RU" sz="2800" dirty="0" err="1"/>
              <a:t>двенадцатиугольника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4618A870-4AED-443B-A49D-A32DC1DB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60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6093930-A928-4EDF-8B5E-17510F5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90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  <a:endParaRPr lang="ru-RU" altLang="ru-RU"/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6660D892-A50A-4FF0-A44E-2D7824BA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108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38746949-E100-4277-A9E4-049EC623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120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1A425035-F432-47AD-92DC-4A4B0CDE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135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EE67FCF0-4FBE-4F6F-AFA9-D87FC445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е) 144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8" name="Text Box 10">
            <a:extLst>
              <a:ext uri="{FF2B5EF4-FFF2-40B4-BE49-F238E27FC236}">
                <a16:creationId xmlns:a16="http://schemas.microsoft.com/office/drawing/2014/main" id="{AE1D3171-4404-4681-B00F-6240EC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ж) 150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299021" name="Picture 13">
            <a:extLst>
              <a:ext uri="{FF2B5EF4-FFF2-40B4-BE49-F238E27FC236}">
                <a16:creationId xmlns:a16="http://schemas.microsoft.com/office/drawing/2014/main" id="{28479DD4-0D94-4AB3-85D4-0DAB44F4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8" y="2487037"/>
            <a:ext cx="63166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  <p:bldP spid="299015" grpId="0" autoUpdateAnimBg="0"/>
      <p:bldP spid="299016" grpId="0" autoUpdateAnimBg="0"/>
      <p:bldP spid="299017" grpId="0" autoUpdateAnimBg="0"/>
      <p:bldP spid="29901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83255F2-7F72-4DD3-B674-B6F8B3414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3347" name="Text Box 3">
            <a:extLst>
              <a:ext uri="{FF2B5EF4-FFF2-40B4-BE49-F238E27FC236}">
                <a16:creationId xmlns:a16="http://schemas.microsoft.com/office/drawing/2014/main" id="{34AFB86B-62CF-43F7-991E-47EC133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Сумма углов выпуклого многоугольника равна 900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Сколько у него сторон?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21EDC2AA-E0FD-4BD5-95AD-B48E9486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6318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E6B2D917-3437-4691-ADF9-2A2D74E0B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7314334D-5AB1-4676-881C-7786AFA0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сторон имеет правильный многоугольник, если каждый из его внешних углов равен: а) 36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; б) 24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514FD12-049B-4339-85E1-12E8F24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10;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740F04E7-7007-49AE-A19E-CB55B49F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15</a:t>
            </a:r>
            <a:r>
              <a:rPr lang="en-US" altLang="ru-RU" sz="3200"/>
              <a:t>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  <p:bldP spid="31539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Какое 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Так как сумма внешних углов выпуклого многоугольника равны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то у выпуклого многоугольника не может быть более трех тупых углов, следовательно, у него не может быть более трех внутренних острых углов.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41713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</a:t>
            </a:r>
            <a:r>
              <a:rPr lang="ru-RU" altLang="ru-RU" sz="3200" dirty="0"/>
              <a:t>невыпуклого четырехугольника </a:t>
            </a:r>
            <a:r>
              <a:rPr lang="en-US" altLang="ru-RU" sz="3200" i="1" dirty="0"/>
              <a:t>ABCD</a:t>
            </a:r>
            <a:r>
              <a:rPr lang="ru-RU" altLang="ru-RU" sz="3200" i="1" dirty="0"/>
              <a:t>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DCF293C1-9CFA-4FCE-9045-92A4F776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360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317447" name="Picture 7">
            <a:extLst>
              <a:ext uri="{FF2B5EF4-FFF2-40B4-BE49-F238E27FC236}">
                <a16:creationId xmlns:a16="http://schemas.microsoft.com/office/drawing/2014/main" id="{703F8DC5-59D5-4B15-9544-C5FA0233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3118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Сумма углов невыпуклого многоугольника</a:t>
            </a:r>
            <a:r>
              <a:rPr lang="en-US" altLang="ru-RU" sz="2800" dirty="0">
                <a:solidFill>
                  <a:srgbClr val="FF3300"/>
                </a:solidFill>
              </a:rPr>
              <a:t>*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33265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невыпуклого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54272" y="3501008"/>
            <a:ext cx="6372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/>
              <a:t>Пусть </a:t>
            </a:r>
            <a:r>
              <a:rPr lang="ru-RU" sz="2000" i="1" dirty="0"/>
              <a:t>A’, A’’ </a:t>
            </a:r>
            <a:r>
              <a:rPr lang="ru-RU" sz="2000" dirty="0"/>
              <a:t>– соседние с ней вершины. Если отрезок </a:t>
            </a:r>
            <a:r>
              <a:rPr lang="ru-RU" sz="2000" i="1" dirty="0"/>
              <a:t>A’A’’</a:t>
            </a:r>
            <a:r>
              <a:rPr lang="ru-RU" sz="2000" dirty="0"/>
              <a:t> целиком содержится в многоугольнике </a:t>
            </a:r>
            <a:r>
              <a:rPr lang="ru-RU" sz="2000" i="1" dirty="0"/>
              <a:t>M</a:t>
            </a:r>
            <a:r>
              <a:rPr lang="ru-RU" sz="2000" dirty="0"/>
              <a:t>, то он является искомой диагональю. Если </a:t>
            </a:r>
            <a:r>
              <a:rPr lang="ru-RU" sz="2000" i="1" dirty="0"/>
              <a:t>A’A’’</a:t>
            </a:r>
            <a:r>
              <a:rPr lang="ru-RU" sz="2000" dirty="0"/>
              <a:t> не содержится целиком в </a:t>
            </a:r>
            <a:r>
              <a:rPr lang="ru-RU" sz="2000" i="1" dirty="0"/>
              <a:t>M</a:t>
            </a:r>
            <a:r>
              <a:rPr lang="ru-RU" sz="2000" dirty="0"/>
              <a:t>, то существуют вершины многоугольника </a:t>
            </a:r>
            <a:r>
              <a:rPr lang="ru-RU" sz="2000" i="1" dirty="0"/>
              <a:t>M, </a:t>
            </a:r>
            <a:r>
              <a:rPr lang="ru-RU" sz="2000" dirty="0"/>
              <a:t>содержащиеся в треугольнике </a:t>
            </a:r>
            <a:r>
              <a:rPr lang="ru-RU" sz="2000" i="1" dirty="0"/>
              <a:t>A’AA’’</a:t>
            </a:r>
            <a:r>
              <a:rPr lang="ru-RU" sz="2000" dirty="0"/>
              <a:t>. Выберем из них вершину </a:t>
            </a:r>
            <a:r>
              <a:rPr lang="ru-RU" sz="2000" i="1" dirty="0"/>
              <a:t>B</a:t>
            </a:r>
            <a:r>
              <a:rPr lang="ru-RU" sz="2000" dirty="0"/>
              <a:t>, наиболее удаленную от прямой </a:t>
            </a:r>
            <a:r>
              <a:rPr lang="ru-RU" sz="2000" i="1" dirty="0"/>
              <a:t>a</a:t>
            </a:r>
            <a:r>
              <a:rPr lang="ru-RU" sz="2000" dirty="0"/>
              <a:t>. Тогда отрезок </a:t>
            </a:r>
            <a:r>
              <a:rPr lang="ru-RU" sz="2000" i="1" dirty="0"/>
              <a:t>AB</a:t>
            </a:r>
            <a:r>
              <a:rPr lang="ru-RU" sz="2000" dirty="0"/>
              <a:t> будет целиком содержаться в многоугольнике и, следовательно, он является искомой диагональю.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0" y="158904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1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*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В каждом многоугольнике с числом сторон большим трёх можно провести диагональ, целиком в нем содержащуюся.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68" y="3778779"/>
            <a:ext cx="2717528" cy="2092642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114277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Доказательство вытекает из следующих двух теорем.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0" y="279926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 Доказательство.</a:t>
            </a:r>
            <a:r>
              <a:rPr lang="ru-RU" altLang="ru-RU" sz="2000" dirty="0">
                <a:cs typeface="Times New Roman" panose="02020603050405020304" pitchFamily="18" charset="0"/>
              </a:rPr>
              <a:t> З</a:t>
            </a:r>
            <a:r>
              <a:rPr lang="ru-RU" sz="2000" dirty="0"/>
              <a:t>афиксируем какую-нибудь прямую </a:t>
            </a:r>
            <a:r>
              <a:rPr lang="ru-RU" sz="2000" i="1" dirty="0"/>
              <a:t>a</a:t>
            </a:r>
            <a:r>
              <a:rPr lang="ru-RU" sz="2000" dirty="0"/>
              <a:t>, и найдем вершину </a:t>
            </a:r>
            <a:r>
              <a:rPr lang="ru-RU" sz="2000" i="1" dirty="0"/>
              <a:t>A </a:t>
            </a:r>
            <a:r>
              <a:rPr lang="ru-RU" sz="2000" dirty="0"/>
              <a:t>многоугольника </a:t>
            </a:r>
            <a:r>
              <a:rPr lang="en-US" sz="2000" i="1" dirty="0"/>
              <a:t>M</a:t>
            </a:r>
            <a:r>
              <a:rPr lang="ru-RU" sz="2000" dirty="0"/>
              <a:t>, расстояние от которой до этой прямой наибольшее.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0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2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*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Любой </a:t>
            </a:r>
            <a:r>
              <a:rPr lang="en-US" i="1" dirty="0"/>
              <a:t>n-</a:t>
            </a:r>
            <a:r>
              <a:rPr lang="ru-RU" dirty="0"/>
              <a:t>угольник, проведением диагоналей можно разбить на </a:t>
            </a:r>
            <a:r>
              <a:rPr lang="en-US" i="1" dirty="0"/>
              <a:t>n-</a:t>
            </a:r>
            <a:r>
              <a:rPr lang="en-US" dirty="0"/>
              <a:t>2</a:t>
            </a:r>
            <a:r>
              <a:rPr lang="en-US" i="1" dirty="0"/>
              <a:t> </a:t>
            </a:r>
            <a:r>
              <a:rPr lang="ru-RU" dirty="0"/>
              <a:t>треугольника, вершинами которых являются вершины данного многоугольника.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0" y="1260468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sz="2200" dirty="0">
                <a:cs typeface="Times New Roman" panose="02020603050405020304" pitchFamily="18" charset="0"/>
              </a:rPr>
              <a:t> </a:t>
            </a:r>
            <a:r>
              <a:rPr lang="ru-RU" sz="2200" dirty="0"/>
              <a:t>Если </a:t>
            </a:r>
            <a:r>
              <a:rPr lang="ru-RU" sz="2200" i="1" dirty="0"/>
              <a:t>n</a:t>
            </a:r>
            <a:r>
              <a:rPr lang="ru-RU" sz="2200" dirty="0"/>
              <a:t> = 3, то число треугольников равно 1. Предположим, что для всех </a:t>
            </a:r>
            <a:r>
              <a:rPr lang="ru-RU" sz="2200" i="1" dirty="0"/>
              <a:t>m &lt; n </a:t>
            </a:r>
            <a:r>
              <a:rPr lang="ru-RU" sz="2200" dirty="0"/>
              <a:t>мы доказали, что число треугольников, на которые разбиваются </a:t>
            </a:r>
            <a:r>
              <a:rPr lang="ru-RU" sz="2200" i="1" dirty="0"/>
              <a:t>m</a:t>
            </a:r>
            <a:r>
              <a:rPr lang="ru-RU" sz="2200" dirty="0"/>
              <a:t>-угольник, проведением диагоналей, равно </a:t>
            </a:r>
            <a:r>
              <a:rPr lang="ru-RU" sz="2200" i="1" dirty="0"/>
              <a:t>m – </a:t>
            </a:r>
            <a:r>
              <a:rPr lang="ru-RU" sz="2200" dirty="0"/>
              <a:t>2. Рассмотрим </a:t>
            </a:r>
            <a:r>
              <a:rPr lang="ru-RU" sz="2200" i="1" dirty="0"/>
              <a:t>n</a:t>
            </a:r>
            <a:r>
              <a:rPr lang="ru-RU" sz="2200" dirty="0"/>
              <a:t>-угольник, и проведем в нем диагональ. Она разобьет этот </a:t>
            </a:r>
            <a:r>
              <a:rPr lang="ru-RU" sz="2200" i="1" dirty="0"/>
              <a:t>n</a:t>
            </a:r>
            <a:r>
              <a:rPr lang="ru-RU" sz="2200" dirty="0"/>
              <a:t>-угольник на </a:t>
            </a:r>
            <a:r>
              <a:rPr lang="ru-RU" sz="2200" i="1" dirty="0"/>
              <a:t>k</a:t>
            </a:r>
            <a:r>
              <a:rPr lang="ru-RU" sz="2200" dirty="0"/>
              <a:t>-угольник и </a:t>
            </a:r>
            <a:r>
              <a:rPr lang="ru-RU" sz="2200" i="1" dirty="0"/>
              <a:t>n – k + </a:t>
            </a:r>
            <a:r>
              <a:rPr lang="ru-RU" sz="2200" dirty="0"/>
              <a:t>2</a:t>
            </a:r>
            <a:r>
              <a:rPr lang="ru-RU" sz="2200" i="1" dirty="0"/>
              <a:t>–</a:t>
            </a:r>
            <a:r>
              <a:rPr lang="ru-RU" sz="2200" dirty="0"/>
              <a:t>угольник. По предположению индукции, проведением диагоналей, </a:t>
            </a:r>
            <a:r>
              <a:rPr lang="ru-RU" sz="2200" i="1" dirty="0"/>
              <a:t>k</a:t>
            </a:r>
            <a:r>
              <a:rPr lang="ru-RU" sz="2200" dirty="0"/>
              <a:t>-угольник разбивается на </a:t>
            </a:r>
            <a:r>
              <a:rPr lang="ru-RU" sz="2200" i="1" dirty="0"/>
              <a:t>k –</a:t>
            </a:r>
            <a:r>
              <a:rPr lang="ru-RU" sz="2200" dirty="0"/>
              <a:t>2 треугольника, а </a:t>
            </a:r>
            <a:r>
              <a:rPr lang="ru-RU" sz="2200" i="1" dirty="0"/>
              <a:t>n</a:t>
            </a:r>
            <a:r>
              <a:rPr lang="en-US" sz="2200" i="1" dirty="0"/>
              <a:t> </a:t>
            </a:r>
            <a:r>
              <a:rPr lang="ru-RU" sz="2200" i="1" dirty="0"/>
              <a:t>– k + </a:t>
            </a:r>
            <a:r>
              <a:rPr lang="ru-RU" sz="2200" dirty="0"/>
              <a:t>2</a:t>
            </a:r>
            <a:r>
              <a:rPr lang="ru-RU" sz="2200" i="1" dirty="0"/>
              <a:t>–</a:t>
            </a:r>
            <a:r>
              <a:rPr lang="ru-RU" sz="2200" dirty="0"/>
              <a:t>угольник разбивается на </a:t>
            </a:r>
            <a:r>
              <a:rPr lang="ru-RU" sz="2200" i="1" dirty="0"/>
              <a:t>n – k </a:t>
            </a:r>
            <a:r>
              <a:rPr lang="ru-RU" sz="2200" dirty="0"/>
              <a:t>треугольника. Все вместе они дают разбиение </a:t>
            </a:r>
            <a:r>
              <a:rPr lang="ru-RU" sz="2200" i="1" dirty="0"/>
              <a:t>n</a:t>
            </a:r>
            <a:r>
              <a:rPr lang="ru-RU" sz="2200" dirty="0"/>
              <a:t>-угольника на</a:t>
            </a:r>
            <a:r>
              <a:rPr lang="ru-RU" sz="2200" i="1" dirty="0"/>
              <a:t> n – </a:t>
            </a:r>
            <a:r>
              <a:rPr lang="ru-RU" sz="2200" dirty="0"/>
              <a:t>2</a:t>
            </a:r>
            <a:r>
              <a:rPr lang="ru-RU" sz="2200" i="1" dirty="0"/>
              <a:t> </a:t>
            </a:r>
            <a:r>
              <a:rPr lang="ru-RU" sz="2200" dirty="0"/>
              <a:t>треугольника. Что и требовалось доказать.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49080"/>
            <a:ext cx="347711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>
            <a:extLst>
              <a:ext uri="{FF2B5EF4-FFF2-40B4-BE49-F238E27FC236}">
                <a16:creationId xmlns:a16="http://schemas.microsoft.com/office/drawing/2014/main" id="{B8628A0F-83AD-4D70-AA38-556A5A95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1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(Признак параллельности двух прямых.) Если при пересечении двух прямых третьей прямой, внутренние накрест лежащие углы равны, то эти две прямые параллельны.</a:t>
            </a:r>
          </a:p>
        </p:txBody>
      </p:sp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012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пересекаются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и образуют равные внутренние накрест лежащие углы. Предположим, что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параллельны и. пересекаются в некоторой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теореме о внешнем угле треугольника, в</a:t>
            </a:r>
            <a:r>
              <a:rPr lang="ru-RU" dirty="0">
                <a:ea typeface="Times New Roman" panose="02020603050405020304" pitchFamily="18" charset="0"/>
              </a:rPr>
              <a:t>нешний угол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при вершине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должен быть больше внутреннего угла при вершине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противоречит условию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равенства этих углов. Значит,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могут пересекать­ся, т. е. они параллельны.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AB4E80-6370-48AE-8416-6F4517FA1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27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81793F-66C3-D433-352E-DC4DC9926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3769"/>
            <a:ext cx="3430590" cy="206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5202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21BAC7C2-A343-4001-B1A2-BF4C3DF2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9*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96588AA-77BF-41D4-8DC0-77056945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сумму углов 1, 2, 3, 4, 5 пятиугольной звездочки, изображенной на рисунке.</a:t>
            </a:r>
            <a:endParaRPr lang="en-US" altLang="ru-RU" sz="3200" dirty="0"/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EE62CFF5-6182-48AC-A384-35A0A438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132856"/>
            <a:ext cx="2940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91AB2C-6C5B-4FB0-849F-8AEBF1FE6808}"/>
              </a:ext>
            </a:extLst>
          </p:cNvPr>
          <p:cNvGrpSpPr/>
          <p:nvPr/>
        </p:nvGrpSpPr>
        <p:grpSpPr>
          <a:xfrm>
            <a:off x="0" y="2073915"/>
            <a:ext cx="9144000" cy="4422938"/>
            <a:chOff x="0" y="2073915"/>
            <a:chExt cx="9144000" cy="4422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ru-RU" alt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1333" t="-6369" b="-165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CC8E5E-5D8C-4D12-B9A0-077EDF37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186" y="2073915"/>
              <a:ext cx="3084262" cy="32993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10*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Чему равна сумма углов 1, 2, 3, 4 звёздчатого четырёхугольника?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1944216" cy="23966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496" y="1501605"/>
            <a:ext cx="8820472" cy="3733719"/>
            <a:chOff x="35496" y="1501605"/>
            <a:chExt cx="8820472" cy="3733719"/>
          </a:xfrm>
        </p:grpSpPr>
        <p:sp>
          <p:nvSpPr>
            <p:cNvPr id="13" name="TextBox 12"/>
            <p:cNvSpPr txBox="1"/>
            <p:nvPr/>
          </p:nvSpPr>
          <p:spPr>
            <a:xfrm>
              <a:off x="35496" y="4281217"/>
              <a:ext cx="8820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solidFill>
                    <a:srgbClr val="FF0000"/>
                  </a:solidFill>
                </a:rPr>
                <a:t>	Ответ. </a:t>
              </a:r>
              <a:r>
                <a:rPr lang="ru-RU" sz="2800" dirty="0"/>
                <a:t>Сумма зависит от вида четырёхугольника и может меняться от 0</a:t>
              </a:r>
              <a:r>
                <a:rPr lang="ru-RU" sz="2800" baseline="30000" dirty="0"/>
                <a:t>о</a:t>
              </a:r>
              <a:r>
                <a:rPr lang="ru-RU" sz="2800" baseline="-25000" dirty="0"/>
                <a:t> </a:t>
              </a:r>
              <a:r>
                <a:rPr lang="ru-RU" sz="2800" dirty="0"/>
                <a:t>до 360</a:t>
              </a:r>
              <a:r>
                <a:rPr lang="ru-RU" sz="2800" baseline="30000" dirty="0"/>
                <a:t>о</a:t>
              </a:r>
              <a:r>
                <a:rPr lang="ru-RU" sz="2800" dirty="0"/>
                <a:t>.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310" y="1501605"/>
              <a:ext cx="819730" cy="2295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1817218"/>
              <a:ext cx="2695951" cy="184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Найдите суммы углов звёздчатых многоугольников, изображённых на рисунках.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27073"/>
            <a:ext cx="1714739" cy="1876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147517"/>
            <a:ext cx="2038635" cy="2057687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5144570"/>
            <a:ext cx="3707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а) 720</a:t>
            </a:r>
            <a:r>
              <a:rPr lang="ru-RU" sz="2800" baseline="30000" dirty="0"/>
              <a:t>о</a:t>
            </a:r>
            <a:r>
              <a:rPr lang="ru-RU" sz="2800" dirty="0"/>
              <a:t>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908" y="41229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4854" y="42210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в)</a:t>
            </a:r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3593188" y="5144570"/>
            <a:ext cx="2490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б) 180</a:t>
            </a:r>
            <a:r>
              <a:rPr lang="ru-RU" sz="2800" baseline="30000" dirty="0"/>
              <a:t>о</a:t>
            </a:r>
            <a:r>
              <a:rPr lang="ru-RU" sz="2800" dirty="0"/>
              <a:t>;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A8BE0-5ADE-29AB-71BD-4AA7202AC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45" y="2147517"/>
            <a:ext cx="2453919" cy="2008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DF37E-FE8D-B9FE-5BEA-AD703121FE48}"/>
              </a:ext>
            </a:extLst>
          </p:cNvPr>
          <p:cNvSpPr txBox="1"/>
          <p:nvPr/>
        </p:nvSpPr>
        <p:spPr>
          <a:xfrm>
            <a:off x="4283968" y="42210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7" name="Text Box 1027">
            <a:extLst>
              <a:ext uri="{FF2B5EF4-FFF2-40B4-BE49-F238E27FC236}">
                <a16:creationId xmlns:a16="http://schemas.microsoft.com/office/drawing/2014/main" id="{9ABEBE4C-E3A9-D5E5-749B-44388F4F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5144570"/>
            <a:ext cx="2490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в) 540</a:t>
            </a:r>
            <a:r>
              <a:rPr lang="ru-RU" sz="2800" baseline="30000" dirty="0"/>
              <a:t>о</a:t>
            </a:r>
            <a:r>
              <a:rPr lang="en-US" sz="2800" dirty="0"/>
              <a:t>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027">
            <a:extLst>
              <a:ext uri="{FF2B5EF4-FFF2-40B4-BE49-F238E27FC236}">
                <a16:creationId xmlns:a16="http://schemas.microsoft.com/office/drawing/2014/main" id="{3913A37C-B36C-5119-2349-B46772B9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11*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A5154802-24D0-376D-68FC-307EB75BE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Решение задачи 11, в.</a:t>
                </a:r>
                <a:r>
                  <a:rPr lang="ru-RU" altLang="ru-RU" sz="2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alt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5+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800" dirty="0"/>
                  <a:t>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∠8=∠7+180°−∠9</m:t>
                    </m:r>
                  </m:oMath>
                </a14:m>
                <a:r>
                  <a:rPr lang="ru-RU" altLang="ru-RU" sz="2800" dirty="0"/>
                  <a:t>,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∠9=360°−(∠2+∠4+∠6)</m:t>
                    </m:r>
                  </m:oMath>
                </a14:m>
                <a:r>
                  <a:rPr lang="ru-RU" altLang="ru-RU" sz="2800" dirty="0"/>
                  <a:t>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ea typeface="Cambria Math" panose="02040503050406030204" pitchFamily="18" charset="0"/>
                  </a:rPr>
                  <a:t>	Следовательно,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∠1+∠2+∠3+∠4+∠5+∠6+∠7=540°</m:t>
                      </m:r>
                      <m:r>
                        <a:rPr lang="ru-RU" altLang="ru-RU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A5154802-24D0-376D-68FC-307EB75BE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2677656"/>
              </a:xfrm>
              <a:prstGeom prst="rect">
                <a:avLst/>
              </a:prstGeom>
              <a:blipFill>
                <a:blip r:embed="rId3"/>
                <a:stretch>
                  <a:fillRect t="-2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A625FA-941E-CACB-C091-A1453F2A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212976"/>
            <a:ext cx="3370046" cy="2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1045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4835</Words>
  <Application>Microsoft Office PowerPoint</Application>
  <PresentationFormat>Экран (4:3)</PresentationFormat>
  <Paragraphs>474</Paragraphs>
  <Slides>93</Slides>
  <Notes>91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Параллельные прямые</vt:lpstr>
      <vt:lpstr>Презентация PowerPoint</vt:lpstr>
      <vt:lpstr>Презентация PowerPoint</vt:lpstr>
      <vt:lpstr>Наш учебник</vt:lpstr>
      <vt:lpstr>Презентация PowerPoint</vt:lpstr>
      <vt:lpstr>Аксиома параллельных</vt:lpstr>
      <vt:lpstr>Презентация PowerPoint</vt:lpstr>
      <vt:lpstr>Презентация PowerPoint</vt:lpstr>
      <vt:lpstr>История параллельных</vt:lpstr>
      <vt:lpstr>Н. И. Лобачевский</vt:lpstr>
      <vt:lpstr>Упражнение 1</vt:lpstr>
      <vt:lpstr>Упражнение 2</vt:lpstr>
      <vt:lpstr>Упражнение 3</vt:lpstr>
      <vt:lpstr>Упражнение 4</vt:lpstr>
      <vt:lpstr>Презентация PowerPoint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Сумма углов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  <vt:lpstr>Упражнение 36</vt:lpstr>
      <vt:lpstr>Упражнение 37</vt:lpstr>
      <vt:lpstr>Упражнение 38</vt:lpstr>
      <vt:lpstr>Упражнение 39</vt:lpstr>
      <vt:lpstr>Сумма углов многоугольника</vt:lpstr>
      <vt:lpstr>Учебник Л.С. Атанасяна и др.</vt:lpstr>
      <vt:lpstr>Презентация PowerPoint</vt:lpstr>
      <vt:lpstr>Наш учебник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7*</vt:lpstr>
      <vt:lpstr>Упражнение 8</vt:lpstr>
      <vt:lpstr>Сумма углов невыпуклого многоугольника*</vt:lpstr>
      <vt:lpstr>Презентация PowerPoint</vt:lpstr>
      <vt:lpstr>Упражнение 9*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120</cp:revision>
  <dcterms:created xsi:type="dcterms:W3CDTF">2008-04-30T05:51:18Z</dcterms:created>
  <dcterms:modified xsi:type="dcterms:W3CDTF">2023-12-13T05:53:18Z</dcterms:modified>
</cp:coreProperties>
</file>