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073" r:id="rId2"/>
    <p:sldId id="447" r:id="rId3"/>
    <p:sldId id="1174" r:id="rId4"/>
    <p:sldId id="317" r:id="rId5"/>
    <p:sldId id="1177" r:id="rId6"/>
    <p:sldId id="1178" r:id="rId7"/>
    <p:sldId id="837" r:id="rId8"/>
    <p:sldId id="1167" r:id="rId9"/>
    <p:sldId id="1180" r:id="rId10"/>
    <p:sldId id="1164" r:id="rId11"/>
    <p:sldId id="1039" r:id="rId12"/>
    <p:sldId id="1091" r:id="rId13"/>
    <p:sldId id="599" r:id="rId14"/>
    <p:sldId id="1136" r:id="rId15"/>
    <p:sldId id="435" r:id="rId16"/>
    <p:sldId id="439" r:id="rId17"/>
    <p:sldId id="440" r:id="rId18"/>
    <p:sldId id="556" r:id="rId19"/>
    <p:sldId id="569" r:id="rId20"/>
    <p:sldId id="442" r:id="rId21"/>
    <p:sldId id="1146" r:id="rId22"/>
    <p:sldId id="1181" r:id="rId23"/>
    <p:sldId id="1044" r:id="rId24"/>
    <p:sldId id="1185" r:id="rId25"/>
    <p:sldId id="1145" r:id="rId26"/>
    <p:sldId id="1184" r:id="rId27"/>
    <p:sldId id="483" r:id="rId28"/>
    <p:sldId id="1187" r:id="rId29"/>
    <p:sldId id="1151" r:id="rId30"/>
    <p:sldId id="1166" r:id="rId31"/>
    <p:sldId id="1165" r:id="rId32"/>
    <p:sldId id="451" r:id="rId33"/>
    <p:sldId id="570" r:id="rId34"/>
    <p:sldId id="572" r:id="rId35"/>
    <p:sldId id="571" r:id="rId36"/>
    <p:sldId id="453" r:id="rId37"/>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149" autoAdjust="0"/>
  </p:normalViewPr>
  <p:slideViewPr>
    <p:cSldViewPr>
      <p:cViewPr varScale="1">
        <p:scale>
          <a:sx n="100" d="100"/>
          <a:sy n="100"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9729431-95B4-477D-8078-625DC724DDFA}" type="slidenum">
              <a:rPr lang="ru-RU"/>
              <a:pPr>
                <a:defRPr/>
              </a:pPr>
              <a:t>‹#›</a:t>
            </a:fld>
            <a:endParaRPr lang="ru-RU"/>
          </a:p>
        </p:txBody>
      </p:sp>
    </p:spTree>
    <p:extLst>
      <p:ext uri="{BB962C8B-B14F-4D97-AF65-F5344CB8AC3E}">
        <p14:creationId xmlns:p14="http://schemas.microsoft.com/office/powerpoint/2010/main" val="2914213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val="408781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FC285-1269-40C2-A225-AED6A7FB8F7C}" type="slidenum">
              <a:rPr lang="ru-RU" sz="1200" smtClean="0"/>
              <a:pPr eaLnBrk="1" hangingPunct="1"/>
              <a:t>14</a:t>
            </a:fld>
            <a:endParaRPr lang="ru-RU"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60739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9A2D21-AFF9-4619-9875-29CDC52A0FC4}" type="slidenum">
              <a:rPr lang="ru-RU" sz="1200" smtClean="0"/>
              <a:pPr eaLnBrk="1" hangingPunct="1"/>
              <a:t>15</a:t>
            </a:fld>
            <a:endParaRPr 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79970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743CB5-1FC2-4484-941C-594BFE72B797}" type="slidenum">
              <a:rPr lang="ru-RU" sz="1200" smtClean="0"/>
              <a:pPr eaLnBrk="1" hangingPunct="1"/>
              <a:t>16</a:t>
            </a:fld>
            <a:endParaRPr 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33101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743CB5-1FC2-4484-941C-594BFE72B797}" type="slidenum">
              <a:rPr lang="ru-RU" sz="1200" smtClean="0"/>
              <a:pPr eaLnBrk="1" hangingPunct="1"/>
              <a:t>17</a:t>
            </a:fld>
            <a:endParaRPr 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71025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743CB5-1FC2-4484-941C-594BFE72B797}" type="slidenum">
              <a:rPr lang="ru-RU" sz="1200" smtClean="0"/>
              <a:pPr eaLnBrk="1" hangingPunct="1"/>
              <a:t>18</a:t>
            </a:fld>
            <a:endParaRPr 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272229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E7188A-256E-43F2-A2F8-664D5A81EB07}" type="slidenum">
              <a:rPr lang="ru-RU" sz="1200" smtClean="0"/>
              <a:pPr eaLnBrk="1" hangingPunct="1"/>
              <a:t>19</a:t>
            </a:fld>
            <a:endParaRPr lang="ru-RU"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62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9F8AA0-7FDD-4D97-92C1-76EB350EDEDB}" type="slidenum">
              <a:rPr lang="ru-RU" sz="1200" smtClean="0"/>
              <a:pPr eaLnBrk="1" hangingPunct="1"/>
              <a:t>20</a:t>
            </a:fld>
            <a:endParaRPr lang="ru-RU"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26288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21</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6066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FC285-1269-40C2-A225-AED6A7FB8F7C}" type="slidenum">
              <a:rPr lang="ru-RU" sz="1200" smtClean="0"/>
              <a:pPr eaLnBrk="1" hangingPunct="1"/>
              <a:t>22</a:t>
            </a:fld>
            <a:endParaRPr lang="ru-RU"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52776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23</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89288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6F06566-A15F-29B6-FBF7-D9AC709503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04142E-4979-4350-9A8A-1E592FC1D812}" type="slidenum">
              <a:rPr lang="ru-RU" altLang="ru-RU" sz="1200" smtClean="0"/>
              <a:pPr eaLnBrk="1" hangingPunct="1"/>
              <a:t>4</a:t>
            </a:fld>
            <a:endParaRPr lang="ru-RU" altLang="ru-RU" sz="1200"/>
          </a:p>
        </p:txBody>
      </p:sp>
      <p:sp>
        <p:nvSpPr>
          <p:cNvPr id="28675" name="Rectangle 1026">
            <a:extLst>
              <a:ext uri="{FF2B5EF4-FFF2-40B4-BE49-F238E27FC236}">
                <a16:creationId xmlns:a16="http://schemas.microsoft.com/office/drawing/2014/main" id="{37299AA1-1A33-A9BC-121A-F65DB63B70EF}"/>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6" name="Rectangle 1027">
            <a:extLst>
              <a:ext uri="{FF2B5EF4-FFF2-40B4-BE49-F238E27FC236}">
                <a16:creationId xmlns:a16="http://schemas.microsoft.com/office/drawing/2014/main" id="{87E68765-AA94-C624-CBD1-229A5194E2EA}"/>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03865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24</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49863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850C7B-5550-4F98-A77D-38D25B809A2B}" type="slidenum">
              <a:rPr lang="ru-RU" sz="1200"/>
              <a:pPr eaLnBrk="1" hangingPunct="1"/>
              <a:t>25</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54501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850C7B-5550-4F98-A77D-38D25B809A2B}" type="slidenum">
              <a:rPr lang="ru-RU" sz="1200"/>
              <a:pPr eaLnBrk="1" hangingPunct="1"/>
              <a:t>26</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41130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27</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28</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8400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29</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729692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30</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81026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A6C7A35-D4CA-4BF0-9EA2-C6F3256BB0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AE1440-408F-4164-86D6-C3D90FF68D26}"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9" name="Rectangle 2">
            <a:extLst>
              <a:ext uri="{FF2B5EF4-FFF2-40B4-BE49-F238E27FC236}">
                <a16:creationId xmlns:a16="http://schemas.microsoft.com/office/drawing/2014/main" id="{51BEB111-1F5A-461E-92AF-9ECEDC512496}"/>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4729D83-2278-4C6A-B643-22BE1883B6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37660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7</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8</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9</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2509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10</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22622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11</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10151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12</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657580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31B8E4-AE98-49E4-9481-2C9362D663EA}" type="slidenum">
              <a:rPr lang="ru-RU" sz="1200" smtClean="0"/>
              <a:pPr eaLnBrk="1" hangingPunct="1"/>
              <a:t>13</a:t>
            </a:fld>
            <a:endParaRPr lang="ru-RU"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62839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780EB6-B06E-4432-9B99-5632EEFA9158}" type="slidenum">
              <a:rPr lang="ru-RU"/>
              <a:pPr>
                <a:defRPr/>
              </a:pPr>
              <a:t>‹#›</a:t>
            </a:fld>
            <a:endParaRPr lang="ru-RU"/>
          </a:p>
        </p:txBody>
      </p:sp>
    </p:spTree>
    <p:extLst>
      <p:ext uri="{BB962C8B-B14F-4D97-AF65-F5344CB8AC3E}">
        <p14:creationId xmlns:p14="http://schemas.microsoft.com/office/powerpoint/2010/main" val="392064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D35B642-534E-4E28-930E-D99199BF3B39}" type="slidenum">
              <a:rPr lang="ru-RU"/>
              <a:pPr>
                <a:defRPr/>
              </a:pPr>
              <a:t>‹#›</a:t>
            </a:fld>
            <a:endParaRPr lang="ru-RU"/>
          </a:p>
        </p:txBody>
      </p:sp>
    </p:spTree>
    <p:extLst>
      <p:ext uri="{BB962C8B-B14F-4D97-AF65-F5344CB8AC3E}">
        <p14:creationId xmlns:p14="http://schemas.microsoft.com/office/powerpoint/2010/main" val="171024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23FD8A-748F-4AFA-8D37-9022BA949C4D}" type="slidenum">
              <a:rPr lang="ru-RU"/>
              <a:pPr>
                <a:defRPr/>
              </a:pPr>
              <a:t>‹#›</a:t>
            </a:fld>
            <a:endParaRPr lang="ru-RU"/>
          </a:p>
        </p:txBody>
      </p:sp>
    </p:spTree>
    <p:extLst>
      <p:ext uri="{BB962C8B-B14F-4D97-AF65-F5344CB8AC3E}">
        <p14:creationId xmlns:p14="http://schemas.microsoft.com/office/powerpoint/2010/main" val="111583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6A656F-B04B-4ECD-9EFE-4C0987F23398}" type="slidenum">
              <a:rPr lang="ru-RU"/>
              <a:pPr>
                <a:defRPr/>
              </a:pPr>
              <a:t>‹#›</a:t>
            </a:fld>
            <a:endParaRPr lang="ru-RU"/>
          </a:p>
        </p:txBody>
      </p:sp>
    </p:spTree>
    <p:extLst>
      <p:ext uri="{BB962C8B-B14F-4D97-AF65-F5344CB8AC3E}">
        <p14:creationId xmlns:p14="http://schemas.microsoft.com/office/powerpoint/2010/main" val="344593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42A52C6-41C0-4A8D-ACCA-11BB4EDD9785}" type="slidenum">
              <a:rPr lang="ru-RU"/>
              <a:pPr>
                <a:defRPr/>
              </a:pPr>
              <a:t>‹#›</a:t>
            </a:fld>
            <a:endParaRPr lang="ru-RU"/>
          </a:p>
        </p:txBody>
      </p:sp>
    </p:spTree>
    <p:extLst>
      <p:ext uri="{BB962C8B-B14F-4D97-AF65-F5344CB8AC3E}">
        <p14:creationId xmlns:p14="http://schemas.microsoft.com/office/powerpoint/2010/main" val="210688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603FC7E-597B-4AE9-8494-202EEBCB905E}" type="slidenum">
              <a:rPr lang="ru-RU"/>
              <a:pPr>
                <a:defRPr/>
              </a:pPr>
              <a:t>‹#›</a:t>
            </a:fld>
            <a:endParaRPr lang="ru-RU"/>
          </a:p>
        </p:txBody>
      </p:sp>
    </p:spTree>
    <p:extLst>
      <p:ext uri="{BB962C8B-B14F-4D97-AF65-F5344CB8AC3E}">
        <p14:creationId xmlns:p14="http://schemas.microsoft.com/office/powerpoint/2010/main" val="169131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5420E29-FD8C-426D-B2D4-D3C805900C90}" type="slidenum">
              <a:rPr lang="ru-RU"/>
              <a:pPr>
                <a:defRPr/>
              </a:pPr>
              <a:t>‹#›</a:t>
            </a:fld>
            <a:endParaRPr lang="ru-RU"/>
          </a:p>
        </p:txBody>
      </p:sp>
    </p:spTree>
    <p:extLst>
      <p:ext uri="{BB962C8B-B14F-4D97-AF65-F5344CB8AC3E}">
        <p14:creationId xmlns:p14="http://schemas.microsoft.com/office/powerpoint/2010/main" val="253594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6FB930F-2519-4BD6-BFDA-8966C82EB839}" type="slidenum">
              <a:rPr lang="ru-RU"/>
              <a:pPr>
                <a:defRPr/>
              </a:pPr>
              <a:t>‹#›</a:t>
            </a:fld>
            <a:endParaRPr lang="ru-RU"/>
          </a:p>
        </p:txBody>
      </p:sp>
    </p:spTree>
    <p:extLst>
      <p:ext uri="{BB962C8B-B14F-4D97-AF65-F5344CB8AC3E}">
        <p14:creationId xmlns:p14="http://schemas.microsoft.com/office/powerpoint/2010/main" val="36551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FBF5C95-BE56-45DF-955B-08D694647EA4}" type="slidenum">
              <a:rPr lang="ru-RU"/>
              <a:pPr>
                <a:defRPr/>
              </a:pPr>
              <a:t>‹#›</a:t>
            </a:fld>
            <a:endParaRPr lang="ru-RU"/>
          </a:p>
        </p:txBody>
      </p:sp>
    </p:spTree>
    <p:extLst>
      <p:ext uri="{BB962C8B-B14F-4D97-AF65-F5344CB8AC3E}">
        <p14:creationId xmlns:p14="http://schemas.microsoft.com/office/powerpoint/2010/main" val="87154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1D6F4B0-FC98-46DB-82D4-DED436DFF9B4}" type="slidenum">
              <a:rPr lang="ru-RU"/>
              <a:pPr>
                <a:defRPr/>
              </a:pPr>
              <a:t>‹#›</a:t>
            </a:fld>
            <a:endParaRPr lang="ru-RU"/>
          </a:p>
        </p:txBody>
      </p:sp>
    </p:spTree>
    <p:extLst>
      <p:ext uri="{BB962C8B-B14F-4D97-AF65-F5344CB8AC3E}">
        <p14:creationId xmlns:p14="http://schemas.microsoft.com/office/powerpoint/2010/main" val="173725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9B0F4-165E-402F-AA3B-F75507187F6D}" type="slidenum">
              <a:rPr lang="ru-RU"/>
              <a:pPr>
                <a:defRPr/>
              </a:pPr>
              <a:t>‹#›</a:t>
            </a:fld>
            <a:endParaRPr lang="ru-RU"/>
          </a:p>
        </p:txBody>
      </p:sp>
    </p:spTree>
    <p:extLst>
      <p:ext uri="{BB962C8B-B14F-4D97-AF65-F5344CB8AC3E}">
        <p14:creationId xmlns:p14="http://schemas.microsoft.com/office/powerpoint/2010/main" val="420606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53D0BEC-E28F-4B51-9F5E-24A72EAC21A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40.png"/><Relationship Id="rId1" Type="http://schemas.openxmlformats.org/officeDocument/2006/relationships/slideLayout" Target="../slideLayouts/slideLayout1.xml"/><Relationship Id="rId4" Type="http://schemas.openxmlformats.org/officeDocument/2006/relationships/image" Target="../media/image6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noChangeArrowheads="1"/>
          </p:cNvPicPr>
          <p:nvPr/>
        </p:nvPicPr>
        <p:blipFill>
          <a:blip r:embed="rId2" cstate="print"/>
          <a:srcRect/>
          <a:stretch>
            <a:fillRect/>
          </a:stretch>
        </p:blipFill>
        <p:spPr bwMode="auto">
          <a:xfrm>
            <a:off x="0" y="263769"/>
            <a:ext cx="5005754" cy="6330462"/>
          </a:xfrm>
          <a:prstGeom prst="rect">
            <a:avLst/>
          </a:prstGeom>
          <a:noFill/>
          <a:ln w="9525">
            <a:noFill/>
            <a:miter lim="800000"/>
            <a:headEnd/>
            <a:tailEnd/>
          </a:ln>
        </p:spPr>
      </p:pic>
      <p:sp>
        <p:nvSpPr>
          <p:cNvPr id="14339" name="TextBox 5"/>
          <p:cNvSpPr txBox="1">
            <a:spLocks noChangeArrowheads="1"/>
          </p:cNvSpPr>
          <p:nvPr/>
        </p:nvSpPr>
        <p:spPr bwMode="auto">
          <a:xfrm>
            <a:off x="3779228" y="652097"/>
            <a:ext cx="5364773" cy="603691"/>
          </a:xfrm>
          <a:prstGeom prst="rect">
            <a:avLst/>
          </a:prstGeom>
          <a:noFill/>
          <a:ln w="12700">
            <a:solidFill>
              <a:schemeClr val="bg1"/>
            </a:solidFill>
            <a:miter lim="800000"/>
            <a:headEnd/>
            <a:tailEnd/>
          </a:ln>
        </p:spPr>
        <p:txBody>
          <a:bodyPr>
            <a:spAutoFit/>
          </a:bodyPr>
          <a:lstStyle/>
          <a:p>
            <a:pPr defTabSz="844083" fontAlgn="base">
              <a:spcBef>
                <a:spcPct val="0"/>
              </a:spcBef>
              <a:spcAft>
                <a:spcPct val="0"/>
              </a:spcAft>
            </a:pPr>
            <a:endParaRPr lang="ru-RU" altLang="ru-RU" sz="3323" b="1" dirty="0">
              <a:solidFill>
                <a:srgbClr val="002060"/>
              </a:solidFill>
              <a:latin typeface="Arial" charset="0"/>
              <a:cs typeface="Arial" charset="0"/>
            </a:endParaRPr>
          </a:p>
        </p:txBody>
      </p:sp>
      <p:sp>
        <p:nvSpPr>
          <p:cNvPr id="5" name="Прямоугольник 4"/>
          <p:cNvSpPr/>
          <p:nvPr/>
        </p:nvSpPr>
        <p:spPr>
          <a:xfrm>
            <a:off x="0" y="6237312"/>
            <a:ext cx="9144000" cy="372208"/>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844083">
              <a:defRPr/>
            </a:pPr>
            <a:r>
              <a:rPr lang="ru-RU" sz="1846" dirty="0">
                <a:solidFill>
                  <a:prstClr val="white"/>
                </a:solidFill>
                <a:latin typeface="Arial" panose="020B0604020202020204" pitchFamily="34" charset="0"/>
                <a:cs typeface="Arial" panose="020B0604020202020204" pitchFamily="34" charset="0"/>
              </a:rPr>
              <a:t>      </a:t>
            </a:r>
            <a:r>
              <a:rPr lang="ru-RU" sz="1700" dirty="0">
                <a:solidFill>
                  <a:prstClr val="white"/>
                </a:solidFill>
                <a:latin typeface="Arial" panose="020B0604020202020204" pitchFamily="34" charset="0"/>
                <a:cs typeface="Arial" panose="020B0604020202020204" pitchFamily="34" charset="0"/>
              </a:rPr>
              <a:t>20</a:t>
            </a:r>
            <a:r>
              <a:rPr lang="en-US" sz="1700" dirty="0">
                <a:solidFill>
                  <a:prstClr val="white"/>
                </a:solidFill>
                <a:latin typeface="Arial" panose="020B0604020202020204" pitchFamily="34" charset="0"/>
                <a:cs typeface="Arial" panose="020B0604020202020204" pitchFamily="34" charset="0"/>
              </a:rPr>
              <a:t>2</a:t>
            </a:r>
            <a:r>
              <a:rPr lang="ru-RU" sz="1700" dirty="0">
                <a:solidFill>
                  <a:prstClr val="white"/>
                </a:solidFill>
                <a:latin typeface="Arial" panose="020B0604020202020204" pitchFamily="34" charset="0"/>
                <a:cs typeface="Arial" panose="020B0604020202020204" pitchFamily="34" charset="0"/>
              </a:rPr>
              <a:t>3</a:t>
            </a:r>
            <a:r>
              <a:rPr lang="ru-RU" sz="1846" dirty="0">
                <a:solidFill>
                  <a:prstClr val="white"/>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5DED678-C70D-5A3B-E78F-68FABCB26631}"/>
              </a:ext>
            </a:extLst>
          </p:cNvPr>
          <p:cNvSpPr txBox="1"/>
          <p:nvPr/>
        </p:nvSpPr>
        <p:spPr>
          <a:xfrm>
            <a:off x="708359" y="2744143"/>
            <a:ext cx="7344816" cy="769441"/>
          </a:xfrm>
          <a:prstGeom prst="rect">
            <a:avLst/>
          </a:prstGeom>
          <a:noFill/>
        </p:spPr>
        <p:txBody>
          <a:bodyPr wrap="square" rtlCol="0">
            <a:spAutoFit/>
          </a:bodyPr>
          <a:lstStyle/>
          <a:p>
            <a:pPr algn="ctr"/>
            <a:r>
              <a:rPr lang="ru-RU" sz="4400" dirty="0">
                <a:solidFill>
                  <a:schemeClr val="accent6"/>
                </a:solidFill>
                <a:effectLst/>
              </a:rPr>
              <a:t>Начала геометрии</a:t>
            </a:r>
            <a:endParaRPr lang="ru-RU" sz="4400" dirty="0">
              <a:solidFill>
                <a:schemeClr val="accent6"/>
              </a:solidFill>
            </a:endParaRPr>
          </a:p>
        </p:txBody>
      </p:sp>
      <p:sp>
        <p:nvSpPr>
          <p:cNvPr id="3" name="Прямоугольник 2">
            <a:extLst>
              <a:ext uri="{FF2B5EF4-FFF2-40B4-BE49-F238E27FC236}">
                <a16:creationId xmlns:a16="http://schemas.microsoft.com/office/drawing/2014/main" id="{3E02A440-64B1-F950-2942-AE488527113C}"/>
              </a:ext>
            </a:extLst>
          </p:cNvPr>
          <p:cNvSpPr/>
          <p:nvPr/>
        </p:nvSpPr>
        <p:spPr>
          <a:xfrm>
            <a:off x="2699792" y="-40449"/>
            <a:ext cx="6336704" cy="2893100"/>
          </a:xfrm>
          <a:prstGeom prst="rect">
            <a:avLst/>
          </a:prstGeom>
        </p:spPr>
        <p:txBody>
          <a:bodyPr wrap="square">
            <a:spAutoFit/>
          </a:bodyPr>
          <a:lstStyle/>
          <a:p>
            <a:pPr algn="r"/>
            <a:endParaRPr lang="ru-RU" sz="2400" b="1" dirty="0">
              <a:solidFill>
                <a:srgbClr val="002060"/>
              </a:solidFill>
              <a:latin typeface="Arial" panose="020B0604020202020204" pitchFamily="34" charset="0"/>
              <a:cs typeface="Arial" panose="020B0604020202020204" pitchFamily="34" charset="0"/>
            </a:endParaRPr>
          </a:p>
          <a:p>
            <a:pPr algn="r"/>
            <a:r>
              <a:rPr lang="ru-RU" sz="2000" b="1" dirty="0">
                <a:solidFill>
                  <a:srgbClr val="002060"/>
                </a:solidFill>
                <a:latin typeface="Arial" panose="020B0604020202020204" pitchFamily="34" charset="0"/>
                <a:cs typeface="Arial" panose="020B0604020202020204" pitchFamily="34" charset="0"/>
              </a:rPr>
              <a:t>В. А. Смирнов</a:t>
            </a:r>
            <a:endParaRPr lang="en-US" sz="2000" b="1" dirty="0">
              <a:solidFill>
                <a:srgbClr val="002060"/>
              </a:solidFill>
              <a:latin typeface="Arial" panose="020B0604020202020204" pitchFamily="34" charset="0"/>
              <a:cs typeface="Arial" panose="020B0604020202020204" pitchFamily="34" charset="0"/>
            </a:endParaRPr>
          </a:p>
          <a:p>
            <a:pPr algn="r"/>
            <a:r>
              <a:rPr lang="ru-RU" sz="1800" dirty="0">
                <a:solidFill>
                  <a:srgbClr val="002060"/>
                </a:solidFill>
                <a:latin typeface="Arial" panose="020B0604020202020204" pitchFamily="34" charset="0"/>
                <a:cs typeface="Arial" panose="020B0604020202020204" pitchFamily="34" charset="0"/>
              </a:rPr>
              <a:t>доктор физ.-мат. наук, профессор, </a:t>
            </a:r>
          </a:p>
          <a:p>
            <a:pPr algn="r"/>
            <a:r>
              <a:rPr lang="ru-RU" sz="1800" dirty="0">
                <a:solidFill>
                  <a:srgbClr val="002060"/>
                </a:solidFill>
                <a:latin typeface="Arial" panose="020B0604020202020204" pitchFamily="34" charset="0"/>
                <a:cs typeface="Arial" panose="020B0604020202020204" pitchFamily="34" charset="0"/>
              </a:rPr>
              <a:t>заведующий кафедрой </a:t>
            </a:r>
          </a:p>
          <a:p>
            <a:pPr algn="r"/>
            <a:r>
              <a:rPr lang="ru-RU" sz="1800" dirty="0">
                <a:solidFill>
                  <a:srgbClr val="002060"/>
                </a:solidFill>
                <a:latin typeface="Arial" panose="020B0604020202020204" pitchFamily="34" charset="0"/>
                <a:cs typeface="Arial" panose="020B0604020202020204" pitchFamily="34" charset="0"/>
              </a:rPr>
              <a:t>элементарной математики и теории чисел </a:t>
            </a:r>
          </a:p>
          <a:p>
            <a:pPr algn="r"/>
            <a:r>
              <a:rPr lang="ru-RU" sz="1800" dirty="0">
                <a:solidFill>
                  <a:srgbClr val="002060"/>
                </a:solidFill>
                <a:latin typeface="Arial" panose="020B0604020202020204" pitchFamily="34" charset="0"/>
                <a:cs typeface="Arial" panose="020B0604020202020204" pitchFamily="34" charset="0"/>
              </a:rPr>
              <a:t>Московского педагогического </a:t>
            </a:r>
          </a:p>
          <a:p>
            <a:pPr algn="r"/>
            <a:r>
              <a:rPr lang="ru-RU" sz="1800" dirty="0">
                <a:solidFill>
                  <a:srgbClr val="002060"/>
                </a:solidFill>
                <a:latin typeface="Arial" panose="020B0604020202020204" pitchFamily="34" charset="0"/>
                <a:cs typeface="Arial" panose="020B0604020202020204" pitchFamily="34" charset="0"/>
              </a:rPr>
              <a:t>государственного университета</a:t>
            </a:r>
          </a:p>
          <a:p>
            <a:pPr algn="r"/>
            <a:endParaRPr lang="ru-RU" sz="2400" b="1" dirty="0">
              <a:solidFill>
                <a:srgbClr val="002060"/>
              </a:solidFill>
              <a:latin typeface="Arial" panose="020B0604020202020204" pitchFamily="34" charset="0"/>
              <a:cs typeface="Arial" panose="020B0604020202020204" pitchFamily="34" charset="0"/>
            </a:endParaRPr>
          </a:p>
          <a:p>
            <a:pPr algn="r"/>
            <a:endParaRPr lang="ru-RU" sz="2400" b="1" dirty="0">
              <a:solidFill>
                <a:srgbClr val="002060"/>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3D614F6B-D993-5B6E-8B16-51CAC18878C2}"/>
              </a:ext>
            </a:extLst>
          </p:cNvPr>
          <p:cNvPicPr>
            <a:picLocks noChangeAspect="1"/>
          </p:cNvPicPr>
          <p:nvPr/>
        </p:nvPicPr>
        <p:blipFill>
          <a:blip r:embed="rId3"/>
          <a:stretch>
            <a:fillRect/>
          </a:stretch>
        </p:blipFill>
        <p:spPr>
          <a:xfrm>
            <a:off x="7197782" y="4670497"/>
            <a:ext cx="1854802" cy="1334285"/>
          </a:xfrm>
          <a:prstGeom prst="rect">
            <a:avLst/>
          </a:prstGeom>
        </p:spPr>
      </p:pic>
    </p:spTree>
    <p:extLst>
      <p:ext uri="{BB962C8B-B14F-4D97-AF65-F5344CB8AC3E}">
        <p14:creationId xmlns:p14="http://schemas.microsoft.com/office/powerpoint/2010/main" val="196906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16793"/>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2800" dirty="0"/>
              <a:t>	Имеется</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два основных подхода к построению систематического школьного курса геометрии. </a:t>
            </a:r>
          </a:p>
          <a:p>
            <a:pPr algn="just" eaLnBrk="1" hangingPunct="1"/>
            <a:r>
              <a:rPr lang="ru-RU" sz="2800" dirty="0">
                <a:cs typeface="Times New Roman" panose="02020603050405020304" pitchFamily="18" charset="0"/>
              </a:rPr>
              <a:t>	 1. Подход, при котором допускаются нестрогие определения, использующие рисунок, и нестрогие доказательства, использующие перегибания листа бумаги, наложение и др.</a:t>
            </a:r>
          </a:p>
          <a:p>
            <a:pPr algn="just" eaLnBrk="1" hangingPunct="1"/>
            <a:r>
              <a:rPr lang="ru-RU" sz="2800" dirty="0">
                <a:cs typeface="Times New Roman" panose="02020603050405020304" pitchFamily="18" charset="0"/>
              </a:rPr>
              <a:t>	2. Подход построенный на научной основе, при котором формулируются аксиомы геометрии, даются строгие математические определения основных понятий, основанных на аксиомах, приводятся строгие математические доказательства.</a:t>
            </a:r>
            <a:r>
              <a:rPr lang="ru-RU" dirty="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6709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116632"/>
            <a:ext cx="9144000" cy="692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Первый подход реализован в учебниках </a:t>
            </a:r>
            <a:r>
              <a:rPr lang="en-US" sz="2800" dirty="0">
                <a:solidFill>
                  <a:srgbClr val="FF0000"/>
                </a:solidFill>
                <a:ea typeface="Calibri" panose="020F0502020204030204" pitchFamily="34" charset="0"/>
                <a:cs typeface="Times New Roman" panose="02020603050405020304" pitchFamily="18" charset="0"/>
              </a:rPr>
              <a:t>1</a:t>
            </a:r>
            <a:r>
              <a:rPr lang="ru-RU" sz="2800" dirty="0">
                <a:solidFill>
                  <a:srgbClr val="FF0000"/>
                </a:solidFill>
                <a:ea typeface="Calibri" panose="020F0502020204030204" pitchFamily="34" charset="0"/>
                <a:cs typeface="Times New Roman" panose="02020603050405020304" pitchFamily="18" charset="0"/>
              </a:rPr>
              <a:t>, 2 </a:t>
            </a:r>
          </a:p>
          <a:p>
            <a:pPr algn="ctr" eaLnBrk="1" hangingPunct="1"/>
            <a:r>
              <a:rPr lang="ru-RU" sz="2800" dirty="0">
                <a:solidFill>
                  <a:srgbClr val="FF0000"/>
                </a:solidFill>
                <a:ea typeface="Calibri" panose="020F0502020204030204" pitchFamily="34" charset="0"/>
                <a:cs typeface="Times New Roman" panose="02020603050405020304" pitchFamily="18" charset="0"/>
              </a:rPr>
              <a:t>федерального перечня</a:t>
            </a:r>
            <a:endPar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0"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1. Атанасян Л. С. и др. Геометрия. 7-9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2. Мерзляк А. Г. и др. Геометрия. 7, 8, 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учащихся общеобразовательных организаций. – М.: Просвещение, 2022.</a:t>
            </a:r>
          </a:p>
          <a:p>
            <a:pPr algn="ctr" defTabSz="538163">
              <a:lnSpc>
                <a:spcPct val="107000"/>
              </a:lnSpc>
            </a:pPr>
            <a:r>
              <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Второй подход реализован в учебниках 3 - 6</a:t>
            </a:r>
          </a:p>
          <a:p>
            <a:pPr lvl="0" indent="538163"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3. Колмогоров А. Н. и др. Геометрия. Учебное пособие для 6-8 классов средней школы. – М.: Просвещение, 1979.</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4. Александров А. Д. Геометрия. 7, 8, 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defTabSz="538163">
              <a:lnSpc>
                <a:spcPct val="107000"/>
              </a:lnSpc>
            </a:pPr>
            <a:r>
              <a:rPr lang="ru-RU" dirty="0">
                <a:ea typeface="Calibri" panose="020F0502020204030204" pitchFamily="34" charset="0"/>
                <a:cs typeface="Times New Roman" panose="02020603050405020304" pitchFamily="18" charset="0"/>
              </a:rPr>
              <a:t>	5</a:t>
            </a:r>
            <a:r>
              <a:rPr lang="ru-RU" dirty="0">
                <a:effectLst/>
                <a:latin typeface="Times New Roman" panose="02020603050405020304" pitchFamily="18" charset="0"/>
                <a:ea typeface="Calibri" panose="020F0502020204030204" pitchFamily="34" charset="0"/>
                <a:cs typeface="Times New Roman" panose="02020603050405020304" pitchFamily="18" charset="0"/>
              </a:rPr>
              <a:t>. Погорелов А. В. Геометрия. 7-9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p>
          <a:p>
            <a:pPr lvl="0" algn="just" defTabSz="538163">
              <a:lnSpc>
                <a:spcPct val="107000"/>
              </a:lnSpc>
            </a:pPr>
            <a:r>
              <a:rPr lang="ru-RU" dirty="0">
                <a:ea typeface="Calibri" panose="020F0502020204030204" pitchFamily="34" charset="0"/>
                <a:cs typeface="Times New Roman" panose="02020603050405020304" pitchFamily="18" charset="0"/>
              </a:rPr>
              <a:t>	6</a:t>
            </a:r>
            <a:r>
              <a:rPr lang="ru-RU" dirty="0">
                <a:effectLst/>
                <a:latin typeface="Times New Roman" panose="02020603050405020304" pitchFamily="18" charset="0"/>
                <a:ea typeface="Calibri" panose="020F0502020204030204" pitchFamily="34" charset="0"/>
                <a:cs typeface="Times New Roman" panose="02020603050405020304" pitchFamily="18" charset="0"/>
              </a:rPr>
              <a:t>. Смирнов В. А., Смирнова И. М. Геометрия. 7, 8, 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	</a:t>
            </a:r>
            <a:r>
              <a:rPr lang="ru-RU" dirty="0">
                <a:ea typeface="Calibri" panose="020F0502020204030204" pitchFamily="34" charset="0"/>
                <a:cs typeface="Times New Roman" panose="02020603050405020304" pitchFamily="18" charset="0"/>
              </a:rPr>
              <a:t>	</a:t>
            </a:r>
            <a:endParaRPr lang="ru-RU" dirty="0">
              <a:solidFill>
                <a:srgbClr val="FF0000"/>
              </a:solidFill>
            </a:endParaRPr>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6212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44624"/>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dirty="0"/>
              <a:t>	Если целью обучения является математическое образование учащихся, то для систематического курса геометрии предпочтительным является научный подход, при котором основные понятия описываются свойствами, принимаемыми без доказательства. Эти свойства называются аксиомами, что в переводе с греческо­го языка означает “достойное признания, не вызывающее сомнения”. </a:t>
            </a:r>
          </a:p>
          <a:p>
            <a:pPr algn="just" eaLnBrk="1" hangingPunct="1"/>
            <a:r>
              <a:rPr lang="ru-RU" dirty="0"/>
              <a:t>	Каждая наука имеет свои аксиомы - правила, по которым существует данная наука. </a:t>
            </a:r>
          </a:p>
          <a:p>
            <a:pPr algn="just" eaLnBrk="1" hangingPunct="1"/>
            <a:r>
              <a:rPr lang="ru-RU" dirty="0"/>
              <a:t>	В жизни также приходится иметь дело с теми или иными правилами. Например, различные игры основываются на правилах. Свод законов, регулирующих деятельность человека в той или иной области, также представляет собой набор правил. При работе с компьютером руководству­ются определёнными правилами. </a:t>
            </a:r>
          </a:p>
        </p:txBody>
      </p:sp>
    </p:spTree>
    <p:extLst>
      <p:ext uri="{BB962C8B-B14F-4D97-AF65-F5344CB8AC3E}">
        <p14:creationId xmlns:p14="http://schemas.microsoft.com/office/powerpoint/2010/main" val="93768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9525" y="44624"/>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dirty="0"/>
              <a:t>	Например, фигуры шахматного слона могут быть сделаны из разных материалов, иметь разную форму, быть непохожими на настоящих слонов. Все эти признаки не являются для них существенными. Существенными являются правила (аксиомы), по которым они могут передвигаться по шахматной доске.</a:t>
            </a:r>
          </a:p>
          <a:p>
            <a:pPr algn="just" eaLnBrk="1" hangingPunct="1"/>
            <a:r>
              <a:rPr lang="ru-RU" dirty="0"/>
              <a:t>	Аналогичным образом, аксиомы геометрии можно рассматривать как правила игры в гео­метрию. Используя аксиомы, путем логических рассуждений, выводятся (дока­зываются) свойства геометрических фигур, называемые теоремами. Особую роль при этом играют логические рассуждения – доказательства. Несмотря на то, что некоторые свойства геометрических фигур могут показаться вытекающими из рисунка, тем не менее, они нуждаются в доказательстве. Рисунок помогает найти доказательство, но не заменяет его.</a:t>
            </a:r>
          </a:p>
        </p:txBody>
      </p:sp>
    </p:spTree>
    <p:extLst>
      <p:ext uri="{BB962C8B-B14F-4D97-AF65-F5344CB8AC3E}">
        <p14:creationId xmlns:p14="http://schemas.microsoft.com/office/powerpoint/2010/main" val="298172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В учебниках 3 – 6 для определения основных понятий используются аксиомы. </a:t>
            </a:r>
          </a:p>
          <a:p>
            <a:pPr algn="just"/>
            <a:r>
              <a:rPr lang="ru-RU" dirty="0"/>
              <a:t>	В нашем учебнике аксиомы вводятся постепенно, на протяжении всего изучения геометрии в 7-м классе и используются для определения основных понятий.</a:t>
            </a:r>
          </a:p>
          <a:p>
            <a:pPr algn="just"/>
            <a:r>
              <a:rPr lang="ru-RU" dirty="0">
                <a:ea typeface="Calibri" panose="020F0502020204030204" pitchFamily="34" charset="0"/>
                <a:cs typeface="Times New Roman" panose="02020603050405020304" pitchFamily="18" charset="0"/>
              </a:rPr>
              <a:t>	 </a:t>
            </a:r>
            <a:r>
              <a:rPr lang="ru-RU" dirty="0"/>
              <a:t>Первая из них относится к понятию прямой.</a:t>
            </a:r>
            <a:r>
              <a:rPr lang="ru-RU" dirty="0">
                <a:solidFill>
                  <a:srgbClr val="FF0000"/>
                </a:solidFill>
              </a:rPr>
              <a:t>	</a:t>
            </a:r>
            <a:endParaRPr lang="ru-RU" dirty="0"/>
          </a:p>
        </p:txBody>
      </p:sp>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Text Box 3">
            <a:extLst>
              <a:ext uri="{FF2B5EF4-FFF2-40B4-BE49-F238E27FC236}">
                <a16:creationId xmlns:a16="http://schemas.microsoft.com/office/drawing/2014/main" id="{60CE5015-88BA-942F-0D58-0BC254073035}"/>
              </a:ext>
            </a:extLst>
          </p:cNvPr>
          <p:cNvSpPr txBox="1">
            <a:spLocks noChangeArrowheads="1"/>
          </p:cNvSpPr>
          <p:nvPr/>
        </p:nvSpPr>
        <p:spPr bwMode="auto">
          <a:xfrm>
            <a:off x="0" y="249289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sz="2800" i="1" dirty="0">
                <a:solidFill>
                  <a:srgbClr val="FF0000"/>
                </a:solidFill>
              </a:rPr>
              <a:t>Через любые две точки проходит единственная  прямая</a:t>
            </a:r>
            <a:r>
              <a:rPr lang="ru-RU" sz="2800" i="1" dirty="0"/>
              <a:t>.</a:t>
            </a:r>
            <a:endParaRPr lang="ru-RU" sz="2800" dirty="0"/>
          </a:p>
        </p:txBody>
      </p:sp>
    </p:spTree>
    <p:extLst>
      <p:ext uri="{BB962C8B-B14F-4D97-AF65-F5344CB8AC3E}">
        <p14:creationId xmlns:p14="http://schemas.microsoft.com/office/powerpoint/2010/main" val="20268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832238"/>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1. Сколько прямых проходит через </a:t>
            </a:r>
            <a:r>
              <a:rPr lang="ru-RU" sz="2800" dirty="0"/>
              <a:t>различные пары из: а) </a:t>
            </a:r>
            <a:r>
              <a:rPr lang="ru-RU" sz="2800" dirty="0">
                <a:cs typeface="Times New Roman" pitchFamily="18" charset="0"/>
              </a:rPr>
              <a:t>тр</a:t>
            </a:r>
            <a:r>
              <a:rPr lang="ru-RU" sz="2800" dirty="0"/>
              <a:t>ёх; б) четырёх; в) пяти; г)* </a:t>
            </a:r>
            <a:r>
              <a:rPr lang="en-US" sz="2800" i="1" dirty="0"/>
              <a:t>n</a:t>
            </a:r>
            <a:r>
              <a:rPr lang="ru-RU" sz="2800" dirty="0">
                <a:cs typeface="Times New Roman" pitchFamily="18" charset="0"/>
              </a:rPr>
              <a:t> точ</a:t>
            </a:r>
            <a:r>
              <a:rPr lang="ru-RU" sz="2800" dirty="0"/>
              <a:t>ек, никакие три из которых не принадлежат одной прямой</a:t>
            </a:r>
            <a:r>
              <a:rPr lang="ru-RU" sz="2800" dirty="0">
                <a:cs typeface="Times New Roman" pitchFamily="18" charset="0"/>
              </a:rPr>
              <a:t>? </a:t>
            </a:r>
          </a:p>
        </p:txBody>
      </p:sp>
      <p:pic>
        <p:nvPicPr>
          <p:cNvPr id="2" name="Рисунок 1"/>
          <p:cNvPicPr>
            <a:picLocks noChangeAspect="1"/>
          </p:cNvPicPr>
          <p:nvPr/>
        </p:nvPicPr>
        <p:blipFill>
          <a:blip r:embed="rId3"/>
          <a:stretch>
            <a:fillRect/>
          </a:stretch>
        </p:blipFill>
        <p:spPr>
          <a:xfrm>
            <a:off x="467544" y="2763853"/>
            <a:ext cx="1793323" cy="1236076"/>
          </a:xfrm>
          <a:prstGeom prst="rect">
            <a:avLst/>
          </a:prstGeom>
        </p:spPr>
      </p:pic>
      <p:pic>
        <p:nvPicPr>
          <p:cNvPr id="4" name="Рисунок 3"/>
          <p:cNvPicPr>
            <a:picLocks noChangeAspect="1"/>
          </p:cNvPicPr>
          <p:nvPr/>
        </p:nvPicPr>
        <p:blipFill>
          <a:blip r:embed="rId4"/>
          <a:stretch>
            <a:fillRect/>
          </a:stretch>
        </p:blipFill>
        <p:spPr>
          <a:xfrm>
            <a:off x="6300193" y="2451738"/>
            <a:ext cx="2016224" cy="1458975"/>
          </a:xfrm>
          <a:prstGeom prst="rect">
            <a:avLst/>
          </a:prstGeom>
        </p:spPr>
      </p:pic>
      <p:sp>
        <p:nvSpPr>
          <p:cNvPr id="5" name="TextBox 4"/>
          <p:cNvSpPr txBox="1"/>
          <p:nvPr/>
        </p:nvSpPr>
        <p:spPr>
          <a:xfrm>
            <a:off x="4321458" y="4293096"/>
            <a:ext cx="792088" cy="523220"/>
          </a:xfrm>
          <a:prstGeom prst="rect">
            <a:avLst/>
          </a:prstGeom>
          <a:noFill/>
        </p:spPr>
        <p:txBody>
          <a:bodyPr wrap="square" rtlCol="0">
            <a:spAutoFit/>
          </a:bodyPr>
          <a:lstStyle/>
          <a:p>
            <a:r>
              <a:rPr lang="ru-RU" sz="2800" dirty="0"/>
              <a:t>б)</a:t>
            </a:r>
          </a:p>
        </p:txBody>
      </p:sp>
      <p:sp>
        <p:nvSpPr>
          <p:cNvPr id="7" name="TextBox 6"/>
          <p:cNvSpPr txBox="1"/>
          <p:nvPr/>
        </p:nvSpPr>
        <p:spPr>
          <a:xfrm>
            <a:off x="1331640" y="4293096"/>
            <a:ext cx="792088" cy="523220"/>
          </a:xfrm>
          <a:prstGeom prst="rect">
            <a:avLst/>
          </a:prstGeom>
          <a:noFill/>
        </p:spPr>
        <p:txBody>
          <a:bodyPr wrap="square" rtlCol="0">
            <a:spAutoFit/>
          </a:bodyPr>
          <a:lstStyle/>
          <a:p>
            <a:r>
              <a:rPr lang="ru-RU" sz="2800" dirty="0"/>
              <a:t>а)</a:t>
            </a:r>
          </a:p>
        </p:txBody>
      </p:sp>
      <p:sp>
        <p:nvSpPr>
          <p:cNvPr id="9" name="TextBox 8"/>
          <p:cNvSpPr txBox="1"/>
          <p:nvPr/>
        </p:nvSpPr>
        <p:spPr>
          <a:xfrm>
            <a:off x="7308304" y="4293096"/>
            <a:ext cx="792088" cy="523220"/>
          </a:xfrm>
          <a:prstGeom prst="rect">
            <a:avLst/>
          </a:prstGeom>
          <a:noFill/>
        </p:spPr>
        <p:txBody>
          <a:bodyPr wrap="square" rtlCol="0">
            <a:spAutoFit/>
          </a:bodyPr>
          <a:lstStyle/>
          <a:p>
            <a:r>
              <a:rPr lang="ru-RU" sz="2800" dirty="0"/>
              <a:t>в)</a:t>
            </a:r>
          </a:p>
        </p:txBody>
      </p:sp>
      <p:pic>
        <p:nvPicPr>
          <p:cNvPr id="6" name="Рисунок 5"/>
          <p:cNvPicPr>
            <a:picLocks noChangeAspect="1"/>
          </p:cNvPicPr>
          <p:nvPr/>
        </p:nvPicPr>
        <p:blipFill>
          <a:blip r:embed="rId5"/>
          <a:stretch>
            <a:fillRect/>
          </a:stretch>
        </p:blipFill>
        <p:spPr>
          <a:xfrm>
            <a:off x="3596088" y="2510400"/>
            <a:ext cx="1517458" cy="1489529"/>
          </a:xfrm>
          <a:prstGeom prst="rect">
            <a:avLst/>
          </a:prstGeom>
        </p:spPr>
      </p:pic>
      <p:sp>
        <p:nvSpPr>
          <p:cNvPr id="3" name="Text Box 3">
            <a:extLst>
              <a:ext uri="{FF2B5EF4-FFF2-40B4-BE49-F238E27FC236}">
                <a16:creationId xmlns:a16="http://schemas.microsoft.com/office/drawing/2014/main" id="{6391D9A2-0C53-A479-1192-0C45A47A0637}"/>
              </a:ext>
            </a:extLst>
          </p:cNvPr>
          <p:cNvSpPr txBox="1">
            <a:spLocks noChangeArrowheads="1"/>
          </p:cNvSpPr>
          <p:nvPr/>
        </p:nvSpPr>
        <p:spPr bwMode="auto">
          <a:xfrm>
            <a:off x="0" y="18824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ru-RU" sz="3200" dirty="0">
                <a:solidFill>
                  <a:srgbClr val="FF0000"/>
                </a:solidFill>
                <a:cs typeface="Times New Roman" pitchFamily="18" charset="0"/>
              </a:rPr>
              <a:t>Упражнения</a:t>
            </a:r>
          </a:p>
        </p:txBody>
      </p:sp>
    </p:spTree>
    <p:extLst>
      <p:ext uri="{BB962C8B-B14F-4D97-AF65-F5344CB8AC3E}">
        <p14:creationId xmlns:p14="http://schemas.microsoft.com/office/powerpoint/2010/main" val="160319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Text Box 4"/>
          <p:cNvSpPr txBox="1">
            <a:spLocks noChangeArrowheads="1"/>
          </p:cNvSpPr>
          <p:nvPr/>
        </p:nvSpPr>
        <p:spPr bwMode="auto">
          <a:xfrm>
            <a:off x="-28575" y="535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solidFill>
                  <a:srgbClr val="FF3300"/>
                </a:solidFill>
              </a:rPr>
              <a:t>Решение 1. </a:t>
            </a:r>
            <a:r>
              <a:rPr lang="ru-RU" dirty="0"/>
              <a:t>Через две точки проходит одна прямая. Выясним, на сколько увеличивается число прямых при добавлении новой точки к данным. </a:t>
            </a:r>
            <a:endParaRPr lang="ru-RU" dirty="0">
              <a:cs typeface="Times New Roman" pitchFamily="18" charset="0"/>
            </a:endParaRPr>
          </a:p>
        </p:txBody>
      </p:sp>
      <p:pic>
        <p:nvPicPr>
          <p:cNvPr id="3" name="Рисунок 2">
            <a:extLst>
              <a:ext uri="{FF2B5EF4-FFF2-40B4-BE49-F238E27FC236}">
                <a16:creationId xmlns:a16="http://schemas.microsoft.com/office/drawing/2014/main" id="{E016E876-8DEA-8E2E-E6C4-8A04BF0A8950}"/>
              </a:ext>
            </a:extLst>
          </p:cNvPr>
          <p:cNvPicPr>
            <a:picLocks noChangeAspect="1"/>
          </p:cNvPicPr>
          <p:nvPr/>
        </p:nvPicPr>
        <p:blipFill>
          <a:blip r:embed="rId3"/>
          <a:stretch>
            <a:fillRect/>
          </a:stretch>
        </p:blipFill>
        <p:spPr>
          <a:xfrm>
            <a:off x="100583" y="1274908"/>
            <a:ext cx="2671217" cy="2671217"/>
          </a:xfrm>
          <a:prstGeom prst="rect">
            <a:avLst/>
          </a:prstGeom>
        </p:spPr>
      </p:pic>
      <p:grpSp>
        <p:nvGrpSpPr>
          <p:cNvPr id="10" name="Группа 9">
            <a:extLst>
              <a:ext uri="{FF2B5EF4-FFF2-40B4-BE49-F238E27FC236}">
                <a16:creationId xmlns:a16="http://schemas.microsoft.com/office/drawing/2014/main" id="{81A541D2-400A-C781-99E9-7B787D72122B}"/>
              </a:ext>
            </a:extLst>
          </p:cNvPr>
          <p:cNvGrpSpPr/>
          <p:nvPr/>
        </p:nvGrpSpPr>
        <p:grpSpPr>
          <a:xfrm>
            <a:off x="100583" y="1027153"/>
            <a:ext cx="8942834" cy="2918972"/>
            <a:chOff x="100583" y="1027153"/>
            <a:chExt cx="8942834" cy="2918972"/>
          </a:xfrm>
        </p:grpSpPr>
        <p:sp>
          <p:nvSpPr>
            <p:cNvPr id="4" name="Text Box 4">
              <a:extLst>
                <a:ext uri="{FF2B5EF4-FFF2-40B4-BE49-F238E27FC236}">
                  <a16:creationId xmlns:a16="http://schemas.microsoft.com/office/drawing/2014/main" id="{EA90B19B-F851-A457-569C-1CF890F89DE8}"/>
                </a:ext>
              </a:extLst>
            </p:cNvPr>
            <p:cNvSpPr txBox="1">
              <a:spLocks noChangeArrowheads="1"/>
            </p:cNvSpPr>
            <p:nvPr/>
          </p:nvSpPr>
          <p:spPr bwMode="auto">
            <a:xfrm>
              <a:off x="2987824" y="1027153"/>
              <a:ext cx="60555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 Если к данным точкам добавляется третья точка, то добавляется две прямые, проходящие через эту точку и одну из двух данных. </a:t>
              </a:r>
              <a:endParaRPr lang="ru-RU" dirty="0">
                <a:cs typeface="Times New Roman" pitchFamily="18" charset="0"/>
              </a:endParaRPr>
            </a:p>
          </p:txBody>
        </p:sp>
        <p:pic>
          <p:nvPicPr>
            <p:cNvPr id="9" name="Рисунок 8">
              <a:extLst>
                <a:ext uri="{FF2B5EF4-FFF2-40B4-BE49-F238E27FC236}">
                  <a16:creationId xmlns:a16="http://schemas.microsoft.com/office/drawing/2014/main" id="{30AC4483-81C2-5E28-E7E4-4628B404C0E3}"/>
                </a:ext>
              </a:extLst>
            </p:cNvPr>
            <p:cNvPicPr>
              <a:picLocks noChangeAspect="1"/>
            </p:cNvPicPr>
            <p:nvPr/>
          </p:nvPicPr>
          <p:blipFill>
            <a:blip r:embed="rId4"/>
            <a:stretch>
              <a:fillRect/>
            </a:stretch>
          </p:blipFill>
          <p:spPr>
            <a:xfrm>
              <a:off x="100583" y="1274908"/>
              <a:ext cx="2671217" cy="2671217"/>
            </a:xfrm>
            <a:prstGeom prst="rect">
              <a:avLst/>
            </a:prstGeom>
          </p:spPr>
        </p:pic>
      </p:grpSp>
      <p:grpSp>
        <p:nvGrpSpPr>
          <p:cNvPr id="13" name="Группа 12">
            <a:extLst>
              <a:ext uri="{FF2B5EF4-FFF2-40B4-BE49-F238E27FC236}">
                <a16:creationId xmlns:a16="http://schemas.microsoft.com/office/drawing/2014/main" id="{F2FBF3E8-3ED4-CC75-5140-0A0732E7EABE}"/>
              </a:ext>
            </a:extLst>
          </p:cNvPr>
          <p:cNvGrpSpPr/>
          <p:nvPr/>
        </p:nvGrpSpPr>
        <p:grpSpPr>
          <a:xfrm>
            <a:off x="90535" y="1274908"/>
            <a:ext cx="8952882" cy="2792115"/>
            <a:chOff x="90535" y="1274908"/>
            <a:chExt cx="8952882" cy="2792115"/>
          </a:xfrm>
        </p:grpSpPr>
        <p:sp>
          <p:nvSpPr>
            <p:cNvPr id="5" name="Text Box 4">
              <a:extLst>
                <a:ext uri="{FF2B5EF4-FFF2-40B4-BE49-F238E27FC236}">
                  <a16:creationId xmlns:a16="http://schemas.microsoft.com/office/drawing/2014/main" id="{8F469A30-50AD-9061-F999-C5200A366F94}"/>
                </a:ext>
              </a:extLst>
            </p:cNvPr>
            <p:cNvSpPr txBox="1">
              <a:spLocks noChangeArrowheads="1"/>
            </p:cNvSpPr>
            <p:nvPr/>
          </p:nvSpPr>
          <p:spPr bwMode="auto">
            <a:xfrm>
              <a:off x="2987824" y="2497363"/>
              <a:ext cx="60555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 Если к данным точкам добавляется четвёртая точка, то добавляются три прямые, проходящие через эту точку и одну из трёх данных. </a:t>
              </a:r>
              <a:endParaRPr lang="ru-RU" dirty="0">
                <a:cs typeface="Times New Roman" pitchFamily="18" charset="0"/>
              </a:endParaRPr>
            </a:p>
          </p:txBody>
        </p:sp>
        <p:pic>
          <p:nvPicPr>
            <p:cNvPr id="12" name="Рисунок 11">
              <a:extLst>
                <a:ext uri="{FF2B5EF4-FFF2-40B4-BE49-F238E27FC236}">
                  <a16:creationId xmlns:a16="http://schemas.microsoft.com/office/drawing/2014/main" id="{36B50D75-6482-08B4-3C6C-99CF324EE609}"/>
                </a:ext>
              </a:extLst>
            </p:cNvPr>
            <p:cNvPicPr>
              <a:picLocks noChangeAspect="1"/>
            </p:cNvPicPr>
            <p:nvPr/>
          </p:nvPicPr>
          <p:blipFill>
            <a:blip r:embed="rId5"/>
            <a:stretch>
              <a:fillRect/>
            </a:stretch>
          </p:blipFill>
          <p:spPr>
            <a:xfrm>
              <a:off x="90535" y="1274908"/>
              <a:ext cx="2671217" cy="2671217"/>
            </a:xfrm>
            <a:prstGeom prst="rect">
              <a:avLst/>
            </a:prstGeom>
          </p:spPr>
        </p:pic>
      </p:grpSp>
      <p:grpSp>
        <p:nvGrpSpPr>
          <p:cNvPr id="16" name="Группа 15">
            <a:extLst>
              <a:ext uri="{FF2B5EF4-FFF2-40B4-BE49-F238E27FC236}">
                <a16:creationId xmlns:a16="http://schemas.microsoft.com/office/drawing/2014/main" id="{23FC3DDC-E3F8-516E-ECF1-E679F0EE3E3B}"/>
              </a:ext>
            </a:extLst>
          </p:cNvPr>
          <p:cNvGrpSpPr/>
          <p:nvPr/>
        </p:nvGrpSpPr>
        <p:grpSpPr>
          <a:xfrm>
            <a:off x="21716" y="1295816"/>
            <a:ext cx="9043417" cy="4704438"/>
            <a:chOff x="21716" y="1295816"/>
            <a:chExt cx="9043417" cy="4704438"/>
          </a:xfrm>
        </p:grpSpPr>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5C895771-FF7A-995A-84CF-960B7B2AE99F}"/>
                    </a:ext>
                  </a:extLst>
                </p:cNvPr>
                <p:cNvSpPr txBox="1">
                  <a:spLocks noChangeArrowheads="1"/>
                </p:cNvSpPr>
                <p:nvPr/>
              </p:nvSpPr>
              <p:spPr bwMode="auto">
                <a:xfrm>
                  <a:off x="21716" y="4261188"/>
                  <a:ext cx="9043417" cy="17390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 Аналогично, если добавить </a:t>
                  </a:r>
                  <a:r>
                    <a:rPr lang="en-US" i="1" dirty="0"/>
                    <a:t>n</a:t>
                  </a:r>
                  <a:r>
                    <a:rPr lang="ru-RU" dirty="0"/>
                    <a:t>-ю точку </a:t>
                  </a:r>
                  <a:r>
                    <a:rPr lang="en-US" i="1" dirty="0"/>
                    <a:t>A</a:t>
                  </a:r>
                  <a:r>
                    <a:rPr lang="en-US" i="1" baseline="-25000" dirty="0"/>
                    <a:t>n</a:t>
                  </a:r>
                  <a:r>
                    <a:rPr lang="en-US" i="1" dirty="0"/>
                    <a:t> </a:t>
                  </a:r>
                  <a:r>
                    <a:rPr lang="ru-RU" dirty="0"/>
                    <a:t>к данным </a:t>
                  </a:r>
                  <a:r>
                    <a:rPr lang="en-US" i="1" dirty="0"/>
                    <a:t>n</a:t>
                  </a:r>
                  <a:r>
                    <a:rPr lang="ru-RU" dirty="0"/>
                    <a:t> – 1 точкам </a:t>
                  </a:r>
                  <a:r>
                    <a:rPr lang="en-US" i="1" dirty="0"/>
                    <a:t>A</a:t>
                  </a:r>
                  <a:r>
                    <a:rPr lang="ru-RU" baseline="-25000" dirty="0"/>
                    <a:t>1</a:t>
                  </a:r>
                  <a:r>
                    <a:rPr lang="ru-RU" dirty="0"/>
                    <a:t>, …, </a:t>
                  </a:r>
                  <a:r>
                    <a:rPr lang="en-US" i="1" dirty="0"/>
                    <a:t>A</a:t>
                  </a:r>
                  <a:r>
                    <a:rPr lang="en-US" i="1" baseline="-25000" dirty="0"/>
                    <a:t>n</a:t>
                  </a:r>
                  <a:r>
                    <a:rPr lang="ru-RU" baseline="-25000" dirty="0"/>
                    <a:t>-1</a:t>
                  </a:r>
                  <a:r>
                    <a:rPr lang="ru-RU" dirty="0"/>
                    <a:t>, то добавится    </a:t>
                  </a:r>
                  <a:r>
                    <a:rPr lang="en-US" i="1" dirty="0"/>
                    <a:t>n</a:t>
                  </a:r>
                  <a:r>
                    <a:rPr lang="en-US" dirty="0"/>
                    <a:t> </a:t>
                  </a:r>
                  <a:r>
                    <a:rPr lang="ru-RU" dirty="0"/>
                    <a:t>– 1 прямая, проходящих через точку </a:t>
                  </a:r>
                  <a:r>
                    <a:rPr lang="en-US" i="1" dirty="0"/>
                    <a:t>A</a:t>
                  </a:r>
                  <a:r>
                    <a:rPr lang="en-US" i="1" baseline="-25000" dirty="0"/>
                    <a:t>n</a:t>
                  </a:r>
                  <a:r>
                    <a:rPr lang="en-US" i="1" dirty="0"/>
                    <a:t> </a:t>
                  </a:r>
                  <a:r>
                    <a:rPr lang="ru-RU" dirty="0"/>
                    <a:t>и одну из точек </a:t>
                  </a:r>
                  <a:r>
                    <a:rPr lang="en-US" i="1" dirty="0"/>
                    <a:t>A</a:t>
                  </a:r>
                  <a:r>
                    <a:rPr lang="ru-RU" baseline="-25000" dirty="0"/>
                    <a:t>1</a:t>
                  </a:r>
                  <a:r>
                    <a:rPr lang="ru-RU" dirty="0"/>
                    <a:t>, …, </a:t>
                  </a:r>
                  <a:r>
                    <a:rPr lang="en-US" i="1" dirty="0"/>
                    <a:t>A</a:t>
                  </a:r>
                  <a:r>
                    <a:rPr lang="en-US" i="1" baseline="-25000" dirty="0"/>
                    <a:t>n</a:t>
                  </a:r>
                  <a:r>
                    <a:rPr lang="ru-RU" baseline="-25000" dirty="0"/>
                    <a:t>-1</a:t>
                  </a:r>
                  <a:r>
                    <a:rPr lang="ru-RU" dirty="0"/>
                    <a:t>. Таким образом, общее число прямых равно сумме 1 + 2 + … + </a:t>
                  </a:r>
                  <a:r>
                    <a:rPr lang="en-US" i="1" dirty="0"/>
                    <a:t>n</a:t>
                  </a:r>
                  <a:r>
                    <a:rPr lang="ru-RU" dirty="0"/>
                    <a:t> – 1. Эта сумма равна </a:t>
                  </a:r>
                  <a14:m>
                    <m:oMath xmlns:m="http://schemas.openxmlformats.org/officeDocument/2006/math">
                      <m:f>
                        <m:fPr>
                          <m:ctrlPr>
                            <a:rPr lang="ru-RU" i="1">
                              <a:latin typeface="Cambria Math" panose="02040503050406030204" pitchFamily="18" charset="0"/>
                            </a:rPr>
                          </m:ctrlPr>
                        </m:fPr>
                        <m:num>
                          <m:r>
                            <a:rPr lang="ru-RU" i="1">
                              <a:latin typeface="Cambria Math"/>
                            </a:rPr>
                            <m:t>𝑛</m:t>
                          </m:r>
                          <m:r>
                            <a:rPr lang="ru-RU" i="1">
                              <a:latin typeface="Cambria Math"/>
                            </a:rPr>
                            <m:t>(</m:t>
                          </m:r>
                          <m:r>
                            <a:rPr lang="ru-RU" i="1">
                              <a:latin typeface="Cambria Math"/>
                            </a:rPr>
                            <m:t>𝑛</m:t>
                          </m:r>
                          <m:r>
                            <a:rPr lang="ru-RU" i="1">
                              <a:latin typeface="Cambria Math"/>
                            </a:rPr>
                            <m:t>−1)</m:t>
                          </m:r>
                        </m:num>
                        <m:den>
                          <m:r>
                            <a:rPr lang="ru-RU" i="1">
                              <a:latin typeface="Cambria Math"/>
                            </a:rPr>
                            <m:t>2</m:t>
                          </m:r>
                        </m:den>
                      </m:f>
                    </m:oMath>
                  </a14:m>
                  <a:r>
                    <a:rPr lang="ru-RU" dirty="0"/>
                    <a:t>. </a:t>
                  </a:r>
                  <a:endParaRPr lang="ru-RU" dirty="0">
                    <a:cs typeface="Times New Roman" pitchFamily="18" charset="0"/>
                  </a:endParaRPr>
                </a:p>
              </p:txBody>
            </p:sp>
          </mc:Choice>
          <mc:Fallback xmlns="">
            <p:sp>
              <p:nvSpPr>
                <p:cNvPr id="6" name="Text Box 4">
                  <a:extLst>
                    <a:ext uri="{FF2B5EF4-FFF2-40B4-BE49-F238E27FC236}">
                      <a16:creationId xmlns:a16="http://schemas.microsoft.com/office/drawing/2014/main" id="{5C895771-FF7A-995A-84CF-960B7B2AE99F}"/>
                    </a:ext>
                  </a:extLst>
                </p:cNvPr>
                <p:cNvSpPr txBox="1">
                  <a:spLocks noRot="1" noChangeAspect="1" noMove="1" noResize="1" noEditPoints="1" noAdjustHandles="1" noChangeArrowheads="1" noChangeShapeType="1" noTextEdit="1"/>
                </p:cNvSpPr>
                <p:nvPr/>
              </p:nvSpPr>
              <p:spPr bwMode="auto">
                <a:xfrm>
                  <a:off x="21716" y="4261188"/>
                  <a:ext cx="9043417" cy="1739066"/>
                </a:xfrm>
                <a:prstGeom prst="rect">
                  <a:avLst/>
                </a:prstGeom>
                <a:blipFill>
                  <a:blip r:embed="rId6"/>
                  <a:stretch>
                    <a:fillRect l="-1079" t="-2807" r="-1011" b="-24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5" name="Рисунок 14">
              <a:extLst>
                <a:ext uri="{FF2B5EF4-FFF2-40B4-BE49-F238E27FC236}">
                  <a16:creationId xmlns:a16="http://schemas.microsoft.com/office/drawing/2014/main" id="{818F8B8E-3348-193A-6AD1-A8E2FA8973E5}"/>
                </a:ext>
              </a:extLst>
            </p:cNvPr>
            <p:cNvPicPr>
              <a:picLocks noChangeAspect="1"/>
            </p:cNvPicPr>
            <p:nvPr/>
          </p:nvPicPr>
          <p:blipFill>
            <a:blip r:embed="rId7"/>
            <a:stretch>
              <a:fillRect/>
            </a:stretch>
          </p:blipFill>
          <p:spPr>
            <a:xfrm>
              <a:off x="100583" y="1295816"/>
              <a:ext cx="2650309" cy="2650309"/>
            </a:xfrm>
            <a:prstGeom prst="rect">
              <a:avLst/>
            </a:prstGeom>
          </p:spPr>
        </p:pic>
      </p:grpSp>
    </p:spTree>
    <p:extLst>
      <p:ext uri="{BB962C8B-B14F-4D97-AF65-F5344CB8AC3E}">
        <p14:creationId xmlns:p14="http://schemas.microsoft.com/office/powerpoint/2010/main" val="381558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5" name="Text Box 4"/>
              <p:cNvSpPr txBox="1">
                <a:spLocks noChangeArrowheads="1"/>
              </p:cNvSpPr>
              <p:nvPr/>
            </p:nvSpPr>
            <p:spPr bwMode="auto">
              <a:xfrm>
                <a:off x="-28575" y="5358"/>
                <a:ext cx="9144000" cy="33156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Для доказательства этого напишем сумму в обратном порядке и расположим её под данной суммой</a:t>
                </a:r>
              </a:p>
              <a:p>
                <a:pPr algn="ctr" eaLnBrk="1" hangingPunct="1">
                  <a:spcBef>
                    <a:spcPct val="50000"/>
                  </a:spcBef>
                </a:pPr>
                <a:r>
                  <a:rPr lang="ru-RU" dirty="0"/>
                  <a:t>1 </a:t>
                </a:r>
                <a:r>
                  <a:rPr lang="en-US" dirty="0"/>
                  <a:t>    </a:t>
                </a:r>
                <a:r>
                  <a:rPr lang="ru-RU" dirty="0"/>
                  <a:t>+</a:t>
                </a:r>
                <a:r>
                  <a:rPr lang="en-US" dirty="0"/>
                  <a:t>      </a:t>
                </a:r>
                <a:r>
                  <a:rPr lang="ru-RU" dirty="0"/>
                  <a:t>2 </a:t>
                </a:r>
                <a:r>
                  <a:rPr lang="en-US" dirty="0"/>
                  <a:t>     </a:t>
                </a:r>
                <a:r>
                  <a:rPr lang="ru-RU" dirty="0"/>
                  <a:t>+ </a:t>
                </a:r>
                <a:r>
                  <a:rPr lang="en-US" dirty="0"/>
                  <a:t>  </a:t>
                </a:r>
                <a:r>
                  <a:rPr lang="ru-RU" dirty="0"/>
                  <a:t>… </a:t>
                </a:r>
                <a:r>
                  <a:rPr lang="en-US" dirty="0"/>
                  <a:t>  </a:t>
                </a:r>
                <a:r>
                  <a:rPr lang="ru-RU" dirty="0"/>
                  <a:t>+</a:t>
                </a:r>
                <a:r>
                  <a:rPr lang="en-US" dirty="0"/>
                  <a:t>  </a:t>
                </a:r>
                <a:r>
                  <a:rPr lang="ru-RU" dirty="0"/>
                  <a:t> </a:t>
                </a:r>
                <a:r>
                  <a:rPr lang="en-US" i="1" dirty="0"/>
                  <a:t>n </a:t>
                </a:r>
                <a:r>
                  <a:rPr lang="en-US" dirty="0"/>
                  <a:t>– 1 </a:t>
                </a:r>
              </a:p>
              <a:p>
                <a:pPr algn="just" eaLnBrk="1" hangingPunct="1">
                  <a:spcBef>
                    <a:spcPct val="50000"/>
                  </a:spcBef>
                </a:pPr>
                <a:r>
                  <a:rPr lang="en-US" i="1" dirty="0"/>
                  <a:t>                               </a:t>
                </a:r>
                <a:r>
                  <a:rPr lang="en-US" i="1" u="sng" dirty="0"/>
                  <a:t> n – </a:t>
                </a:r>
                <a:r>
                  <a:rPr lang="en-US" u="sng" dirty="0"/>
                  <a:t>1  +    </a:t>
                </a:r>
                <a:r>
                  <a:rPr lang="en-US" i="1" u="sng" dirty="0"/>
                  <a:t>n – </a:t>
                </a:r>
                <a:r>
                  <a:rPr lang="en-US" u="sng" dirty="0"/>
                  <a:t>2  +    …  +      1</a:t>
                </a:r>
                <a:r>
                  <a:rPr lang="ru-RU" u="sng" dirty="0"/>
                  <a:t>__</a:t>
                </a:r>
                <a:endParaRPr lang="en-US" u="sng" dirty="0"/>
              </a:p>
              <a:p>
                <a:pPr algn="just" eaLnBrk="1" hangingPunct="1">
                  <a:spcBef>
                    <a:spcPct val="50000"/>
                  </a:spcBef>
                </a:pPr>
                <a:r>
                  <a:rPr lang="en-US" sz="2000" dirty="0">
                    <a:solidFill>
                      <a:srgbClr val="FF3300"/>
                    </a:solidFill>
                  </a:rPr>
                  <a:t>                                           </a:t>
                </a:r>
                <a:r>
                  <a:rPr lang="en-US" i="1" dirty="0"/>
                  <a:t>n     +      n     +    …  +     n  = n</a:t>
                </a:r>
                <a:r>
                  <a:rPr lang="en-US" dirty="0"/>
                  <a:t>(</a:t>
                </a:r>
                <a:r>
                  <a:rPr lang="en-US" i="1" dirty="0"/>
                  <a:t>n </a:t>
                </a:r>
                <a:r>
                  <a:rPr lang="en-US" dirty="0"/>
                  <a:t>– 1).</a:t>
                </a:r>
              </a:p>
              <a:p>
                <a:pPr algn="just" eaLnBrk="1" hangingPunct="1">
                  <a:spcBef>
                    <a:spcPct val="50000"/>
                  </a:spcBef>
                </a:pPr>
                <a:r>
                  <a:rPr lang="ru-RU" dirty="0"/>
                  <a:t>	В результате получаем </a:t>
                </a:r>
                <a14:m>
                  <m:oMath xmlns:m="http://schemas.openxmlformats.org/officeDocument/2006/math">
                    <m:r>
                      <a:rPr lang="ru-RU" b="0" i="0" smtClean="0">
                        <a:latin typeface="Cambria Math" panose="02040503050406030204" pitchFamily="18" charset="0"/>
                      </a:rPr>
                      <m:t>1+2+</m:t>
                    </m:r>
                    <m:r>
                      <a:rPr lang="ru-RU"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f>
                      <m:fPr>
                        <m:ctrlPr>
                          <a:rPr lang="ru-RU" i="1" smtClean="0">
                            <a:latin typeface="Cambria Math" panose="02040503050406030204" pitchFamily="18" charset="0"/>
                          </a:rPr>
                        </m:ctrlPr>
                      </m:fPr>
                      <m:num>
                        <m:r>
                          <a:rPr lang="ru-RU" i="1">
                            <a:latin typeface="Cambria Math"/>
                          </a:rPr>
                          <m:t>𝑛</m:t>
                        </m:r>
                        <m:d>
                          <m:dPr>
                            <m:ctrlPr>
                              <a:rPr lang="ru-RU" i="1">
                                <a:latin typeface="Cambria Math" panose="02040503050406030204" pitchFamily="18" charset="0"/>
                              </a:rPr>
                            </m:ctrlPr>
                          </m:dPr>
                          <m:e>
                            <m:r>
                              <a:rPr lang="ru-RU" i="1">
                                <a:latin typeface="Cambria Math"/>
                              </a:rPr>
                              <m:t>𝑛</m:t>
                            </m:r>
                            <m:r>
                              <a:rPr lang="ru-RU" i="1">
                                <a:latin typeface="Cambria Math"/>
                              </a:rPr>
                              <m:t>−1</m:t>
                            </m:r>
                          </m:e>
                        </m:d>
                      </m:num>
                      <m:den>
                        <m:r>
                          <a:rPr lang="ru-RU" i="1">
                            <a:latin typeface="Cambria Math"/>
                          </a:rPr>
                          <m:t>2</m:t>
                        </m:r>
                      </m:den>
                    </m:f>
                    <m:r>
                      <a:rPr lang="en-US" b="0" i="1" smtClean="0">
                        <a:latin typeface="Cambria Math" panose="02040503050406030204" pitchFamily="18" charset="0"/>
                      </a:rPr>
                      <m:t>.</m:t>
                    </m:r>
                  </m:oMath>
                </a14:m>
                <a:r>
                  <a:rPr lang="ru-RU" sz="2000" dirty="0">
                    <a:solidFill>
                      <a:srgbClr val="FF3300"/>
                    </a:solidFill>
                  </a:rPr>
                  <a:t>	</a:t>
                </a:r>
                <a:endParaRPr lang="ru-RU" dirty="0">
                  <a:cs typeface="Times New Roman" pitchFamily="18" charset="0"/>
                </a:endParaRPr>
              </a:p>
            </p:txBody>
          </p:sp>
        </mc:Choice>
        <mc:Fallback xmlns="">
          <p:sp>
            <p:nvSpPr>
              <p:cNvPr id="32775" name="Text Box 4"/>
              <p:cNvSpPr txBox="1">
                <a:spLocks noRot="1" noChangeAspect="1" noMove="1" noResize="1" noEditPoints="1" noAdjustHandles="1" noChangeArrowheads="1" noChangeShapeType="1" noTextEdit="1"/>
              </p:cNvSpPr>
              <p:nvPr/>
            </p:nvSpPr>
            <p:spPr bwMode="auto">
              <a:xfrm>
                <a:off x="-28575" y="5358"/>
                <a:ext cx="9144000" cy="3315651"/>
              </a:xfrm>
              <a:prstGeom prst="rect">
                <a:avLst/>
              </a:prstGeom>
              <a:blipFill>
                <a:blip r:embed="rId3"/>
                <a:stretch>
                  <a:fillRect l="-1000" t="-1471" r="-1067" b="-9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Text Box 4">
                <a:extLst>
                  <a:ext uri="{FF2B5EF4-FFF2-40B4-BE49-F238E27FC236}">
                    <a16:creationId xmlns:a16="http://schemas.microsoft.com/office/drawing/2014/main" id="{2DB63161-F171-C7F8-BAB4-64C019750997}"/>
                  </a:ext>
                </a:extLst>
              </p:cNvPr>
              <p:cNvSpPr txBox="1">
                <a:spLocks noChangeArrowheads="1"/>
              </p:cNvSpPr>
              <p:nvPr/>
            </p:nvSpPr>
            <p:spPr bwMode="auto">
              <a:xfrm>
                <a:off x="-28575" y="3296279"/>
                <a:ext cx="9144000" cy="34679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 Полученная формула числа прямых имеет большое значение, в дальнейшем будет появляться при решении различных комбинаторных задач. Поскольку каждая прямая однозначно задается двумя точками, мы, по существу, вычислили, сколько различных пар можно составить из </a:t>
                </a:r>
                <a:r>
                  <a:rPr lang="en-US" i="1" dirty="0"/>
                  <a:t>n </a:t>
                </a:r>
                <a:r>
                  <a:rPr lang="ru-RU" dirty="0"/>
                  <a:t>элементов. При этом не имеет значение, какие это элементы. Число таких пар называется числом сочетаний из </a:t>
                </a:r>
                <a:r>
                  <a:rPr lang="en-US" i="1" dirty="0"/>
                  <a:t>n</a:t>
                </a:r>
                <a:r>
                  <a:rPr lang="ru-RU" dirty="0"/>
                  <a:t> элементов по два и обозначается </a:t>
                </a:r>
                <a14:m>
                  <m:oMath xmlns:m="http://schemas.openxmlformats.org/officeDocument/2006/math">
                    <m:sSubSup>
                      <m:sSubSupPr>
                        <m:ctrlPr>
                          <a:rPr lang="ru-RU" sz="2800" i="1" smtClean="0">
                            <a:latin typeface="Cambria Math" panose="02040503050406030204" pitchFamily="18" charset="0"/>
                          </a:rPr>
                        </m:ctrlPr>
                      </m:sSubSupPr>
                      <m:e>
                        <m:r>
                          <a:rPr lang="en-US" sz="2800" b="0" i="1" smtClean="0">
                            <a:latin typeface="Cambria Math"/>
                          </a:rPr>
                          <m:t>𝐶</m:t>
                        </m:r>
                      </m:e>
                      <m:sub>
                        <m:r>
                          <a:rPr lang="en-US" sz="2800" b="0" i="1" smtClean="0">
                            <a:latin typeface="Cambria Math"/>
                          </a:rPr>
                          <m:t>𝑛</m:t>
                        </m:r>
                      </m:sub>
                      <m:sup>
                        <m:r>
                          <a:rPr lang="en-US" sz="2800" b="0" i="1" baseline="30000" smtClean="0">
                            <a:latin typeface="Cambria Math"/>
                          </a:rPr>
                          <m:t>2</m:t>
                        </m:r>
                      </m:sup>
                    </m:sSubSup>
                  </m:oMath>
                </a14:m>
                <a:r>
                  <a:rPr lang="ru-RU" baseline="30000" dirty="0"/>
                  <a:t>.</a:t>
                </a:r>
                <a:r>
                  <a:rPr lang="ru-RU" dirty="0"/>
                  <a:t> Например, если в классе 20 учеников, то число различных пар, которые можно образовать из учеников этого класса, равно </a:t>
                </a:r>
                <a14:m>
                  <m:oMath xmlns:m="http://schemas.openxmlformats.org/officeDocument/2006/math">
                    <m:sSubSup>
                      <m:sSubSupPr>
                        <m:ctrlPr>
                          <a:rPr lang="ru-RU" i="1">
                            <a:latin typeface="Cambria Math" panose="02040503050406030204" pitchFamily="18" charset="0"/>
                          </a:rPr>
                        </m:ctrlPr>
                      </m:sSubSupPr>
                      <m:e>
                        <m:r>
                          <a:rPr lang="en-US" i="1">
                            <a:latin typeface="Cambria Math"/>
                          </a:rPr>
                          <m:t>𝐶</m:t>
                        </m:r>
                      </m:e>
                      <m:sub>
                        <m:r>
                          <a:rPr lang="en-US" b="0" i="1" smtClean="0">
                            <a:latin typeface="Cambria Math"/>
                          </a:rPr>
                          <m:t>20</m:t>
                        </m:r>
                      </m:sub>
                      <m:sup>
                        <m:r>
                          <a:rPr lang="en-US" i="1" baseline="30000">
                            <a:latin typeface="Cambria Math"/>
                          </a:rPr>
                          <m:t>2</m:t>
                        </m:r>
                      </m:sup>
                    </m:sSubSup>
                  </m:oMath>
                </a14:m>
                <a:r>
                  <a:rPr lang="ru-RU" dirty="0"/>
                  <a:t> = 190. </a:t>
                </a:r>
                <a:endParaRPr lang="ru-RU" dirty="0">
                  <a:cs typeface="Times New Roman" pitchFamily="18" charset="0"/>
                </a:endParaRPr>
              </a:p>
            </p:txBody>
          </p:sp>
        </mc:Choice>
        <mc:Fallback xmlns="">
          <p:sp>
            <p:nvSpPr>
              <p:cNvPr id="2" name="Text Box 4">
                <a:extLst>
                  <a:ext uri="{FF2B5EF4-FFF2-40B4-BE49-F238E27FC236}">
                    <a16:creationId xmlns:a16="http://schemas.microsoft.com/office/drawing/2014/main" id="{2DB63161-F171-C7F8-BAB4-64C019750997}"/>
                  </a:ext>
                </a:extLst>
              </p:cNvPr>
              <p:cNvSpPr txBox="1">
                <a:spLocks noRot="1" noChangeAspect="1" noMove="1" noResize="1" noEditPoints="1" noAdjustHandles="1" noChangeArrowheads="1" noChangeShapeType="1" noTextEdit="1"/>
              </p:cNvSpPr>
              <p:nvPr/>
            </p:nvSpPr>
            <p:spPr bwMode="auto">
              <a:xfrm>
                <a:off x="-28575" y="3296279"/>
                <a:ext cx="9144000" cy="3467937"/>
              </a:xfrm>
              <a:prstGeom prst="rect">
                <a:avLst/>
              </a:prstGeom>
              <a:blipFill>
                <a:blip r:embed="rId4"/>
                <a:stretch>
                  <a:fillRect l="-1000" t="-1406" r="-1067" b="-316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21017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5" name="Text Box 4"/>
              <p:cNvSpPr txBox="1">
                <a:spLocks noChangeArrowheads="1"/>
              </p:cNvSpPr>
              <p:nvPr/>
            </p:nvSpPr>
            <p:spPr bwMode="auto">
              <a:xfrm>
                <a:off x="47625" y="0"/>
                <a:ext cx="9144000" cy="431006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sz="2200" dirty="0">
                    <a:solidFill>
                      <a:srgbClr val="FF3300"/>
                    </a:solidFill>
                  </a:rPr>
                  <a:t>Решение 2.</a:t>
                </a:r>
                <a:r>
                  <a:rPr lang="ru-RU" sz="2200" dirty="0">
                    <a:solidFill>
                      <a:schemeClr val="accent1"/>
                    </a:solidFill>
                  </a:rPr>
                  <a:t> </a:t>
                </a:r>
                <a:r>
                  <a:rPr lang="ru-RU" sz="2200" dirty="0">
                    <a:cs typeface="Times New Roman" pitchFamily="18" charset="0"/>
                  </a:rPr>
                  <a:t>Пусть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 </a:t>
                </a:r>
                <a:r>
                  <a:rPr lang="en-US" sz="2200" i="1" dirty="0">
                    <a:cs typeface="Times New Roman" pitchFamily="18" charset="0"/>
                  </a:rPr>
                  <a:t>A</a:t>
                </a:r>
                <a:r>
                  <a:rPr lang="en-US" sz="2200" i="1" baseline="-30000" dirty="0">
                    <a:cs typeface="Times New Roman" pitchFamily="18" charset="0"/>
                  </a:rPr>
                  <a:t>n</a:t>
                </a:r>
                <a:r>
                  <a:rPr lang="ru-RU" sz="2200" dirty="0">
                    <a:cs typeface="Times New Roman" pitchFamily="18" charset="0"/>
                  </a:rPr>
                  <a:t> – </a:t>
                </a:r>
                <a:r>
                  <a:rPr lang="en-US" sz="2200" i="1" dirty="0">
                    <a:cs typeface="Times New Roman" pitchFamily="18" charset="0"/>
                  </a:rPr>
                  <a:t>n</a:t>
                </a:r>
                <a:r>
                  <a:rPr lang="ru-RU" sz="2200" dirty="0">
                    <a:cs typeface="Times New Roman" pitchFamily="18" charset="0"/>
                  </a:rPr>
                  <a:t> точек, никакие три из которых не лежат на одной прямой. </a:t>
                </a:r>
                <a:r>
                  <a:rPr lang="ru-RU" sz="2200" dirty="0"/>
                  <a:t>Зафиксируем </a:t>
                </a:r>
                <a:r>
                  <a:rPr lang="ru-RU" sz="2200" dirty="0">
                    <a:cs typeface="Times New Roman" pitchFamily="18" charset="0"/>
                  </a:rPr>
                  <a:t>точку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Так как число оставшихся точек равно </a:t>
                </a:r>
                <a:r>
                  <a:rPr lang="en-US" sz="2200" i="1" dirty="0">
                    <a:cs typeface="Times New Roman" pitchFamily="18" charset="0"/>
                  </a:rPr>
                  <a:t>n</a:t>
                </a:r>
                <a:r>
                  <a:rPr lang="ru-RU" sz="2200" dirty="0">
                    <a:cs typeface="Times New Roman" pitchFamily="18" charset="0"/>
                  </a:rPr>
                  <a:t> – 1 и через каждую из них и точку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проходит одна прямая, то </a:t>
                </a:r>
                <a:r>
                  <a:rPr lang="ru-RU" sz="2200" dirty="0"/>
                  <a:t>через точку </a:t>
                </a:r>
                <a:r>
                  <a:rPr lang="en-US" sz="2200" i="1" dirty="0"/>
                  <a:t>A</a:t>
                </a:r>
                <a:r>
                  <a:rPr lang="en-US" sz="2200" baseline="-25000" dirty="0"/>
                  <a:t>1</a:t>
                </a:r>
                <a:r>
                  <a:rPr lang="ru-RU" sz="2200" baseline="-25000" dirty="0"/>
                  <a:t> </a:t>
                </a:r>
                <a:r>
                  <a:rPr lang="ru-RU" sz="2200" dirty="0"/>
                  <a:t>будет проходить</a:t>
                </a:r>
                <a:r>
                  <a:rPr lang="ru-RU" sz="2200" dirty="0">
                    <a:cs typeface="Times New Roman" pitchFamily="18" charset="0"/>
                  </a:rPr>
                  <a:t> </a:t>
                </a:r>
                <a:r>
                  <a:rPr lang="en-US" sz="2200" i="1" dirty="0">
                    <a:cs typeface="Times New Roman" pitchFamily="18" charset="0"/>
                  </a:rPr>
                  <a:t>n</a:t>
                </a:r>
                <a:r>
                  <a:rPr lang="ru-RU" sz="2200" dirty="0">
                    <a:cs typeface="Times New Roman" pitchFamily="18" charset="0"/>
                  </a:rPr>
                  <a:t> – 1</a:t>
                </a:r>
                <a:r>
                  <a:rPr lang="ru-RU" sz="2200" dirty="0"/>
                  <a:t> прямая</a:t>
                </a:r>
                <a:r>
                  <a:rPr lang="ru-RU" sz="2200" dirty="0">
                    <a:cs typeface="Times New Roman" pitchFamily="18" charset="0"/>
                  </a:rPr>
                  <a:t>. Заметим, что рассуждения, проведенные для точки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справедливы для любой </a:t>
                </a:r>
                <a:r>
                  <a:rPr lang="ru-RU" sz="2200" dirty="0"/>
                  <a:t>другой </a:t>
                </a:r>
                <a:r>
                  <a:rPr lang="ru-RU" sz="2200" dirty="0">
                    <a:cs typeface="Times New Roman" pitchFamily="18" charset="0"/>
                  </a:rPr>
                  <a:t>точки. Поскольку всего </a:t>
                </a:r>
                <a:r>
                  <a:rPr lang="en-US" sz="2200" i="1" dirty="0"/>
                  <a:t>n</a:t>
                </a:r>
                <a:r>
                  <a:rPr lang="ru-RU" sz="2200" dirty="0"/>
                  <a:t> </a:t>
                </a:r>
                <a:r>
                  <a:rPr lang="ru-RU" sz="2200" dirty="0">
                    <a:cs typeface="Times New Roman" pitchFamily="18" charset="0"/>
                  </a:rPr>
                  <a:t>точек и через каждую из них проходит </a:t>
                </a:r>
                <a:r>
                  <a:rPr lang="en-US" sz="2200" i="1" dirty="0">
                    <a:cs typeface="Times New Roman" pitchFamily="18" charset="0"/>
                  </a:rPr>
                  <a:t>n</a:t>
                </a:r>
                <a:r>
                  <a:rPr lang="ru-RU" sz="2200" dirty="0">
                    <a:cs typeface="Times New Roman" pitchFamily="18" charset="0"/>
                  </a:rPr>
                  <a:t> – 1 прямая, то число </a:t>
                </a:r>
                <a:r>
                  <a:rPr lang="ru-RU" sz="2200" dirty="0"/>
                  <a:t>прямых, </a:t>
                </a:r>
                <a:r>
                  <a:rPr lang="ru-RU" sz="2200" dirty="0">
                    <a:cs typeface="Times New Roman" pitchFamily="18" charset="0"/>
                  </a:rPr>
                  <a:t>посчитанных </a:t>
                </a:r>
                <a:r>
                  <a:rPr lang="ru-RU" sz="2200" dirty="0"/>
                  <a:t>для всех точек,</a:t>
                </a:r>
                <a:r>
                  <a:rPr lang="ru-RU" sz="2200" dirty="0">
                    <a:cs typeface="Times New Roman" pitchFamily="18" charset="0"/>
                  </a:rPr>
                  <a:t> будет равно </a:t>
                </a:r>
                <a:r>
                  <a:rPr lang="en-US" sz="2200" i="1" dirty="0">
                    <a:cs typeface="Times New Roman" pitchFamily="18" charset="0"/>
                  </a:rPr>
                  <a:t>n</a:t>
                </a:r>
                <a:r>
                  <a:rPr lang="ru-RU" sz="2200" dirty="0">
                    <a:cs typeface="Times New Roman" pitchFamily="18" charset="0"/>
                  </a:rPr>
                  <a:t>(</a:t>
                </a:r>
                <a:r>
                  <a:rPr lang="en-US" sz="2200" i="1" dirty="0">
                    <a:cs typeface="Times New Roman" pitchFamily="18" charset="0"/>
                  </a:rPr>
                  <a:t>n</a:t>
                </a:r>
                <a:r>
                  <a:rPr lang="ru-RU" sz="2200" dirty="0">
                    <a:cs typeface="Times New Roman" pitchFamily="18" charset="0"/>
                  </a:rPr>
                  <a:t> – 1). </a:t>
                </a:r>
                <a:r>
                  <a:rPr lang="ru-RU" sz="2200" dirty="0"/>
                  <a:t>При этом, поскольку одна прямая проходит через две точки, то </a:t>
                </a:r>
                <a:r>
                  <a:rPr lang="ru-RU" sz="2200" dirty="0">
                    <a:cs typeface="Times New Roman" pitchFamily="18" charset="0"/>
                  </a:rPr>
                  <a:t>каждую прямую посчита</a:t>
                </a:r>
                <a:r>
                  <a:rPr lang="ru-RU" sz="2200" dirty="0"/>
                  <a:t>ем</a:t>
                </a:r>
                <a:r>
                  <a:rPr lang="ru-RU" sz="2200" dirty="0">
                    <a:cs typeface="Times New Roman" pitchFamily="18" charset="0"/>
                  </a:rPr>
                  <a:t> дважды</a:t>
                </a:r>
                <a:r>
                  <a:rPr lang="ru-RU" sz="2200" dirty="0"/>
                  <a:t>, один раз как прямую, проходящую через одну точку, а другой – как прямую, проходящую через вторую точку.</a:t>
                </a:r>
                <a:r>
                  <a:rPr lang="ru-RU" sz="2200" dirty="0">
                    <a:cs typeface="Times New Roman" pitchFamily="18" charset="0"/>
                  </a:rPr>
                  <a:t> </a:t>
                </a:r>
                <a:r>
                  <a:rPr lang="ru-RU" sz="2200" dirty="0"/>
                  <a:t>Следовательно, </a:t>
                </a:r>
                <a:r>
                  <a:rPr lang="ru-RU" sz="2200" dirty="0">
                    <a:cs typeface="Times New Roman" pitchFamily="18" charset="0"/>
                  </a:rPr>
                  <a:t>число прямых, проходящих через различные пары из </a:t>
                </a:r>
                <a:r>
                  <a:rPr lang="en-US" sz="2200" i="1" dirty="0">
                    <a:cs typeface="Times New Roman" pitchFamily="18" charset="0"/>
                  </a:rPr>
                  <a:t>n</a:t>
                </a:r>
                <a:r>
                  <a:rPr lang="ru-RU" sz="2200" dirty="0">
                    <a:cs typeface="Times New Roman" pitchFamily="18" charset="0"/>
                  </a:rPr>
                  <a:t> данных точек, </a:t>
                </a:r>
                <a:r>
                  <a:rPr lang="ru-RU" sz="2200" dirty="0"/>
                  <a:t>будет </a:t>
                </a:r>
                <a:r>
                  <a:rPr lang="ru-RU" sz="2200" dirty="0">
                    <a:cs typeface="Times New Roman" pitchFamily="18" charset="0"/>
                  </a:rPr>
                  <a:t>равно </a:t>
                </a:r>
                <a:r>
                  <a:rPr lang="ru-RU" sz="2200" dirty="0"/>
                  <a:t> </a:t>
                </a:r>
                <a14:m>
                  <m:oMath xmlns:m="http://schemas.openxmlformats.org/officeDocument/2006/math">
                    <m:f>
                      <m:fPr>
                        <m:ctrlPr>
                          <a:rPr lang="ru-RU" sz="2200" i="1" smtClean="0">
                            <a:latin typeface="Cambria Math" panose="02040503050406030204" pitchFamily="18" charset="0"/>
                          </a:rPr>
                        </m:ctrlPr>
                      </m:fPr>
                      <m:num>
                        <m:r>
                          <a:rPr lang="en-US" sz="2200" b="0" i="1" smtClean="0">
                            <a:latin typeface="Cambria Math"/>
                          </a:rPr>
                          <m:t>𝑛</m:t>
                        </m:r>
                        <m:r>
                          <a:rPr lang="en-US" sz="2200" b="0" i="1" smtClean="0">
                            <a:latin typeface="Cambria Math"/>
                          </a:rPr>
                          <m:t>(</m:t>
                        </m:r>
                        <m:r>
                          <a:rPr lang="en-US" sz="2200" b="0" i="1" smtClean="0">
                            <a:latin typeface="Cambria Math"/>
                          </a:rPr>
                          <m:t>𝑛</m:t>
                        </m:r>
                        <m:r>
                          <a:rPr lang="en-US" sz="2200" b="0" i="1" smtClean="0">
                            <a:latin typeface="Cambria Math"/>
                          </a:rPr>
                          <m:t>−1)</m:t>
                        </m:r>
                      </m:num>
                      <m:den>
                        <m:r>
                          <a:rPr lang="ru-RU" sz="2200" b="0" i="1" smtClean="0">
                            <a:latin typeface="Cambria Math"/>
                          </a:rPr>
                          <m:t>2</m:t>
                        </m:r>
                      </m:den>
                    </m:f>
                    <m:r>
                      <a:rPr lang="en-US" sz="2200" b="0" i="0" smtClean="0">
                        <a:latin typeface="Cambria Math"/>
                      </a:rPr>
                      <m:t>.</m:t>
                    </m:r>
                  </m:oMath>
                </a14:m>
                <a:r>
                  <a:rPr lang="ru-RU" sz="2200" dirty="0"/>
                  <a:t> </a:t>
                </a:r>
                <a:r>
                  <a:rPr lang="ru-RU" sz="2000" dirty="0">
                    <a:cs typeface="Times New Roman" pitchFamily="18" charset="0"/>
                  </a:rPr>
                  <a:t> </a:t>
                </a:r>
              </a:p>
            </p:txBody>
          </p:sp>
        </mc:Choice>
        <mc:Fallback xmlns="">
          <p:sp>
            <p:nvSpPr>
              <p:cNvPr id="32775" name="Text Box 4"/>
              <p:cNvSpPr txBox="1">
                <a:spLocks noRot="1" noChangeAspect="1" noMove="1" noResize="1" noEditPoints="1" noAdjustHandles="1" noChangeArrowheads="1" noChangeShapeType="1" noTextEdit="1"/>
              </p:cNvSpPr>
              <p:nvPr/>
            </p:nvSpPr>
            <p:spPr bwMode="auto">
              <a:xfrm>
                <a:off x="47625" y="0"/>
                <a:ext cx="9144000" cy="4310062"/>
              </a:xfrm>
              <a:prstGeom prst="rect">
                <a:avLst/>
              </a:prstGeom>
              <a:blipFill>
                <a:blip r:embed="rId3"/>
                <a:stretch>
                  <a:fillRect l="-867" t="-990" r="-867" b="-1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72" y="3933056"/>
            <a:ext cx="304610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0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0" y="102996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en-US" dirty="0">
                <a:solidFill>
                  <a:srgbClr val="FF3300"/>
                </a:solidFill>
              </a:rPr>
              <a:t>	</a:t>
            </a:r>
            <a:r>
              <a:rPr lang="ru-RU" dirty="0">
                <a:solidFill>
                  <a:srgbClr val="FF3300"/>
                </a:solidFill>
              </a:rPr>
              <a:t>Решение 1.</a:t>
            </a:r>
            <a:r>
              <a:rPr lang="en-US" dirty="0">
                <a:solidFill>
                  <a:srgbClr val="FF3300"/>
                </a:solidFill>
              </a:rPr>
              <a:t> </a:t>
            </a:r>
            <a:r>
              <a:rPr lang="ru-RU" dirty="0"/>
              <a:t>Две прямые могут иметь не более одной общей точки. Выясним, какое наибольшее число точек пересечения добавляется при добавлении новой прямой. </a:t>
            </a:r>
            <a:r>
              <a:rPr lang="en-US" dirty="0"/>
              <a:t>	</a:t>
            </a:r>
            <a:endParaRPr lang="ru-RU" dirty="0">
              <a:solidFill>
                <a:schemeClr val="accent1"/>
              </a:solidFill>
            </a:endParaRPr>
          </a:p>
        </p:txBody>
      </p:sp>
      <p:sp>
        <p:nvSpPr>
          <p:cNvPr id="4" name="Text Box 3">
            <a:extLst>
              <a:ext uri="{FF2B5EF4-FFF2-40B4-BE49-F238E27FC236}">
                <a16:creationId xmlns:a16="http://schemas.microsoft.com/office/drawing/2014/main" id="{F900ACF9-9C51-38CE-EFA0-184045FDE864}"/>
              </a:ext>
            </a:extLst>
          </p:cNvPr>
          <p:cNvSpPr txBox="1">
            <a:spLocks noChangeArrowheads="1"/>
          </p:cNvSpPr>
          <p:nvPr/>
        </p:nvSpPr>
        <p:spPr bwMode="auto">
          <a:xfrm>
            <a:off x="24217" y="116632"/>
            <a:ext cx="91392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a:t>
            </a:r>
            <a:r>
              <a:rPr lang="ru-RU" dirty="0">
                <a:cs typeface="Times New Roman" pitchFamily="18" charset="0"/>
              </a:rPr>
              <a:t>2. Какое наибольшее число точек попарных пересечений могут  иметь: а) три; б) четыре; в) пять; г)* </a:t>
            </a:r>
            <a:r>
              <a:rPr lang="en-US" i="1" dirty="0">
                <a:cs typeface="Times New Roman" pitchFamily="18" charset="0"/>
              </a:rPr>
              <a:t>n </a:t>
            </a:r>
            <a:r>
              <a:rPr lang="ru-RU" dirty="0">
                <a:cs typeface="Times New Roman" pitchFamily="18" charset="0"/>
              </a:rPr>
              <a:t>прямых? </a:t>
            </a: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A72B7833-E291-7BC3-51B5-F1C28C454A30}"/>
                  </a:ext>
                </a:extLst>
              </p:cNvPr>
              <p:cNvSpPr txBox="1">
                <a:spLocks noChangeArrowheads="1"/>
              </p:cNvSpPr>
              <p:nvPr/>
            </p:nvSpPr>
            <p:spPr bwMode="auto">
              <a:xfrm>
                <a:off x="19455" y="4627704"/>
                <a:ext cx="9144000" cy="13697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en-US" dirty="0">
                    <a:solidFill>
                      <a:srgbClr val="FF3300"/>
                    </a:solidFill>
                  </a:rPr>
                  <a:t>	</a:t>
                </a:r>
                <a:r>
                  <a:rPr lang="ru-RU" dirty="0"/>
                  <a:t>Следовательно, искомое наибольшее число точек попарных пересечений равно сумме 1 + 2 + … + </a:t>
                </a:r>
                <a:r>
                  <a:rPr lang="en-US" i="1" dirty="0"/>
                  <a:t>n</a:t>
                </a:r>
                <a:r>
                  <a:rPr lang="ru-RU" dirty="0"/>
                  <a:t> – 1. Как мы знаем, эта сумма равна </a:t>
                </a:r>
                <a14:m>
                  <m:oMath xmlns:m="http://schemas.openxmlformats.org/officeDocument/2006/math">
                    <m:f>
                      <m:fPr>
                        <m:ctrlPr>
                          <a:rPr lang="ru-RU" i="1">
                            <a:latin typeface="Cambria Math" panose="02040503050406030204" pitchFamily="18" charset="0"/>
                          </a:rPr>
                        </m:ctrlPr>
                      </m:fPr>
                      <m:num>
                        <m:r>
                          <a:rPr lang="en-US" i="1">
                            <a:latin typeface="Cambria Math"/>
                          </a:rPr>
                          <m:t>𝑛</m:t>
                        </m:r>
                        <m:r>
                          <a:rPr lang="en-US" i="1">
                            <a:latin typeface="Cambria Math"/>
                          </a:rPr>
                          <m:t>(</m:t>
                        </m:r>
                        <m:r>
                          <a:rPr lang="en-US" i="1">
                            <a:latin typeface="Cambria Math"/>
                          </a:rPr>
                          <m:t>𝑛</m:t>
                        </m:r>
                        <m:r>
                          <a:rPr lang="en-US" i="1">
                            <a:latin typeface="Cambria Math"/>
                          </a:rPr>
                          <m:t>−1)</m:t>
                        </m:r>
                      </m:num>
                      <m:den>
                        <m:r>
                          <a:rPr lang="en-US" i="1">
                            <a:latin typeface="Cambria Math"/>
                          </a:rPr>
                          <m:t>2</m:t>
                        </m:r>
                      </m:den>
                    </m:f>
                  </m:oMath>
                </a14:m>
                <a:r>
                  <a:rPr lang="ru-RU" dirty="0"/>
                  <a:t> . </a:t>
                </a:r>
                <a:endParaRPr lang="ru-RU" dirty="0">
                  <a:solidFill>
                    <a:schemeClr val="accent1"/>
                  </a:solidFill>
                </a:endParaRPr>
              </a:p>
            </p:txBody>
          </p:sp>
        </mc:Choice>
        <mc:Fallback xmlns="">
          <p:sp>
            <p:nvSpPr>
              <p:cNvPr id="5" name="Text Box 5">
                <a:extLst>
                  <a:ext uri="{FF2B5EF4-FFF2-40B4-BE49-F238E27FC236}">
                    <a16:creationId xmlns:a16="http://schemas.microsoft.com/office/drawing/2014/main" id="{A72B7833-E291-7BC3-51B5-F1C28C454A30}"/>
                  </a:ext>
                </a:extLst>
              </p:cNvPr>
              <p:cNvSpPr txBox="1">
                <a:spLocks noRot="1" noChangeAspect="1" noMove="1" noResize="1" noEditPoints="1" noAdjustHandles="1" noChangeArrowheads="1" noChangeShapeType="1" noTextEdit="1"/>
              </p:cNvSpPr>
              <p:nvPr/>
            </p:nvSpPr>
            <p:spPr bwMode="auto">
              <a:xfrm>
                <a:off x="19455" y="4627704"/>
                <a:ext cx="9144000" cy="1369734"/>
              </a:xfrm>
              <a:prstGeom prst="rect">
                <a:avLst/>
              </a:prstGeom>
              <a:blipFill>
                <a:blip r:embed="rId3"/>
                <a:stretch>
                  <a:fillRect l="-1000" t="-3556" r="-1067" b="-31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7" name="Рисунок 6">
            <a:extLst>
              <a:ext uri="{FF2B5EF4-FFF2-40B4-BE49-F238E27FC236}">
                <a16:creationId xmlns:a16="http://schemas.microsoft.com/office/drawing/2014/main" id="{02C1DBE7-E8F0-8878-A5AF-F2374D89D562}"/>
              </a:ext>
            </a:extLst>
          </p:cNvPr>
          <p:cNvPicPr>
            <a:picLocks noChangeAspect="1"/>
          </p:cNvPicPr>
          <p:nvPr/>
        </p:nvPicPr>
        <p:blipFill>
          <a:blip r:embed="rId4"/>
          <a:stretch>
            <a:fillRect/>
          </a:stretch>
        </p:blipFill>
        <p:spPr>
          <a:xfrm>
            <a:off x="107504" y="2228671"/>
            <a:ext cx="2562145" cy="2160240"/>
          </a:xfrm>
          <a:prstGeom prst="rect">
            <a:avLst/>
          </a:prstGeom>
        </p:spPr>
      </p:pic>
      <p:grpSp>
        <p:nvGrpSpPr>
          <p:cNvPr id="16" name="Группа 15">
            <a:extLst>
              <a:ext uri="{FF2B5EF4-FFF2-40B4-BE49-F238E27FC236}">
                <a16:creationId xmlns:a16="http://schemas.microsoft.com/office/drawing/2014/main" id="{D3E8DC19-CEA5-94FE-3513-2FA0262BB744}"/>
              </a:ext>
            </a:extLst>
          </p:cNvPr>
          <p:cNvGrpSpPr/>
          <p:nvPr/>
        </p:nvGrpSpPr>
        <p:grpSpPr>
          <a:xfrm>
            <a:off x="73785" y="2155620"/>
            <a:ext cx="9036496" cy="2181024"/>
            <a:chOff x="73785" y="2155620"/>
            <a:chExt cx="9036496" cy="2181024"/>
          </a:xfrm>
        </p:grpSpPr>
        <p:sp>
          <p:nvSpPr>
            <p:cNvPr id="8" name="Text Box 5">
              <a:extLst>
                <a:ext uri="{FF2B5EF4-FFF2-40B4-BE49-F238E27FC236}">
                  <a16:creationId xmlns:a16="http://schemas.microsoft.com/office/drawing/2014/main" id="{FD32448F-A74E-35A3-8160-F0BFDD118D85}"/>
                </a:ext>
              </a:extLst>
            </p:cNvPr>
            <p:cNvSpPr txBox="1">
              <a:spLocks noChangeArrowheads="1"/>
            </p:cNvSpPr>
            <p:nvPr/>
          </p:nvSpPr>
          <p:spPr bwMode="auto">
            <a:xfrm>
              <a:off x="2635930" y="2155620"/>
              <a:ext cx="6474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При добавлении третьей прямой могут получиться не более двух новых точек пересечения.</a:t>
              </a:r>
              <a:endParaRPr lang="ru-RU" dirty="0">
                <a:solidFill>
                  <a:schemeClr val="accent1"/>
                </a:solidFill>
              </a:endParaRPr>
            </a:p>
          </p:txBody>
        </p:sp>
        <p:pic>
          <p:nvPicPr>
            <p:cNvPr id="10" name="Рисунок 9">
              <a:extLst>
                <a:ext uri="{FF2B5EF4-FFF2-40B4-BE49-F238E27FC236}">
                  <a16:creationId xmlns:a16="http://schemas.microsoft.com/office/drawing/2014/main" id="{837FD09E-C775-AF28-E400-E52EB46D7F6F}"/>
                </a:ext>
              </a:extLst>
            </p:cNvPr>
            <p:cNvPicPr>
              <a:picLocks noChangeAspect="1"/>
            </p:cNvPicPr>
            <p:nvPr/>
          </p:nvPicPr>
          <p:blipFill>
            <a:blip r:embed="rId5"/>
            <a:stretch>
              <a:fillRect/>
            </a:stretch>
          </p:blipFill>
          <p:spPr>
            <a:xfrm>
              <a:off x="73785" y="2198814"/>
              <a:ext cx="2535566" cy="2137830"/>
            </a:xfrm>
            <a:prstGeom prst="rect">
              <a:avLst/>
            </a:prstGeom>
          </p:spPr>
        </p:pic>
      </p:grpSp>
      <p:grpSp>
        <p:nvGrpSpPr>
          <p:cNvPr id="17" name="Группа 16">
            <a:extLst>
              <a:ext uri="{FF2B5EF4-FFF2-40B4-BE49-F238E27FC236}">
                <a16:creationId xmlns:a16="http://schemas.microsoft.com/office/drawing/2014/main" id="{B067F445-11CA-5CBD-097A-310E30D9D7B5}"/>
              </a:ext>
            </a:extLst>
          </p:cNvPr>
          <p:cNvGrpSpPr/>
          <p:nvPr/>
        </p:nvGrpSpPr>
        <p:grpSpPr>
          <a:xfrm>
            <a:off x="115882" y="2228671"/>
            <a:ext cx="9008375" cy="2327607"/>
            <a:chOff x="115882" y="2228671"/>
            <a:chExt cx="9008375" cy="2327607"/>
          </a:xfrm>
        </p:grpSpPr>
        <p:sp>
          <p:nvSpPr>
            <p:cNvPr id="12" name="Text Box 5">
              <a:extLst>
                <a:ext uri="{FF2B5EF4-FFF2-40B4-BE49-F238E27FC236}">
                  <a16:creationId xmlns:a16="http://schemas.microsoft.com/office/drawing/2014/main" id="{B7F5AF80-00B0-B811-1279-18C860293585}"/>
                </a:ext>
              </a:extLst>
            </p:cNvPr>
            <p:cNvSpPr txBox="1">
              <a:spLocks noChangeArrowheads="1"/>
            </p:cNvSpPr>
            <p:nvPr/>
          </p:nvSpPr>
          <p:spPr bwMode="auto">
            <a:xfrm>
              <a:off x="2649906" y="3355949"/>
              <a:ext cx="6474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Аналогично, при добавлении </a:t>
              </a:r>
              <a:r>
                <a:rPr lang="en-US" i="1" dirty="0"/>
                <a:t>n</a:t>
              </a:r>
              <a:r>
                <a:rPr lang="ru-RU" dirty="0"/>
                <a:t>-ой прямой могут получиться не более </a:t>
              </a:r>
              <a:r>
                <a:rPr lang="en-US" i="1" dirty="0"/>
                <a:t>n </a:t>
              </a:r>
              <a:r>
                <a:rPr lang="ru-RU" dirty="0"/>
                <a:t>- 1 новых точек пересечения.</a:t>
              </a:r>
              <a:endParaRPr lang="ru-RU" dirty="0">
                <a:solidFill>
                  <a:schemeClr val="accent1"/>
                </a:solidFill>
              </a:endParaRPr>
            </a:p>
          </p:txBody>
        </p:sp>
        <p:pic>
          <p:nvPicPr>
            <p:cNvPr id="14" name="Рисунок 13">
              <a:extLst>
                <a:ext uri="{FF2B5EF4-FFF2-40B4-BE49-F238E27FC236}">
                  <a16:creationId xmlns:a16="http://schemas.microsoft.com/office/drawing/2014/main" id="{F2AB5F62-01D8-95D5-C3CF-6CBE334B62D3}"/>
                </a:ext>
              </a:extLst>
            </p:cNvPr>
            <p:cNvPicPr>
              <a:picLocks noChangeAspect="1"/>
            </p:cNvPicPr>
            <p:nvPr/>
          </p:nvPicPr>
          <p:blipFill>
            <a:blip r:embed="rId6"/>
            <a:stretch>
              <a:fillRect/>
            </a:stretch>
          </p:blipFill>
          <p:spPr>
            <a:xfrm>
              <a:off x="115882" y="2228671"/>
              <a:ext cx="2493469" cy="2102336"/>
            </a:xfrm>
            <a:prstGeom prst="rect">
              <a:avLst/>
            </a:prstGeom>
          </p:spPr>
        </p:pic>
      </p:grpSp>
    </p:spTree>
    <p:extLst>
      <p:ext uri="{BB962C8B-B14F-4D97-AF65-F5344CB8AC3E}">
        <p14:creationId xmlns:p14="http://schemas.microsoft.com/office/powerpoint/2010/main" val="40973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ru-RU" dirty="0"/>
              <a:t>	</a:t>
            </a:r>
            <a:r>
              <a:rPr lang="ru-RU" sz="2800" dirty="0">
                <a:solidFill>
                  <a:srgbClr val="FF0000"/>
                </a:solidFill>
              </a:rPr>
              <a:t>Авторский сайт: </a:t>
            </a:r>
            <a:r>
              <a:rPr lang="en-US" sz="2800" dirty="0">
                <a:solidFill>
                  <a:srgbClr val="FF0000"/>
                </a:solidFill>
              </a:rPr>
              <a:t>vasmirnov.ru</a:t>
            </a:r>
            <a:r>
              <a:rPr lang="ru-RU" sz="2800" dirty="0">
                <a:solidFill>
                  <a:srgbClr val="FF0000"/>
                </a:solidFill>
              </a:rPr>
              <a:t>	</a:t>
            </a:r>
          </a:p>
        </p:txBody>
      </p:sp>
      <p:pic>
        <p:nvPicPr>
          <p:cNvPr id="4" name="Рисунок 3">
            <a:extLst>
              <a:ext uri="{FF2B5EF4-FFF2-40B4-BE49-F238E27FC236}">
                <a16:creationId xmlns:a16="http://schemas.microsoft.com/office/drawing/2014/main" id="{39955895-AF42-F1DD-86A0-07588A1EA733}"/>
              </a:ext>
            </a:extLst>
          </p:cNvPr>
          <p:cNvPicPr>
            <a:picLocks noChangeAspect="1"/>
          </p:cNvPicPr>
          <p:nvPr/>
        </p:nvPicPr>
        <p:blipFill>
          <a:blip r:embed="rId3"/>
          <a:stretch>
            <a:fillRect/>
          </a:stretch>
        </p:blipFill>
        <p:spPr>
          <a:xfrm>
            <a:off x="1187624" y="492504"/>
            <a:ext cx="7180280" cy="6365496"/>
          </a:xfrm>
          <a:prstGeom prst="rect">
            <a:avLst/>
          </a:prstGeom>
        </p:spPr>
      </p:pic>
    </p:spTree>
    <p:extLst>
      <p:ext uri="{BB962C8B-B14F-4D97-AF65-F5344CB8AC3E}">
        <p14:creationId xmlns:p14="http://schemas.microsoft.com/office/powerpoint/2010/main" val="141293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Box 5">
                <a:extLst>
                  <a:ext uri="{FF2B5EF4-FFF2-40B4-BE49-F238E27FC236}">
                    <a16:creationId xmlns:a16="http://schemas.microsoft.com/office/drawing/2014/main" id="{5DCD9014-8676-B757-B3FD-216D1F89FE35}"/>
                  </a:ext>
                </a:extLst>
              </p:cNvPr>
              <p:cNvSpPr txBox="1">
                <a:spLocks noChangeArrowheads="1"/>
              </p:cNvSpPr>
              <p:nvPr/>
            </p:nvSpPr>
            <p:spPr bwMode="auto">
              <a:xfrm>
                <a:off x="0" y="188640"/>
                <a:ext cx="9144000" cy="24777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dirty="0">
                    <a:solidFill>
                      <a:srgbClr val="FF3300"/>
                    </a:solidFill>
                  </a:rPr>
                  <a:t>	</a:t>
                </a:r>
                <a:r>
                  <a:rPr lang="ru-RU" dirty="0">
                    <a:solidFill>
                      <a:srgbClr val="FF3300"/>
                    </a:solidFill>
                  </a:rPr>
                  <a:t>Решение 2.</a:t>
                </a:r>
                <a:r>
                  <a:rPr lang="en-US" dirty="0">
                    <a:solidFill>
                      <a:srgbClr val="FF3300"/>
                    </a:solidFill>
                  </a:rPr>
                  <a:t> </a:t>
                </a:r>
                <a:r>
                  <a:rPr lang="ru-RU" dirty="0">
                    <a:cs typeface="Times New Roman" pitchFamily="18" charset="0"/>
                  </a:rPr>
                  <a:t>Заметим, что наибольшее число точек попарных пересечений получается, если каждая прямая пересекается с каждой, при этом никакие три прямые не пересекаются в одной точке. В этом случае каждая точка пересечения однозначно определяется парой прямых. Следовательно, число точек пересечения равно числу пар прямых, т. е. равно</a:t>
                </a:r>
                <a:r>
                  <a:rPr lang="ru-RU" dirty="0">
                    <a:solidFill>
                      <a:schemeClr val="tx1"/>
                    </a:solidFill>
                  </a:rPr>
                  <a:t> </a:t>
                </a:r>
                <a14:m>
                  <m:oMath xmlns:m="http://schemas.openxmlformats.org/officeDocument/2006/math">
                    <m:f>
                      <m:fPr>
                        <m:ctrlPr>
                          <a:rPr lang="ru-RU" i="1" smtClean="0">
                            <a:solidFill>
                              <a:schemeClr val="tx1"/>
                            </a:solidFill>
                            <a:latin typeface="Cambria Math" panose="02040503050406030204" pitchFamily="18" charset="0"/>
                          </a:rPr>
                        </m:ctrlPr>
                      </m:fPr>
                      <m:num>
                        <m:r>
                          <a:rPr lang="en-US" b="0" i="1" smtClean="0">
                            <a:solidFill>
                              <a:schemeClr val="tx1"/>
                            </a:solidFill>
                            <a:latin typeface="Cambria Math"/>
                          </a:rPr>
                          <m:t>𝑛</m:t>
                        </m:r>
                        <m:r>
                          <a:rPr lang="en-US" b="0" i="1" smtClean="0">
                            <a:solidFill>
                              <a:schemeClr val="tx1"/>
                            </a:solidFill>
                            <a:latin typeface="Cambria Math"/>
                          </a:rPr>
                          <m:t>(</m:t>
                        </m:r>
                        <m:r>
                          <a:rPr lang="en-US" b="0" i="1" smtClean="0">
                            <a:solidFill>
                              <a:schemeClr val="tx1"/>
                            </a:solidFill>
                            <a:latin typeface="Cambria Math"/>
                          </a:rPr>
                          <m:t>𝑛</m:t>
                        </m:r>
                        <m:r>
                          <a:rPr lang="en-US" b="0" i="1" smtClean="0">
                            <a:solidFill>
                              <a:schemeClr val="tx1"/>
                            </a:solidFill>
                            <a:latin typeface="Cambria Math"/>
                          </a:rPr>
                          <m:t>−1)</m:t>
                        </m:r>
                      </m:num>
                      <m:den>
                        <m:r>
                          <a:rPr lang="en-US" b="0" i="1" smtClean="0">
                            <a:solidFill>
                              <a:schemeClr val="tx1"/>
                            </a:solidFill>
                            <a:latin typeface="Cambria Math"/>
                          </a:rPr>
                          <m:t>2</m:t>
                        </m:r>
                      </m:den>
                    </m:f>
                    <m:r>
                      <a:rPr lang="en-US" b="0" i="1" smtClean="0">
                        <a:solidFill>
                          <a:schemeClr val="tx1"/>
                        </a:solidFill>
                        <a:latin typeface="Cambria Math"/>
                      </a:rPr>
                      <m:t>.</m:t>
                    </m:r>
                  </m:oMath>
                </a14:m>
                <a:endParaRPr lang="ru-RU" dirty="0">
                  <a:solidFill>
                    <a:schemeClr val="accent1"/>
                  </a:solidFill>
                </a:endParaRPr>
              </a:p>
            </p:txBody>
          </p:sp>
        </mc:Choice>
        <mc:Fallback xmlns="">
          <p:sp>
            <p:nvSpPr>
              <p:cNvPr id="2" name="Text Box 5">
                <a:extLst>
                  <a:ext uri="{FF2B5EF4-FFF2-40B4-BE49-F238E27FC236}">
                    <a16:creationId xmlns:a16="http://schemas.microsoft.com/office/drawing/2014/main" id="{5DCD9014-8676-B757-B3FD-216D1F89FE35}"/>
                  </a:ext>
                </a:extLst>
              </p:cNvPr>
              <p:cNvSpPr txBox="1">
                <a:spLocks noRot="1" noChangeAspect="1" noMove="1" noResize="1" noEditPoints="1" noAdjustHandles="1" noChangeArrowheads="1" noChangeShapeType="1" noTextEdit="1"/>
              </p:cNvSpPr>
              <p:nvPr/>
            </p:nvSpPr>
            <p:spPr bwMode="auto">
              <a:xfrm>
                <a:off x="0" y="188640"/>
                <a:ext cx="9144000" cy="2477730"/>
              </a:xfrm>
              <a:prstGeom prst="rect">
                <a:avLst/>
              </a:prstGeom>
              <a:blipFill>
                <a:blip r:embed="rId3"/>
                <a:stretch>
                  <a:fillRect l="-1000" t="-1970" r="-1000" b="-14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733B1EE4-9F3A-57F6-8F69-FAE2C59DD6F9}"/>
              </a:ext>
            </a:extLst>
          </p:cNvPr>
          <p:cNvPicPr>
            <a:picLocks noChangeAspect="1"/>
          </p:cNvPicPr>
          <p:nvPr/>
        </p:nvPicPr>
        <p:blipFill>
          <a:blip r:embed="rId4"/>
          <a:stretch>
            <a:fillRect/>
          </a:stretch>
        </p:blipFill>
        <p:spPr>
          <a:xfrm>
            <a:off x="2843808" y="3284984"/>
            <a:ext cx="2808312" cy="2182588"/>
          </a:xfrm>
          <a:prstGeom prst="rect">
            <a:avLst/>
          </a:prstGeom>
        </p:spPr>
      </p:pic>
    </p:spTree>
    <p:extLst>
      <p:ext uri="{BB962C8B-B14F-4D97-AF65-F5344CB8AC3E}">
        <p14:creationId xmlns:p14="http://schemas.microsoft.com/office/powerpoint/2010/main" val="416075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04"/>
            <a:ext cx="9144000" cy="523220"/>
          </a:xfrm>
          <a:prstGeom prst="rect">
            <a:avLst/>
          </a:prstGeom>
          <a:noFill/>
        </p:spPr>
        <p:txBody>
          <a:bodyPr wrap="square" rtlCol="0">
            <a:spAutoFit/>
          </a:bodyPr>
          <a:lstStyle/>
          <a:p>
            <a:pPr algn="ctr"/>
            <a:r>
              <a:rPr lang="ru-RU" sz="2800" dirty="0">
                <a:solidFill>
                  <a:srgbClr val="FF0000"/>
                </a:solidFill>
              </a:rPr>
              <a:t>Определение отрезка</a:t>
            </a:r>
          </a:p>
        </p:txBody>
      </p:sp>
      <p:pic>
        <p:nvPicPr>
          <p:cNvPr id="3" name="Рисунок 2">
            <a:extLst>
              <a:ext uri="{FF2B5EF4-FFF2-40B4-BE49-F238E27FC236}">
                <a16:creationId xmlns:a16="http://schemas.microsoft.com/office/drawing/2014/main" id="{56E905CB-8110-6251-9F52-6BA326D28307}"/>
              </a:ext>
            </a:extLst>
          </p:cNvPr>
          <p:cNvPicPr>
            <a:picLocks noChangeAspect="1"/>
          </p:cNvPicPr>
          <p:nvPr/>
        </p:nvPicPr>
        <p:blipFill>
          <a:blip r:embed="rId3" cstate="print"/>
          <a:stretch>
            <a:fillRect/>
          </a:stretch>
        </p:blipFill>
        <p:spPr>
          <a:xfrm>
            <a:off x="899592" y="1318459"/>
            <a:ext cx="6866034" cy="2308323"/>
          </a:xfrm>
          <a:prstGeom prst="rect">
            <a:avLst/>
          </a:prstGeom>
        </p:spPr>
      </p:pic>
      <p:pic>
        <p:nvPicPr>
          <p:cNvPr id="4" name="Рисунок 3">
            <a:extLst>
              <a:ext uri="{FF2B5EF4-FFF2-40B4-BE49-F238E27FC236}">
                <a16:creationId xmlns:a16="http://schemas.microsoft.com/office/drawing/2014/main" id="{79DB8DA0-8152-56EF-0BA0-FA24BE39E9D2}"/>
              </a:ext>
            </a:extLst>
          </p:cNvPr>
          <p:cNvPicPr>
            <a:picLocks noChangeAspect="1"/>
          </p:cNvPicPr>
          <p:nvPr/>
        </p:nvPicPr>
        <p:blipFill>
          <a:blip r:embed="rId4" cstate="print"/>
          <a:stretch>
            <a:fillRect/>
          </a:stretch>
        </p:blipFill>
        <p:spPr>
          <a:xfrm>
            <a:off x="971600" y="3626782"/>
            <a:ext cx="7886619" cy="1747404"/>
          </a:xfrm>
          <a:prstGeom prst="rect">
            <a:avLst/>
          </a:prstGeom>
        </p:spPr>
      </p:pic>
      <p:sp>
        <p:nvSpPr>
          <p:cNvPr id="5" name="TextBox 4">
            <a:extLst>
              <a:ext uri="{FF2B5EF4-FFF2-40B4-BE49-F238E27FC236}">
                <a16:creationId xmlns:a16="http://schemas.microsoft.com/office/drawing/2014/main" id="{12438A77-E37B-9AA1-6113-18DC26C8FFD6}"/>
              </a:ext>
            </a:extLst>
          </p:cNvPr>
          <p:cNvSpPr txBox="1"/>
          <p:nvPr/>
        </p:nvSpPr>
        <p:spPr>
          <a:xfrm>
            <a:off x="0" y="464617"/>
            <a:ext cx="9144000" cy="830997"/>
          </a:xfrm>
          <a:prstGeom prst="rect">
            <a:avLst/>
          </a:prstGeom>
          <a:noFill/>
        </p:spPr>
        <p:txBody>
          <a:bodyPr wrap="square" rtlCol="0">
            <a:spAutoFit/>
          </a:bodyPr>
          <a:lstStyle/>
          <a:p>
            <a:pPr algn="just"/>
            <a:r>
              <a:rPr lang="ru-RU" dirty="0"/>
              <a:t>	Определения отрезка в учебниках 1, 2, используют рисунок и не являются строгими математическими определениями.</a:t>
            </a:r>
            <a:r>
              <a:rPr lang="ru-RU" altLang="ru-RU" kern="0" dirty="0">
                <a:solidFill>
                  <a:schemeClr val="tx1"/>
                </a:solidFill>
              </a:rPr>
              <a:t>	</a:t>
            </a:r>
            <a:endParaRPr lang="ru-RU" dirty="0"/>
          </a:p>
        </p:txBody>
      </p:sp>
      <p:sp>
        <p:nvSpPr>
          <p:cNvPr id="6" name="TextBox 5">
            <a:extLst>
              <a:ext uri="{FF2B5EF4-FFF2-40B4-BE49-F238E27FC236}">
                <a16:creationId xmlns:a16="http://schemas.microsoft.com/office/drawing/2014/main" id="{B0746C63-C85F-82F8-6F58-C2A8A9E5C1D8}"/>
              </a:ext>
            </a:extLst>
          </p:cNvPr>
          <p:cNvSpPr txBox="1"/>
          <p:nvPr/>
        </p:nvSpPr>
        <p:spPr>
          <a:xfrm>
            <a:off x="0" y="5400132"/>
            <a:ext cx="9144000" cy="461665"/>
          </a:xfrm>
          <a:prstGeom prst="rect">
            <a:avLst/>
          </a:prstGeom>
          <a:noFill/>
        </p:spPr>
        <p:txBody>
          <a:bodyPr wrap="square" rtlCol="0">
            <a:spAutoFit/>
          </a:bodyPr>
          <a:lstStyle/>
          <a:p>
            <a:pPr algn="just"/>
            <a:r>
              <a:rPr lang="ru-RU" dirty="0"/>
              <a:t>	То же самое касается определения луча.</a:t>
            </a:r>
            <a:r>
              <a:rPr lang="ru-RU" altLang="ru-RU" kern="0" dirty="0">
                <a:solidFill>
                  <a:schemeClr val="tx1"/>
                </a:solidFill>
              </a:rPr>
              <a:t>	</a:t>
            </a:r>
            <a:endParaRPr lang="ru-RU" dirty="0"/>
          </a:p>
        </p:txBody>
      </p:sp>
    </p:spTree>
    <p:extLst>
      <p:ext uri="{BB962C8B-B14F-4D97-AF65-F5344CB8AC3E}">
        <p14:creationId xmlns:p14="http://schemas.microsoft.com/office/powerpoint/2010/main" val="220476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23">
            <a:extLst>
              <a:ext uri="{FF2B5EF4-FFF2-40B4-BE49-F238E27FC236}">
                <a16:creationId xmlns:a16="http://schemas.microsoft.com/office/drawing/2014/main" id="{4B9506CD-14BD-8C10-7C7D-E66268CBECFE}"/>
              </a:ext>
            </a:extLst>
          </p:cNvPr>
          <p:cNvSpPr txBox="1">
            <a:spLocks noChangeArrowheads="1"/>
          </p:cNvSpPr>
          <p:nvPr/>
        </p:nvSpPr>
        <p:spPr bwMode="auto">
          <a:xfrm>
            <a:off x="130088" y="260648"/>
            <a:ext cx="89786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Дать строгое математическое определение отрезка и луча позволяет следующая аксиома.</a:t>
            </a:r>
            <a:r>
              <a:rPr lang="ru-RU" dirty="0">
                <a:solidFill>
                  <a:srgbClr val="FF0000"/>
                </a:solidFill>
                <a:cs typeface="Times New Roman" charset="0"/>
              </a:rPr>
              <a:t>	</a:t>
            </a:r>
            <a:endParaRPr lang="ru-RU" sz="2800" dirty="0">
              <a:solidFill>
                <a:srgbClr val="FF0000"/>
              </a:solidFill>
            </a:endParaRPr>
          </a:p>
        </p:txBody>
      </p:sp>
      <p:sp>
        <p:nvSpPr>
          <p:cNvPr id="3" name="Text Box 23">
            <a:extLst>
              <a:ext uri="{FF2B5EF4-FFF2-40B4-BE49-F238E27FC236}">
                <a16:creationId xmlns:a16="http://schemas.microsoft.com/office/drawing/2014/main" id="{1DFB05E8-BAAC-0FB7-7054-7EE9CBB6D153}"/>
              </a:ext>
            </a:extLst>
          </p:cNvPr>
          <p:cNvSpPr txBox="1">
            <a:spLocks noChangeArrowheads="1"/>
          </p:cNvSpPr>
          <p:nvPr/>
        </p:nvSpPr>
        <p:spPr bwMode="auto">
          <a:xfrm>
            <a:off x="130088" y="1268760"/>
            <a:ext cx="897862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sz="2800" dirty="0">
                <a:solidFill>
                  <a:srgbClr val="FF0000"/>
                </a:solidFill>
                <a:cs typeface="Times New Roman" charset="0"/>
              </a:rPr>
              <a:t>	</a:t>
            </a:r>
            <a:r>
              <a:rPr lang="ru-RU" i="1" dirty="0">
                <a:solidFill>
                  <a:srgbClr val="FF0000"/>
                </a:solidFill>
                <a:effectLst/>
                <a:latin typeface="Times New Roman" panose="02020603050405020304" pitchFamily="18" charset="0"/>
                <a:ea typeface="Times New Roman" panose="02020603050405020304" pitchFamily="18" charset="0"/>
              </a:rPr>
              <a:t>Каждая точка на прямой разбивает эту прямую на две части</a:t>
            </a:r>
            <a:r>
              <a:rPr lang="ru-RU" dirty="0">
                <a:solidFill>
                  <a:srgbClr val="FF0000"/>
                </a:solidFill>
                <a:effectLst/>
                <a:latin typeface="Times New Roman" panose="02020603050405020304" pitchFamily="18" charset="0"/>
                <a:ea typeface="Times New Roman" panose="02020603050405020304" pitchFamily="18" charset="0"/>
              </a:rPr>
              <a:t>.</a:t>
            </a:r>
          </a:p>
          <a:p>
            <a:pPr algn="just" eaLnBrk="1" hangingPunct="1">
              <a:spcBef>
                <a:spcPts val="0"/>
              </a:spcBef>
            </a:pPr>
            <a:r>
              <a:rPr lang="ru-RU" dirty="0">
                <a:latin typeface="Times New Roman" panose="02020603050405020304" pitchFamily="18" charset="0"/>
                <a:ea typeface="Times New Roman" panose="02020603050405020304" pitchFamily="18" charset="0"/>
              </a:rPr>
              <a:t>	Если</a:t>
            </a:r>
            <a:r>
              <a:rPr lang="ru-RU" dirty="0">
                <a:effectLst/>
                <a:latin typeface="Times New Roman" panose="02020603050405020304" pitchFamily="18" charset="0"/>
                <a:ea typeface="Times New Roman" panose="02020603050405020304" pitchFamily="18" charset="0"/>
              </a:rPr>
              <a:t> две точки принадлежать разным частям, то говорят также, что они лежат по разные стороны от данной точки, а сама данная точка лежит между этими точками.</a:t>
            </a:r>
          </a:p>
          <a:p>
            <a:pPr algn="just" eaLnBrk="1" hangingPunct="1">
              <a:spcBef>
                <a:spcPts val="0"/>
              </a:spcBef>
            </a:pPr>
            <a:r>
              <a:rPr lang="ru-RU" dirty="0">
                <a:latin typeface="Times New Roman" panose="02020603050405020304" pitchFamily="18" charset="0"/>
                <a:ea typeface="Times New Roman" panose="02020603050405020304" pitchFamily="18" charset="0"/>
              </a:rPr>
              <a:t>	Если две </a:t>
            </a:r>
            <a:r>
              <a:rPr lang="ru-RU" dirty="0">
                <a:effectLst/>
                <a:latin typeface="Times New Roman" panose="02020603050405020304" pitchFamily="18" charset="0"/>
                <a:ea typeface="Times New Roman" panose="02020603050405020304" pitchFamily="18" charset="0"/>
              </a:rPr>
              <a:t>точки принадлежат одной части, то говорят также, что они лежат по одну сторону от данной точки.</a:t>
            </a:r>
            <a:r>
              <a:rPr lang="ru-RU" sz="2800" i="1" dirty="0">
                <a:solidFill>
                  <a:srgbClr val="FF0000"/>
                </a:solidFill>
                <a:effectLst/>
                <a:latin typeface="Times New Roman" panose="02020603050405020304" pitchFamily="18" charset="0"/>
                <a:ea typeface="Times New Roman" panose="02020603050405020304" pitchFamily="18" charset="0"/>
              </a:rPr>
              <a:t> </a:t>
            </a:r>
            <a:r>
              <a:rPr lang="ru-RU" sz="2800" i="1" dirty="0">
                <a:solidFill>
                  <a:srgbClr val="FF0000"/>
                </a:solidFill>
                <a:latin typeface="Times New Roman" panose="02020603050405020304" pitchFamily="18" charset="0"/>
                <a:ea typeface="Times New Roman" panose="02020603050405020304" pitchFamily="18" charset="0"/>
              </a:rPr>
              <a:t>	</a:t>
            </a:r>
            <a:endParaRPr lang="ru-RU" sz="2800" dirty="0">
              <a:solidFill>
                <a:srgbClr val="FF0000"/>
              </a:solidFill>
            </a:endParaRPr>
          </a:p>
        </p:txBody>
      </p:sp>
    </p:spTree>
    <p:extLst>
      <p:ext uri="{BB962C8B-B14F-4D97-AF65-F5344CB8AC3E}">
        <p14:creationId xmlns:p14="http://schemas.microsoft.com/office/powerpoint/2010/main" val="706485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32"/>
          <p:cNvSpPr txBox="1">
            <a:spLocks noChangeArrowheads="1"/>
          </p:cNvSpPr>
          <p:nvPr/>
        </p:nvSpPr>
        <p:spPr bwMode="auto">
          <a:xfrm>
            <a:off x="0" y="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Отрезком </a:t>
            </a:r>
            <a:r>
              <a:rPr lang="ru-RU" dirty="0"/>
              <a:t>называется фигура</a:t>
            </a:r>
            <a:r>
              <a:rPr lang="ru-RU" dirty="0">
                <a:cs typeface="Times New Roman" charset="0"/>
              </a:rPr>
              <a:t>, образованная двумя точками прямой, и всеми точками, лежащими между ними</a:t>
            </a:r>
            <a:r>
              <a:rPr lang="ru-RU" dirty="0"/>
              <a:t>. </a:t>
            </a:r>
            <a:r>
              <a:rPr lang="ru-RU" dirty="0">
                <a:cs typeface="Times New Roman" charset="0"/>
              </a:rPr>
              <a:t>При этом сами две данные точки называются</a:t>
            </a:r>
            <a:r>
              <a:rPr lang="ru-RU" dirty="0">
                <a:solidFill>
                  <a:schemeClr val="accent1"/>
                </a:solidFill>
                <a:cs typeface="Times New Roman" charset="0"/>
              </a:rPr>
              <a:t> </a:t>
            </a:r>
            <a:r>
              <a:rPr lang="ru-RU" dirty="0">
                <a:solidFill>
                  <a:srgbClr val="FF3300"/>
                </a:solidFill>
                <a:cs typeface="Times New Roman" charset="0"/>
              </a:rPr>
              <a:t>концами отрезка.</a:t>
            </a:r>
            <a:r>
              <a:rPr lang="ru-RU" dirty="0">
                <a:solidFill>
                  <a:schemeClr val="accent1"/>
                </a:solidFill>
              </a:rPr>
              <a:t> </a:t>
            </a:r>
          </a:p>
        </p:txBody>
      </p:sp>
      <p:pic>
        <p:nvPicPr>
          <p:cNvPr id="3076" name="Picture 10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506" y="1200329"/>
            <a:ext cx="24145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5" name="Text Box 1037"/>
          <p:cNvSpPr txBox="1">
            <a:spLocks noChangeArrowheads="1"/>
          </p:cNvSpPr>
          <p:nvPr/>
        </p:nvSpPr>
        <p:spPr bwMode="auto">
          <a:xfrm>
            <a:off x="0" y="1916832"/>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	Отрезок обозначается указанием его концов,</a:t>
            </a:r>
            <a:r>
              <a:rPr lang="en-US" dirty="0"/>
              <a:t> </a:t>
            </a:r>
            <a:r>
              <a:rPr lang="ru-RU" dirty="0"/>
              <a:t>например, отрезок с концами </a:t>
            </a:r>
            <a:r>
              <a:rPr lang="en-US" i="1" dirty="0"/>
              <a:t>A </a:t>
            </a:r>
            <a:r>
              <a:rPr lang="ru-RU" dirty="0"/>
              <a:t>и </a:t>
            </a:r>
            <a:r>
              <a:rPr lang="en-US" i="1" dirty="0"/>
              <a:t>B</a:t>
            </a:r>
            <a:r>
              <a:rPr lang="ru-RU" dirty="0"/>
              <a:t> обозначается</a:t>
            </a:r>
            <a:r>
              <a:rPr lang="ru-RU" i="1" dirty="0"/>
              <a:t> </a:t>
            </a:r>
            <a:r>
              <a:rPr lang="en-US" i="1" dirty="0"/>
              <a:t>AB</a:t>
            </a:r>
            <a:r>
              <a:rPr lang="en-US" dirty="0"/>
              <a:t>.</a:t>
            </a:r>
            <a:endParaRPr lang="ru-RU" dirty="0"/>
          </a:p>
        </p:txBody>
      </p:sp>
      <p:grpSp>
        <p:nvGrpSpPr>
          <p:cNvPr id="7" name="Group 10"/>
          <p:cNvGrpSpPr>
            <a:grpSpLocks/>
          </p:cNvGrpSpPr>
          <p:nvPr/>
        </p:nvGrpSpPr>
        <p:grpSpPr bwMode="auto">
          <a:xfrm>
            <a:off x="0" y="3120156"/>
            <a:ext cx="9144000" cy="1674813"/>
            <a:chOff x="192" y="15"/>
            <a:chExt cx="5568" cy="1055"/>
          </a:xfrm>
        </p:grpSpPr>
        <p:sp>
          <p:nvSpPr>
            <p:cNvPr id="8" name="Text Box 6"/>
            <p:cNvSpPr txBox="1">
              <a:spLocks noChangeArrowheads="1"/>
            </p:cNvSpPr>
            <p:nvPr/>
          </p:nvSpPr>
          <p:spPr bwMode="auto">
            <a:xfrm>
              <a:off x="192" y="15"/>
              <a:ext cx="5568"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Л</a:t>
              </a:r>
              <a:r>
                <a:rPr lang="ru-RU" dirty="0">
                  <a:solidFill>
                    <a:srgbClr val="FF3300"/>
                  </a:solidFill>
                  <a:cs typeface="Times New Roman" charset="0"/>
                </a:rPr>
                <a:t>учом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полупрямой</a:t>
              </a:r>
              <a:r>
                <a:rPr lang="ru-RU" dirty="0">
                  <a:cs typeface="Times New Roman" charset="0"/>
                </a:rPr>
                <a:t>, называется фигура, образованная точкой прямой, и всеми точками этой прямой, лежащими от неё по</a:t>
              </a:r>
              <a:r>
                <a:rPr lang="ru-RU" dirty="0"/>
                <a:t> </a:t>
              </a:r>
              <a:r>
                <a:rPr lang="ru-RU" dirty="0">
                  <a:cs typeface="Times New Roman" charset="0"/>
                </a:rPr>
                <a:t>одну сторону. При этом сама данная точка называется</a:t>
              </a:r>
              <a:r>
                <a:rPr lang="ru-RU" dirty="0">
                  <a:solidFill>
                    <a:schemeClr val="accent1"/>
                  </a:solidFill>
                  <a:cs typeface="Times New Roman" charset="0"/>
                </a:rPr>
                <a:t> </a:t>
              </a:r>
              <a:r>
                <a:rPr lang="ru-RU" dirty="0">
                  <a:solidFill>
                    <a:srgbClr val="FF3300"/>
                  </a:solidFill>
                  <a:cs typeface="Times New Roman" charset="0"/>
                </a:rPr>
                <a:t>началом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вершиной</a:t>
              </a:r>
              <a:r>
                <a:rPr lang="ru-RU" dirty="0">
                  <a:solidFill>
                    <a:schemeClr val="accent1"/>
                  </a:solidFill>
                  <a:cs typeface="Times New Roman" charset="0"/>
                </a:rPr>
                <a:t> </a:t>
              </a:r>
              <a:r>
                <a:rPr lang="ru-RU" dirty="0">
                  <a:cs typeface="Times New Roman" charset="0"/>
                </a:rPr>
                <a:t>луча.</a:t>
              </a:r>
            </a:p>
          </p:txBody>
        </p:sp>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771"/>
              <a:ext cx="1878"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Box 9"/>
          <p:cNvSpPr txBox="1">
            <a:spLocks noChangeArrowheads="1"/>
          </p:cNvSpPr>
          <p:nvPr/>
        </p:nvSpPr>
        <p:spPr bwMode="auto">
          <a:xfrm>
            <a:off x="0" y="494116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Для обозначения лучей используются пары прописных латинских букв, например, </a:t>
            </a:r>
            <a:r>
              <a:rPr lang="en-US" i="1" dirty="0">
                <a:cs typeface="Times New Roman" charset="0"/>
              </a:rPr>
              <a:t>AB</a:t>
            </a:r>
            <a:r>
              <a:rPr lang="ru-RU" dirty="0">
                <a:cs typeface="Times New Roman" charset="0"/>
              </a:rPr>
              <a:t>, первая из которых обозначает начало луча, а вторая - какую-нибудь точку, принадлежащую лучу</a:t>
            </a:r>
            <a:r>
              <a:rPr lang="ru-RU" dirty="0"/>
              <a:t>.</a:t>
            </a:r>
            <a:r>
              <a:rPr lang="ru-RU" dirty="0">
                <a:solidFill>
                  <a:schemeClr val="accent1"/>
                </a:solidFill>
                <a:cs typeface="Times New Roman" charset="0"/>
              </a:rPr>
              <a:t> </a:t>
            </a:r>
          </a:p>
        </p:txBody>
      </p:sp>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037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ts val="0"/>
              </a:spcBef>
            </a:pPr>
            <a:r>
              <a:rPr lang="ru-RU" sz="2800" dirty="0">
                <a:solidFill>
                  <a:srgbClr val="FF0000"/>
                </a:solidFill>
                <a:cs typeface="Times New Roman" charset="0"/>
              </a:rPr>
              <a:t>Упражнения</a:t>
            </a:r>
          </a:p>
        </p:txBody>
      </p:sp>
      <p:sp>
        <p:nvSpPr>
          <p:cNvPr id="77832" name="Text Box 8"/>
          <p:cNvSpPr txBox="1">
            <a:spLocks noChangeArrowheads="1"/>
          </p:cNvSpPr>
          <p:nvPr/>
        </p:nvSpPr>
        <p:spPr bwMode="auto">
          <a:xfrm>
            <a:off x="0" y="146669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r>
              <a:rPr lang="en-US" i="1" dirty="0">
                <a:cs typeface="Times New Roman" charset="0"/>
              </a:rPr>
              <a:t>n + </a:t>
            </a:r>
            <a:r>
              <a:rPr lang="ru-RU" dirty="0">
                <a:cs typeface="Times New Roman" charset="0"/>
              </a:rPr>
              <a:t>1.</a:t>
            </a:r>
          </a:p>
        </p:txBody>
      </p:sp>
      <p:sp>
        <p:nvSpPr>
          <p:cNvPr id="3079" name="Text Box 7"/>
          <p:cNvSpPr txBox="1">
            <a:spLocks noChangeArrowheads="1"/>
          </p:cNvSpPr>
          <p:nvPr/>
        </p:nvSpPr>
        <p:spPr bwMode="auto">
          <a:xfrm>
            <a:off x="0" y="5486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1. На сколько частей разбивают прямую: а) две точки; б) три точки; в) </a:t>
            </a:r>
            <a:r>
              <a:rPr lang="en-US" i="1" dirty="0">
                <a:cs typeface="Times New Roman" charset="0"/>
              </a:rPr>
              <a:t>n</a:t>
            </a:r>
            <a:r>
              <a:rPr lang="ru-RU" dirty="0">
                <a:cs typeface="Times New Roman" charset="0"/>
              </a:rPr>
              <a:t> точек?</a:t>
            </a: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8">
            <a:extLst>
              <a:ext uri="{FF2B5EF4-FFF2-40B4-BE49-F238E27FC236}">
                <a16:creationId xmlns:a16="http://schemas.microsoft.com/office/drawing/2014/main" id="{63213DA8-8C8F-1D74-5805-009937AD6B6D}"/>
              </a:ext>
            </a:extLst>
          </p:cNvPr>
          <p:cNvSpPr txBox="1">
            <a:spLocks noChangeArrowheads="1"/>
          </p:cNvSpPr>
          <p:nvPr/>
        </p:nvSpPr>
        <p:spPr bwMode="auto">
          <a:xfrm>
            <a:off x="0" y="220486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2. На прямой даны: а) три точки; б) четыре точки; в) </a:t>
            </a:r>
            <a:r>
              <a:rPr lang="en-US" i="1" dirty="0">
                <a:cs typeface="Times New Roman" charset="0"/>
              </a:rPr>
              <a:t>n </a:t>
            </a:r>
            <a:r>
              <a:rPr lang="ru-RU" dirty="0">
                <a:cs typeface="Times New Roman" charset="0"/>
              </a:rPr>
              <a:t>точек. Сколько имеется отрезков с концами в этих точках?</a:t>
            </a:r>
          </a:p>
        </p:txBody>
      </p:sp>
      <mc:AlternateContent xmlns:mc="http://schemas.openxmlformats.org/markup-compatibility/2006" xmlns:a14="http://schemas.microsoft.com/office/drawing/2010/main">
        <mc:Choice Requires="a14">
          <p:sp>
            <p:nvSpPr>
              <p:cNvPr id="3" name="Text Box 8">
                <a:extLst>
                  <a:ext uri="{FF2B5EF4-FFF2-40B4-BE49-F238E27FC236}">
                    <a16:creationId xmlns:a16="http://schemas.microsoft.com/office/drawing/2014/main" id="{7F103C7B-9CA1-FD2D-B803-545DABE3F46A}"/>
                  </a:ext>
                </a:extLst>
              </p:cNvPr>
              <p:cNvSpPr txBox="1">
                <a:spLocks noChangeArrowheads="1"/>
              </p:cNvSpPr>
              <p:nvPr/>
            </p:nvSpPr>
            <p:spPr bwMode="auto">
              <a:xfrm>
                <a:off x="0" y="3198167"/>
                <a:ext cx="9144000" cy="6310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14:m>
                  <m:oMath xmlns:m="http://schemas.openxmlformats.org/officeDocument/2006/math">
                    <m:sSubSup>
                      <m:sSubSupPr>
                        <m:ctrlPr>
                          <a:rPr lang="ru-RU" i="1">
                            <a:latin typeface="Cambria Math" panose="02040503050406030204" pitchFamily="18" charset="0"/>
                          </a:rPr>
                        </m:ctrlPr>
                      </m:sSubSupPr>
                      <m:e>
                        <m:r>
                          <a:rPr lang="en-US" i="1">
                            <a:latin typeface="Cambria Math"/>
                          </a:rPr>
                          <m:t>𝐶</m:t>
                        </m:r>
                      </m:e>
                      <m:sub>
                        <m:r>
                          <a:rPr lang="en-US" b="0" i="1" smtClean="0">
                            <a:latin typeface="Cambria Math" panose="02040503050406030204" pitchFamily="18" charset="0"/>
                          </a:rPr>
                          <m:t>𝑛</m:t>
                        </m:r>
                      </m:sub>
                      <m:sup>
                        <m:r>
                          <a:rPr lang="en-US" i="1" baseline="30000">
                            <a:latin typeface="Cambria Math"/>
                          </a:rPr>
                          <m:t>2</m:t>
                        </m:r>
                      </m:sup>
                    </m:sSubSup>
                  </m:oMath>
                </a14:m>
                <a:r>
                  <a:rPr lang="en-US" dirty="0"/>
                  <a:t>=</a:t>
                </a:r>
                <a:r>
                  <a:rPr lang="ru-RU" dirty="0"/>
                  <a:t> </a:t>
                </a:r>
                <a14:m>
                  <m:oMath xmlns:m="http://schemas.openxmlformats.org/officeDocument/2006/math">
                    <m:f>
                      <m:fPr>
                        <m:ctrlPr>
                          <a:rPr lang="ru-RU" i="1">
                            <a:latin typeface="Cambria Math" panose="02040503050406030204" pitchFamily="18" charset="0"/>
                          </a:rPr>
                        </m:ctrlPr>
                      </m:fPr>
                      <m:num>
                        <m:r>
                          <a:rPr lang="en-US" i="1">
                            <a:latin typeface="Cambria Math"/>
                          </a:rPr>
                          <m:t>𝑛</m:t>
                        </m:r>
                        <m:r>
                          <a:rPr lang="en-US" i="1">
                            <a:latin typeface="Cambria Math"/>
                          </a:rPr>
                          <m:t>(</m:t>
                        </m:r>
                        <m:r>
                          <a:rPr lang="en-US" i="1">
                            <a:latin typeface="Cambria Math"/>
                          </a:rPr>
                          <m:t>𝑛</m:t>
                        </m:r>
                        <m:r>
                          <a:rPr lang="en-US" i="1">
                            <a:latin typeface="Cambria Math"/>
                          </a:rPr>
                          <m:t>−1)</m:t>
                        </m:r>
                      </m:num>
                      <m:den>
                        <m:r>
                          <a:rPr lang="en-US" i="1">
                            <a:latin typeface="Cambria Math"/>
                          </a:rPr>
                          <m:t>2</m:t>
                        </m:r>
                      </m:den>
                    </m:f>
                  </m:oMath>
                </a14:m>
                <a:r>
                  <a:rPr lang="ru-RU" dirty="0">
                    <a:cs typeface="Times New Roman" charset="0"/>
                  </a:rPr>
                  <a:t>.</a:t>
                </a:r>
              </a:p>
            </p:txBody>
          </p:sp>
        </mc:Choice>
        <mc:Fallback xmlns="">
          <p:sp>
            <p:nvSpPr>
              <p:cNvPr id="3" name="Text Box 8">
                <a:extLst>
                  <a:ext uri="{FF2B5EF4-FFF2-40B4-BE49-F238E27FC236}">
                    <a16:creationId xmlns:a16="http://schemas.microsoft.com/office/drawing/2014/main" id="{7F103C7B-9CA1-FD2D-B803-545DABE3F46A}"/>
                  </a:ext>
                </a:extLst>
              </p:cNvPr>
              <p:cNvSpPr txBox="1">
                <a:spLocks noRot="1" noChangeAspect="1" noMove="1" noResize="1" noEditPoints="1" noAdjustHandles="1" noChangeArrowheads="1" noChangeShapeType="1" noTextEdit="1"/>
              </p:cNvSpPr>
              <p:nvPr/>
            </p:nvSpPr>
            <p:spPr bwMode="auto">
              <a:xfrm>
                <a:off x="0" y="3198167"/>
                <a:ext cx="9144000" cy="631070"/>
              </a:xfrm>
              <a:prstGeom prst="rect">
                <a:avLst/>
              </a:prstGeom>
              <a:blipFill>
                <a:blip r:embed="rId3"/>
                <a:stretch>
                  <a:fillRect b="-87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153376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up)">
                                      <p:cBhvr>
                                        <p:cTn id="7" dur="500"/>
                                        <p:tgtEl>
                                          <p:spTgt spid="778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5"/>
          <p:cNvSpPr txBox="1">
            <a:spLocks noChangeArrowheads="1"/>
          </p:cNvSpPr>
          <p:nvPr/>
        </p:nvSpPr>
        <p:spPr bwMode="auto">
          <a:xfrm>
            <a:off x="19251" y="106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Следующее свойство принимается за</a:t>
            </a:r>
            <a:r>
              <a:rPr lang="ru-RU" dirty="0"/>
              <a:t> </a:t>
            </a:r>
            <a:r>
              <a:rPr lang="ru-RU" dirty="0">
                <a:cs typeface="Times New Roman" charset="0"/>
              </a:rPr>
              <a:t>аксиому разбиения плоскости прямой. Она позволяет определить понятия полуплоскости и  угла.</a:t>
            </a:r>
          </a:p>
        </p:txBody>
      </p:sp>
      <p:sp>
        <p:nvSpPr>
          <p:cNvPr id="2052" name="Text Box 50"/>
          <p:cNvSpPr txBox="1">
            <a:spLocks noChangeArrowheads="1"/>
          </p:cNvSpPr>
          <p:nvPr/>
        </p:nvSpPr>
        <p:spPr bwMode="auto">
          <a:xfrm>
            <a:off x="0" y="1225792"/>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0000"/>
                </a:solidFill>
                <a:cs typeface="Times New Roman" charset="0"/>
              </a:rPr>
              <a:t>	</a:t>
            </a:r>
            <a:r>
              <a:rPr lang="ru-RU" i="1" dirty="0">
                <a:solidFill>
                  <a:srgbClr val="FF0000"/>
                </a:solidFill>
                <a:cs typeface="Times New Roman" charset="0"/>
              </a:rPr>
              <a:t>Каждая прямая на плоскости</a:t>
            </a:r>
            <a:r>
              <a:rPr lang="ru-RU" b="1" i="1" dirty="0">
                <a:solidFill>
                  <a:srgbClr val="FF0000"/>
                </a:solidFill>
                <a:cs typeface="Times New Roman" charset="0"/>
              </a:rPr>
              <a:t> </a:t>
            </a:r>
            <a:r>
              <a:rPr lang="ru-RU" i="1" dirty="0">
                <a:solidFill>
                  <a:srgbClr val="FF0000"/>
                </a:solidFill>
                <a:cs typeface="Times New Roman" charset="0"/>
              </a:rPr>
              <a:t>разбивает эту</a:t>
            </a:r>
            <a:r>
              <a:rPr lang="ru-RU" b="1" i="1" dirty="0">
                <a:solidFill>
                  <a:srgbClr val="FF0000"/>
                </a:solidFill>
                <a:cs typeface="Times New Roman" charset="0"/>
              </a:rPr>
              <a:t> </a:t>
            </a:r>
            <a:r>
              <a:rPr lang="ru-RU" i="1" dirty="0">
                <a:solidFill>
                  <a:srgbClr val="FF0000"/>
                </a:solidFill>
                <a:cs typeface="Times New Roman" charset="0"/>
              </a:rPr>
              <a:t>плоскость на</a:t>
            </a:r>
            <a:r>
              <a:rPr lang="ru-RU" dirty="0"/>
              <a:t> </a:t>
            </a:r>
            <a:r>
              <a:rPr lang="ru-RU" i="1" dirty="0">
                <a:solidFill>
                  <a:srgbClr val="FF0000"/>
                </a:solidFill>
                <a:cs typeface="Times New Roman" charset="0"/>
              </a:rPr>
              <a:t>две части</a:t>
            </a:r>
            <a:r>
              <a:rPr lang="ru-RU" dirty="0">
                <a:solidFill>
                  <a:srgbClr val="FF0000"/>
                </a:solidFill>
                <a:cs typeface="Times New Roman" charset="0"/>
              </a:rPr>
              <a:t>.</a:t>
            </a:r>
            <a:r>
              <a:rPr lang="ru-RU" i="1" dirty="0">
                <a:solidFill>
                  <a:srgbClr val="FF0000"/>
                </a:solidFill>
                <a:cs typeface="Times New Roman" charset="0"/>
              </a:rPr>
              <a:t> При этом если две точки принадлежат разным частям</a:t>
            </a:r>
            <a:r>
              <a:rPr lang="ru-RU" dirty="0">
                <a:solidFill>
                  <a:srgbClr val="FF0000"/>
                </a:solidFill>
                <a:cs typeface="Times New Roman" charset="0"/>
              </a:rPr>
              <a:t>, </a:t>
            </a:r>
            <a:r>
              <a:rPr lang="ru-RU" i="1" dirty="0">
                <a:solidFill>
                  <a:srgbClr val="FF0000"/>
                </a:solidFill>
                <a:cs typeface="Times New Roman" charset="0"/>
              </a:rPr>
              <a:t>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пересекается с</a:t>
            </a:r>
            <a:r>
              <a:rPr lang="ru-RU" dirty="0"/>
              <a:t> </a:t>
            </a:r>
            <a:r>
              <a:rPr lang="ru-RU" i="1" dirty="0">
                <a:solidFill>
                  <a:srgbClr val="FF0000"/>
                </a:solidFill>
                <a:cs typeface="Times New Roman" charset="0"/>
              </a:rPr>
              <a:t>прямой. Если две точки принадлежат одной части</a:t>
            </a:r>
            <a:r>
              <a:rPr lang="ru-RU" dirty="0">
                <a:solidFill>
                  <a:srgbClr val="FF0000"/>
                </a:solidFill>
                <a:cs typeface="Times New Roman" charset="0"/>
              </a:rPr>
              <a:t>,</a:t>
            </a:r>
            <a:r>
              <a:rPr lang="ru-RU" i="1" dirty="0">
                <a:solidFill>
                  <a:srgbClr val="FF0000"/>
                </a:solidFill>
                <a:cs typeface="Times New Roman" charset="0"/>
              </a:rPr>
              <a:t> 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не пересекается с прямой.</a:t>
            </a:r>
            <a:r>
              <a:rPr lang="ru-RU" dirty="0">
                <a:solidFill>
                  <a:srgbClr val="FF0000"/>
                </a:solidFill>
              </a:rPr>
              <a:t> </a:t>
            </a:r>
          </a:p>
        </p:txBody>
      </p:sp>
      <p:sp>
        <p:nvSpPr>
          <p:cNvPr id="2111" name="Text Box 63"/>
          <p:cNvSpPr txBox="1">
            <a:spLocks noChangeArrowheads="1"/>
          </p:cNvSpPr>
          <p:nvPr/>
        </p:nvSpPr>
        <p:spPr bwMode="auto">
          <a:xfrm>
            <a:off x="19251" y="55172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a:solidFill>
                  <a:srgbClr val="FF0000"/>
                </a:solidFill>
              </a:rPr>
              <a:t>	Полуплоскостью </a:t>
            </a:r>
            <a:r>
              <a:rPr lang="ru-RU" dirty="0"/>
              <a:t>называется фигура, образованная всеми точками данной прямой, и всеми точками, лежащими по одну сторону от этой прямой.</a:t>
            </a:r>
          </a:p>
        </p:txBody>
      </p:sp>
      <p:pic>
        <p:nvPicPr>
          <p:cNvPr id="2056"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330505"/>
            <a:ext cx="6894513"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948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11"/>
                                        </p:tgtEl>
                                        <p:attrNameLst>
                                          <p:attrName>style.visibility</p:attrName>
                                        </p:attrNameLst>
                                      </p:cBhvr>
                                      <p:to>
                                        <p:strVal val="visible"/>
                                      </p:to>
                                    </p:set>
                                    <p:animEffect transition="in" filter="wipe(up)">
                                      <p:cBhvr>
                                        <p:cTn id="7"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5"/>
          <p:cNvSpPr txBox="1">
            <a:spLocks noChangeArrowheads="1"/>
          </p:cNvSpPr>
          <p:nvPr/>
        </p:nvSpPr>
        <p:spPr bwMode="auto">
          <a:xfrm>
            <a:off x="19251" y="106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sz="2800" dirty="0">
                <a:solidFill>
                  <a:srgbClr val="FF0000"/>
                </a:solidFill>
                <a:cs typeface="Times New Roman" charset="0"/>
              </a:rPr>
              <a:t>Упражнение</a:t>
            </a:r>
          </a:p>
        </p:txBody>
      </p:sp>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D30EF614-455B-525A-DB01-4CD222E209D2}"/>
              </a:ext>
            </a:extLst>
          </p:cNvPr>
          <p:cNvSpPr txBox="1">
            <a:spLocks noChangeArrowheads="1"/>
          </p:cNvSpPr>
          <p:nvPr/>
        </p:nvSpPr>
        <p:spPr bwMode="auto">
          <a:xfrm>
            <a:off x="0" y="405766"/>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sz="2800" dirty="0"/>
              <a:t>На сколько частей разбивают плоскость: а) две; б) три; в) четыре; г)</a:t>
            </a:r>
            <a:r>
              <a:rPr lang="en-US" sz="2800" dirty="0"/>
              <a:t>*</a:t>
            </a:r>
            <a:r>
              <a:rPr lang="ru-RU" sz="2800" dirty="0"/>
              <a:t> </a:t>
            </a:r>
            <a:r>
              <a:rPr lang="en-US" sz="2800" i="1" dirty="0"/>
              <a:t>n</a:t>
            </a:r>
            <a:r>
              <a:rPr lang="ru-RU" sz="2800" dirty="0"/>
              <a:t> попарно пересекающихся прямых, никакие три из которых не пересекаются в одной точке?</a:t>
            </a:r>
            <a:r>
              <a:rPr lang="en-US" sz="2800" dirty="0"/>
              <a:t> </a:t>
            </a:r>
            <a:r>
              <a:rPr lang="en-US" dirty="0"/>
              <a:t>	</a:t>
            </a:r>
            <a:endParaRPr lang="ru-RU" dirty="0">
              <a:cs typeface="Times New Roman" pitchFamily="18" charset="0"/>
            </a:endParaRPr>
          </a:p>
        </p:txBody>
      </p:sp>
      <p:sp>
        <p:nvSpPr>
          <p:cNvPr id="13" name="Text Box 5">
            <a:extLst>
              <a:ext uri="{FF2B5EF4-FFF2-40B4-BE49-F238E27FC236}">
                <a16:creationId xmlns:a16="http://schemas.microsoft.com/office/drawing/2014/main" id="{A28C5C3B-CDD0-A35F-E0C0-91AFECA6F248}"/>
              </a:ext>
            </a:extLst>
          </p:cNvPr>
          <p:cNvSpPr txBox="1">
            <a:spLocks noChangeArrowheads="1"/>
          </p:cNvSpPr>
          <p:nvPr/>
        </p:nvSpPr>
        <p:spPr bwMode="auto">
          <a:xfrm>
            <a:off x="29299" y="17103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en-US" dirty="0">
                <a:solidFill>
                  <a:srgbClr val="FF3300"/>
                </a:solidFill>
              </a:rPr>
              <a:t>	</a:t>
            </a:r>
            <a:r>
              <a:rPr lang="ru-RU" dirty="0">
                <a:solidFill>
                  <a:srgbClr val="FF3300"/>
                </a:solidFill>
              </a:rPr>
              <a:t>Решение 1.</a:t>
            </a:r>
            <a:r>
              <a:rPr lang="en-US" dirty="0">
                <a:solidFill>
                  <a:srgbClr val="FF3300"/>
                </a:solidFill>
              </a:rPr>
              <a:t> </a:t>
            </a:r>
            <a:r>
              <a:rPr lang="ru-RU" dirty="0"/>
              <a:t>Одна прямая разбивает плоскость на две части. Выясним, сколько частей плоскости добавляется при добавлении новой прямой. </a:t>
            </a:r>
            <a:r>
              <a:rPr lang="en-US" dirty="0"/>
              <a:t>	</a:t>
            </a:r>
            <a:endParaRPr lang="ru-RU" dirty="0">
              <a:solidFill>
                <a:schemeClr val="accent1"/>
              </a:solidFill>
            </a:endParaRPr>
          </a:p>
        </p:txBody>
      </p:sp>
      <mc:AlternateContent xmlns:mc="http://schemas.openxmlformats.org/markup-compatibility/2006" xmlns:a14="http://schemas.microsoft.com/office/drawing/2010/main">
        <mc:Choice Requires="a14">
          <p:sp>
            <p:nvSpPr>
              <p:cNvPr id="14" name="Text Box 5">
                <a:extLst>
                  <a:ext uri="{FF2B5EF4-FFF2-40B4-BE49-F238E27FC236}">
                    <a16:creationId xmlns:a16="http://schemas.microsoft.com/office/drawing/2014/main" id="{2310B8FA-71BE-BDA0-C386-F7F5A499642B}"/>
                  </a:ext>
                </a:extLst>
              </p:cNvPr>
              <p:cNvSpPr txBox="1">
                <a:spLocks noChangeArrowheads="1"/>
              </p:cNvSpPr>
              <p:nvPr/>
            </p:nvSpPr>
            <p:spPr bwMode="auto">
              <a:xfrm>
                <a:off x="1907704" y="5560197"/>
                <a:ext cx="7285050" cy="6310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en-US" dirty="0">
                    <a:solidFill>
                      <a:srgbClr val="FF3300"/>
                    </a:solidFill>
                  </a:rPr>
                  <a:t>	</a:t>
                </a:r>
                <a:r>
                  <a:rPr lang="ru-RU" dirty="0"/>
                  <a:t>Эта сумма равна </a:t>
                </a:r>
                <a14:m>
                  <m:oMath xmlns:m="http://schemas.openxmlformats.org/officeDocument/2006/math">
                    <m:r>
                      <a:rPr lang="ru-RU" b="0" i="0" smtClean="0">
                        <a:latin typeface="Cambria Math" panose="02040503050406030204" pitchFamily="18" charset="0"/>
                      </a:rPr>
                      <m:t>1+</m:t>
                    </m:r>
                    <m:f>
                      <m:fPr>
                        <m:ctrlPr>
                          <a:rPr lang="ru-RU" i="1">
                            <a:latin typeface="Cambria Math" panose="02040503050406030204" pitchFamily="18" charset="0"/>
                          </a:rPr>
                        </m:ctrlPr>
                      </m:fPr>
                      <m:num>
                        <m:r>
                          <a:rPr lang="en-US" i="1">
                            <a:latin typeface="Cambria Math"/>
                          </a:rPr>
                          <m:t>𝑛</m:t>
                        </m:r>
                        <m:r>
                          <a:rPr lang="en-US" i="1">
                            <a:latin typeface="Cambria Math"/>
                          </a:rPr>
                          <m:t>(</m:t>
                        </m:r>
                        <m:r>
                          <a:rPr lang="en-US" i="1">
                            <a:latin typeface="Cambria Math"/>
                          </a:rPr>
                          <m:t>𝑛</m:t>
                        </m:r>
                        <m:r>
                          <a:rPr lang="ru-RU" b="0" i="1" smtClean="0">
                            <a:latin typeface="Cambria Math" panose="02040503050406030204" pitchFamily="18" charset="0"/>
                          </a:rPr>
                          <m:t>+</m:t>
                        </m:r>
                        <m:r>
                          <a:rPr lang="en-US" i="1">
                            <a:latin typeface="Cambria Math"/>
                          </a:rPr>
                          <m:t>1)</m:t>
                        </m:r>
                      </m:num>
                      <m:den>
                        <m:r>
                          <a:rPr lang="en-US" i="1">
                            <a:latin typeface="Cambria Math"/>
                          </a:rPr>
                          <m:t>2</m:t>
                        </m:r>
                      </m:den>
                    </m:f>
                  </m:oMath>
                </a14:m>
                <a:r>
                  <a:rPr lang="ru-RU" dirty="0"/>
                  <a:t> . </a:t>
                </a:r>
                <a:endParaRPr lang="ru-RU" dirty="0">
                  <a:solidFill>
                    <a:schemeClr val="accent1"/>
                  </a:solidFill>
                </a:endParaRPr>
              </a:p>
            </p:txBody>
          </p:sp>
        </mc:Choice>
        <mc:Fallback xmlns="">
          <p:sp>
            <p:nvSpPr>
              <p:cNvPr id="14" name="Text Box 5">
                <a:extLst>
                  <a:ext uri="{FF2B5EF4-FFF2-40B4-BE49-F238E27FC236}">
                    <a16:creationId xmlns:a16="http://schemas.microsoft.com/office/drawing/2014/main" id="{2310B8FA-71BE-BDA0-C386-F7F5A499642B}"/>
                  </a:ext>
                </a:extLst>
              </p:cNvPr>
              <p:cNvSpPr txBox="1">
                <a:spLocks noRot="1" noChangeAspect="1" noMove="1" noResize="1" noEditPoints="1" noAdjustHandles="1" noChangeArrowheads="1" noChangeShapeType="1" noTextEdit="1"/>
              </p:cNvSpPr>
              <p:nvPr/>
            </p:nvSpPr>
            <p:spPr bwMode="auto">
              <a:xfrm>
                <a:off x="1907704" y="5560197"/>
                <a:ext cx="7285050" cy="631070"/>
              </a:xfrm>
              <a:prstGeom prst="rect">
                <a:avLst/>
              </a:prstGeom>
              <a:blipFill>
                <a:blip r:embed="rId3"/>
                <a:stretch>
                  <a:fillRect b="-7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22" name="Рисунок 21">
            <a:extLst>
              <a:ext uri="{FF2B5EF4-FFF2-40B4-BE49-F238E27FC236}">
                <a16:creationId xmlns:a16="http://schemas.microsoft.com/office/drawing/2014/main" id="{7717C5F2-7CE7-C59B-5BDF-8F4275286906}"/>
              </a:ext>
            </a:extLst>
          </p:cNvPr>
          <p:cNvPicPr>
            <a:picLocks noChangeAspect="1"/>
          </p:cNvPicPr>
          <p:nvPr/>
        </p:nvPicPr>
        <p:blipFill>
          <a:blip r:embed="rId4"/>
          <a:stretch>
            <a:fillRect/>
          </a:stretch>
        </p:blipFill>
        <p:spPr>
          <a:xfrm>
            <a:off x="62359" y="4136515"/>
            <a:ext cx="2701093" cy="388392"/>
          </a:xfrm>
          <a:prstGeom prst="rect">
            <a:avLst/>
          </a:prstGeom>
        </p:spPr>
      </p:pic>
      <p:grpSp>
        <p:nvGrpSpPr>
          <p:cNvPr id="2050" name="Группа 2049">
            <a:extLst>
              <a:ext uri="{FF2B5EF4-FFF2-40B4-BE49-F238E27FC236}">
                <a16:creationId xmlns:a16="http://schemas.microsoft.com/office/drawing/2014/main" id="{29F3476C-034C-1BFB-D84A-C0E38C2A61C7}"/>
              </a:ext>
            </a:extLst>
          </p:cNvPr>
          <p:cNvGrpSpPr/>
          <p:nvPr/>
        </p:nvGrpSpPr>
        <p:grpSpPr>
          <a:xfrm>
            <a:off x="-47236" y="2513085"/>
            <a:ext cx="9220535" cy="2324338"/>
            <a:chOff x="-47236" y="2513085"/>
            <a:chExt cx="9220535" cy="2324338"/>
          </a:xfrm>
        </p:grpSpPr>
        <p:sp>
          <p:nvSpPr>
            <p:cNvPr id="18" name="Text Box 5">
              <a:extLst>
                <a:ext uri="{FF2B5EF4-FFF2-40B4-BE49-F238E27FC236}">
                  <a16:creationId xmlns:a16="http://schemas.microsoft.com/office/drawing/2014/main" id="{6FDEB0D7-F82B-FC16-A0CC-6EE666B7C572}"/>
                </a:ext>
              </a:extLst>
            </p:cNvPr>
            <p:cNvSpPr txBox="1">
              <a:spLocks noChangeArrowheads="1"/>
            </p:cNvSpPr>
            <p:nvPr/>
          </p:nvSpPr>
          <p:spPr bwMode="auto">
            <a:xfrm>
              <a:off x="2698948" y="2603465"/>
              <a:ext cx="64743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При добавлении второй прямой добавляется две части, и число частей плоскости равно 4.</a:t>
              </a:r>
              <a:endParaRPr lang="ru-RU" dirty="0">
                <a:solidFill>
                  <a:schemeClr val="accent1"/>
                </a:solidFill>
              </a:endParaRPr>
            </a:p>
          </p:txBody>
        </p:sp>
        <p:pic>
          <p:nvPicPr>
            <p:cNvPr id="24" name="Рисунок 23">
              <a:extLst>
                <a:ext uri="{FF2B5EF4-FFF2-40B4-BE49-F238E27FC236}">
                  <a16:creationId xmlns:a16="http://schemas.microsoft.com/office/drawing/2014/main" id="{C3822199-093B-A47F-8F5B-00D3176EB030}"/>
                </a:ext>
              </a:extLst>
            </p:cNvPr>
            <p:cNvPicPr>
              <a:picLocks noChangeAspect="1"/>
            </p:cNvPicPr>
            <p:nvPr/>
          </p:nvPicPr>
          <p:blipFill>
            <a:blip r:embed="rId5"/>
            <a:stretch>
              <a:fillRect/>
            </a:stretch>
          </p:blipFill>
          <p:spPr>
            <a:xfrm>
              <a:off x="-47236" y="2513085"/>
              <a:ext cx="2756773" cy="2324338"/>
            </a:xfrm>
            <a:prstGeom prst="rect">
              <a:avLst/>
            </a:prstGeom>
          </p:spPr>
        </p:pic>
      </p:grpSp>
      <p:grpSp>
        <p:nvGrpSpPr>
          <p:cNvPr id="2053" name="Группа 2052">
            <a:extLst>
              <a:ext uri="{FF2B5EF4-FFF2-40B4-BE49-F238E27FC236}">
                <a16:creationId xmlns:a16="http://schemas.microsoft.com/office/drawing/2014/main" id="{CDF47AEB-4377-A291-5BB5-D21BD950683F}"/>
              </a:ext>
            </a:extLst>
          </p:cNvPr>
          <p:cNvGrpSpPr/>
          <p:nvPr/>
        </p:nvGrpSpPr>
        <p:grpSpPr>
          <a:xfrm>
            <a:off x="57271" y="2510076"/>
            <a:ext cx="9165610" cy="2330355"/>
            <a:chOff x="57271" y="2510076"/>
            <a:chExt cx="9165610" cy="2330355"/>
          </a:xfrm>
        </p:grpSpPr>
        <p:sp>
          <p:nvSpPr>
            <p:cNvPr id="26" name="Text Box 5">
              <a:extLst>
                <a:ext uri="{FF2B5EF4-FFF2-40B4-BE49-F238E27FC236}">
                  <a16:creationId xmlns:a16="http://schemas.microsoft.com/office/drawing/2014/main" id="{6AC27B1B-A7BE-C8F6-BBAB-8695066720F0}"/>
                </a:ext>
              </a:extLst>
            </p:cNvPr>
            <p:cNvSpPr txBox="1">
              <a:spLocks noChangeArrowheads="1"/>
            </p:cNvSpPr>
            <p:nvPr/>
          </p:nvSpPr>
          <p:spPr bwMode="auto">
            <a:xfrm>
              <a:off x="2748530" y="3469151"/>
              <a:ext cx="64743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При добавлении третьей прямой добавляется три части, и число частей плоскости равно 7.</a:t>
              </a:r>
              <a:endParaRPr lang="ru-RU" dirty="0">
                <a:solidFill>
                  <a:schemeClr val="accent1"/>
                </a:solidFill>
              </a:endParaRPr>
            </a:p>
          </p:txBody>
        </p:sp>
        <p:pic>
          <p:nvPicPr>
            <p:cNvPr id="28" name="Рисунок 27">
              <a:extLst>
                <a:ext uri="{FF2B5EF4-FFF2-40B4-BE49-F238E27FC236}">
                  <a16:creationId xmlns:a16="http://schemas.microsoft.com/office/drawing/2014/main" id="{B17418ED-5122-9594-A304-77617AD281CA}"/>
                </a:ext>
              </a:extLst>
            </p:cNvPr>
            <p:cNvPicPr>
              <a:picLocks noChangeAspect="1"/>
            </p:cNvPicPr>
            <p:nvPr/>
          </p:nvPicPr>
          <p:blipFill>
            <a:blip r:embed="rId6"/>
            <a:stretch>
              <a:fillRect/>
            </a:stretch>
          </p:blipFill>
          <p:spPr>
            <a:xfrm>
              <a:off x="57271" y="2510076"/>
              <a:ext cx="2701093" cy="2330355"/>
            </a:xfrm>
            <a:prstGeom prst="rect">
              <a:avLst/>
            </a:prstGeom>
          </p:spPr>
        </p:pic>
      </p:grpSp>
      <p:grpSp>
        <p:nvGrpSpPr>
          <p:cNvPr id="2054" name="Группа 2053">
            <a:extLst>
              <a:ext uri="{FF2B5EF4-FFF2-40B4-BE49-F238E27FC236}">
                <a16:creationId xmlns:a16="http://schemas.microsoft.com/office/drawing/2014/main" id="{722075C1-D0BF-3C41-F037-E554DEB5C535}"/>
              </a:ext>
            </a:extLst>
          </p:cNvPr>
          <p:cNvGrpSpPr/>
          <p:nvPr/>
        </p:nvGrpSpPr>
        <p:grpSpPr>
          <a:xfrm>
            <a:off x="-37541" y="2603465"/>
            <a:ext cx="9253296" cy="2949510"/>
            <a:chOff x="-37541" y="2603465"/>
            <a:chExt cx="9253296" cy="2949510"/>
          </a:xfrm>
        </p:grpSpPr>
        <p:sp>
          <p:nvSpPr>
            <p:cNvPr id="20" name="Text Box 5">
              <a:extLst>
                <a:ext uri="{FF2B5EF4-FFF2-40B4-BE49-F238E27FC236}">
                  <a16:creationId xmlns:a16="http://schemas.microsoft.com/office/drawing/2014/main" id="{5930A1A3-D847-C423-0AF4-D643D40D0C92}"/>
                </a:ext>
              </a:extLst>
            </p:cNvPr>
            <p:cNvSpPr txBox="1">
              <a:spLocks noChangeArrowheads="1"/>
            </p:cNvSpPr>
            <p:nvPr/>
          </p:nvSpPr>
          <p:spPr bwMode="auto">
            <a:xfrm>
              <a:off x="2741404" y="4352646"/>
              <a:ext cx="6474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Аналогично, при добавлении </a:t>
              </a:r>
              <a:r>
                <a:rPr lang="en-US" i="1" dirty="0"/>
                <a:t>n</a:t>
              </a:r>
              <a:r>
                <a:rPr lang="ru-RU" dirty="0"/>
                <a:t>-ой прямой добавляется </a:t>
              </a:r>
              <a:r>
                <a:rPr lang="en-US" i="1" dirty="0"/>
                <a:t>n </a:t>
              </a:r>
              <a:r>
                <a:rPr lang="ru-RU" dirty="0"/>
                <a:t>частей плоскости, и общее число частей равно сумме 2 + 2 + 3 + … + </a:t>
              </a:r>
              <a:r>
                <a:rPr lang="en-US" i="1" dirty="0"/>
                <a:t>n</a:t>
              </a:r>
              <a:r>
                <a:rPr lang="ru-RU" dirty="0"/>
                <a:t>. </a:t>
              </a:r>
              <a:endParaRPr lang="ru-RU" dirty="0">
                <a:solidFill>
                  <a:schemeClr val="accent1"/>
                </a:solidFill>
              </a:endParaRPr>
            </a:p>
          </p:txBody>
        </p:sp>
        <p:pic>
          <p:nvPicPr>
            <p:cNvPr id="31" name="Рисунок 30">
              <a:extLst>
                <a:ext uri="{FF2B5EF4-FFF2-40B4-BE49-F238E27FC236}">
                  <a16:creationId xmlns:a16="http://schemas.microsoft.com/office/drawing/2014/main" id="{51E217EA-5220-B92F-2177-955D2A8CD855}"/>
                </a:ext>
              </a:extLst>
            </p:cNvPr>
            <p:cNvPicPr>
              <a:picLocks noChangeAspect="1"/>
            </p:cNvPicPr>
            <p:nvPr/>
          </p:nvPicPr>
          <p:blipFill>
            <a:blip r:embed="rId7"/>
            <a:stretch>
              <a:fillRect/>
            </a:stretch>
          </p:blipFill>
          <p:spPr>
            <a:xfrm>
              <a:off x="-37541" y="2603465"/>
              <a:ext cx="2756772" cy="2324337"/>
            </a:xfrm>
            <a:prstGeom prst="rect">
              <a:avLst/>
            </a:prstGeom>
          </p:spPr>
        </p:pic>
      </p:grpSp>
    </p:spTree>
    <p:extLst>
      <p:ext uri="{BB962C8B-B14F-4D97-AF65-F5344CB8AC3E}">
        <p14:creationId xmlns:p14="http://schemas.microsoft.com/office/powerpoint/2010/main" val="335719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ipe(up)">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wipe(up)">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Text Box 21"/>
          <p:cNvSpPr txBox="1">
            <a:spLocks noChangeArrowheads="1"/>
          </p:cNvSpPr>
          <p:nvPr/>
        </p:nvSpPr>
        <p:spPr bwMode="auto">
          <a:xfrm>
            <a:off x="7536" y="141860"/>
            <a:ext cx="91364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a:solidFill>
                  <a:srgbClr val="FF0000"/>
                </a:solidFill>
              </a:rPr>
              <a:t>	Углом</a:t>
            </a:r>
            <a:r>
              <a:rPr lang="ru-RU" b="1" i="1" dirty="0"/>
              <a:t> </a:t>
            </a:r>
            <a:r>
              <a:rPr lang="ru-RU" dirty="0"/>
              <a:t>называется фигура, образованная двумя лучами с общей вершиной и одной из частей плоскости, ограниченной этими лучами. Общая вершина лучей называется </a:t>
            </a:r>
            <a:r>
              <a:rPr lang="ru-RU" i="1" dirty="0">
                <a:solidFill>
                  <a:srgbClr val="FF0000"/>
                </a:solidFill>
              </a:rPr>
              <a:t>вершиной угла</a:t>
            </a:r>
            <a:r>
              <a:rPr lang="ru-RU" dirty="0"/>
              <a:t>, а сами лучи - </a:t>
            </a:r>
            <a:r>
              <a:rPr lang="ru-RU" i="1" dirty="0">
                <a:solidFill>
                  <a:srgbClr val="FF0000"/>
                </a:solidFill>
              </a:rPr>
              <a:t>сторонами угла</a:t>
            </a:r>
            <a:r>
              <a:rPr lang="ru-RU" dirty="0"/>
              <a:t>.</a:t>
            </a:r>
          </a:p>
        </p:txBody>
      </p:sp>
      <p:sp>
        <p:nvSpPr>
          <p:cNvPr id="26" name="Text Box 21"/>
          <p:cNvSpPr txBox="1">
            <a:spLocks noChangeArrowheads="1"/>
          </p:cNvSpPr>
          <p:nvPr/>
        </p:nvSpPr>
        <p:spPr bwMode="auto">
          <a:xfrm>
            <a:off x="-2089" y="4881233"/>
            <a:ext cx="9136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t>	Угол на рисунке а) является пересечением, а угол на рисунке б) – объединением соответствующих полуплоскостей.</a:t>
            </a:r>
            <a:r>
              <a:rPr lang="en-US" dirty="0"/>
              <a:t>	</a:t>
            </a:r>
            <a:endParaRPr lang="ru-RU" dirty="0"/>
          </a:p>
        </p:txBody>
      </p:sp>
      <p:pic>
        <p:nvPicPr>
          <p:cNvPr id="6" name="Рисунок 5">
            <a:extLst>
              <a:ext uri="{FF2B5EF4-FFF2-40B4-BE49-F238E27FC236}">
                <a16:creationId xmlns:a16="http://schemas.microsoft.com/office/drawing/2014/main" id="{C53E38FB-8429-33D8-C55C-6019711EADDA}"/>
              </a:ext>
            </a:extLst>
          </p:cNvPr>
          <p:cNvPicPr>
            <a:picLocks noChangeAspect="1"/>
          </p:cNvPicPr>
          <p:nvPr/>
        </p:nvPicPr>
        <p:blipFill>
          <a:blip r:embed="rId3" cstate="print"/>
          <a:stretch>
            <a:fillRect/>
          </a:stretch>
        </p:blipFill>
        <p:spPr>
          <a:xfrm>
            <a:off x="965229" y="1932520"/>
            <a:ext cx="2905530" cy="2362530"/>
          </a:xfrm>
          <a:prstGeom prst="rect">
            <a:avLst/>
          </a:prstGeom>
        </p:spPr>
      </p:pic>
      <p:pic>
        <p:nvPicPr>
          <p:cNvPr id="8" name="Рисунок 7">
            <a:extLst>
              <a:ext uri="{FF2B5EF4-FFF2-40B4-BE49-F238E27FC236}">
                <a16:creationId xmlns:a16="http://schemas.microsoft.com/office/drawing/2014/main" id="{8523E02B-BF32-3630-9CC5-EBEA726132E2}"/>
              </a:ext>
            </a:extLst>
          </p:cNvPr>
          <p:cNvPicPr>
            <a:picLocks noChangeAspect="1"/>
          </p:cNvPicPr>
          <p:nvPr/>
        </p:nvPicPr>
        <p:blipFill>
          <a:blip r:embed="rId4" cstate="print"/>
          <a:stretch>
            <a:fillRect/>
          </a:stretch>
        </p:blipFill>
        <p:spPr>
          <a:xfrm>
            <a:off x="4932040" y="1671237"/>
            <a:ext cx="2836167" cy="2491440"/>
          </a:xfrm>
          <a:prstGeom prst="rect">
            <a:avLst/>
          </a:prstGeom>
        </p:spPr>
      </p:pic>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80240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ts val="0"/>
              </a:spcBef>
            </a:pPr>
            <a:r>
              <a:rPr lang="ru-RU" sz="2800" dirty="0">
                <a:solidFill>
                  <a:srgbClr val="FF0000"/>
                </a:solidFill>
                <a:cs typeface="Times New Roman" charset="0"/>
              </a:rPr>
              <a:t>Упражнения</a:t>
            </a:r>
          </a:p>
        </p:txBody>
      </p:sp>
      <p:sp>
        <p:nvSpPr>
          <p:cNvPr id="77832" name="Text Box 8"/>
          <p:cNvSpPr txBox="1">
            <a:spLocks noChangeArrowheads="1"/>
          </p:cNvSpPr>
          <p:nvPr/>
        </p:nvSpPr>
        <p:spPr bwMode="auto">
          <a:xfrm>
            <a:off x="0" y="316900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r>
              <a:rPr lang="en-US" i="1" dirty="0">
                <a:cs typeface="Times New Roman" charset="0"/>
              </a:rPr>
              <a:t>n</a:t>
            </a:r>
            <a:r>
              <a:rPr lang="ru-RU" dirty="0">
                <a:cs typeface="Times New Roman" charset="0"/>
              </a:rPr>
              <a:t>.</a:t>
            </a:r>
          </a:p>
        </p:txBody>
      </p:sp>
      <p:sp>
        <p:nvSpPr>
          <p:cNvPr id="3079" name="Text Box 7"/>
          <p:cNvSpPr txBox="1">
            <a:spLocks noChangeArrowheads="1"/>
          </p:cNvSpPr>
          <p:nvPr/>
        </p:nvSpPr>
        <p:spPr bwMode="auto">
          <a:xfrm>
            <a:off x="0" y="5486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1. На сколько частей разбивают плоскость: а) два луча; б) три луча; в) </a:t>
            </a:r>
            <a:r>
              <a:rPr lang="en-US" i="1" dirty="0">
                <a:cs typeface="Times New Roman" charset="0"/>
              </a:rPr>
              <a:t>n</a:t>
            </a:r>
            <a:r>
              <a:rPr lang="ru-RU" dirty="0">
                <a:cs typeface="Times New Roman" charset="0"/>
              </a:rPr>
              <a:t> лучей, выходящих из одной точки?</a:t>
            </a: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8">
            <a:extLst>
              <a:ext uri="{FF2B5EF4-FFF2-40B4-BE49-F238E27FC236}">
                <a16:creationId xmlns:a16="http://schemas.microsoft.com/office/drawing/2014/main" id="{63213DA8-8C8F-1D74-5805-009937AD6B6D}"/>
              </a:ext>
            </a:extLst>
          </p:cNvPr>
          <p:cNvSpPr txBox="1">
            <a:spLocks noChangeArrowheads="1"/>
          </p:cNvSpPr>
          <p:nvPr/>
        </p:nvSpPr>
        <p:spPr bwMode="auto">
          <a:xfrm>
            <a:off x="0" y="38970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2. На плоскости даны: а) два луча; б) три луча; в) </a:t>
            </a:r>
            <a:r>
              <a:rPr lang="en-US" i="1" dirty="0">
                <a:cs typeface="Times New Roman" charset="0"/>
              </a:rPr>
              <a:t>n </a:t>
            </a:r>
            <a:r>
              <a:rPr lang="ru-RU" dirty="0">
                <a:cs typeface="Times New Roman" charset="0"/>
              </a:rPr>
              <a:t>лучей, выходящих из одной точки. Сколько имеется углов, сторонами которых являются данные лучи?</a:t>
            </a:r>
          </a:p>
        </p:txBody>
      </p:sp>
      <p:sp>
        <p:nvSpPr>
          <p:cNvPr id="3" name="Text Box 8">
            <a:extLst>
              <a:ext uri="{FF2B5EF4-FFF2-40B4-BE49-F238E27FC236}">
                <a16:creationId xmlns:a16="http://schemas.microsoft.com/office/drawing/2014/main" id="{7F103C7B-9CA1-FD2D-B803-545DABE3F46A}"/>
              </a:ext>
            </a:extLst>
          </p:cNvPr>
          <p:cNvSpPr txBox="1">
            <a:spLocks noChangeArrowheads="1"/>
          </p:cNvSpPr>
          <p:nvPr/>
        </p:nvSpPr>
        <p:spPr bwMode="auto">
          <a:xfrm>
            <a:off x="0" y="539130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r>
              <a:rPr lang="en-US" i="1" dirty="0">
                <a:cs typeface="Times New Roman" charset="0"/>
              </a:rPr>
              <a:t>n</a:t>
            </a:r>
            <a:r>
              <a:rPr lang="en-US" dirty="0">
                <a:cs typeface="Times New Roman" charset="0"/>
              </a:rPr>
              <a:t>(</a:t>
            </a:r>
            <a:r>
              <a:rPr lang="en-US" i="1" dirty="0">
                <a:cs typeface="Times New Roman" charset="0"/>
              </a:rPr>
              <a:t>n </a:t>
            </a:r>
            <a:r>
              <a:rPr lang="en-US" dirty="0">
                <a:cs typeface="Times New Roman" charset="0"/>
              </a:rPr>
              <a:t>– 1)</a:t>
            </a:r>
            <a:r>
              <a:rPr lang="ru-RU" dirty="0">
                <a:cs typeface="Times New Roman" charset="0"/>
              </a:rPr>
              <a:t>.</a:t>
            </a:r>
          </a:p>
        </p:txBody>
      </p:sp>
      <p:pic>
        <p:nvPicPr>
          <p:cNvPr id="7" name="Рисунок 6">
            <a:extLst>
              <a:ext uri="{FF2B5EF4-FFF2-40B4-BE49-F238E27FC236}">
                <a16:creationId xmlns:a16="http://schemas.microsoft.com/office/drawing/2014/main" id="{15F2E48C-25E0-4B69-EE91-61FCB470EA31}"/>
              </a:ext>
            </a:extLst>
          </p:cNvPr>
          <p:cNvPicPr>
            <a:picLocks noChangeAspect="1"/>
          </p:cNvPicPr>
          <p:nvPr/>
        </p:nvPicPr>
        <p:blipFill>
          <a:blip r:embed="rId3"/>
          <a:stretch>
            <a:fillRect/>
          </a:stretch>
        </p:blipFill>
        <p:spPr>
          <a:xfrm>
            <a:off x="3131840" y="1602606"/>
            <a:ext cx="2657846" cy="1676634"/>
          </a:xfrm>
          <a:prstGeom prst="rect">
            <a:avLst/>
          </a:prstGeom>
        </p:spPr>
      </p:pic>
    </p:spTree>
    <p:extLst>
      <p:ext uri="{BB962C8B-B14F-4D97-AF65-F5344CB8AC3E}">
        <p14:creationId xmlns:p14="http://schemas.microsoft.com/office/powerpoint/2010/main" val="10301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up)">
                                      <p:cBhvr>
                                        <p:cTn id="7" dur="500"/>
                                        <p:tgtEl>
                                          <p:spTgt spid="778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8304"/>
            <a:ext cx="9144000" cy="1200329"/>
          </a:xfrm>
          <a:prstGeom prst="rect">
            <a:avLst/>
          </a:prstGeom>
          <a:noFill/>
        </p:spPr>
        <p:txBody>
          <a:bodyPr wrap="square" rtlCol="0">
            <a:spAutoFit/>
          </a:bodyPr>
          <a:lstStyle/>
          <a:p>
            <a:pPr algn="just"/>
            <a:r>
              <a:rPr lang="ru-RU" dirty="0"/>
              <a:t>	О</a:t>
            </a:r>
            <a:r>
              <a:rPr lang="ru-RU" altLang="ru-RU" kern="0" dirty="0">
                <a:solidFill>
                  <a:schemeClr val="tx1"/>
                </a:solidFill>
              </a:rPr>
              <a:t>пределения ломаной и многоугольника в учебнике 1, содержит громоздкие обозначения и является слишком сложным для воспроизведения учащимися.</a:t>
            </a:r>
            <a:endParaRPr lang="ru-RU" dirty="0"/>
          </a:p>
        </p:txBody>
      </p:sp>
      <p:pic>
        <p:nvPicPr>
          <p:cNvPr id="4" name="Рисунок 3">
            <a:extLst>
              <a:ext uri="{FF2B5EF4-FFF2-40B4-BE49-F238E27FC236}">
                <a16:creationId xmlns:a16="http://schemas.microsoft.com/office/drawing/2014/main" id="{C61C5164-3898-C36F-3869-BE8599FBF4E0}"/>
              </a:ext>
            </a:extLst>
          </p:cNvPr>
          <p:cNvPicPr>
            <a:picLocks noChangeAspect="1"/>
          </p:cNvPicPr>
          <p:nvPr/>
        </p:nvPicPr>
        <p:blipFill>
          <a:blip r:embed="rId3"/>
          <a:stretch>
            <a:fillRect/>
          </a:stretch>
        </p:blipFill>
        <p:spPr>
          <a:xfrm>
            <a:off x="428529" y="1768952"/>
            <a:ext cx="7936495" cy="4979761"/>
          </a:xfrm>
          <a:prstGeom prst="rect">
            <a:avLst/>
          </a:prstGeom>
        </p:spPr>
      </p:pic>
      <p:sp>
        <p:nvSpPr>
          <p:cNvPr id="3" name="Rectangle 2">
            <a:extLst>
              <a:ext uri="{FF2B5EF4-FFF2-40B4-BE49-F238E27FC236}">
                <a16:creationId xmlns:a16="http://schemas.microsoft.com/office/drawing/2014/main" id="{8672B682-CF2A-971E-3B1C-2422F0D6C34F}"/>
              </a:ext>
            </a:extLst>
          </p:cNvPr>
          <p:cNvSpPr txBox="1">
            <a:spLocks noChangeArrowheads="1"/>
          </p:cNvSpPr>
          <p:nvPr/>
        </p:nvSpPr>
        <p:spPr bwMode="auto">
          <a:xfrm>
            <a:off x="29098" y="14511"/>
            <a:ext cx="9133952"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ru-RU" altLang="ru-RU" sz="2800" kern="0" dirty="0">
                <a:solidFill>
                  <a:srgbClr val="FF0000"/>
                </a:solidFill>
              </a:rPr>
              <a:t>Определение ломаной и многоугольника</a:t>
            </a:r>
            <a:endParaRPr lang="ru-RU" altLang="ru-RU" sz="2400" kern="0" dirty="0">
              <a:solidFill>
                <a:srgbClr val="FF0000"/>
              </a:solidFill>
            </a:endParaRPr>
          </a:p>
        </p:txBody>
      </p:sp>
    </p:spTree>
    <p:extLst>
      <p:ext uri="{BB962C8B-B14F-4D97-AF65-F5344CB8AC3E}">
        <p14:creationId xmlns:p14="http://schemas.microsoft.com/office/powerpoint/2010/main" val="129306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FADCE69-F032-30DB-0BBF-A8749A63A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40768"/>
            <a:ext cx="2615464" cy="3326944"/>
          </a:xfrm>
          <a:prstGeom prst="rect">
            <a:avLst/>
          </a:prstGeom>
        </p:spPr>
      </p:pic>
      <p:pic>
        <p:nvPicPr>
          <p:cNvPr id="3" name="Рисунок 2">
            <a:extLst>
              <a:ext uri="{FF2B5EF4-FFF2-40B4-BE49-F238E27FC236}">
                <a16:creationId xmlns:a16="http://schemas.microsoft.com/office/drawing/2014/main" id="{9F1C8616-9C6D-89BC-CE45-CEB174E34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547" y="1341116"/>
            <a:ext cx="2626073" cy="3326596"/>
          </a:xfrm>
          <a:prstGeom prst="rect">
            <a:avLst/>
          </a:prstGeom>
        </p:spPr>
      </p:pic>
      <p:pic>
        <p:nvPicPr>
          <p:cNvPr id="4" name="Рисунок 3">
            <a:extLst>
              <a:ext uri="{FF2B5EF4-FFF2-40B4-BE49-F238E27FC236}">
                <a16:creationId xmlns:a16="http://schemas.microsoft.com/office/drawing/2014/main" id="{56B3557A-CEC6-FEF9-3AFC-CE35EC5F0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340767"/>
            <a:ext cx="2615465" cy="3326945"/>
          </a:xfrm>
          <a:prstGeom prst="rect">
            <a:avLst/>
          </a:prstGeom>
        </p:spPr>
      </p:pic>
      <p:sp>
        <p:nvSpPr>
          <p:cNvPr id="5" name="TextBox 4">
            <a:extLst>
              <a:ext uri="{FF2B5EF4-FFF2-40B4-BE49-F238E27FC236}">
                <a16:creationId xmlns:a16="http://schemas.microsoft.com/office/drawing/2014/main" id="{19B9B8F6-3B02-5C63-D6F5-FB83F95B5F8F}"/>
              </a:ext>
            </a:extLst>
          </p:cNvPr>
          <p:cNvSpPr txBox="1"/>
          <p:nvPr/>
        </p:nvSpPr>
        <p:spPr>
          <a:xfrm>
            <a:off x="20097" y="-7318"/>
            <a:ext cx="9144000" cy="954107"/>
          </a:xfrm>
          <a:prstGeom prst="rect">
            <a:avLst/>
          </a:prstGeom>
          <a:noFill/>
        </p:spPr>
        <p:txBody>
          <a:bodyPr wrap="square" rtlCol="0">
            <a:spAutoFit/>
          </a:bodyPr>
          <a:lstStyle/>
          <a:p>
            <a:pPr algn="ctr"/>
            <a:r>
              <a:rPr lang="ru-RU" sz="2800" dirty="0">
                <a:solidFill>
                  <a:srgbClr val="FF0000"/>
                </a:solidFill>
              </a:rPr>
              <a:t>Наши новые учебники геометрии, входящие в Федеральный перечень 2023-2024 уч. г.</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320"/>
            <a:ext cx="9144000" cy="830997"/>
          </a:xfrm>
          <a:prstGeom prst="rect">
            <a:avLst/>
          </a:prstGeom>
          <a:noFill/>
        </p:spPr>
        <p:txBody>
          <a:bodyPr wrap="square" rtlCol="0">
            <a:spAutoFit/>
          </a:bodyPr>
          <a:lstStyle/>
          <a:p>
            <a:pPr algn="just"/>
            <a:r>
              <a:rPr lang="ru-RU" dirty="0"/>
              <a:t>	Аналогичные о</a:t>
            </a:r>
            <a:r>
              <a:rPr lang="ru-RU" altLang="ru-RU" kern="0" dirty="0">
                <a:solidFill>
                  <a:schemeClr val="tx1"/>
                </a:solidFill>
              </a:rPr>
              <a:t>пределения ломаной и многоугольника в учебнике 2.</a:t>
            </a:r>
            <a:endParaRPr lang="ru-RU" dirty="0"/>
          </a:p>
        </p:txBody>
      </p:sp>
      <p:pic>
        <p:nvPicPr>
          <p:cNvPr id="6" name="Рисунок 5">
            <a:extLst>
              <a:ext uri="{FF2B5EF4-FFF2-40B4-BE49-F238E27FC236}">
                <a16:creationId xmlns:a16="http://schemas.microsoft.com/office/drawing/2014/main" id="{FFCBE40F-A588-A228-182C-3F3008040EB4}"/>
              </a:ext>
            </a:extLst>
          </p:cNvPr>
          <p:cNvPicPr>
            <a:picLocks noChangeAspect="1"/>
          </p:cNvPicPr>
          <p:nvPr/>
        </p:nvPicPr>
        <p:blipFill>
          <a:blip r:embed="rId3"/>
          <a:stretch>
            <a:fillRect/>
          </a:stretch>
        </p:blipFill>
        <p:spPr>
          <a:xfrm>
            <a:off x="179512" y="1019311"/>
            <a:ext cx="8494541" cy="1231424"/>
          </a:xfrm>
          <a:prstGeom prst="rect">
            <a:avLst/>
          </a:prstGeom>
        </p:spPr>
      </p:pic>
      <p:pic>
        <p:nvPicPr>
          <p:cNvPr id="8" name="Рисунок 7">
            <a:extLst>
              <a:ext uri="{FF2B5EF4-FFF2-40B4-BE49-F238E27FC236}">
                <a16:creationId xmlns:a16="http://schemas.microsoft.com/office/drawing/2014/main" id="{7DEABA86-3469-377B-DAA9-EB6F07C023D6}"/>
              </a:ext>
            </a:extLst>
          </p:cNvPr>
          <p:cNvPicPr>
            <a:picLocks noChangeAspect="1"/>
          </p:cNvPicPr>
          <p:nvPr/>
        </p:nvPicPr>
        <p:blipFill>
          <a:blip r:embed="rId4"/>
          <a:stretch>
            <a:fillRect/>
          </a:stretch>
        </p:blipFill>
        <p:spPr>
          <a:xfrm>
            <a:off x="158541" y="4797152"/>
            <a:ext cx="8460336" cy="1847135"/>
          </a:xfrm>
          <a:prstGeom prst="rect">
            <a:avLst/>
          </a:prstGeom>
        </p:spPr>
      </p:pic>
      <p:pic>
        <p:nvPicPr>
          <p:cNvPr id="10" name="Рисунок 9">
            <a:extLst>
              <a:ext uri="{FF2B5EF4-FFF2-40B4-BE49-F238E27FC236}">
                <a16:creationId xmlns:a16="http://schemas.microsoft.com/office/drawing/2014/main" id="{C7CD665B-BBDD-26E9-B379-B12CAE07B9C3}"/>
              </a:ext>
            </a:extLst>
          </p:cNvPr>
          <p:cNvPicPr>
            <a:picLocks noChangeAspect="1"/>
          </p:cNvPicPr>
          <p:nvPr/>
        </p:nvPicPr>
        <p:blipFill>
          <a:blip r:embed="rId5"/>
          <a:stretch>
            <a:fillRect/>
          </a:stretch>
        </p:blipFill>
        <p:spPr>
          <a:xfrm>
            <a:off x="1835696" y="2499543"/>
            <a:ext cx="1934195" cy="1954238"/>
          </a:xfrm>
          <a:prstGeom prst="rect">
            <a:avLst/>
          </a:prstGeom>
        </p:spPr>
      </p:pic>
      <p:pic>
        <p:nvPicPr>
          <p:cNvPr id="12" name="Рисунок 11">
            <a:extLst>
              <a:ext uri="{FF2B5EF4-FFF2-40B4-BE49-F238E27FC236}">
                <a16:creationId xmlns:a16="http://schemas.microsoft.com/office/drawing/2014/main" id="{21F7A759-3D3C-E254-9F0C-4612D58DE16E}"/>
              </a:ext>
            </a:extLst>
          </p:cNvPr>
          <p:cNvPicPr>
            <a:picLocks noChangeAspect="1"/>
          </p:cNvPicPr>
          <p:nvPr/>
        </p:nvPicPr>
        <p:blipFill>
          <a:blip r:embed="rId6"/>
          <a:stretch>
            <a:fillRect/>
          </a:stretch>
        </p:blipFill>
        <p:spPr>
          <a:xfrm>
            <a:off x="4788024" y="2500387"/>
            <a:ext cx="1944216" cy="1954237"/>
          </a:xfrm>
          <a:prstGeom prst="rect">
            <a:avLst/>
          </a:prstGeom>
        </p:spPr>
      </p:pic>
    </p:spTree>
    <p:extLst>
      <p:ext uri="{BB962C8B-B14F-4D97-AF65-F5344CB8AC3E}">
        <p14:creationId xmlns:p14="http://schemas.microsoft.com/office/powerpoint/2010/main" val="202813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3B89D39A-C302-B052-DDB7-2D3E1D1FB7A5}"/>
              </a:ext>
            </a:extLst>
          </p:cNvPr>
          <p:cNvSpPr txBox="1">
            <a:spLocks noChangeArrowheads="1"/>
          </p:cNvSpPr>
          <p:nvPr/>
        </p:nvSpPr>
        <p:spPr bwMode="auto">
          <a:xfrm>
            <a:off x="29098" y="167345"/>
            <a:ext cx="9133952"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ru-RU" altLang="ru-RU" sz="2400" kern="0" dirty="0">
                <a:solidFill>
                  <a:srgbClr val="FF0000"/>
                </a:solidFill>
              </a:rPr>
              <a:t>Определение ломаной и многоугольника в нашем учебнике</a:t>
            </a:r>
          </a:p>
        </p:txBody>
      </p:sp>
      <p:pic>
        <p:nvPicPr>
          <p:cNvPr id="12" name="Рисунок 11">
            <a:extLst>
              <a:ext uri="{FF2B5EF4-FFF2-40B4-BE49-F238E27FC236}">
                <a16:creationId xmlns:a16="http://schemas.microsoft.com/office/drawing/2014/main" id="{D9E9EE24-CDD8-5BA2-2B11-4A243EFADA8C}"/>
              </a:ext>
            </a:extLst>
          </p:cNvPr>
          <p:cNvPicPr>
            <a:picLocks noChangeAspect="1"/>
          </p:cNvPicPr>
          <p:nvPr/>
        </p:nvPicPr>
        <p:blipFill>
          <a:blip r:embed="rId3"/>
          <a:stretch>
            <a:fillRect/>
          </a:stretch>
        </p:blipFill>
        <p:spPr>
          <a:xfrm>
            <a:off x="432810" y="969822"/>
            <a:ext cx="8278380" cy="1419423"/>
          </a:xfrm>
          <a:prstGeom prst="rect">
            <a:avLst/>
          </a:prstGeom>
        </p:spPr>
      </p:pic>
      <p:pic>
        <p:nvPicPr>
          <p:cNvPr id="14" name="Рисунок 13">
            <a:extLst>
              <a:ext uri="{FF2B5EF4-FFF2-40B4-BE49-F238E27FC236}">
                <a16:creationId xmlns:a16="http://schemas.microsoft.com/office/drawing/2014/main" id="{5F8CC091-2B4A-3B0C-7F4E-E6E6A69E6C82}"/>
              </a:ext>
            </a:extLst>
          </p:cNvPr>
          <p:cNvPicPr>
            <a:picLocks noChangeAspect="1"/>
          </p:cNvPicPr>
          <p:nvPr/>
        </p:nvPicPr>
        <p:blipFill>
          <a:blip r:embed="rId4"/>
          <a:stretch>
            <a:fillRect/>
          </a:stretch>
        </p:blipFill>
        <p:spPr>
          <a:xfrm>
            <a:off x="432810" y="3716100"/>
            <a:ext cx="8278380" cy="533474"/>
          </a:xfrm>
          <a:prstGeom prst="rect">
            <a:avLst/>
          </a:prstGeom>
        </p:spPr>
      </p:pic>
      <p:pic>
        <p:nvPicPr>
          <p:cNvPr id="16" name="Рисунок 15">
            <a:extLst>
              <a:ext uri="{FF2B5EF4-FFF2-40B4-BE49-F238E27FC236}">
                <a16:creationId xmlns:a16="http://schemas.microsoft.com/office/drawing/2014/main" id="{7CD031C3-44A6-461E-3B93-B36DF417D2D8}"/>
              </a:ext>
            </a:extLst>
          </p:cNvPr>
          <p:cNvPicPr>
            <a:picLocks noChangeAspect="1"/>
          </p:cNvPicPr>
          <p:nvPr/>
        </p:nvPicPr>
        <p:blipFill>
          <a:blip r:embed="rId5"/>
          <a:stretch>
            <a:fillRect/>
          </a:stretch>
        </p:blipFill>
        <p:spPr>
          <a:xfrm>
            <a:off x="456625" y="2466803"/>
            <a:ext cx="8230749" cy="1171739"/>
          </a:xfrm>
          <a:prstGeom prst="rect">
            <a:avLst/>
          </a:prstGeom>
        </p:spPr>
      </p:pic>
    </p:spTree>
    <p:extLst>
      <p:ext uri="{BB962C8B-B14F-4D97-AF65-F5344CB8AC3E}">
        <p14:creationId xmlns:p14="http://schemas.microsoft.com/office/powerpoint/2010/main" val="1322632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4743"/>
            <a:ext cx="9144000" cy="1200329"/>
          </a:xfrm>
          <a:prstGeom prst="rect">
            <a:avLst/>
          </a:prstGeom>
          <a:noFill/>
        </p:spPr>
        <p:txBody>
          <a:bodyPr wrap="square" rtlCol="0">
            <a:spAutoFit/>
          </a:bodyPr>
          <a:lstStyle/>
          <a:p>
            <a:pPr algn="just"/>
            <a:r>
              <a:rPr lang="en-US" dirty="0"/>
              <a:t>	</a:t>
            </a:r>
            <a:r>
              <a:rPr lang="ru-RU" dirty="0"/>
              <a:t>1. Сколько диагоналей имеет: а) треугольник; б) четырёхугольник; в) пятиугольник; г) шестиугольник; д)</a:t>
            </a:r>
            <a:r>
              <a:rPr lang="en-US" dirty="0"/>
              <a:t>*</a:t>
            </a:r>
            <a:r>
              <a:rPr lang="ru-RU" dirty="0"/>
              <a:t> </a:t>
            </a:r>
            <a:r>
              <a:rPr lang="en-US" i="1" dirty="0"/>
              <a:t>n</a:t>
            </a:r>
            <a:r>
              <a:rPr lang="ru-RU" dirty="0"/>
              <a:t>-угольник? </a:t>
            </a:r>
          </a:p>
        </p:txBody>
      </p:sp>
      <p:sp>
        <p:nvSpPr>
          <p:cNvPr id="6" name="TextBox 5">
            <a:extLst>
              <a:ext uri="{FF2B5EF4-FFF2-40B4-BE49-F238E27FC236}">
                <a16:creationId xmlns:a16="http://schemas.microsoft.com/office/drawing/2014/main" id="{32527978-AB50-557D-EFAA-F3E61D5A04F4}"/>
              </a:ext>
            </a:extLst>
          </p:cNvPr>
          <p:cNvSpPr txBox="1"/>
          <p:nvPr/>
        </p:nvSpPr>
        <p:spPr>
          <a:xfrm>
            <a:off x="0" y="3653"/>
            <a:ext cx="9144000" cy="523220"/>
          </a:xfrm>
          <a:prstGeom prst="rect">
            <a:avLst/>
          </a:prstGeom>
          <a:noFill/>
        </p:spPr>
        <p:txBody>
          <a:bodyPr wrap="square" rtlCol="0">
            <a:spAutoFit/>
          </a:bodyPr>
          <a:lstStyle/>
          <a:p>
            <a:pPr algn="ctr"/>
            <a:r>
              <a:rPr lang="ru-RU" sz="2800" dirty="0">
                <a:solidFill>
                  <a:srgbClr val="FF0000"/>
                </a:solidFill>
              </a:rPr>
              <a:t>Упражнения</a:t>
            </a:r>
          </a:p>
        </p:txBody>
      </p:sp>
      <p:grpSp>
        <p:nvGrpSpPr>
          <p:cNvPr id="11" name="Группа 10">
            <a:extLst>
              <a:ext uri="{FF2B5EF4-FFF2-40B4-BE49-F238E27FC236}">
                <a16:creationId xmlns:a16="http://schemas.microsoft.com/office/drawing/2014/main" id="{D2EE1780-8053-B08B-67F2-A954170536D9}"/>
              </a:ext>
            </a:extLst>
          </p:cNvPr>
          <p:cNvGrpSpPr/>
          <p:nvPr/>
        </p:nvGrpSpPr>
        <p:grpSpPr>
          <a:xfrm>
            <a:off x="0" y="1645072"/>
            <a:ext cx="9144000" cy="3427941"/>
            <a:chOff x="0" y="1645072"/>
            <a:chExt cx="9144000" cy="3427941"/>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74B4D8-7D55-8F74-2EFB-847C713AEAE0}"/>
                    </a:ext>
                  </a:extLst>
                </p:cNvPr>
                <p:cNvSpPr txBox="1"/>
                <p:nvPr/>
              </p:nvSpPr>
              <p:spPr>
                <a:xfrm>
                  <a:off x="0" y="1645072"/>
                  <a:ext cx="9144000" cy="1000402"/>
                </a:xfrm>
                <a:prstGeom prst="rect">
                  <a:avLst/>
                </a:prstGeom>
                <a:noFill/>
              </p:spPr>
              <p:txBody>
                <a:bodyPr wrap="square" rtlCol="0">
                  <a:spAutoFit/>
                </a:bodyPr>
                <a:lstStyle/>
                <a:p>
                  <a:pPr algn="just"/>
                  <a:r>
                    <a:rPr lang="en-US" dirty="0">
                      <a:solidFill>
                        <a:srgbClr val="FF0000"/>
                      </a:solidFill>
                    </a:rPr>
                    <a:t>	</a:t>
                  </a:r>
                  <a:r>
                    <a:rPr lang="ru-RU" dirty="0">
                      <a:solidFill>
                        <a:srgbClr val="FF0000"/>
                      </a:solidFill>
                    </a:rPr>
                    <a:t>Решение 1. </a:t>
                  </a:r>
                  <a:r>
                    <a:rPr lang="ru-RU" dirty="0"/>
                    <a:t>Из каждой вершины </a:t>
                  </a:r>
                  <a:r>
                    <a:rPr lang="en-US" i="1" dirty="0"/>
                    <a:t>n</a:t>
                  </a:r>
                  <a:r>
                    <a:rPr lang="en-US" dirty="0"/>
                    <a:t>-</a:t>
                  </a:r>
                  <a:r>
                    <a:rPr lang="ru-RU" dirty="0"/>
                    <a:t>угольника выходит </a:t>
                  </a:r>
                  <a:r>
                    <a:rPr lang="en-US" i="1" dirty="0"/>
                    <a:t>n </a:t>
                  </a:r>
                  <a:r>
                    <a:rPr lang="ru-RU" dirty="0"/>
                    <a:t>– 3 диагонали. Следовательно, число диагоналей равно </a:t>
                  </a:r>
                  <a14:m>
                    <m:oMath xmlns:m="http://schemas.openxmlformats.org/officeDocument/2006/math">
                      <m:f>
                        <m:fPr>
                          <m:ctrlPr>
                            <a:rPr lang="ru-RU" sz="240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−3)</m:t>
                          </m:r>
                        </m:num>
                        <m:den>
                          <m:r>
                            <a:rPr lang="ru-RU" sz="2400" b="0" i="1" smtClean="0">
                              <a:latin typeface="Cambria Math" panose="02040503050406030204" pitchFamily="18" charset="0"/>
                            </a:rPr>
                            <m:t>2</m:t>
                          </m:r>
                        </m:den>
                      </m:f>
                      <m:r>
                        <a:rPr lang="ru-RU" sz="2400" b="0" i="1" smtClean="0">
                          <a:latin typeface="Cambria Math" panose="02040503050406030204" pitchFamily="18" charset="0"/>
                        </a:rPr>
                        <m:t>.</m:t>
                      </m:r>
                    </m:oMath>
                  </a14:m>
                  <a:endParaRPr lang="ru-RU" dirty="0">
                    <a:solidFill>
                      <a:srgbClr val="FF0000"/>
                    </a:solidFill>
                  </a:endParaRPr>
                </a:p>
              </p:txBody>
            </p:sp>
          </mc:Choice>
          <mc:Fallback xmlns="">
            <p:sp>
              <p:nvSpPr>
                <p:cNvPr id="7" name="TextBox 6">
                  <a:extLst>
                    <a:ext uri="{FF2B5EF4-FFF2-40B4-BE49-F238E27FC236}">
                      <a16:creationId xmlns:a16="http://schemas.microsoft.com/office/drawing/2014/main" id="{B574B4D8-7D55-8F74-2EFB-847C713AEAE0}"/>
                    </a:ext>
                  </a:extLst>
                </p:cNvPr>
                <p:cNvSpPr txBox="1">
                  <a:spLocks noRot="1" noChangeAspect="1" noMove="1" noResize="1" noEditPoints="1" noAdjustHandles="1" noChangeArrowheads="1" noChangeShapeType="1" noTextEdit="1"/>
                </p:cNvSpPr>
                <p:nvPr/>
              </p:nvSpPr>
              <p:spPr>
                <a:xfrm>
                  <a:off x="0" y="1645072"/>
                  <a:ext cx="9144000" cy="1000402"/>
                </a:xfrm>
                <a:prstGeom prst="rect">
                  <a:avLst/>
                </a:prstGeom>
                <a:blipFill>
                  <a:blip r:embed="rId2"/>
                  <a:stretch>
                    <a:fillRect l="-1000" t="-4878" r="-1000" b="-4878"/>
                  </a:stretch>
                </a:blipFill>
              </p:spPr>
              <p:txBody>
                <a:bodyPr/>
                <a:lstStyle/>
                <a:p>
                  <a:r>
                    <a:rPr lang="ru-RU">
                      <a:noFill/>
                    </a:rPr>
                    <a:t> </a:t>
                  </a:r>
                </a:p>
              </p:txBody>
            </p:sp>
          </mc:Fallback>
        </mc:AlternateContent>
        <p:pic>
          <p:nvPicPr>
            <p:cNvPr id="8" name="Рисунок 7">
              <a:extLst>
                <a:ext uri="{FF2B5EF4-FFF2-40B4-BE49-F238E27FC236}">
                  <a16:creationId xmlns:a16="http://schemas.microsoft.com/office/drawing/2014/main" id="{E4A5474C-8A0A-4F1A-7D9A-13EE3A6C6B6F}"/>
                </a:ext>
              </a:extLst>
            </p:cNvPr>
            <p:cNvPicPr>
              <a:picLocks noChangeAspect="1"/>
            </p:cNvPicPr>
            <p:nvPr/>
          </p:nvPicPr>
          <p:blipFill>
            <a:blip r:embed="rId3"/>
            <a:stretch>
              <a:fillRect/>
            </a:stretch>
          </p:blipFill>
          <p:spPr>
            <a:xfrm>
              <a:off x="3059832" y="2454333"/>
              <a:ext cx="2658967" cy="2618680"/>
            </a:xfrm>
            <a:prstGeom prst="rect">
              <a:avLst/>
            </a:prstGeom>
          </p:spPr>
        </p:pic>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797E6D3-D14F-069A-F678-F9783FB0C87E}"/>
                  </a:ext>
                </a:extLst>
              </p:cNvPr>
              <p:cNvSpPr txBox="1"/>
              <p:nvPr/>
            </p:nvSpPr>
            <p:spPr>
              <a:xfrm>
                <a:off x="0" y="4945876"/>
                <a:ext cx="9144000" cy="1908471"/>
              </a:xfrm>
              <a:prstGeom prst="rect">
                <a:avLst/>
              </a:prstGeom>
              <a:noFill/>
            </p:spPr>
            <p:txBody>
              <a:bodyPr wrap="square" rtlCol="0">
                <a:spAutoFit/>
              </a:bodyPr>
              <a:lstStyle/>
              <a:p>
                <a:pPr algn="just"/>
                <a:r>
                  <a:rPr lang="en-US" dirty="0">
                    <a:solidFill>
                      <a:srgbClr val="FF0000"/>
                    </a:solidFill>
                  </a:rPr>
                  <a:t>	</a:t>
                </a:r>
                <a:r>
                  <a:rPr lang="ru-RU" dirty="0">
                    <a:solidFill>
                      <a:srgbClr val="FF0000"/>
                    </a:solidFill>
                  </a:rPr>
                  <a:t>Решение 2. </a:t>
                </a:r>
                <a:r>
                  <a:rPr lang="ru-RU" dirty="0"/>
                  <a:t>Число прямых, проходящих через пары вершин </a:t>
                </a:r>
                <a:r>
                  <a:rPr lang="en-US" i="1" dirty="0"/>
                  <a:t>n</a:t>
                </a:r>
                <a:r>
                  <a:rPr lang="en-US" dirty="0"/>
                  <a:t>-</a:t>
                </a:r>
                <a:r>
                  <a:rPr lang="ru-RU" dirty="0"/>
                  <a:t>угольника равно</a:t>
                </a:r>
                <a:r>
                  <a:rPr lang="en-US" i="1" dirty="0"/>
                  <a:t> </a:t>
                </a:r>
                <a14:m>
                  <m:oMath xmlns:m="http://schemas.openxmlformats.org/officeDocument/2006/math">
                    <m:f>
                      <m:fPr>
                        <m:ctrlPr>
                          <a:rPr lang="ru-RU"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num>
                      <m:den>
                        <m:r>
                          <a:rPr lang="ru-RU" i="1">
                            <a:latin typeface="Cambria Math" panose="02040503050406030204" pitchFamily="18" charset="0"/>
                          </a:rPr>
                          <m:t>2</m:t>
                        </m:r>
                      </m:den>
                    </m:f>
                    <m:r>
                      <a:rPr lang="ru-RU" b="0" i="1" smtClean="0">
                        <a:latin typeface="Cambria Math" panose="02040503050406030204" pitchFamily="18" charset="0"/>
                      </a:rPr>
                      <m:t>.</m:t>
                    </m:r>
                    <m:r>
                      <a:rPr lang="ru-RU" i="1">
                        <a:latin typeface="Cambria Math" panose="02040503050406030204" pitchFamily="18" charset="0"/>
                      </a:rPr>
                      <m:t> </m:t>
                    </m:r>
                  </m:oMath>
                </a14:m>
                <a:r>
                  <a:rPr lang="ru-RU" dirty="0"/>
                  <a:t>Из них </a:t>
                </a:r>
                <a:r>
                  <a:rPr lang="en-US" i="1" dirty="0"/>
                  <a:t>n </a:t>
                </a:r>
                <a:r>
                  <a:rPr lang="ru-RU" dirty="0"/>
                  <a:t>прямых содержат стороны </a:t>
                </a:r>
                <a:r>
                  <a:rPr lang="en-US" i="1" dirty="0"/>
                  <a:t>n</a:t>
                </a:r>
                <a:r>
                  <a:rPr lang="en-US" dirty="0"/>
                  <a:t>-</a:t>
                </a:r>
                <a:r>
                  <a:rPr lang="ru-RU" dirty="0"/>
                  <a:t>угольника. Остальные прямые содержат диагонали. Их число равно </a:t>
                </a:r>
                <a14:m>
                  <m:oMath xmlns:m="http://schemas.openxmlformats.org/officeDocument/2006/math">
                    <m:f>
                      <m:fPr>
                        <m:ctrlPr>
                          <a:rPr lang="ru-RU"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num>
                      <m:den>
                        <m:r>
                          <a:rPr lang="ru-RU" i="1">
                            <a:latin typeface="Cambria Math" panose="02040503050406030204" pitchFamily="18" charset="0"/>
                          </a:rPr>
                          <m:t>2</m:t>
                        </m:r>
                      </m:den>
                    </m:f>
                    <m:r>
                      <a:rPr lang="ru-RU"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ru-RU"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−3)</m:t>
                        </m:r>
                      </m:num>
                      <m:den>
                        <m:r>
                          <a:rPr lang="ru-RU" i="1">
                            <a:latin typeface="Cambria Math" panose="02040503050406030204" pitchFamily="18" charset="0"/>
                          </a:rPr>
                          <m:t>2</m:t>
                        </m:r>
                      </m:den>
                    </m:f>
                  </m:oMath>
                </a14:m>
                <a:r>
                  <a:rPr lang="en-US" dirty="0"/>
                  <a:t>.</a:t>
                </a:r>
                <a:endParaRPr lang="ru-RU" dirty="0"/>
              </a:p>
            </p:txBody>
          </p:sp>
        </mc:Choice>
        <mc:Fallback xmlns="">
          <p:sp>
            <p:nvSpPr>
              <p:cNvPr id="10" name="TextBox 9">
                <a:extLst>
                  <a:ext uri="{FF2B5EF4-FFF2-40B4-BE49-F238E27FC236}">
                    <a16:creationId xmlns:a16="http://schemas.microsoft.com/office/drawing/2014/main" id="{D797E6D3-D14F-069A-F678-F9783FB0C87E}"/>
                  </a:ext>
                </a:extLst>
              </p:cNvPr>
              <p:cNvSpPr txBox="1">
                <a:spLocks noRot="1" noChangeAspect="1" noMove="1" noResize="1" noEditPoints="1" noAdjustHandles="1" noChangeArrowheads="1" noChangeShapeType="1" noTextEdit="1"/>
              </p:cNvSpPr>
              <p:nvPr/>
            </p:nvSpPr>
            <p:spPr>
              <a:xfrm>
                <a:off x="0" y="4945876"/>
                <a:ext cx="9144000" cy="1908471"/>
              </a:xfrm>
              <a:prstGeom prst="rect">
                <a:avLst/>
              </a:prstGeom>
              <a:blipFill>
                <a:blip r:embed="rId4"/>
                <a:stretch>
                  <a:fillRect l="-1000" t="-2556" r="-1000" b="-2236"/>
                </a:stretch>
              </a:blipFill>
            </p:spPr>
            <p:txBody>
              <a:bodyPr/>
              <a:lstStyle/>
              <a:p>
                <a:r>
                  <a:rPr lang="ru-RU">
                    <a:noFill/>
                  </a:rPr>
                  <a:t> </a:t>
                </a:r>
              </a:p>
            </p:txBody>
          </p:sp>
        </mc:Fallback>
      </mc:AlternateContent>
    </p:spTree>
    <p:extLst>
      <p:ext uri="{BB962C8B-B14F-4D97-AF65-F5344CB8AC3E}">
        <p14:creationId xmlns:p14="http://schemas.microsoft.com/office/powerpoint/2010/main" val="33698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455" y="40466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2. </a:t>
            </a:r>
            <a:r>
              <a:rPr lang="ru-RU" dirty="0"/>
              <a:t>Существует ли многоугольник, число диагоналей которого равно числу его сторон?</a:t>
            </a:r>
          </a:p>
        </p:txBody>
      </p:sp>
      <p:sp>
        <p:nvSpPr>
          <p:cNvPr id="5" name="Text Box 3"/>
          <p:cNvSpPr txBox="1">
            <a:spLocks noChangeArrowheads="1"/>
          </p:cNvSpPr>
          <p:nvPr/>
        </p:nvSpPr>
        <p:spPr bwMode="auto">
          <a:xfrm>
            <a:off x="19455" y="42538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4. Многоугольник имеет 35 диагоналей. Сколько у него сторон?</a:t>
            </a:r>
            <a:endParaRPr lang="ru-RU" dirty="0"/>
          </a:p>
        </p:txBody>
      </p:sp>
      <p:sp>
        <p:nvSpPr>
          <p:cNvPr id="6" name="Text Box 3"/>
          <p:cNvSpPr txBox="1">
            <a:spLocks noChangeArrowheads="1"/>
          </p:cNvSpPr>
          <p:nvPr/>
        </p:nvSpPr>
        <p:spPr bwMode="auto">
          <a:xfrm>
            <a:off x="0" y="23488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3. </a:t>
            </a:r>
            <a:r>
              <a:rPr lang="ru-RU" dirty="0"/>
              <a:t>Может ли многоугольник иметь ровно: а) 10; б) 20; в) 30 диагоналей?</a:t>
            </a:r>
          </a:p>
        </p:txBody>
      </p:sp>
      <p:sp>
        <p:nvSpPr>
          <p:cNvPr id="3" name="Text Box 3">
            <a:extLst>
              <a:ext uri="{FF2B5EF4-FFF2-40B4-BE49-F238E27FC236}">
                <a16:creationId xmlns:a16="http://schemas.microsoft.com/office/drawing/2014/main" id="{AA0BF931-1A01-72E1-1CEC-489204E2EF1F}"/>
              </a:ext>
            </a:extLst>
          </p:cNvPr>
          <p:cNvSpPr txBox="1">
            <a:spLocks noChangeArrowheads="1"/>
          </p:cNvSpPr>
          <p:nvPr/>
        </p:nvSpPr>
        <p:spPr bwMode="auto">
          <a:xfrm>
            <a:off x="19455" y="148478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Ответ. </a:t>
            </a:r>
            <a:r>
              <a:rPr lang="ru-RU" dirty="0"/>
              <a:t>Да, пятиугольник.</a:t>
            </a:r>
          </a:p>
        </p:txBody>
      </p:sp>
      <p:sp>
        <p:nvSpPr>
          <p:cNvPr id="8" name="Text Box 3">
            <a:extLst>
              <a:ext uri="{FF2B5EF4-FFF2-40B4-BE49-F238E27FC236}">
                <a16:creationId xmlns:a16="http://schemas.microsoft.com/office/drawing/2014/main" id="{6E2F402D-5C54-4ADF-CFD1-1D68CA5E2F02}"/>
              </a:ext>
            </a:extLst>
          </p:cNvPr>
          <p:cNvSpPr txBox="1">
            <a:spLocks noChangeArrowheads="1"/>
          </p:cNvSpPr>
          <p:nvPr/>
        </p:nvSpPr>
        <p:spPr bwMode="auto">
          <a:xfrm>
            <a:off x="0" y="331432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Ответ. а) Нет; б) да, восьмиугольник; в) нет.</a:t>
            </a:r>
            <a:endParaRPr lang="ru-RU" dirty="0"/>
          </a:p>
        </p:txBody>
      </p:sp>
      <p:sp>
        <p:nvSpPr>
          <p:cNvPr id="9" name="Text Box 3">
            <a:extLst>
              <a:ext uri="{FF2B5EF4-FFF2-40B4-BE49-F238E27FC236}">
                <a16:creationId xmlns:a16="http://schemas.microsoft.com/office/drawing/2014/main" id="{4BC7550B-C2B6-05B7-7404-C8A8240F57BC}"/>
              </a:ext>
            </a:extLst>
          </p:cNvPr>
          <p:cNvSpPr txBox="1">
            <a:spLocks noChangeArrowheads="1"/>
          </p:cNvSpPr>
          <p:nvPr/>
        </p:nvSpPr>
        <p:spPr bwMode="auto">
          <a:xfrm>
            <a:off x="19455" y="514717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Ответ. 10.</a:t>
            </a:r>
            <a:endParaRPr lang="ru-RU" dirty="0"/>
          </a:p>
        </p:txBody>
      </p:sp>
    </p:spTree>
    <p:extLst>
      <p:ext uri="{BB962C8B-B14F-4D97-AF65-F5344CB8AC3E}">
        <p14:creationId xmlns:p14="http://schemas.microsoft.com/office/powerpoint/2010/main" val="11884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9455" y="9143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5*. </a:t>
            </a:r>
            <a:r>
              <a:rPr lang="ru-RU" sz="2800" dirty="0">
                <a:effectLst/>
                <a:ea typeface="Calibri" panose="020F0502020204030204" pitchFamily="34" charset="0"/>
              </a:rPr>
              <a:t>В </a:t>
            </a:r>
            <a:r>
              <a:rPr lang="ru-RU" sz="2800" dirty="0">
                <a:effectLst/>
                <a:latin typeface="Times New Roman" panose="02020603050405020304" pitchFamily="18" charset="0"/>
                <a:ea typeface="Calibri" panose="020F0502020204030204" pitchFamily="34" charset="0"/>
              </a:rPr>
              <a:t>правильном пятиугольнике провели все диагонали. Сколько треугольников при этом образовалось?</a:t>
            </a:r>
            <a:endParaRPr lang="ru-RU" sz="2800" dirty="0"/>
          </a:p>
        </p:txBody>
      </p:sp>
      <p:pic>
        <p:nvPicPr>
          <p:cNvPr id="3" name="Рисунок 2">
            <a:extLst>
              <a:ext uri="{FF2B5EF4-FFF2-40B4-BE49-F238E27FC236}">
                <a16:creationId xmlns:a16="http://schemas.microsoft.com/office/drawing/2014/main" id="{DFC64E74-DDC6-3B9D-16D6-A1ECBAF18E3C}"/>
              </a:ext>
            </a:extLst>
          </p:cNvPr>
          <p:cNvPicPr>
            <a:picLocks noChangeAspect="1"/>
          </p:cNvPicPr>
          <p:nvPr/>
        </p:nvPicPr>
        <p:blipFill>
          <a:blip r:embed="rId2"/>
          <a:stretch>
            <a:fillRect/>
          </a:stretch>
        </p:blipFill>
        <p:spPr>
          <a:xfrm>
            <a:off x="2057049" y="1481407"/>
            <a:ext cx="3955111" cy="3895185"/>
          </a:xfrm>
          <a:prstGeom prst="rect">
            <a:avLst/>
          </a:prstGeom>
        </p:spPr>
      </p:pic>
      <p:sp>
        <p:nvSpPr>
          <p:cNvPr id="4" name="Text Box 3">
            <a:extLst>
              <a:ext uri="{FF2B5EF4-FFF2-40B4-BE49-F238E27FC236}">
                <a16:creationId xmlns:a16="http://schemas.microsoft.com/office/drawing/2014/main" id="{9F98DD3E-FCF4-7604-BF08-B1AED61196C4}"/>
              </a:ext>
            </a:extLst>
          </p:cNvPr>
          <p:cNvSpPr txBox="1">
            <a:spLocks noChangeArrowheads="1"/>
          </p:cNvSpPr>
          <p:nvPr/>
        </p:nvSpPr>
        <p:spPr bwMode="auto">
          <a:xfrm>
            <a:off x="19455" y="5229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Ответ. 35.</a:t>
            </a:r>
            <a:endParaRPr lang="ru-RU" sz="2800" dirty="0"/>
          </a:p>
        </p:txBody>
      </p:sp>
    </p:spTree>
    <p:extLst>
      <p:ext uri="{BB962C8B-B14F-4D97-AF65-F5344CB8AC3E}">
        <p14:creationId xmlns:p14="http://schemas.microsoft.com/office/powerpoint/2010/main" val="34810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9455"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6. </a:t>
            </a:r>
            <a:r>
              <a:rPr lang="ru-RU" dirty="0"/>
              <a:t>Может ли прямая пересекать все стороны: а) треугольника; б) четырехугольника; г)* </a:t>
            </a:r>
            <a:r>
              <a:rPr lang="en-US" i="1" dirty="0"/>
              <a:t>n</a:t>
            </a:r>
            <a:r>
              <a:rPr lang="ru-RU" dirty="0"/>
              <a:t>-угольника</a:t>
            </a:r>
            <a:r>
              <a:rPr lang="ru-RU" dirty="0">
                <a:cs typeface="Times New Roman" pitchFamily="18" charset="0"/>
              </a:rPr>
              <a:t>?</a:t>
            </a:r>
            <a:endParaRPr lang="ru-RU" dirty="0"/>
          </a:p>
        </p:txBody>
      </p:sp>
      <p:grpSp>
        <p:nvGrpSpPr>
          <p:cNvPr id="5" name="Группа 4">
            <a:extLst>
              <a:ext uri="{FF2B5EF4-FFF2-40B4-BE49-F238E27FC236}">
                <a16:creationId xmlns:a16="http://schemas.microsoft.com/office/drawing/2014/main" id="{B633C566-AC49-B066-4A06-33CC14CD9AEF}"/>
              </a:ext>
            </a:extLst>
          </p:cNvPr>
          <p:cNvGrpSpPr/>
          <p:nvPr/>
        </p:nvGrpSpPr>
        <p:grpSpPr>
          <a:xfrm>
            <a:off x="126959" y="947629"/>
            <a:ext cx="8928992" cy="4047822"/>
            <a:chOff x="19455" y="1069810"/>
            <a:chExt cx="9144000" cy="4047822"/>
          </a:xfrm>
        </p:grpSpPr>
        <p:sp>
          <p:nvSpPr>
            <p:cNvPr id="2" name="Text Box 3">
              <a:extLst>
                <a:ext uri="{FF2B5EF4-FFF2-40B4-BE49-F238E27FC236}">
                  <a16:creationId xmlns:a16="http://schemas.microsoft.com/office/drawing/2014/main" id="{21A9E656-3F9B-DA6A-DA77-CBFAD42F6D2D}"/>
                </a:ext>
              </a:extLst>
            </p:cNvPr>
            <p:cNvSpPr txBox="1">
              <a:spLocks noChangeArrowheads="1"/>
            </p:cNvSpPr>
            <p:nvPr/>
          </p:nvSpPr>
          <p:spPr bwMode="auto">
            <a:xfrm>
              <a:off x="19455" y="106981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cs typeface="Times New Roman" pitchFamily="18" charset="0"/>
                </a:rPr>
                <a:t>	</a:t>
              </a:r>
              <a:r>
                <a:rPr lang="ru-RU" dirty="0">
                  <a:solidFill>
                    <a:srgbClr val="FF0000"/>
                  </a:solidFill>
                  <a:cs typeface="Times New Roman" pitchFamily="18" charset="0"/>
                </a:rPr>
                <a:t>Решение.</a:t>
              </a:r>
              <a:r>
                <a:rPr lang="ru-RU" dirty="0">
                  <a:solidFill>
                    <a:srgbClr val="FFFFFF"/>
                  </a:solidFill>
                  <a:cs typeface="Times New Roman" pitchFamily="18" charset="0"/>
                </a:rPr>
                <a:t> </a:t>
              </a:r>
              <a:r>
                <a:rPr lang="ru-RU" dirty="0">
                  <a:cs typeface="Times New Roman" pitchFamily="18" charset="0"/>
                </a:rPr>
                <a:t>а) Докажем, что прямая не может пересекать все стороны треугольника.</a:t>
              </a:r>
            </a:p>
            <a:p>
              <a:pPr algn="just" eaLnBrk="1" hangingPunct="1">
                <a:spcBef>
                  <a:spcPts val="0"/>
                </a:spcBef>
              </a:pPr>
              <a:r>
                <a:rPr lang="ru-RU" dirty="0">
                  <a:cs typeface="Times New Roman" pitchFamily="18" charset="0"/>
                </a:rPr>
                <a:t>	Пусть прямая </a:t>
              </a:r>
              <a:r>
                <a:rPr lang="en-US" i="1" dirty="0">
                  <a:cs typeface="Times New Roman" pitchFamily="18" charset="0"/>
                </a:rPr>
                <a:t>c </a:t>
              </a:r>
              <a:r>
                <a:rPr lang="ru-RU" dirty="0">
                  <a:cs typeface="Times New Roman" pitchFamily="18" charset="0"/>
                </a:rPr>
                <a:t>пересекает стороны </a:t>
              </a:r>
              <a:r>
                <a:rPr lang="en-US" i="1" dirty="0">
                  <a:cs typeface="Times New Roman" pitchFamily="18" charset="0"/>
                </a:rPr>
                <a:t>AC </a:t>
              </a:r>
              <a:r>
                <a:rPr lang="ru-RU" dirty="0">
                  <a:cs typeface="Times New Roman" pitchFamily="18" charset="0"/>
                </a:rPr>
                <a:t>и </a:t>
              </a:r>
              <a:r>
                <a:rPr lang="en-US" i="1" dirty="0">
                  <a:cs typeface="Times New Roman" pitchFamily="18" charset="0"/>
                </a:rPr>
                <a:t>BC </a:t>
              </a:r>
              <a:r>
                <a:rPr lang="ru-RU" dirty="0">
                  <a:cs typeface="Times New Roman" pitchFamily="18" charset="0"/>
                </a:rPr>
                <a:t>треугольника </a:t>
              </a:r>
              <a:r>
                <a:rPr lang="en-US" i="1" dirty="0">
                  <a:cs typeface="Times New Roman" pitchFamily="18" charset="0"/>
                </a:rPr>
                <a:t>ABC</a:t>
              </a:r>
              <a:r>
                <a:rPr lang="en-US" dirty="0">
                  <a:cs typeface="Times New Roman" pitchFamily="18" charset="0"/>
                </a:rPr>
                <a:t>. </a:t>
              </a:r>
              <a:r>
                <a:rPr lang="ru-RU" dirty="0">
                  <a:cs typeface="Times New Roman" pitchFamily="18" charset="0"/>
                </a:rPr>
                <a:t>Докажем, что она не пересекает сторону </a:t>
              </a:r>
              <a:r>
                <a:rPr lang="en-US" i="1" dirty="0">
                  <a:cs typeface="Times New Roman" pitchFamily="18" charset="0"/>
                </a:rPr>
                <a:t>AB</a:t>
              </a:r>
              <a:r>
                <a:rPr lang="en-US" dirty="0">
                  <a:cs typeface="Times New Roman" pitchFamily="18" charset="0"/>
                </a:rPr>
                <a:t>.</a:t>
              </a:r>
              <a:endParaRPr lang="ru-RU" dirty="0">
                <a:solidFill>
                  <a:srgbClr val="FF0000"/>
                </a:solidFill>
              </a:endParaRPr>
            </a:p>
          </p:txBody>
        </p:sp>
        <p:pic>
          <p:nvPicPr>
            <p:cNvPr id="4" name="Рисунок 3">
              <a:extLst>
                <a:ext uri="{FF2B5EF4-FFF2-40B4-BE49-F238E27FC236}">
                  <a16:creationId xmlns:a16="http://schemas.microsoft.com/office/drawing/2014/main" id="{087ED84E-3875-EA1A-28C0-96AB140CB44C}"/>
                </a:ext>
              </a:extLst>
            </p:cNvPr>
            <p:cNvPicPr>
              <a:picLocks noChangeAspect="1"/>
            </p:cNvPicPr>
            <p:nvPr/>
          </p:nvPicPr>
          <p:blipFill>
            <a:blip r:embed="rId2"/>
            <a:stretch>
              <a:fillRect/>
            </a:stretch>
          </p:blipFill>
          <p:spPr>
            <a:xfrm>
              <a:off x="204396" y="3119133"/>
              <a:ext cx="2412389" cy="1998499"/>
            </a:xfrm>
            <a:prstGeom prst="rect">
              <a:avLst/>
            </a:prstGeom>
          </p:spPr>
        </p:pic>
      </p:grpSp>
      <p:sp>
        <p:nvSpPr>
          <p:cNvPr id="6" name="Text Box 3">
            <a:extLst>
              <a:ext uri="{FF2B5EF4-FFF2-40B4-BE49-F238E27FC236}">
                <a16:creationId xmlns:a16="http://schemas.microsoft.com/office/drawing/2014/main" id="{24750322-911D-96F2-86A2-BDDB7177C91E}"/>
              </a:ext>
            </a:extLst>
          </p:cNvPr>
          <p:cNvSpPr txBox="1">
            <a:spLocks noChangeArrowheads="1"/>
          </p:cNvSpPr>
          <p:nvPr/>
        </p:nvSpPr>
        <p:spPr bwMode="auto">
          <a:xfrm>
            <a:off x="2843807" y="2517289"/>
            <a:ext cx="631964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Так как прямая </a:t>
            </a:r>
            <a:r>
              <a:rPr lang="en-US" i="1" dirty="0">
                <a:cs typeface="Times New Roman" pitchFamily="18" charset="0"/>
              </a:rPr>
              <a:t>c </a:t>
            </a:r>
            <a:r>
              <a:rPr lang="ru-RU" dirty="0">
                <a:cs typeface="Times New Roman" pitchFamily="18" charset="0"/>
              </a:rPr>
              <a:t>пересекает сторону </a:t>
            </a:r>
            <a:r>
              <a:rPr lang="en-US" i="1" dirty="0">
                <a:cs typeface="Times New Roman" pitchFamily="18" charset="0"/>
              </a:rPr>
              <a:t>AC</a:t>
            </a:r>
            <a:r>
              <a:rPr lang="ru-RU" dirty="0">
                <a:cs typeface="Times New Roman" pitchFamily="18" charset="0"/>
              </a:rPr>
              <a:t>, то точки </a:t>
            </a:r>
            <a:r>
              <a:rPr lang="en-US" i="1" dirty="0">
                <a:cs typeface="Times New Roman" pitchFamily="18" charset="0"/>
              </a:rPr>
              <a:t>A </a:t>
            </a:r>
            <a:r>
              <a:rPr lang="ru-RU" dirty="0">
                <a:cs typeface="Times New Roman" pitchFamily="18" charset="0"/>
              </a:rPr>
              <a:t>и </a:t>
            </a:r>
            <a:r>
              <a:rPr lang="en-US" i="1" dirty="0">
                <a:cs typeface="Times New Roman" pitchFamily="18" charset="0"/>
              </a:rPr>
              <a:t>C </a:t>
            </a:r>
            <a:r>
              <a:rPr lang="ru-RU" dirty="0">
                <a:cs typeface="Times New Roman" pitchFamily="18" charset="0"/>
              </a:rPr>
              <a:t>лежат по разные стороны от прямой </a:t>
            </a:r>
            <a:r>
              <a:rPr lang="en-US" i="1" dirty="0">
                <a:cs typeface="Times New Roman" pitchFamily="18" charset="0"/>
              </a:rPr>
              <a:t>c</a:t>
            </a:r>
            <a:r>
              <a:rPr lang="ru-RU" dirty="0">
                <a:cs typeface="Times New Roman" pitchFamily="18" charset="0"/>
              </a:rPr>
              <a:t>. Аналогично, точки </a:t>
            </a:r>
            <a:r>
              <a:rPr lang="en-US" i="1" dirty="0">
                <a:cs typeface="Times New Roman" pitchFamily="18" charset="0"/>
              </a:rPr>
              <a:t>B </a:t>
            </a:r>
            <a:r>
              <a:rPr lang="ru-RU" dirty="0">
                <a:cs typeface="Times New Roman" pitchFamily="18" charset="0"/>
              </a:rPr>
              <a:t>и </a:t>
            </a:r>
            <a:r>
              <a:rPr lang="en-US" i="1" dirty="0">
                <a:cs typeface="Times New Roman" pitchFamily="18" charset="0"/>
              </a:rPr>
              <a:t>C </a:t>
            </a:r>
            <a:r>
              <a:rPr lang="ru-RU" dirty="0">
                <a:cs typeface="Times New Roman" pitchFamily="18" charset="0"/>
              </a:rPr>
              <a:t>также лежат по разные стороны от прямой </a:t>
            </a:r>
            <a:r>
              <a:rPr lang="en-US" i="1" dirty="0">
                <a:cs typeface="Times New Roman" pitchFamily="18" charset="0"/>
              </a:rPr>
              <a:t>c</a:t>
            </a:r>
            <a:r>
              <a:rPr lang="ru-RU" dirty="0">
                <a:cs typeface="Times New Roman" pitchFamily="18" charset="0"/>
              </a:rPr>
              <a:t>. Значит, точки </a:t>
            </a:r>
            <a:r>
              <a:rPr lang="en-US" i="1" dirty="0">
                <a:cs typeface="Times New Roman" pitchFamily="18" charset="0"/>
              </a:rPr>
              <a:t>A </a:t>
            </a:r>
            <a:r>
              <a:rPr lang="ru-RU" dirty="0">
                <a:cs typeface="Times New Roman" pitchFamily="18" charset="0"/>
              </a:rPr>
              <a:t>и </a:t>
            </a:r>
            <a:r>
              <a:rPr lang="en-US" i="1" dirty="0">
                <a:cs typeface="Times New Roman" pitchFamily="18" charset="0"/>
              </a:rPr>
              <a:t>B </a:t>
            </a:r>
            <a:r>
              <a:rPr lang="ru-RU" dirty="0">
                <a:cs typeface="Times New Roman" pitchFamily="18" charset="0"/>
              </a:rPr>
              <a:t>лежат по одну сторону от прямой </a:t>
            </a:r>
            <a:r>
              <a:rPr lang="en-US" i="1" dirty="0">
                <a:cs typeface="Times New Roman" pitchFamily="18" charset="0"/>
              </a:rPr>
              <a:t>c</a:t>
            </a:r>
            <a:r>
              <a:rPr lang="ru-RU" dirty="0">
                <a:cs typeface="Times New Roman" pitchFamily="18" charset="0"/>
              </a:rPr>
              <a:t>. Следовательно, прямая </a:t>
            </a:r>
            <a:r>
              <a:rPr lang="en-US" i="1" dirty="0">
                <a:cs typeface="Times New Roman" pitchFamily="18" charset="0"/>
              </a:rPr>
              <a:t>c </a:t>
            </a:r>
            <a:r>
              <a:rPr lang="ru-RU" dirty="0">
                <a:cs typeface="Times New Roman" pitchFamily="18" charset="0"/>
              </a:rPr>
              <a:t>не пересекает сторону </a:t>
            </a:r>
            <a:r>
              <a:rPr lang="en-US" i="1" dirty="0">
                <a:cs typeface="Times New Roman" pitchFamily="18" charset="0"/>
              </a:rPr>
              <a:t>AB</a:t>
            </a:r>
            <a:r>
              <a:rPr lang="ru-RU" dirty="0">
                <a:cs typeface="Times New Roman" pitchFamily="18" charset="0"/>
              </a:rPr>
              <a:t>.</a:t>
            </a:r>
            <a:endParaRPr lang="ru-RU" dirty="0"/>
          </a:p>
        </p:txBody>
      </p:sp>
      <p:sp>
        <p:nvSpPr>
          <p:cNvPr id="3" name="Text Box 3">
            <a:extLst>
              <a:ext uri="{FF2B5EF4-FFF2-40B4-BE49-F238E27FC236}">
                <a16:creationId xmlns:a16="http://schemas.microsoft.com/office/drawing/2014/main" id="{55C298E0-9770-172D-A310-B377C2984797}"/>
              </a:ext>
            </a:extLst>
          </p:cNvPr>
          <p:cNvSpPr txBox="1">
            <a:spLocks noChangeArrowheads="1"/>
          </p:cNvSpPr>
          <p:nvPr/>
        </p:nvSpPr>
        <p:spPr bwMode="auto">
          <a:xfrm>
            <a:off x="19455" y="11663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б)</a:t>
            </a:r>
            <a:endParaRPr lang="ru-RU" dirty="0"/>
          </a:p>
        </p:txBody>
      </p:sp>
      <p:grpSp>
        <p:nvGrpSpPr>
          <p:cNvPr id="11" name="Группа 10">
            <a:extLst>
              <a:ext uri="{FF2B5EF4-FFF2-40B4-BE49-F238E27FC236}">
                <a16:creationId xmlns:a16="http://schemas.microsoft.com/office/drawing/2014/main" id="{64DC87C1-C5D6-5FAC-8DD1-B7AD97CC40D4}"/>
              </a:ext>
            </a:extLst>
          </p:cNvPr>
          <p:cNvGrpSpPr/>
          <p:nvPr/>
        </p:nvGrpSpPr>
        <p:grpSpPr>
          <a:xfrm>
            <a:off x="1979711" y="4838971"/>
            <a:ext cx="7183743" cy="1992879"/>
            <a:chOff x="1979711" y="4838971"/>
            <a:chExt cx="7183743" cy="1992879"/>
          </a:xfrm>
        </p:grpSpPr>
        <p:sp>
          <p:nvSpPr>
            <p:cNvPr id="8" name="Text Box 3">
              <a:extLst>
                <a:ext uri="{FF2B5EF4-FFF2-40B4-BE49-F238E27FC236}">
                  <a16:creationId xmlns:a16="http://schemas.microsoft.com/office/drawing/2014/main" id="{A72F1665-C980-AC05-D423-394872234090}"/>
                </a:ext>
              </a:extLst>
            </p:cNvPr>
            <p:cNvSpPr txBox="1">
              <a:spLocks noChangeArrowheads="1"/>
            </p:cNvSpPr>
            <p:nvPr/>
          </p:nvSpPr>
          <p:spPr bwMode="auto">
            <a:xfrm>
              <a:off x="1979711" y="5244281"/>
              <a:ext cx="71837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б) может;</a:t>
              </a:r>
              <a:endParaRPr lang="ru-RU" dirty="0"/>
            </a:p>
          </p:txBody>
        </p:sp>
        <p:pic>
          <p:nvPicPr>
            <p:cNvPr id="10" name="Рисунок 9">
              <a:extLst>
                <a:ext uri="{FF2B5EF4-FFF2-40B4-BE49-F238E27FC236}">
                  <a16:creationId xmlns:a16="http://schemas.microsoft.com/office/drawing/2014/main" id="{5E245FA7-B62C-D0E2-B2C4-411E436842A4}"/>
                </a:ext>
              </a:extLst>
            </p:cNvPr>
            <p:cNvPicPr>
              <a:picLocks noChangeAspect="1"/>
            </p:cNvPicPr>
            <p:nvPr/>
          </p:nvPicPr>
          <p:blipFill>
            <a:blip r:embed="rId3"/>
            <a:stretch>
              <a:fillRect/>
            </a:stretch>
          </p:blipFill>
          <p:spPr>
            <a:xfrm>
              <a:off x="4788024" y="4838971"/>
              <a:ext cx="2088232" cy="1992879"/>
            </a:xfrm>
            <a:prstGeom prst="rect">
              <a:avLst/>
            </a:prstGeom>
          </p:spPr>
        </p:pic>
      </p:grpSp>
    </p:spTree>
    <p:extLst>
      <p:ext uri="{BB962C8B-B14F-4D97-AF65-F5344CB8AC3E}">
        <p14:creationId xmlns:p14="http://schemas.microsoft.com/office/powerpoint/2010/main" val="292581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43808" y="2173621"/>
            <a:ext cx="6228184" cy="2554545"/>
          </a:xfrm>
          <a:prstGeom prst="rect">
            <a:avLst/>
          </a:prstGeom>
          <a:noFill/>
        </p:spPr>
        <p:txBody>
          <a:bodyPr wrap="square" rtlCol="0">
            <a:spAutoFit/>
          </a:bodyPr>
          <a:lstStyle/>
          <a:p>
            <a:pPr algn="just"/>
            <a:r>
              <a:rPr lang="ru-RU" sz="2000" dirty="0"/>
              <a:t>Если по пути нам встретится точка пересечения с прямой </a:t>
            </a:r>
            <a:r>
              <a:rPr lang="en-US" sz="2000" i="1" dirty="0"/>
              <a:t>l</a:t>
            </a:r>
            <a:r>
              <a:rPr lang="ru-RU" sz="2000" dirty="0"/>
              <a:t>, то проходя через эту точку мы перейдем из верхней полуплоскости в нижнюю. Однако в нижней полуплоскости мы не можем остаться до конца обхода, поскольку в конце обхода мы возвращаемся в начальную точку верхней полуплоскости. Следовательно, где-то мы выйдем из нижней полуплоскости в верхнюю. </a:t>
            </a:r>
          </a:p>
        </p:txBody>
      </p:sp>
      <p:sp>
        <p:nvSpPr>
          <p:cNvPr id="8" name="TextBox 7"/>
          <p:cNvSpPr txBox="1"/>
          <p:nvPr/>
        </p:nvSpPr>
        <p:spPr>
          <a:xfrm>
            <a:off x="0" y="4593462"/>
            <a:ext cx="9144000" cy="2246769"/>
          </a:xfrm>
          <a:prstGeom prst="rect">
            <a:avLst/>
          </a:prstGeom>
          <a:noFill/>
        </p:spPr>
        <p:txBody>
          <a:bodyPr wrap="square" rtlCol="0">
            <a:spAutoFit/>
          </a:bodyPr>
          <a:lstStyle/>
          <a:p>
            <a:pPr algn="just"/>
            <a:r>
              <a:rPr lang="ru-RU" sz="2000" dirty="0"/>
              <a:t>Вход в нижнюю полуплоскость и выход из нее в верхнюю дают пару точек пересечения с прямой </a:t>
            </a:r>
            <a:r>
              <a:rPr lang="en-US" sz="2000" i="1" dirty="0"/>
              <a:t>l</a:t>
            </a:r>
            <a:r>
              <a:rPr lang="ru-RU" sz="2000" dirty="0"/>
              <a:t>. Если при дальнейшем движении по ломаной мы все время остаемся в верхней полуплоскости, то общее число точек пересечения будет равно двум. Если в какой-то точке мы снова перейдем из верхней полуплоскости в нижнюю, то найдется и парная ей точка, в которой мы из нижней полуплоскости переходим в верхнюю. Таким образом, число точек пересечения прямой </a:t>
            </a:r>
            <a:r>
              <a:rPr lang="en-US" sz="2000" i="1" dirty="0"/>
              <a:t>l</a:t>
            </a:r>
            <a:r>
              <a:rPr lang="ru-RU" sz="2000" dirty="0"/>
              <a:t> со сторонами многоугольника должно быть четным.</a:t>
            </a:r>
          </a:p>
        </p:txBody>
      </p:sp>
      <p:grpSp>
        <p:nvGrpSpPr>
          <p:cNvPr id="2" name="Группа 1">
            <a:extLst>
              <a:ext uri="{FF2B5EF4-FFF2-40B4-BE49-F238E27FC236}">
                <a16:creationId xmlns:a16="http://schemas.microsoft.com/office/drawing/2014/main" id="{C2523633-8B0C-EC36-4C4E-6EA434C46158}"/>
              </a:ext>
            </a:extLst>
          </p:cNvPr>
          <p:cNvGrpSpPr/>
          <p:nvPr/>
        </p:nvGrpSpPr>
        <p:grpSpPr>
          <a:xfrm>
            <a:off x="0" y="0"/>
            <a:ext cx="9144000" cy="4509120"/>
            <a:chOff x="0" y="0"/>
            <a:chExt cx="9144000" cy="4509120"/>
          </a:xfrm>
        </p:grpSpPr>
        <p:sp>
          <p:nvSpPr>
            <p:cNvPr id="4" name="TextBox 3"/>
            <p:cNvSpPr txBox="1"/>
            <p:nvPr/>
          </p:nvSpPr>
          <p:spPr>
            <a:xfrm>
              <a:off x="0" y="0"/>
              <a:ext cx="9144000" cy="2308324"/>
            </a:xfrm>
            <a:prstGeom prst="rect">
              <a:avLst/>
            </a:prstGeom>
            <a:noFill/>
          </p:spPr>
          <p:txBody>
            <a:bodyPr wrap="square" rtlCol="0">
              <a:spAutoFit/>
            </a:bodyPr>
            <a:lstStyle/>
            <a:p>
              <a:pPr algn="just"/>
              <a:r>
                <a:rPr lang="en-US" dirty="0"/>
                <a:t>	</a:t>
              </a:r>
              <a:r>
                <a:rPr lang="ru-RU" dirty="0"/>
                <a:t>в) </a:t>
              </a:r>
              <a:r>
                <a:rPr lang="ru-RU" sz="2000" dirty="0"/>
                <a:t>Докажем, что прямая может пересекать только четное число сторон многоугольника. </a:t>
              </a:r>
            </a:p>
            <a:p>
              <a:pPr algn="just"/>
              <a:r>
                <a:rPr lang="ru-RU" sz="2000" dirty="0"/>
                <a:t>	Пусть прямая </a:t>
              </a:r>
              <a:r>
                <a:rPr lang="en-US" sz="2000" i="1" dirty="0"/>
                <a:t>l </a:t>
              </a:r>
              <a:r>
                <a:rPr lang="ru-RU" sz="2000" dirty="0"/>
                <a:t>пересекает стороны многоугольника. Условимся называть одну из полуплоскостей, на которые прямая </a:t>
              </a:r>
              <a:r>
                <a:rPr lang="en-US" sz="2000" i="1" dirty="0"/>
                <a:t>l </a:t>
              </a:r>
              <a:r>
                <a:rPr lang="ru-RU" sz="2000" dirty="0"/>
                <a:t>разбивает плоскость, – верхней, а другую – нижней. Совершим обход ломаной, ограничивающей этот многоугольник, выйдя из некоторой ее точки </a:t>
              </a:r>
              <a:r>
                <a:rPr lang="en-US" sz="2000" i="1" dirty="0"/>
                <a:t>A </a:t>
              </a:r>
              <a:r>
                <a:rPr lang="ru-RU" sz="2000" dirty="0"/>
                <a:t>верхней полуплоскости, и вернувшись в ту же точку. </a:t>
              </a:r>
            </a:p>
          </p:txBody>
        </p:sp>
        <p:pic>
          <p:nvPicPr>
            <p:cNvPr id="5" name="Рисунок 4"/>
            <p:cNvPicPr>
              <a:picLocks noChangeAspect="1"/>
            </p:cNvPicPr>
            <p:nvPr/>
          </p:nvPicPr>
          <p:blipFill>
            <a:blip r:embed="rId2"/>
            <a:stretch>
              <a:fillRect/>
            </a:stretch>
          </p:blipFill>
          <p:spPr>
            <a:xfrm>
              <a:off x="75472" y="2308324"/>
              <a:ext cx="2768336" cy="2200796"/>
            </a:xfrm>
            <a:prstGeom prst="rect">
              <a:avLst/>
            </a:prstGeom>
          </p:spPr>
        </p:pic>
      </p:grpSp>
    </p:spTree>
    <p:extLst>
      <p:ext uri="{BB962C8B-B14F-4D97-AF65-F5344CB8AC3E}">
        <p14:creationId xmlns:p14="http://schemas.microsoft.com/office/powerpoint/2010/main" val="5091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01D6431F-DFD3-B874-2BCB-D1F0765EAEA3}"/>
              </a:ext>
            </a:extLst>
          </p:cNvPr>
          <p:cNvSpPr txBox="1">
            <a:spLocks noChangeArrowheads="1"/>
          </p:cNvSpPr>
          <p:nvPr/>
        </p:nvSpPr>
        <p:spPr bwMode="auto">
          <a:xfrm>
            <a:off x="0" y="485775"/>
            <a:ext cx="91440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ru-RU" altLang="ru-RU" sz="2400" dirty="0"/>
              <a:t>	</a:t>
            </a:r>
            <a:r>
              <a:rPr lang="ru-RU" altLang="ru-RU" sz="2000" dirty="0"/>
              <a:t>1. Преемственность. Опора на традиции отечественного геометрического образования, заложенные ещё в учебнике А.П. </a:t>
            </a:r>
            <a:r>
              <a:rPr lang="ru-RU" altLang="ru-RU" sz="2000" dirty="0" err="1"/>
              <a:t>Киселева</a:t>
            </a:r>
            <a:r>
              <a:rPr lang="ru-RU" altLang="ru-RU" sz="2000" dirty="0"/>
              <a:t>.</a:t>
            </a:r>
          </a:p>
          <a:p>
            <a:pPr algn="just">
              <a:spcBef>
                <a:spcPct val="0"/>
              </a:spcBef>
              <a:buFontTx/>
              <a:buNone/>
            </a:pPr>
            <a:r>
              <a:rPr lang="ru-RU" altLang="ru-RU" sz="2000" dirty="0"/>
              <a:t>	2. Наглядность. Развитие геометрических представлений. Наличие большого числа рисунков, заданий на изображение геометрических фигур, проведение дополнительных построений.</a:t>
            </a:r>
          </a:p>
          <a:p>
            <a:pPr algn="just">
              <a:spcBef>
                <a:spcPct val="0"/>
              </a:spcBef>
              <a:buFontTx/>
              <a:buNone/>
            </a:pPr>
            <a:r>
              <a:rPr lang="ru-RU" altLang="ru-RU" sz="2000" dirty="0"/>
              <a:t>	3. Научность. Развитие логического мышления. </a:t>
            </a:r>
          </a:p>
          <a:p>
            <a:pPr algn="just">
              <a:spcBef>
                <a:spcPct val="0"/>
              </a:spcBef>
              <a:buFontTx/>
              <a:buNone/>
            </a:pPr>
            <a:r>
              <a:rPr lang="ru-RU" altLang="ru-RU" sz="2000" dirty="0"/>
              <a:t>	4. Доступность. Учёт возрастных и индивидуальных особенностей учащихся.</a:t>
            </a:r>
          </a:p>
          <a:p>
            <a:pPr algn="just">
              <a:spcBef>
                <a:spcPct val="0"/>
              </a:spcBef>
              <a:buFontTx/>
              <a:buNone/>
            </a:pPr>
            <a:r>
              <a:rPr lang="ru-RU" altLang="ru-RU" sz="2000" dirty="0"/>
              <a:t>	5. Систематичность и последовательность. Расположение материала от частного к общему, от простого к сложному.</a:t>
            </a:r>
          </a:p>
          <a:p>
            <a:pPr algn="just">
              <a:spcBef>
                <a:spcPct val="0"/>
              </a:spcBef>
              <a:buFontTx/>
              <a:buNone/>
            </a:pPr>
            <a:r>
              <a:rPr lang="ru-RU" altLang="ru-RU" sz="2000" dirty="0"/>
              <a:t>	6. Включение в содержание учебника исторического материала.</a:t>
            </a:r>
          </a:p>
          <a:p>
            <a:pPr algn="just">
              <a:spcBef>
                <a:spcPct val="0"/>
              </a:spcBef>
              <a:buFontTx/>
              <a:buNone/>
            </a:pPr>
            <a:r>
              <a:rPr lang="ru-RU" altLang="ru-RU" sz="2000" dirty="0"/>
              <a:t>	7. Наличие дополнительного научно-популярного материала (со звёздочкой), для привлечение школьников к исследовательской и проектной деятельностям.</a:t>
            </a:r>
          </a:p>
          <a:p>
            <a:pPr algn="just">
              <a:spcBef>
                <a:spcPct val="0"/>
              </a:spcBef>
              <a:buNone/>
            </a:pPr>
            <a:r>
              <a:rPr lang="ru-RU" altLang="ru-RU" sz="2000" dirty="0"/>
              <a:t>	8. Практическая направленность. Наличие примеров и задач с практическим содержанием.</a:t>
            </a:r>
          </a:p>
          <a:p>
            <a:pPr algn="just">
              <a:spcBef>
                <a:spcPct val="0"/>
              </a:spcBef>
              <a:buFontTx/>
              <a:buNone/>
            </a:pPr>
            <a:r>
              <a:rPr lang="ru-RU" altLang="ru-RU" sz="2000" dirty="0"/>
              <a:t>	9. Ориентация на достижение результатов обучения, подготовку к ОГЭ и ЕГЭ по математике.	</a:t>
            </a:r>
          </a:p>
          <a:p>
            <a:pPr algn="just">
              <a:spcBef>
                <a:spcPct val="0"/>
              </a:spcBef>
              <a:buFontTx/>
              <a:buNone/>
            </a:pPr>
            <a:r>
              <a:rPr lang="ru-RU" altLang="ru-RU" sz="2000" dirty="0"/>
              <a:t>	10. Использование компьютерных программ для моделирования геометрических фигур.</a:t>
            </a:r>
          </a:p>
        </p:txBody>
      </p:sp>
      <p:sp>
        <p:nvSpPr>
          <p:cNvPr id="27651" name="TextBox 3">
            <a:extLst>
              <a:ext uri="{FF2B5EF4-FFF2-40B4-BE49-F238E27FC236}">
                <a16:creationId xmlns:a16="http://schemas.microsoft.com/office/drawing/2014/main" id="{89B7D881-3CF8-A591-1D7B-B293B9ABF82E}"/>
              </a:ext>
            </a:extLst>
          </p:cNvPr>
          <p:cNvSpPr txBox="1">
            <a:spLocks noChangeArrowheads="1"/>
          </p:cNvSpPr>
          <p:nvPr/>
        </p:nvSpPr>
        <p:spPr bwMode="auto">
          <a:xfrm>
            <a:off x="0" y="28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ru-RU" altLang="ru-RU" sz="2400">
                <a:solidFill>
                  <a:srgbClr val="FF0000"/>
                </a:solidFill>
              </a:rPr>
              <a:t>Особенности УМК по геометрии И.М. Смирновой и В.А. Смирнова</a:t>
            </a:r>
          </a:p>
        </p:txBody>
      </p:sp>
    </p:spTree>
    <p:extLst>
      <p:ext uri="{BB962C8B-B14F-4D97-AF65-F5344CB8AC3E}">
        <p14:creationId xmlns:p14="http://schemas.microsoft.com/office/powerpoint/2010/main" val="248345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D01F7E3-DD55-D926-3FCE-DB38545DFEFA}"/>
              </a:ext>
            </a:extLst>
          </p:cNvPr>
          <p:cNvSpPr txBox="1">
            <a:spLocks noChangeArrowheads="1"/>
          </p:cNvSpPr>
          <p:nvPr/>
        </p:nvSpPr>
        <p:spPr bwMode="auto">
          <a:xfrm>
            <a:off x="0" y="0"/>
            <a:ext cx="464908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ru-RU" altLang="ru-RU" sz="2000" dirty="0"/>
              <a:t>7 класс</a:t>
            </a:r>
          </a:p>
        </p:txBody>
      </p:sp>
      <p:pic>
        <p:nvPicPr>
          <p:cNvPr id="3" name="Рисунок 2">
            <a:extLst>
              <a:ext uri="{FF2B5EF4-FFF2-40B4-BE49-F238E27FC236}">
                <a16:creationId xmlns:a16="http://schemas.microsoft.com/office/drawing/2014/main" id="{3EBBA161-0AF3-DFC0-1E31-F9A9F85E0EAB}"/>
              </a:ext>
            </a:extLst>
          </p:cNvPr>
          <p:cNvPicPr>
            <a:picLocks noChangeAspect="1"/>
          </p:cNvPicPr>
          <p:nvPr/>
        </p:nvPicPr>
        <p:blipFill>
          <a:blip r:embed="rId2"/>
          <a:stretch>
            <a:fillRect/>
          </a:stretch>
        </p:blipFill>
        <p:spPr>
          <a:xfrm>
            <a:off x="179512" y="400050"/>
            <a:ext cx="4556446" cy="6214958"/>
          </a:xfrm>
          <a:prstGeom prst="rect">
            <a:avLst/>
          </a:prstGeom>
        </p:spPr>
      </p:pic>
      <p:sp>
        <p:nvSpPr>
          <p:cNvPr id="4" name="Text Box 2">
            <a:extLst>
              <a:ext uri="{FF2B5EF4-FFF2-40B4-BE49-F238E27FC236}">
                <a16:creationId xmlns:a16="http://schemas.microsoft.com/office/drawing/2014/main" id="{5D79645C-8A30-6661-E696-5B638A3DE61E}"/>
              </a:ext>
            </a:extLst>
          </p:cNvPr>
          <p:cNvSpPr txBox="1">
            <a:spLocks noChangeArrowheads="1"/>
          </p:cNvSpPr>
          <p:nvPr/>
        </p:nvSpPr>
        <p:spPr bwMode="auto">
          <a:xfrm>
            <a:off x="4494914" y="0"/>
            <a:ext cx="464908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ru-RU" altLang="ru-RU" sz="2000" dirty="0"/>
              <a:t>8 класс</a:t>
            </a:r>
          </a:p>
        </p:txBody>
      </p:sp>
      <p:pic>
        <p:nvPicPr>
          <p:cNvPr id="6" name="Рисунок 5">
            <a:extLst>
              <a:ext uri="{FF2B5EF4-FFF2-40B4-BE49-F238E27FC236}">
                <a16:creationId xmlns:a16="http://schemas.microsoft.com/office/drawing/2014/main" id="{FABF0AAF-B789-69E8-5A16-F8DACA0D54B3}"/>
              </a:ext>
            </a:extLst>
          </p:cNvPr>
          <p:cNvPicPr>
            <a:picLocks noChangeAspect="1"/>
          </p:cNvPicPr>
          <p:nvPr/>
        </p:nvPicPr>
        <p:blipFill>
          <a:blip r:embed="rId3"/>
          <a:stretch>
            <a:fillRect/>
          </a:stretch>
        </p:blipFill>
        <p:spPr>
          <a:xfrm>
            <a:off x="4842347" y="417775"/>
            <a:ext cx="4279762" cy="6214958"/>
          </a:xfrm>
          <a:prstGeom prst="rect">
            <a:avLst/>
          </a:prstGeom>
        </p:spPr>
      </p:pic>
    </p:spTree>
    <p:extLst>
      <p:ext uri="{BB962C8B-B14F-4D97-AF65-F5344CB8AC3E}">
        <p14:creationId xmlns:p14="http://schemas.microsoft.com/office/powerpoint/2010/main" val="359369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D01F7E3-DD55-D926-3FCE-DB38545DFEFA}"/>
              </a:ext>
            </a:extLst>
          </p:cNvPr>
          <p:cNvSpPr txBox="1">
            <a:spLocks noChangeArrowheads="1"/>
          </p:cNvSpPr>
          <p:nvPr/>
        </p:nvSpPr>
        <p:spPr bwMode="auto">
          <a:xfrm>
            <a:off x="2411415" y="0"/>
            <a:ext cx="464908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ru-RU" altLang="ru-RU" sz="2000" dirty="0"/>
              <a:t>9 класс</a:t>
            </a:r>
          </a:p>
        </p:txBody>
      </p:sp>
      <p:pic>
        <p:nvPicPr>
          <p:cNvPr id="5" name="Рисунок 4">
            <a:extLst>
              <a:ext uri="{FF2B5EF4-FFF2-40B4-BE49-F238E27FC236}">
                <a16:creationId xmlns:a16="http://schemas.microsoft.com/office/drawing/2014/main" id="{59B80EA2-C1B2-2DF0-0114-1274EB31993A}"/>
              </a:ext>
            </a:extLst>
          </p:cNvPr>
          <p:cNvPicPr>
            <a:picLocks noChangeAspect="1"/>
          </p:cNvPicPr>
          <p:nvPr/>
        </p:nvPicPr>
        <p:blipFill>
          <a:blip r:embed="rId2"/>
          <a:stretch>
            <a:fillRect/>
          </a:stretch>
        </p:blipFill>
        <p:spPr>
          <a:xfrm>
            <a:off x="36374" y="836712"/>
            <a:ext cx="4312655" cy="3885275"/>
          </a:xfrm>
          <a:prstGeom prst="rect">
            <a:avLst/>
          </a:prstGeom>
        </p:spPr>
      </p:pic>
      <p:pic>
        <p:nvPicPr>
          <p:cNvPr id="8" name="Рисунок 7">
            <a:extLst>
              <a:ext uri="{FF2B5EF4-FFF2-40B4-BE49-F238E27FC236}">
                <a16:creationId xmlns:a16="http://schemas.microsoft.com/office/drawing/2014/main" id="{E6A7FEC4-AE20-DEDB-A2C1-5E7D1DF1551F}"/>
              </a:ext>
            </a:extLst>
          </p:cNvPr>
          <p:cNvPicPr>
            <a:picLocks noChangeAspect="1"/>
          </p:cNvPicPr>
          <p:nvPr/>
        </p:nvPicPr>
        <p:blipFill>
          <a:blip r:embed="rId3"/>
          <a:stretch>
            <a:fillRect/>
          </a:stretch>
        </p:blipFill>
        <p:spPr>
          <a:xfrm>
            <a:off x="4459527" y="819096"/>
            <a:ext cx="4662180" cy="3978056"/>
          </a:xfrm>
          <a:prstGeom prst="rect">
            <a:avLst/>
          </a:prstGeom>
        </p:spPr>
      </p:pic>
    </p:spTree>
    <p:extLst>
      <p:ext uri="{BB962C8B-B14F-4D97-AF65-F5344CB8AC3E}">
        <p14:creationId xmlns:p14="http://schemas.microsoft.com/office/powerpoint/2010/main" val="171623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0"/>
            <a:ext cx="8305800" cy="609600"/>
          </a:xfrm>
        </p:spPr>
        <p:txBody>
          <a:bodyPr/>
          <a:lstStyle/>
          <a:p>
            <a:pPr eaLnBrk="1" hangingPunct="1"/>
            <a:r>
              <a:rPr lang="ru-RU" sz="3200" dirty="0">
                <a:solidFill>
                  <a:srgbClr val="FF3300"/>
                </a:solidFill>
              </a:rPr>
              <a:t>Важность геометрии для науки</a:t>
            </a:r>
          </a:p>
        </p:txBody>
      </p:sp>
      <p:sp>
        <p:nvSpPr>
          <p:cNvPr id="2" name="TextBox 1"/>
          <p:cNvSpPr txBox="1"/>
          <p:nvPr/>
        </p:nvSpPr>
        <p:spPr>
          <a:xfrm>
            <a:off x="-9624" y="620688"/>
            <a:ext cx="9144000" cy="6370975"/>
          </a:xfrm>
          <a:prstGeom prst="rect">
            <a:avLst/>
          </a:prstGeom>
          <a:noFill/>
        </p:spPr>
        <p:txBody>
          <a:bodyPr wrap="square" rtlCol="0">
            <a:spAutoFit/>
          </a:bodyPr>
          <a:lstStyle/>
          <a:p>
            <a:pPr algn="just"/>
            <a:r>
              <a:rPr lang="ru-RU" sz="2000" dirty="0"/>
              <a:t>	</a:t>
            </a:r>
            <a:r>
              <a:rPr lang="ru-RU" dirty="0"/>
              <a:t>На протяжении всей истории человечества геометрия служила источником развития не только математики, но и многих других наук. Именно в ней появились первые теоремы и доказательства. Сами законы математического мышления формировались с помощью геометрии. </a:t>
            </a:r>
          </a:p>
          <a:p>
            <a:pPr algn="just"/>
            <a:r>
              <a:rPr lang="ru-RU" dirty="0"/>
              <a:t>	Многие геометрические проблемы способствовали появлению новых научных направлений. Наоборот, решение многих научных проблем получено с использованием геометрических методов.</a:t>
            </a:r>
          </a:p>
          <a:p>
            <a:pPr algn="just"/>
            <a:r>
              <a:rPr lang="ru-RU" dirty="0"/>
              <a:t>	Вообще, современная наука и её приложения немыслимы без геометрии и её разделов, таких как топология, теория графов, дифференциальная геометрия, алгебраическая геометрия, компьютерная геометрия и др.</a:t>
            </a:r>
          </a:p>
          <a:p>
            <a:pPr algn="just"/>
            <a:r>
              <a:rPr lang="ru-RU" dirty="0"/>
              <a:t>	Появление информационных технологий не только не снижает, но и усиливает роль геометрии, поскольку при этом существенно расширяются возможности графического представления материала, компьютерного моделирования.</a:t>
            </a:r>
          </a:p>
        </p:txBody>
      </p:sp>
    </p:spTree>
    <p:extLst>
      <p:ext uri="{BB962C8B-B14F-4D97-AF65-F5344CB8AC3E}">
        <p14:creationId xmlns:p14="http://schemas.microsoft.com/office/powerpoint/2010/main" val="222118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0"/>
            <a:ext cx="8305800" cy="609600"/>
          </a:xfrm>
        </p:spPr>
        <p:txBody>
          <a:bodyPr/>
          <a:lstStyle/>
          <a:p>
            <a:pPr eaLnBrk="1" hangingPunct="1"/>
            <a:r>
              <a:rPr lang="ru-RU" sz="3200" dirty="0">
                <a:solidFill>
                  <a:srgbClr val="FF3300"/>
                </a:solidFill>
              </a:rPr>
              <a:t>Важность геометрии для образования</a:t>
            </a:r>
          </a:p>
        </p:txBody>
      </p:sp>
      <p:sp>
        <p:nvSpPr>
          <p:cNvPr id="2" name="TextBox 1"/>
          <p:cNvSpPr txBox="1"/>
          <p:nvPr/>
        </p:nvSpPr>
        <p:spPr>
          <a:xfrm>
            <a:off x="0" y="476672"/>
            <a:ext cx="9144000" cy="6186309"/>
          </a:xfrm>
          <a:prstGeom prst="rect">
            <a:avLst/>
          </a:prstGeom>
          <a:noFill/>
        </p:spPr>
        <p:txBody>
          <a:bodyPr wrap="square" rtlCol="0">
            <a:spAutoFit/>
          </a:bodyPr>
          <a:lstStyle/>
          <a:p>
            <a:pPr algn="just"/>
            <a:r>
              <a:rPr lang="ru-RU" sz="2000" dirty="0"/>
              <a:t>	</a:t>
            </a:r>
            <a:r>
              <a:rPr lang="ru-RU" sz="2200" dirty="0">
                <a:latin typeface="+mj-lt"/>
              </a:rPr>
              <a:t>Известен вклад, который вносит геометрия в развитие логического мышления и пространственного воображения школьников.</a:t>
            </a:r>
          </a:p>
          <a:p>
            <a:pPr algn="just"/>
            <a:r>
              <a:rPr lang="ru-RU" sz="2200" dirty="0">
                <a:latin typeface="+mj-lt"/>
              </a:rPr>
              <a:t>	</a:t>
            </a:r>
            <a:r>
              <a:rPr lang="ru-RU" sz="2200" dirty="0">
                <a:effectLst/>
                <a:latin typeface="+mj-lt"/>
                <a:ea typeface="Calibri" panose="020F0502020204030204" pitchFamily="34" charset="0"/>
                <a:cs typeface="Times New Roman" panose="02020603050405020304" pitchFamily="18" charset="0"/>
              </a:rPr>
              <a:t>А. В. Погорелов в</a:t>
            </a:r>
            <a:r>
              <a:rPr lang="ru-RU" sz="2200" dirty="0">
                <a:solidFill>
                  <a:srgbClr val="000000"/>
                </a:solidFill>
                <a:effectLst/>
                <a:latin typeface="+mj-lt"/>
                <a:ea typeface="Times New Roman" panose="02020603050405020304" pitchFamily="18" charset="0"/>
                <a:cs typeface="Times New Roman" panose="02020603050405020304" pitchFamily="18" charset="0"/>
              </a:rPr>
              <a:t> одном из первых изданий своего учебника по геометрии для средней </a:t>
            </a:r>
            <a:r>
              <a:rPr lang="ru-RU" sz="2200" dirty="0">
                <a:solidFill>
                  <a:srgbClr val="000000"/>
                </a:solidFill>
                <a:latin typeface="+mj-lt"/>
                <a:ea typeface="Times New Roman" panose="02020603050405020304" pitchFamily="18" charset="0"/>
                <a:cs typeface="Times New Roman" panose="02020603050405020304" pitchFamily="18" charset="0"/>
              </a:rPr>
              <a:t>школы писал о том, что «главная задача преподавания геометрии в школе — научить </a:t>
            </a:r>
            <a:r>
              <a:rPr lang="ru-RU" sz="2200" dirty="0">
                <a:solidFill>
                  <a:srgbClr val="000000"/>
                </a:solidFill>
                <a:effectLst/>
                <a:latin typeface="+mj-lt"/>
                <a:ea typeface="Times New Roman" panose="02020603050405020304" pitchFamily="18" charset="0"/>
                <a:cs typeface="Times New Roman" panose="02020603050405020304" pitchFamily="18" charset="0"/>
              </a:rPr>
              <a:t>учащихся логически рассуждать, аргументировать свои утверждения, доказывать; очень немногие из оканчивающих школу будут математиками, тем более геометрами; будут и такие, которые в своей практической деятельности ни разу не воспользуются теоремой Пифагора; однако вряд ли найдётся хотя бы один, которому не придётся рассуждать, анализировать, доказывать».</a:t>
            </a:r>
            <a:r>
              <a:rPr lang="ru-RU" sz="2200" dirty="0">
                <a:latin typeface="+mj-lt"/>
              </a:rPr>
              <a:t> 	Н. Ф. Четверухин  подчёркивал  важность  развития пространственных представлений для всех учащихся вне зависимости от направления их дальнейшего образования и выбора будущей профессии. «Хорошее пространственное воображение нужно конструктору, создающему новые машины, геологу, разведывающему недра земли, архитектору, сооружающему здания современных городов, хирургу, производящему тончайшие операции среди кровеносных сосудов и нервных волокон, скульптору, художнику и т. д.». 	</a:t>
            </a:r>
          </a:p>
        </p:txBody>
      </p:sp>
    </p:spTree>
    <p:extLst>
      <p:ext uri="{BB962C8B-B14F-4D97-AF65-F5344CB8AC3E}">
        <p14:creationId xmlns:p14="http://schemas.microsoft.com/office/powerpoint/2010/main" val="16370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7" y="404664"/>
            <a:ext cx="9144000" cy="4893647"/>
          </a:xfrm>
          <a:prstGeom prst="rect">
            <a:avLst/>
          </a:prstGeom>
          <a:noFill/>
        </p:spPr>
        <p:txBody>
          <a:bodyPr wrap="square" rtlCol="0">
            <a:spAutoFit/>
          </a:bodyPr>
          <a:lstStyle/>
          <a:p>
            <a:pPr algn="just"/>
            <a:r>
              <a:rPr lang="ru-RU" sz="2000" dirty="0"/>
              <a:t>	</a:t>
            </a:r>
            <a:r>
              <a:rPr lang="ru-RU" dirty="0"/>
              <a:t>А. Д. Александров, говоря о целях обучения геометрии, указывал, что «особенность геометрии, выделяющая её среди других наук вообще, состоит в том, что в ней самая строгая логика соединена с наглядным представлением. Геометрия в своей сущности и есть такое соединение живого воображения и строгой логики, в котором они взаимодействуют и дополняют друг друга». </a:t>
            </a:r>
          </a:p>
          <a:p>
            <a:pPr algn="just"/>
            <a:r>
              <a:rPr lang="ru-RU" dirty="0"/>
              <a:t>	В. Г. </a:t>
            </a:r>
            <a:r>
              <a:rPr lang="ru-RU" dirty="0" err="1"/>
              <a:t>Болтянский</a:t>
            </a:r>
            <a:r>
              <a:rPr lang="ru-RU" dirty="0"/>
              <a:t> говорил о том, что природа геометрии предоставляет богатые возможности для воспитания у школьников эстетического чувства красоты в самом широком значении этого слова. Красота геометрии заключается в её проявлениях в живой природе, архитектуре, живописи, декоративно-прикладном искусстве, строительстве и т. д., а также в смелых, оригинальных, нестандартных доказательствах, выводах и решениях.	</a:t>
            </a:r>
          </a:p>
        </p:txBody>
      </p:sp>
    </p:spTree>
    <p:extLst>
      <p:ext uri="{BB962C8B-B14F-4D97-AF65-F5344CB8AC3E}">
        <p14:creationId xmlns:p14="http://schemas.microsoft.com/office/powerpoint/2010/main" val="788960934"/>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3821168</TotalTime>
  <Words>3424</Words>
  <Application>Microsoft Office PowerPoint</Application>
  <PresentationFormat>Экран (4:3)</PresentationFormat>
  <Paragraphs>201</Paragraphs>
  <Slides>36</Slides>
  <Notes>27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36</vt:i4>
      </vt:variant>
    </vt:vector>
  </HeadingPairs>
  <TitlesOfParts>
    <vt:vector size="41" baseType="lpstr">
      <vt:lpstr>Arial</vt:lpstr>
      <vt:lpstr>Calibri</vt:lpstr>
      <vt:lpstr>Cambria Math</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Важность геометрии для науки</vt:lpstr>
      <vt:lpstr>Важность геометрии для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Vladimir Smirnov</cp:lastModifiedBy>
  <cp:revision>470</cp:revision>
  <dcterms:created xsi:type="dcterms:W3CDTF">2008-04-30T05:51:18Z</dcterms:created>
  <dcterms:modified xsi:type="dcterms:W3CDTF">2023-09-14T08:25:26Z</dcterms:modified>
</cp:coreProperties>
</file>