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1423" r:id="rId2"/>
    <p:sldId id="1216" r:id="rId3"/>
    <p:sldId id="1217" r:id="rId4"/>
    <p:sldId id="1424" r:id="rId5"/>
    <p:sldId id="1428" r:id="rId6"/>
    <p:sldId id="1032" r:id="rId7"/>
    <p:sldId id="598" r:id="rId8"/>
    <p:sldId id="422" r:id="rId9"/>
    <p:sldId id="501" r:id="rId10"/>
    <p:sldId id="580" r:id="rId11"/>
    <p:sldId id="484" r:id="rId12"/>
    <p:sldId id="579" r:id="rId13"/>
    <p:sldId id="578" r:id="rId14"/>
    <p:sldId id="1426" r:id="rId15"/>
    <p:sldId id="577" r:id="rId16"/>
    <p:sldId id="417" r:id="rId17"/>
    <p:sldId id="477" r:id="rId18"/>
    <p:sldId id="486" r:id="rId19"/>
    <p:sldId id="418" r:id="rId20"/>
    <p:sldId id="482" r:id="rId21"/>
    <p:sldId id="485" r:id="rId22"/>
    <p:sldId id="447" r:id="rId23"/>
    <p:sldId id="449" r:id="rId24"/>
    <p:sldId id="459" r:id="rId25"/>
    <p:sldId id="461" r:id="rId26"/>
    <p:sldId id="443" r:id="rId27"/>
    <p:sldId id="446" r:id="rId28"/>
    <p:sldId id="593" r:id="rId29"/>
    <p:sldId id="601" r:id="rId30"/>
    <p:sldId id="1031" r:id="rId31"/>
    <p:sldId id="599" r:id="rId32"/>
    <p:sldId id="582" r:id="rId33"/>
    <p:sldId id="587" r:id="rId34"/>
    <p:sldId id="471" r:id="rId35"/>
    <p:sldId id="472" r:id="rId36"/>
    <p:sldId id="473" r:id="rId37"/>
    <p:sldId id="474" r:id="rId38"/>
    <p:sldId id="595" r:id="rId39"/>
    <p:sldId id="492" r:id="rId40"/>
    <p:sldId id="589" r:id="rId41"/>
    <p:sldId id="591" r:id="rId42"/>
    <p:sldId id="596" r:id="rId43"/>
    <p:sldId id="576" r:id="rId44"/>
    <p:sldId id="588" r:id="rId45"/>
    <p:sldId id="592" r:id="rId46"/>
    <p:sldId id="600" r:id="rId47"/>
    <p:sldId id="602" r:id="rId48"/>
    <p:sldId id="497" r:id="rId49"/>
    <p:sldId id="603" r:id="rId50"/>
    <p:sldId id="606" r:id="rId51"/>
    <p:sldId id="495" r:id="rId52"/>
    <p:sldId id="487" r:id="rId53"/>
    <p:sldId id="1427" r:id="rId54"/>
    <p:sldId id="607" r:id="rId55"/>
    <p:sldId id="467" r:id="rId56"/>
    <p:sldId id="608" r:id="rId57"/>
    <p:sldId id="609" r:id="rId58"/>
    <p:sldId id="610" r:id="rId59"/>
    <p:sldId id="611" r:id="rId60"/>
    <p:sldId id="612" r:id="rId61"/>
    <p:sldId id="496" r:id="rId62"/>
    <p:sldId id="475" r:id="rId63"/>
    <p:sldId id="617" r:id="rId64"/>
    <p:sldId id="476" r:id="rId65"/>
    <p:sldId id="618" r:id="rId66"/>
    <p:sldId id="478" r:id="rId67"/>
    <p:sldId id="479" r:id="rId68"/>
    <p:sldId id="480" r:id="rId69"/>
    <p:sldId id="481" r:id="rId70"/>
    <p:sldId id="619" r:id="rId71"/>
    <p:sldId id="483" r:id="rId72"/>
    <p:sldId id="620" r:id="rId73"/>
    <p:sldId id="621" r:id="rId74"/>
    <p:sldId id="752" r:id="rId75"/>
    <p:sldId id="532" r:id="rId76"/>
    <p:sldId id="522" r:id="rId77"/>
    <p:sldId id="525" r:id="rId78"/>
    <p:sldId id="1429" r:id="rId79"/>
    <p:sldId id="526" r:id="rId80"/>
    <p:sldId id="1029" r:id="rId81"/>
    <p:sldId id="1028" r:id="rId82"/>
    <p:sldId id="1030" r:id="rId83"/>
    <p:sldId id="753" r:id="rId84"/>
    <p:sldId id="512" r:id="rId85"/>
    <p:sldId id="527" r:id="rId86"/>
    <p:sldId id="754" r:id="rId87"/>
    <p:sldId id="513" r:id="rId88"/>
    <p:sldId id="524" r:id="rId89"/>
    <p:sldId id="514" r:id="rId90"/>
    <p:sldId id="528" r:id="rId91"/>
    <p:sldId id="517" r:id="rId92"/>
    <p:sldId id="755" r:id="rId93"/>
    <p:sldId id="507" r:id="rId94"/>
    <p:sldId id="756" r:id="rId95"/>
    <p:sldId id="529" r:id="rId96"/>
    <p:sldId id="1425" r:id="rId97"/>
    <p:sldId id="1240" r:id="rId98"/>
    <p:sldId id="1241" r:id="rId9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0929"/>
  </p:normalViewPr>
  <p:slideViewPr>
    <p:cSldViewPr>
      <p:cViewPr varScale="1">
        <p:scale>
          <a:sx n="95" d="100"/>
          <a:sy n="95" d="100"/>
        </p:scale>
        <p:origin x="1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55EE39B-C718-4010-B345-A77FB517F0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177E93D-90B0-42BB-8862-EE5BABF350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E52CE99-B018-496E-B30A-836059DCB9F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BB26365-C108-4898-8057-B594FB0920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B910ECD-0D48-458C-B029-BFBA8A888A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41BC8F1-5855-4D0C-9130-EB2683FD0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9555F3-5005-4255-ADEC-6EECEF9322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826DA1-683D-4C6E-A316-991B7DA8C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69CDC-B6B2-4476-8F1E-FE019F354398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CC600AE3-72B0-4740-98D4-7FFCE3ABA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8D0B4DFE-2216-4A05-A1F6-C7EC47DE3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902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4D88BC-362E-443C-901F-1A6C08624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2237B-0EB4-4542-A441-E82D139ECDA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81314" name="Rectangle 2">
            <a:extLst>
              <a:ext uri="{FF2B5EF4-FFF2-40B4-BE49-F238E27FC236}">
                <a16:creationId xmlns:a16="http://schemas.microsoft.com/office/drawing/2014/main" id="{5B2BB659-A16A-493A-B157-9C5864C13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1315" name="Rectangle 3">
            <a:extLst>
              <a:ext uri="{FF2B5EF4-FFF2-40B4-BE49-F238E27FC236}">
                <a16:creationId xmlns:a16="http://schemas.microsoft.com/office/drawing/2014/main" id="{CD07770E-7A02-4C5B-9F86-AF3B5C7F4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444475-4F92-45E0-B89D-B4D106C7EF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A3D3A-B977-44AA-9ED1-59766271B27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779266" name="Rectangle 2">
            <a:extLst>
              <a:ext uri="{FF2B5EF4-FFF2-40B4-BE49-F238E27FC236}">
                <a16:creationId xmlns:a16="http://schemas.microsoft.com/office/drawing/2014/main" id="{EB0C8E23-4649-4A92-875C-E1A49227B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Rectangle 3">
            <a:extLst>
              <a:ext uri="{FF2B5EF4-FFF2-40B4-BE49-F238E27FC236}">
                <a16:creationId xmlns:a16="http://schemas.microsoft.com/office/drawing/2014/main" id="{E6A662B3-B27E-46D5-899A-E45EECB44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444475-4F92-45E0-B89D-B4D106C7EF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A3D3A-B977-44AA-9ED1-59766271B273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79266" name="Rectangle 2">
            <a:extLst>
              <a:ext uri="{FF2B5EF4-FFF2-40B4-BE49-F238E27FC236}">
                <a16:creationId xmlns:a16="http://schemas.microsoft.com/office/drawing/2014/main" id="{EB0C8E23-4649-4A92-875C-E1A49227B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Rectangle 3">
            <a:extLst>
              <a:ext uri="{FF2B5EF4-FFF2-40B4-BE49-F238E27FC236}">
                <a16:creationId xmlns:a16="http://schemas.microsoft.com/office/drawing/2014/main" id="{E6A662B3-B27E-46D5-899A-E45EECB44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013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B4DF76-E6B4-4E8F-87AE-DFC3DB795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9BA87-C409-4489-872E-E4CC6633AAB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777218" name="Rectangle 2">
            <a:extLst>
              <a:ext uri="{FF2B5EF4-FFF2-40B4-BE49-F238E27FC236}">
                <a16:creationId xmlns:a16="http://schemas.microsoft.com/office/drawing/2014/main" id="{4B97E595-3952-4277-B0F5-F9FEBB675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7219" name="Rectangle 3">
            <a:extLst>
              <a:ext uri="{FF2B5EF4-FFF2-40B4-BE49-F238E27FC236}">
                <a16:creationId xmlns:a16="http://schemas.microsoft.com/office/drawing/2014/main" id="{7D7C6E87-2889-443F-A3E8-BCAC19B5E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543E5D-D704-4093-8383-74764C967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423E8-2B41-449A-B53E-64DFBA126C7D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88FAC151-E424-45C3-A5C5-905419F44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C88395D8-2C1E-4146-972D-83EDD7849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2B39DA-2AAF-44F5-A83A-8978F3772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1DC98-6BE4-4B2E-BD31-1C655A434828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C4D743A1-9753-47E5-B4BF-4549FC5945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B8148B37-F399-408A-918F-651EF1912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9DD137-6B99-4325-9F56-98BA8588F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B6AD0-C28B-4B82-8D21-F257AD7EF10E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5DFA5A71-CAEE-4548-A1C2-86F8A85CDA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BFF43EDF-1764-4840-A542-7B52F37E9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D6AA7B-E368-4946-B55A-CE4FAF64A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C142F-6171-4462-B429-58B7E5B112B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AC7E0AE5-C1CE-419E-B6D7-821A4D9DF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44540EF1-8DD8-484B-BF84-2632CF0D5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5A5D04-D794-435A-B950-DE67C86D6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7CF01-73C4-4E07-BDA4-E8F914C82EA5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6BFDB269-9846-4998-A187-0B5304E39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A10C0837-BC00-405F-89EE-282BBCC03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1D71AC-5111-44BA-82B9-40EE06E56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7F53F-9CE3-42C7-9348-3B69C094DA82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BBA09671-B706-4F87-B6E4-C22533329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B01557E6-A74F-4560-A4F8-4C5D37D11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7150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21EA00-0F39-4298-9535-F501949C0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907AA-AA4E-4D36-9051-FD98E34E665A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648194" name="Rectangle 2">
            <a:extLst>
              <a:ext uri="{FF2B5EF4-FFF2-40B4-BE49-F238E27FC236}">
                <a16:creationId xmlns:a16="http://schemas.microsoft.com/office/drawing/2014/main" id="{959E1FB1-A0F1-4933-9DF9-A732B0C84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8195" name="Rectangle 3">
            <a:extLst>
              <a:ext uri="{FF2B5EF4-FFF2-40B4-BE49-F238E27FC236}">
                <a16:creationId xmlns:a16="http://schemas.microsoft.com/office/drawing/2014/main" id="{9EC1BDBC-2FFA-4E86-AD75-192871B9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1F491B-BD5E-4964-A148-A01DF4959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90F37-5228-4BFD-9CE1-FE2CADFB89F5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652290" name="Rectangle 2">
            <a:extLst>
              <a:ext uri="{FF2B5EF4-FFF2-40B4-BE49-F238E27FC236}">
                <a16:creationId xmlns:a16="http://schemas.microsoft.com/office/drawing/2014/main" id="{A454F0E9-9E91-4306-91EC-9B98398F5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2291" name="Rectangle 3">
            <a:extLst>
              <a:ext uri="{FF2B5EF4-FFF2-40B4-BE49-F238E27FC236}">
                <a16:creationId xmlns:a16="http://schemas.microsoft.com/office/drawing/2014/main" id="{749FD349-2D90-499E-AA05-050FA4C84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7A6BF7-C925-45C1-AC0A-2B39CA8C8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F7CF6-95E0-456A-91D4-BAB021B17CD5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72770" name="Rectangle 2">
            <a:extLst>
              <a:ext uri="{FF2B5EF4-FFF2-40B4-BE49-F238E27FC236}">
                <a16:creationId xmlns:a16="http://schemas.microsoft.com/office/drawing/2014/main" id="{E91FC273-1C51-4081-A758-822E02AFF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5F967A4D-1766-469E-922E-7E7311BD7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771E3A-AF8A-4F25-A106-373B6FE09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B56A1-0BE6-4774-A8DD-0179069570F0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6404CC5D-4479-404F-907A-99C7F62C8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6867" name="Rectangle 3">
            <a:extLst>
              <a:ext uri="{FF2B5EF4-FFF2-40B4-BE49-F238E27FC236}">
                <a16:creationId xmlns:a16="http://schemas.microsoft.com/office/drawing/2014/main" id="{5BC7B970-09FA-4776-8F2D-4CF86F8E3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001539-FEF5-4B33-99DA-CFB177FDC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30EAD-8806-4688-911C-893E25AAD46D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40002" name="Rectangle 2">
            <a:extLst>
              <a:ext uri="{FF2B5EF4-FFF2-40B4-BE49-F238E27FC236}">
                <a16:creationId xmlns:a16="http://schemas.microsoft.com/office/drawing/2014/main" id="{2BA6FF49-A6CB-434C-AF58-3CC9044E0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0003" name="Rectangle 3">
            <a:extLst>
              <a:ext uri="{FF2B5EF4-FFF2-40B4-BE49-F238E27FC236}">
                <a16:creationId xmlns:a16="http://schemas.microsoft.com/office/drawing/2014/main" id="{AE1E24F0-54BF-47DE-9A4C-21C3BE436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8EFA0B-544A-42EC-834A-DA8909F2C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6795E-9417-433A-B307-A7B6E0F02ED9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29ABC0DF-CCCE-4936-83D0-4C941D8CC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F152F6D1-510F-4C0D-B867-E5C58417D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86DB65-A25B-4A4A-AFCB-09E59F832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EA591-FE30-42A6-92A4-9A6EF737DA3D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8A3403C6-8A25-44D1-A0AD-3CDA75F34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62AE1509-CBE1-4226-800F-5D419721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9570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86DB65-A25B-4A4A-AFCB-09E59F832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EA591-FE30-42A6-92A4-9A6EF737DA3D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8A3403C6-8A25-44D1-A0AD-3CDA75F34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62AE1509-CBE1-4226-800F-5D419721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0828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86DB65-A25B-4A4A-AFCB-09E59F832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EA591-FE30-42A6-92A4-9A6EF737DA3D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8A3403C6-8A25-44D1-A0AD-3CDA75F34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62AE1509-CBE1-4226-800F-5D419721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558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333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271859-3EDD-4B0E-801C-CF2C20620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4F804-FDB4-49CE-8D04-9E1F38A27A0E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DFF098AB-A6B3-42E9-A277-02A8C838C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3A461B3F-E812-4E2C-8321-A6A818E6A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4F7B56-0FFA-4DCA-976A-E00919980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7AF6A-07BB-461D-9AE1-17BD08913C83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787458" name="Rectangle 2050">
            <a:extLst>
              <a:ext uri="{FF2B5EF4-FFF2-40B4-BE49-F238E27FC236}">
                <a16:creationId xmlns:a16="http://schemas.microsoft.com/office/drawing/2014/main" id="{6CF2C87B-8812-4D16-91E1-4D8E7B7BD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7459" name="Rectangle 2051">
            <a:extLst>
              <a:ext uri="{FF2B5EF4-FFF2-40B4-BE49-F238E27FC236}">
                <a16:creationId xmlns:a16="http://schemas.microsoft.com/office/drawing/2014/main" id="{E5BD78CA-3CF3-42BD-89B9-F21705991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5034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2AFE17-CE09-49AC-817A-4F4328AE1A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15278-C127-4D5B-9D28-7F8111EB9969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797698" name="Rectangle 2">
            <a:extLst>
              <a:ext uri="{FF2B5EF4-FFF2-40B4-BE49-F238E27FC236}">
                <a16:creationId xmlns:a16="http://schemas.microsoft.com/office/drawing/2014/main" id="{CD93C5D9-55F9-497A-AB14-7633070DA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7699" name="Rectangle 3">
            <a:extLst>
              <a:ext uri="{FF2B5EF4-FFF2-40B4-BE49-F238E27FC236}">
                <a16:creationId xmlns:a16="http://schemas.microsoft.com/office/drawing/2014/main" id="{9A63C483-7D9F-4208-8288-27D78E4E7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3397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5E55DA-A563-4021-825E-DFBE2D1DB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117CA-C147-4B17-B73D-47A8B2DCF6CE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697346" name="Rectangle 2">
            <a:extLst>
              <a:ext uri="{FF2B5EF4-FFF2-40B4-BE49-F238E27FC236}">
                <a16:creationId xmlns:a16="http://schemas.microsoft.com/office/drawing/2014/main" id="{C4FAD3FB-3ECA-4EC7-9ACB-A8AAEBAE3A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14E1BAEF-4223-4CD6-81CC-A761BED88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3804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E238E5-68EF-453F-B8CC-72A8B756A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0CD83-4F2B-46F7-92D2-39F4F017F939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699394" name="Rectangle 2">
            <a:extLst>
              <a:ext uri="{FF2B5EF4-FFF2-40B4-BE49-F238E27FC236}">
                <a16:creationId xmlns:a16="http://schemas.microsoft.com/office/drawing/2014/main" id="{80694CC1-9738-47F0-B0C2-2A49078DCC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9395" name="Rectangle 3">
            <a:extLst>
              <a:ext uri="{FF2B5EF4-FFF2-40B4-BE49-F238E27FC236}">
                <a16:creationId xmlns:a16="http://schemas.microsoft.com/office/drawing/2014/main" id="{C90B11F9-1128-4EF3-AA9D-FC46E9F91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2548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3CA1C8-559D-4019-985E-4370D6202B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36837-7BB4-4561-9E38-FAB2F814656F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701442" name="Rectangle 2">
            <a:extLst>
              <a:ext uri="{FF2B5EF4-FFF2-40B4-BE49-F238E27FC236}">
                <a16:creationId xmlns:a16="http://schemas.microsoft.com/office/drawing/2014/main" id="{CC935B37-DFF6-458C-8D5C-348EFC173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1443" name="Rectangle 3">
            <a:extLst>
              <a:ext uri="{FF2B5EF4-FFF2-40B4-BE49-F238E27FC236}">
                <a16:creationId xmlns:a16="http://schemas.microsoft.com/office/drawing/2014/main" id="{0A54B0AB-E6D1-4CE7-BD43-EEB8BE09A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75399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ECED82-7524-4E0F-AB5D-FF9E20130B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176D6-3EC3-4E60-9D57-37E6D3CECB05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703490" name="Rectangle 2">
            <a:extLst>
              <a:ext uri="{FF2B5EF4-FFF2-40B4-BE49-F238E27FC236}">
                <a16:creationId xmlns:a16="http://schemas.microsoft.com/office/drawing/2014/main" id="{1776B7B9-0893-4747-AB71-C20218BAD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3491" name="Rectangle 3">
            <a:extLst>
              <a:ext uri="{FF2B5EF4-FFF2-40B4-BE49-F238E27FC236}">
                <a16:creationId xmlns:a16="http://schemas.microsoft.com/office/drawing/2014/main" id="{3CEA5DE1-8D1F-467E-A7EC-8BA2A798E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08962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B8E681-9842-4505-BAE0-ECD31DF58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4C4CB-E086-4098-9533-31B14CEB26C8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816130" name="Rectangle 2">
            <a:extLst>
              <a:ext uri="{FF2B5EF4-FFF2-40B4-BE49-F238E27FC236}">
                <a16:creationId xmlns:a16="http://schemas.microsoft.com/office/drawing/2014/main" id="{E3C8B6FE-5608-4736-9FDF-C90BD6183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86DE26F9-A08D-4882-887A-AFA716C17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994499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F57AD4-4FBF-4124-92A0-FE51A1DE2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6A79B-617C-4220-860E-4879716050E1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0DDCD14B-672C-4AC6-BDF5-BEF848FB2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AAF619A4-7B13-426E-AAF2-B16E7724D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1D3D0A-786B-4239-99EF-95D01279F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F9ADF-647E-4E6C-8D3A-949931343DF0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803842" name="Rectangle 2">
            <a:extLst>
              <a:ext uri="{FF2B5EF4-FFF2-40B4-BE49-F238E27FC236}">
                <a16:creationId xmlns:a16="http://schemas.microsoft.com/office/drawing/2014/main" id="{208C7721-B765-4C9E-BC52-B2092190D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3843" name="Rectangle 3">
            <a:extLst>
              <a:ext uri="{FF2B5EF4-FFF2-40B4-BE49-F238E27FC236}">
                <a16:creationId xmlns:a16="http://schemas.microsoft.com/office/drawing/2014/main" id="{4918B6E1-A2EE-468E-90B1-9441D491D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7576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5955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21E481-DB90-4F2F-9B90-D83DBF8E1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FCF15-1520-404B-BA3F-03EEF6FCD6D6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807938" name="Rectangle 2">
            <a:extLst>
              <a:ext uri="{FF2B5EF4-FFF2-40B4-BE49-F238E27FC236}">
                <a16:creationId xmlns:a16="http://schemas.microsoft.com/office/drawing/2014/main" id="{F0049559-2D0F-470F-8AEE-E3B0F0A98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7939" name="Rectangle 3">
            <a:extLst>
              <a:ext uri="{FF2B5EF4-FFF2-40B4-BE49-F238E27FC236}">
                <a16:creationId xmlns:a16="http://schemas.microsoft.com/office/drawing/2014/main" id="{9BE6B4E2-8E27-4767-9F50-1483DAD94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450658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F23F0D-C54E-4602-B20A-AF4076343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0FA34-B749-42F2-B019-618CA8121685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818178" name="Rectangle 2">
            <a:extLst>
              <a:ext uri="{FF2B5EF4-FFF2-40B4-BE49-F238E27FC236}">
                <a16:creationId xmlns:a16="http://schemas.microsoft.com/office/drawing/2014/main" id="{87D50C49-B4DA-4DBA-95A7-5F6A78C12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id="{38CE16D9-2751-4019-87A8-737F254CB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4195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3DA0AC-98E4-440A-9606-7625BF014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1B186-92EA-4A31-8D8A-3C4E1C8E11F5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775170" name="Rectangle 2050">
            <a:extLst>
              <a:ext uri="{FF2B5EF4-FFF2-40B4-BE49-F238E27FC236}">
                <a16:creationId xmlns:a16="http://schemas.microsoft.com/office/drawing/2014/main" id="{054A561E-6171-41A8-955C-46984B701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5171" name="Rectangle 2051">
            <a:extLst>
              <a:ext uri="{FF2B5EF4-FFF2-40B4-BE49-F238E27FC236}">
                <a16:creationId xmlns:a16="http://schemas.microsoft.com/office/drawing/2014/main" id="{91880900-9358-4C8B-98AE-F53387E5F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51017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7D2195-238B-4E29-B269-B39B4F994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7F3D-B800-41C1-BDEF-D6BBBC1BBCB7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799746" name="Rectangle 2">
            <a:extLst>
              <a:ext uri="{FF2B5EF4-FFF2-40B4-BE49-F238E27FC236}">
                <a16:creationId xmlns:a16="http://schemas.microsoft.com/office/drawing/2014/main" id="{E9E80C37-B1C6-45F4-BAC3-AECDE3E51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id="{56F04F08-21CF-4AAF-8A3E-F16C2323E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64295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3039B1-BB45-49EF-A001-4F2CE7240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C2775-46B4-4151-B65D-3EF61B42277F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809986" name="Rectangle 2">
            <a:extLst>
              <a:ext uri="{FF2B5EF4-FFF2-40B4-BE49-F238E27FC236}">
                <a16:creationId xmlns:a16="http://schemas.microsoft.com/office/drawing/2014/main" id="{0318FB9E-35B3-4B23-92F5-ACBD4F5C8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987" name="Rectangle 3">
            <a:extLst>
              <a:ext uri="{FF2B5EF4-FFF2-40B4-BE49-F238E27FC236}">
                <a16:creationId xmlns:a16="http://schemas.microsoft.com/office/drawing/2014/main" id="{B8279638-FF90-4DC6-88CD-FE985147C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58145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7D2195-238B-4E29-B269-B39B4F994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7F3D-B800-41C1-BDEF-D6BBBC1BBCB7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799746" name="Rectangle 2">
            <a:extLst>
              <a:ext uri="{FF2B5EF4-FFF2-40B4-BE49-F238E27FC236}">
                <a16:creationId xmlns:a16="http://schemas.microsoft.com/office/drawing/2014/main" id="{E9E80C37-B1C6-45F4-BAC3-AECDE3E51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id="{56F04F08-21CF-4AAF-8A3E-F16C2323E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304833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2AD110-23BE-4C9F-8C92-01A18E0BD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6D27-FB3F-4CAA-9FE5-E4AE13952DA7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570370" name="Rectangle 2">
            <a:extLst>
              <a:ext uri="{FF2B5EF4-FFF2-40B4-BE49-F238E27FC236}">
                <a16:creationId xmlns:a16="http://schemas.microsoft.com/office/drawing/2014/main" id="{5CDFA2D7-DF10-4607-B7C2-84ACBDB3C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Rectangle 3">
            <a:extLst>
              <a:ext uri="{FF2B5EF4-FFF2-40B4-BE49-F238E27FC236}">
                <a16:creationId xmlns:a16="http://schemas.microsoft.com/office/drawing/2014/main" id="{97AE16D5-44FB-40DF-8631-2171AE5E5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2AD110-23BE-4C9F-8C92-01A18E0BD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6D27-FB3F-4CAA-9FE5-E4AE13952DA7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570370" name="Rectangle 2">
            <a:extLst>
              <a:ext uri="{FF2B5EF4-FFF2-40B4-BE49-F238E27FC236}">
                <a16:creationId xmlns:a16="http://schemas.microsoft.com/office/drawing/2014/main" id="{5CDFA2D7-DF10-4607-B7C2-84ACBDB3C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Rectangle 3">
            <a:extLst>
              <a:ext uri="{FF2B5EF4-FFF2-40B4-BE49-F238E27FC236}">
                <a16:creationId xmlns:a16="http://schemas.microsoft.com/office/drawing/2014/main" id="{97AE16D5-44FB-40DF-8631-2171AE5E5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75033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020FBD-0325-44E2-A453-043F68D5C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21E87-32E6-435C-8814-307B6C87695C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063416ED-DF29-4B09-841F-6AEE82473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29B37235-D889-4202-BC39-B14D09A2B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31D7AE-7CB4-4809-9ADA-1276C37A19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BFCB7-EBB1-4FD6-A6FE-816B8E253C50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CF4D6FAF-D88D-43D3-AC32-F31B0C20C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D421090D-44E2-4718-AC29-DE7557CAB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271859-3EDD-4B0E-801C-CF2C20620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4F804-FDB4-49CE-8D04-9E1F38A27A0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DFF098AB-A6B3-42E9-A277-02A8C838C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3A461B3F-E812-4E2C-8321-A6A818E6A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82500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C8B4A-A55B-4D05-87EF-9627E9D50B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498F1-6D90-4ED7-B1B5-101EAD4EB1F6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576514" name="Rectangle 2">
            <a:extLst>
              <a:ext uri="{FF2B5EF4-FFF2-40B4-BE49-F238E27FC236}">
                <a16:creationId xmlns:a16="http://schemas.microsoft.com/office/drawing/2014/main" id="{1FF9746C-98ED-4890-9FA8-B989B3284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2187F659-E378-47C3-AB24-29129D281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527B4F-A343-478E-8D34-CAAD07320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E3E0B-C38F-4BD5-BA3C-ADC895E66A61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A15DB689-978E-4CDC-8D70-8C4A1BC3A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>
            <a:extLst>
              <a:ext uri="{FF2B5EF4-FFF2-40B4-BE49-F238E27FC236}">
                <a16:creationId xmlns:a16="http://schemas.microsoft.com/office/drawing/2014/main" id="{60AB83D8-1733-4D1D-B005-A9B44C958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527B4F-A343-478E-8D34-CAAD07320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E3E0B-C38F-4BD5-BA3C-ADC895E66A61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A15DB689-978E-4CDC-8D70-8C4A1BC3A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>
            <a:extLst>
              <a:ext uri="{FF2B5EF4-FFF2-40B4-BE49-F238E27FC236}">
                <a16:creationId xmlns:a16="http://schemas.microsoft.com/office/drawing/2014/main" id="{60AB83D8-1733-4D1D-B005-A9B44C958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01940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B037C4-0FFA-4344-BBA5-C3AEED9DF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DE5BA-754D-4AD8-A3D5-0F5FE7A6AE89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558082" name="Rectangle 2">
            <a:extLst>
              <a:ext uri="{FF2B5EF4-FFF2-40B4-BE49-F238E27FC236}">
                <a16:creationId xmlns:a16="http://schemas.microsoft.com/office/drawing/2014/main" id="{25C94399-73A3-48EF-BFD7-3EC613129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Rectangle 3">
            <a:extLst>
              <a:ext uri="{FF2B5EF4-FFF2-40B4-BE49-F238E27FC236}">
                <a16:creationId xmlns:a16="http://schemas.microsoft.com/office/drawing/2014/main" id="{51A0C940-D52B-4B26-A1B5-5EB3D9FFC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D99423-8DC2-4F81-A2EF-866C714AC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6A26D-95F4-4648-9767-F43ED9726358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50AD375E-BA08-4D58-85DD-018D56C3F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48D4D2B0-DF06-437C-82B3-AC53DA1E0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E9E94F-C08E-41A0-A7FD-4EBB4D564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9D75B-0B1D-4A52-AE73-52DE1F118955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87547BD3-9B08-47CA-8A09-996627AB7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75D9AD8C-8EA9-4A2D-944C-949812FCE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5771BC-027B-4655-9D80-73CA5FD87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296F3-FC28-45A4-A2C7-7A1906A8F5DB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6B128796-FF03-4330-BFED-4E096950E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11979F68-386F-4118-8AD4-BD0DEFFBB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C10945-B3E3-47F3-A937-B35A0BF1C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C94EC-0E9E-4E2D-A93D-5E56A7B34946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73F77355-863A-4318-BFE9-40E21FFC6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2FB42012-6616-42E7-9E69-E0B8A9782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F3B046-4E86-498E-8E62-A3CC0E23A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BA591-DEC2-4071-B088-AFA2DD2248C9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574466" name="Rectangle 2">
            <a:extLst>
              <a:ext uri="{FF2B5EF4-FFF2-40B4-BE49-F238E27FC236}">
                <a16:creationId xmlns:a16="http://schemas.microsoft.com/office/drawing/2014/main" id="{0ED95814-9B0D-431E-B7F2-23FFAEA6A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21362E68-E40B-4491-9FC2-D251044F1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3661DE-F360-4287-9A08-9106A26D0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F9EC5-D8B9-4CBE-BDF6-E9376B27FFDB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2E3D8A99-C6C0-436B-B4C7-6E2CDFCAC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0ED80536-A4C8-4952-ACF0-ED383ACCB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271859-3EDD-4B0E-801C-CF2C20620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4F804-FDB4-49CE-8D04-9E1F38A27A0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DFF098AB-A6B3-42E9-A277-02A8C838C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3A461B3F-E812-4E2C-8321-A6A818E6A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97208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22E8AA-610E-4560-933F-F474A4A3D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68A62-AE01-41A8-9258-58DD71B6298E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578562" name="Rectangle 2">
            <a:extLst>
              <a:ext uri="{FF2B5EF4-FFF2-40B4-BE49-F238E27FC236}">
                <a16:creationId xmlns:a16="http://schemas.microsoft.com/office/drawing/2014/main" id="{199D48BF-22BA-4447-BBB7-B89D7BFA4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CBF4C634-BAD4-4C72-A97C-A9B108ECF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20B8A9-88F6-4682-94AA-516225BC5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723A9-FFA4-4D8C-8493-7C5286AB80A1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73555331-F2D5-48D8-9593-F487C5A45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7FAF34CA-3B44-424C-9918-C9DAB70B8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20B8A9-88F6-4682-94AA-516225BC5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723A9-FFA4-4D8C-8493-7C5286AB80A1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73555331-F2D5-48D8-9593-F487C5A45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7FAF34CA-3B44-424C-9918-C9DAB70B8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61087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D7BFCC-D33B-44DC-A292-3214C8FF8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5B902-4D14-48B8-9B05-D3AFC6DC090C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707586" name="Rectangle 2">
            <a:extLst>
              <a:ext uri="{FF2B5EF4-FFF2-40B4-BE49-F238E27FC236}">
                <a16:creationId xmlns:a16="http://schemas.microsoft.com/office/drawing/2014/main" id="{59818364-17AA-4757-8C96-2C7870E74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7587" name="Rectangle 3">
            <a:extLst>
              <a:ext uri="{FF2B5EF4-FFF2-40B4-BE49-F238E27FC236}">
                <a16:creationId xmlns:a16="http://schemas.microsoft.com/office/drawing/2014/main" id="{221BA2E1-DC7B-407E-9394-040FF0A5D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EFB000-85AB-4C9D-B0A7-C161FA209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762D3-E6ED-4926-A46D-13C4EAA46F37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709634" name="Rectangle 2">
            <a:extLst>
              <a:ext uri="{FF2B5EF4-FFF2-40B4-BE49-F238E27FC236}">
                <a16:creationId xmlns:a16="http://schemas.microsoft.com/office/drawing/2014/main" id="{0F9594BB-A1C4-408E-89AD-2E3620DF63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9635" name="Rectangle 3">
            <a:extLst>
              <a:ext uri="{FF2B5EF4-FFF2-40B4-BE49-F238E27FC236}">
                <a16:creationId xmlns:a16="http://schemas.microsoft.com/office/drawing/2014/main" id="{849ECF6E-504A-474C-AE7F-5D7C214B6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0C1CF7-176B-42C4-B860-CC406DEC2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8C5BA-C319-4A56-BDDF-87863D611F3A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711682" name="Rectangle 2">
            <a:extLst>
              <a:ext uri="{FF2B5EF4-FFF2-40B4-BE49-F238E27FC236}">
                <a16:creationId xmlns:a16="http://schemas.microsoft.com/office/drawing/2014/main" id="{7071CE82-4128-4671-9458-01F4CBCA6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2F0F2EA5-B62B-4789-9181-F8D55CF47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1C108D-1A59-40C1-8862-CA0F951ED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09BAD-1961-43CB-A670-160090006D3E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713730" name="Rectangle 2">
            <a:extLst>
              <a:ext uri="{FF2B5EF4-FFF2-40B4-BE49-F238E27FC236}">
                <a16:creationId xmlns:a16="http://schemas.microsoft.com/office/drawing/2014/main" id="{FE65D4FA-C335-4841-838F-A944B08DB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3731" name="Rectangle 3">
            <a:extLst>
              <a:ext uri="{FF2B5EF4-FFF2-40B4-BE49-F238E27FC236}">
                <a16:creationId xmlns:a16="http://schemas.microsoft.com/office/drawing/2014/main" id="{4B48B2D1-58DC-441E-9657-266DDCE41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10E861-E112-47F4-836F-1F957BD01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5B971-E5EB-4F8B-A749-0FAE1425332A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715778" name="Rectangle 2">
            <a:extLst>
              <a:ext uri="{FF2B5EF4-FFF2-40B4-BE49-F238E27FC236}">
                <a16:creationId xmlns:a16="http://schemas.microsoft.com/office/drawing/2014/main" id="{0605C32F-0454-470B-AE94-EC378F632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5779" name="Rectangle 3">
            <a:extLst>
              <a:ext uri="{FF2B5EF4-FFF2-40B4-BE49-F238E27FC236}">
                <a16:creationId xmlns:a16="http://schemas.microsoft.com/office/drawing/2014/main" id="{07FC5534-576A-4E68-91F1-30A52777D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C40293-8E1B-4144-8F3F-4666A9AB5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EA325-133C-4797-87E3-8FA2A23C628B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id="{F614EE50-8BAC-4292-9445-B3BFAFBB5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Rectangle 3">
            <a:extLst>
              <a:ext uri="{FF2B5EF4-FFF2-40B4-BE49-F238E27FC236}">
                <a16:creationId xmlns:a16="http://schemas.microsoft.com/office/drawing/2014/main" id="{B64C3CAE-903A-48EF-8715-F67A27648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D9CD52-8823-4F3F-B472-35B331CE5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DBBFD-3425-49C4-9D28-38E5C80F860B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719874" name="Rectangle 2">
            <a:extLst>
              <a:ext uri="{FF2B5EF4-FFF2-40B4-BE49-F238E27FC236}">
                <a16:creationId xmlns:a16="http://schemas.microsoft.com/office/drawing/2014/main" id="{54918BC5-2FFD-4A41-819D-4DE615A5F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9875" name="Rectangle 3">
            <a:extLst>
              <a:ext uri="{FF2B5EF4-FFF2-40B4-BE49-F238E27FC236}">
                <a16:creationId xmlns:a16="http://schemas.microsoft.com/office/drawing/2014/main" id="{F3DCBCAD-6803-47CD-9DCE-749BB3E8D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E6DD86-A28E-4494-B9CC-71BDE8CB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CEDBE-FAC1-4E8E-8B5D-1587A615442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DE48D6F7-32FE-4D60-9121-93305B865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4F9246FD-80CE-42B7-A4BC-B5E44C485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F1E3B1-7776-4660-9D97-60FD1C345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1049B-3593-403B-A4A2-8E33C53BA007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721922" name="Rectangle 2">
            <a:extLst>
              <a:ext uri="{FF2B5EF4-FFF2-40B4-BE49-F238E27FC236}">
                <a16:creationId xmlns:a16="http://schemas.microsoft.com/office/drawing/2014/main" id="{80922A81-4B0F-4793-9B79-22C89B1192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1923" name="Rectangle 3">
            <a:extLst>
              <a:ext uri="{FF2B5EF4-FFF2-40B4-BE49-F238E27FC236}">
                <a16:creationId xmlns:a16="http://schemas.microsoft.com/office/drawing/2014/main" id="{5FA22245-A944-4959-88F1-032440A72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2CFA4D-F85D-4D84-A9B6-7991E8D76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E932-A2A3-43CE-AC66-2043E0F1958E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723970" name="Rectangle 2">
            <a:extLst>
              <a:ext uri="{FF2B5EF4-FFF2-40B4-BE49-F238E27FC236}">
                <a16:creationId xmlns:a16="http://schemas.microsoft.com/office/drawing/2014/main" id="{24B1EE1B-7A65-4AF7-9DC4-C9CE8B911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Rectangle 3">
            <a:extLst>
              <a:ext uri="{FF2B5EF4-FFF2-40B4-BE49-F238E27FC236}">
                <a16:creationId xmlns:a16="http://schemas.microsoft.com/office/drawing/2014/main" id="{1B79FE94-B912-4CF9-A3B3-50457EA37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1A41BB-D696-43F7-99D3-2A41A3F24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97E43-87A5-4EE9-9DB5-EE101324A20C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726018" name="Rectangle 2">
            <a:extLst>
              <a:ext uri="{FF2B5EF4-FFF2-40B4-BE49-F238E27FC236}">
                <a16:creationId xmlns:a16="http://schemas.microsoft.com/office/drawing/2014/main" id="{FC1EA602-17C3-415C-A19E-F84A20E81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6019" name="Rectangle 3">
            <a:extLst>
              <a:ext uri="{FF2B5EF4-FFF2-40B4-BE49-F238E27FC236}">
                <a16:creationId xmlns:a16="http://schemas.microsoft.com/office/drawing/2014/main" id="{4C5517D8-4715-4D4D-94F3-31A3781C4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5E2334-9F6D-4290-9DEB-CE0C2CAAF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EC5EAD-FFBE-40F2-878D-32CCC995B3D4}" type="slidenum">
              <a:rPr lang="ru-RU" altLang="ru-RU" sz="1200"/>
              <a:pPr/>
              <a:t>74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CF5C658-E05C-42C8-9BFE-A06C8B60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CABDC92-BCEA-4FF4-8530-CAB1C76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5E2334-9F6D-4290-9DEB-CE0C2CAAF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EC5EAD-FFBE-40F2-878D-32CCC995B3D4}" type="slidenum">
              <a:rPr lang="ru-RU" altLang="ru-RU" sz="1200"/>
              <a:pPr/>
              <a:t>75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CF5C658-E05C-42C8-9BFE-A06C8B60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CABDC92-BCEA-4FF4-8530-CAB1C76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54291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8E0DBA9-0972-2483-F3C1-FF9EB1D1D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374DC9-4CC3-4712-A74E-D65901818B5D}" type="slidenum">
              <a:rPr lang="ru-RU" altLang="ru-RU" sz="1200"/>
              <a:pPr/>
              <a:t>76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D246043-3BD3-2EF3-9555-77F08E495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8A800EB-1271-A20F-A134-7D3B3CF29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3F41B6C-8A6B-42F4-A413-4C74D1C246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B9A98C-4263-4334-B398-9B3D418AC843}" type="slidenum">
              <a:rPr lang="ru-RU" altLang="ru-RU" sz="1200"/>
              <a:pPr/>
              <a:t>77</a:t>
            </a:fld>
            <a:endParaRPr lang="ru-RU" altLang="ru-RU" sz="1200"/>
          </a:p>
        </p:txBody>
      </p:sp>
      <p:sp>
        <p:nvSpPr>
          <p:cNvPr id="6147" name="Rectangle 4098">
            <a:extLst>
              <a:ext uri="{FF2B5EF4-FFF2-40B4-BE49-F238E27FC236}">
                <a16:creationId xmlns:a16="http://schemas.microsoft.com/office/drawing/2014/main" id="{B4D557C7-6B53-4405-9E88-341611F34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4099">
            <a:extLst>
              <a:ext uri="{FF2B5EF4-FFF2-40B4-BE49-F238E27FC236}">
                <a16:creationId xmlns:a16="http://schemas.microsoft.com/office/drawing/2014/main" id="{BC6350BC-5DAD-4D69-B99B-27F98E4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15824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78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98191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F0812BA-C733-4E8B-8998-FE0F15D2C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B9CBD3-B78A-46F0-A427-0AF30C97E72E}" type="slidenum">
              <a:rPr lang="ru-RU" altLang="ru-RU" sz="1200"/>
              <a:pPr/>
              <a:t>79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C7BC078-5714-42BA-9766-018BF68CB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D64DECE-DEC9-42AE-9BBD-476F2DB8A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83101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80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382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4B997D-5836-4E15-B735-BA8F708CB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79F03-018C-4A67-B46C-7B31A30CCA3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74466" name="Rectangle 2">
            <a:extLst>
              <a:ext uri="{FF2B5EF4-FFF2-40B4-BE49-F238E27FC236}">
                <a16:creationId xmlns:a16="http://schemas.microsoft.com/office/drawing/2014/main" id="{26D3E9DC-D619-40FD-AF88-E43BA7C20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F02498D3-8A55-47E0-99DC-454EF421C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81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0837664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76CC2AC-0633-4C4A-A448-9F2F452A4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E4EED-B685-4DAC-B130-8A8003571473}" type="slidenum">
              <a:rPr lang="ru-RU" altLang="ru-RU" sz="1200"/>
              <a:pPr/>
              <a:t>82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FB98973-DDA1-4EB1-BA9E-2E3FFCFC4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7894C43-A699-4D7A-A155-DA89213B5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928030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76CC2AC-0633-4C4A-A448-9F2F452A4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E4EED-B685-4DAC-B130-8A8003571473}" type="slidenum">
              <a:rPr lang="ru-RU" altLang="ru-RU" sz="1200"/>
              <a:pPr/>
              <a:t>83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FB98973-DDA1-4EB1-BA9E-2E3FFCFC4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7894C43-A699-4D7A-A155-DA89213B5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34302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B4A0DCA-3F4E-4900-B2C8-590DE66FC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33D25A-5904-4D76-AFF9-0CD135EC29B4}" type="slidenum">
              <a:rPr lang="ru-RU" altLang="ru-RU" sz="1200"/>
              <a:pPr/>
              <a:t>84</a:t>
            </a:fld>
            <a:endParaRPr lang="ru-RU" altLang="ru-RU" sz="1200"/>
          </a:p>
        </p:txBody>
      </p:sp>
      <p:sp>
        <p:nvSpPr>
          <p:cNvPr id="28675" name="Rectangle 1026">
            <a:extLst>
              <a:ext uri="{FF2B5EF4-FFF2-40B4-BE49-F238E27FC236}">
                <a16:creationId xmlns:a16="http://schemas.microsoft.com/office/drawing/2014/main" id="{188D7089-E2D4-4607-96E3-6D89D043F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>
            <a:extLst>
              <a:ext uri="{FF2B5EF4-FFF2-40B4-BE49-F238E27FC236}">
                <a16:creationId xmlns:a16="http://schemas.microsoft.com/office/drawing/2014/main" id="{148AFE15-F49F-4D22-B1A1-A4C04E99B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549335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AF91044-FCB0-4268-B7A3-2686F5C0B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4ECA53-EB2B-46ED-9F51-B309B0428A3E}" type="slidenum">
              <a:rPr lang="ru-RU" altLang="ru-RU" sz="1200"/>
              <a:pPr/>
              <a:t>85</a:t>
            </a:fld>
            <a:endParaRPr lang="ru-RU" altLang="ru-RU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03E0BB6-CA25-42DB-B45E-1B39A0C83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164F61-AAFF-46C0-B535-193744F0B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159370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9FA18F1-793D-4633-BB09-CFCDBD8C7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449B16-2D1E-4BC5-AD05-C49E4CDAEDC4}" type="slidenum">
              <a:rPr lang="ru-RU" altLang="ru-RU" sz="1200"/>
              <a:pPr/>
              <a:t>86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93C7AD3-C83D-4A7D-A8EF-0ADB2CE0C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FBE5261-E7CB-4906-B514-60AD6F42D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9D0A33A-1218-4850-AE25-1718FC78A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A54F27-C3F4-493A-A695-2A09C1736C09}" type="slidenum">
              <a:rPr lang="ru-RU" altLang="ru-RU" sz="1200"/>
              <a:pPr/>
              <a:t>87</a:t>
            </a:fld>
            <a:endParaRPr lang="ru-RU" altLang="ru-RU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B8E5239-7683-431B-997A-6317A2238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93D7B2D-7B01-4D3F-ACAF-778C6B932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CDB9F2D-F690-095D-5847-D0F8CE3A4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8B0B19-65A9-44CC-810D-2A81B163AB07}" type="slidenum">
              <a:rPr lang="ru-RU" altLang="ru-RU" sz="1200"/>
              <a:pPr/>
              <a:t>88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3A42F06-43DC-4025-98AA-EE8366F97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57B089B-AA67-25B7-C866-B666E7EA4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4DC4C1B-F294-4282-A266-DE4564AF2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FC1A6B-2609-43A5-9DCB-4A42B6D3D87B}" type="slidenum">
              <a:rPr lang="ru-RU" altLang="ru-RU" sz="1200"/>
              <a:pPr/>
              <a:t>89</a:t>
            </a:fld>
            <a:endParaRPr lang="ru-RU" altLang="ru-RU" sz="1200"/>
          </a:p>
        </p:txBody>
      </p:sp>
      <p:sp>
        <p:nvSpPr>
          <p:cNvPr id="36867" name="Rectangle 1026">
            <a:extLst>
              <a:ext uri="{FF2B5EF4-FFF2-40B4-BE49-F238E27FC236}">
                <a16:creationId xmlns:a16="http://schemas.microsoft.com/office/drawing/2014/main" id="{4C7B6CA1-6897-4F1A-80C9-55B55F78E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>
            <a:extLst>
              <a:ext uri="{FF2B5EF4-FFF2-40B4-BE49-F238E27FC236}">
                <a16:creationId xmlns:a16="http://schemas.microsoft.com/office/drawing/2014/main" id="{E8B5AE18-AB1E-4F2A-BC9D-4003BB268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D23188E-2EEC-6A6B-13F1-F05A6E3D0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943EE4-A587-42B0-92FA-BEFC5E27C3F9}" type="slidenum">
              <a:rPr lang="ru-RU" altLang="ru-RU" sz="1200"/>
              <a:pPr/>
              <a:t>90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041E90B-1FB8-758D-A5DB-03E7AC19B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C987DE2-4BD3-4A26-8106-AE214E244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BE19CE-5918-4E30-9DCC-3B87D789B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B53E2-FED6-4CF4-B26B-AFB7F39CAB34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783362" name="Rectangle 2">
            <a:extLst>
              <a:ext uri="{FF2B5EF4-FFF2-40B4-BE49-F238E27FC236}">
                <a16:creationId xmlns:a16="http://schemas.microsoft.com/office/drawing/2014/main" id="{D2F4D63C-7AD8-409A-8633-C90F58A9D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3363" name="Rectangle 3">
            <a:extLst>
              <a:ext uri="{FF2B5EF4-FFF2-40B4-BE49-F238E27FC236}">
                <a16:creationId xmlns:a16="http://schemas.microsoft.com/office/drawing/2014/main" id="{516B64BD-C0D9-4A9F-A7CF-3974F0619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B729D8F-A3E7-4F96-B6CB-EDFD904DD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282C09-BAF3-4450-BCEB-5E169C03C5EA}" type="slidenum">
              <a:rPr lang="ru-RU" altLang="ru-RU" sz="1200"/>
              <a:pPr/>
              <a:t>91</a:t>
            </a:fld>
            <a:endParaRPr lang="ru-RU" altLang="ru-RU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62767B8-FCEF-42F5-BDE9-BDC9E2C69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0F7899B-1A25-42A4-A62D-B1C3BB3B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8403858-2C86-460B-9064-F51AE2F2B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D4A9B1-34F1-495A-A4F8-0A68E5CEC310}" type="slidenum">
              <a:rPr lang="ru-RU" altLang="ru-RU" sz="1200"/>
              <a:pPr/>
              <a:t>92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5AFBE6C-9E5E-41E1-B531-7A1FFD33C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4110501-26CC-4B61-ABDD-AEFC48EF2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66C254B-5051-40B6-BDB1-4A744C0EE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F611BD-174C-4C69-B3EA-31E12ABC52F8}" type="slidenum">
              <a:rPr lang="ru-RU" altLang="ru-RU" sz="1200"/>
              <a:pPr/>
              <a:t>93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80E55BC-F900-40B0-B9A2-D54E34FCC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8E1819F-3990-4E3E-A1CC-70E124925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6C5F711-BEF4-4AC7-82A6-1F3CBE9D5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D5762C-899D-4B24-9606-C284E555481F}" type="slidenum">
              <a:rPr lang="ru-RU" altLang="ru-RU" sz="1200"/>
              <a:pPr/>
              <a:t>94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F66BE22-0AFC-46DC-AB26-67DEA8385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035783F-1A95-4CFA-9F51-8429D2AEE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15299EC-9ACC-4F1B-7FD3-B40190095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2BD5FA-0285-4625-8F67-56BC52B7291E}" type="slidenum">
              <a:rPr lang="ru-RU" altLang="ru-RU" sz="1200"/>
              <a:pPr/>
              <a:t>95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9268683-5BF3-1373-59B3-FD27C148D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28635A4-16F1-4AF4-66CB-F591F4FB5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433D312-17C5-7F7C-AA07-B1E8A8635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C08F66-7817-4D5A-9C7C-A0103E55974A}" type="slidenum">
              <a:rPr lang="ru-RU" altLang="ru-RU" sz="1200"/>
              <a:pPr/>
              <a:t>96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B575A3E-83D2-8FB2-7735-BA621EADD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89A81F2-DCA6-6EB7-6127-422824575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25770-8600-4334-83E2-0A278B0A0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C905C6-09AE-4F35-866D-0B8A20FA9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D83F6-943D-4E8D-9F2E-D8ADA01D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F21DD-83E6-4D83-88BC-68A9EF97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58652-C778-4273-BD48-EABC1842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709E-B136-4F37-8C79-F17184AC9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0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1996F-F440-4A82-87EE-4E27E6D1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181340-3ABF-4AC2-B153-801A2AAF8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47FE3-4576-479D-AEEE-B905AFA6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494302-19FA-4A4E-8C47-4BD59DF6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365F8-65BC-483A-B445-F0A246C1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C2D0-5ACF-4B77-A007-21E66FE2AE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34DFD4-E224-49BD-A556-4C3F3CE32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C53DC9-ADB4-4F7C-9B9B-BC0314F39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FDE13-756B-4204-9B95-0AE21F75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E18DC-05BA-482D-B2AA-C7D8730C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98403-7463-434E-8AFF-2D446DE1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EA3-F580-4844-A70A-01ACFF983E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21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CE072-C97E-46E4-A273-29D72151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376B5-BCF8-4051-B1E6-7101BA98B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516B4-A6D7-4DFD-8677-9AC5522E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06C8EB-FBA4-4959-A9E4-4241C96B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7AAD1-A2ED-499C-BF2D-10674D64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60854-4858-4807-B146-9DFBE75D2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2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A7ABF-2C0C-43B7-B5A4-46CCA072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467B8E-EA48-4FEC-9E48-25A67AC02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1D20B6-37D1-4EE5-B209-824F5089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598E4-4C2A-4525-BCC6-8C830AC7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76D44D-B8FD-43CB-908D-638C1912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0C873-A855-4212-B1BF-163B6672C6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5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E28CD-087F-4BAD-8C00-38829158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91EFB-1C76-4F99-840F-2B3A86476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22161-D04A-460C-BD3D-228366022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E3E701-0095-4EF2-930F-1856E52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E1777E-C8AA-453B-9635-EB483C59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095E4D-0E0A-4AB2-BC42-9E18707A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85884-D7AF-4319-9519-171A4CB747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50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EB9F4-4804-43A5-B02B-CCE354DC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172181-AC5E-4694-A906-E6E52EC1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CFB0C3-9F84-47E2-A0E7-C4BC351BD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F3F2EA-3C75-4781-B066-0D8285F01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61AC5B-E83F-4CD8-B04F-694FB490C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2958D-CD47-44BA-9933-0F9603A6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4A5CD7-DEF2-470F-9210-DD266D3C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FD0CE9-E19A-4356-B636-16E5AB64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87241-E2EF-4052-92BA-3ABEE2D32F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70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B33F9-F271-46E1-AE4B-E67794E1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0F6A2-BD46-411F-8184-C82D210C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A0E222-4F4F-47D1-9AD4-71A491EB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EEA6E9-E8EC-4272-B525-C095369E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99ABE-E4CB-43CC-A4F6-944FDB7B7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3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C6CD71-460D-4380-8AE3-6B5589B1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3E939E-FCF2-4951-99B0-7D690028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E77718-6371-4C29-A2D7-56D24C7B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2EC38-BB91-4F45-8825-2F3548A1D0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5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071FF-B68A-4859-B855-2EA1685B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CAF36-6F1B-4546-8462-BAD418DE4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04E1EE-B3A5-42AE-AB47-850E9E67C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3E03A5-0907-40DE-9D12-977A42A3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24D5B7-1D3A-48CD-82A3-3702B187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453370-A3A0-4A5B-8D08-520D1849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B1079-1415-4586-ABE5-91C44D7BDB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17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C6B18-37C1-4313-A105-82A8F4B1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B3261E-AC56-49F4-98A8-5F396E2FF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4DE84-BFB7-454D-A313-361525E0C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C8F27-D2FD-4FB6-87F9-4B554E5F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D13676-C11D-4522-AA6A-682D4837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FABB7-9741-483F-9B57-918A08B5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E72B-8FAF-4086-B079-E5E64CEB76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65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0BB74D-B145-4FA2-BD27-4F3EA2A86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11971E-A052-470E-99FD-6299C4C13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E04C8B-CCFC-4B84-89E6-890ADA5882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422E84-DEBC-480A-92E4-16826AEDD0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831BF6-0ABA-4A33-BF53-4BEB597B4F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0880A8-D71C-4A19-8905-4A8AC49708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0.png"/><Relationship Id="rId4" Type="http://schemas.openxmlformats.org/officeDocument/2006/relationships/image" Target="../media/image11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008605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ПОДОБИЕ </a:t>
            </a:r>
            <a:r>
              <a:rPr lang="ru-RU" sz="3600" cap="all" dirty="0" err="1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треугольникОВ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8 класс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доктор физико-математических наук, профессор,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5—6, 7—9 и 10—11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>
            <a:extLst>
              <a:ext uri="{FF2B5EF4-FFF2-40B4-BE49-F238E27FC236}">
                <a16:creationId xmlns:a16="http://schemas.microsoft.com/office/drawing/2014/main" id="{484527E5-6D1B-46DA-89AB-EFA89A8B9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782339" name="Text Box 3">
            <a:extLst>
              <a:ext uri="{FF2B5EF4-FFF2-40B4-BE49-F238E27FC236}">
                <a16:creationId xmlns:a16="http://schemas.microsoft.com/office/drawing/2014/main" id="{F210D394-6788-4FC7-A3FB-795C5F4A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09600"/>
            <a:ext cx="88120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Подобны ли треугольники, изображенные на рисунке? Если да, найдите коэффициент подобия.</a:t>
            </a:r>
            <a:endParaRPr lang="en-US" alt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2340" name="Text Box 4">
                <a:extLst>
                  <a:ext uri="{FF2B5EF4-FFF2-40B4-BE49-F238E27FC236}">
                    <a16:creationId xmlns:a16="http://schemas.microsoft.com/office/drawing/2014/main" id="{07610F57-F70D-404E-B3D4-31E19F480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5668962"/>
                <a:ext cx="3873624" cy="898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 </a:t>
                </a:r>
                <a:r>
                  <a:rPr lang="ru-RU" altLang="ru-RU" sz="3200" dirty="0"/>
                  <a:t>Да,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82340" name="Text Box 4">
                <a:extLst>
                  <a:ext uri="{FF2B5EF4-FFF2-40B4-BE49-F238E27FC236}">
                    <a16:creationId xmlns:a16="http://schemas.microsoft.com/office/drawing/2014/main" id="{07610F57-F70D-404E-B3D4-31E19F48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668962"/>
                <a:ext cx="3873624" cy="898836"/>
              </a:xfrm>
              <a:prstGeom prst="rect">
                <a:avLst/>
              </a:prstGeom>
              <a:blipFill>
                <a:blip r:embed="rId3"/>
                <a:stretch>
                  <a:fillRect l="-3937" b="-6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2342" name="Picture 6">
            <a:extLst>
              <a:ext uri="{FF2B5EF4-FFF2-40B4-BE49-F238E27FC236}">
                <a16:creationId xmlns:a16="http://schemas.microsoft.com/office/drawing/2014/main" id="{9EF1463B-BB7F-4183-A9F7-A1B81C25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43" y="2153027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8D166519-965B-4831-9E29-A0DD5ECCB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CE2941DB-71DB-4BE2-A580-2081B9E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81000"/>
            <a:ext cx="8812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все подобные треугольники.</a:t>
            </a:r>
          </a:p>
        </p:txBody>
      </p:sp>
      <p:sp>
        <p:nvSpPr>
          <p:cNvPr id="534532" name="Text Box 4">
            <a:extLst>
              <a:ext uri="{FF2B5EF4-FFF2-40B4-BE49-F238E27FC236}">
                <a16:creationId xmlns:a16="http://schemas.microsoft.com/office/drawing/2014/main" id="{FB24D605-5801-476B-B636-EFE161D4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78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а)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FEC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DBE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534540" name="Picture 12">
            <a:extLst>
              <a:ext uri="{FF2B5EF4-FFF2-40B4-BE49-F238E27FC236}">
                <a16:creationId xmlns:a16="http://schemas.microsoft.com/office/drawing/2014/main" id="{074F618F-E822-41EB-8268-C04BB621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70850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4541" name="Text Box 13">
            <a:extLst>
              <a:ext uri="{FF2B5EF4-FFF2-40B4-BE49-F238E27FC236}">
                <a16:creationId xmlns:a16="http://schemas.microsoft.com/office/drawing/2014/main" id="{2009AF03-A75C-4356-A92B-9A5C1EFAF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257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б)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GFC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AGD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FBE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  <a:endParaRPr lang="ru-RU" altLang="ru-RU"/>
          </a:p>
        </p:txBody>
      </p:sp>
      <p:sp>
        <p:nvSpPr>
          <p:cNvPr id="534542" name="Text Box 14">
            <a:extLst>
              <a:ext uri="{FF2B5EF4-FFF2-40B4-BE49-F238E27FC236}">
                <a16:creationId xmlns:a16="http://schemas.microsoft.com/office/drawing/2014/main" id="{66493C43-0FD8-41D8-B5F8-599A2135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15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в)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CDA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AEB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BEC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534543" name="Text Box 15">
            <a:extLst>
              <a:ext uri="{FF2B5EF4-FFF2-40B4-BE49-F238E27FC236}">
                <a16:creationId xmlns:a16="http://schemas.microsoft.com/office/drawing/2014/main" id="{A62C32C6-203B-4884-B304-60B226294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15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г) </a:t>
            </a:r>
            <a:r>
              <a:rPr lang="en-US" altLang="ru-RU" sz="2800" i="1">
                <a:cs typeface="Times New Roman" panose="02020603050405020304" pitchFamily="18" charset="0"/>
              </a:rPr>
              <a:t>AOB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COD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534544" name="Text Box 16">
            <a:extLst>
              <a:ext uri="{FF2B5EF4-FFF2-40B4-BE49-F238E27FC236}">
                <a16:creationId xmlns:a16="http://schemas.microsoft.com/office/drawing/2014/main" id="{0382D463-32F3-4F71-A9F9-86A99D08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722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д) </a:t>
            </a:r>
            <a:r>
              <a:rPr lang="en-US" altLang="ru-RU" sz="2800" i="1">
                <a:cs typeface="Times New Roman" panose="02020603050405020304" pitchFamily="18" charset="0"/>
              </a:rPr>
              <a:t>ABC </a:t>
            </a:r>
            <a:r>
              <a:rPr lang="ru-RU" altLang="ru-RU" sz="2800">
                <a:cs typeface="Times New Roman" panose="02020603050405020304" pitchFamily="18" charset="0"/>
              </a:rPr>
              <a:t>и </a:t>
            </a:r>
            <a:r>
              <a:rPr lang="en-US" altLang="ru-RU" sz="2800" i="1">
                <a:cs typeface="Times New Roman" panose="02020603050405020304" pitchFamily="18" charset="0"/>
              </a:rPr>
              <a:t>FGC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  <a:r>
              <a:rPr lang="en-US" altLang="ru-RU" sz="2800" i="1">
                <a:cs typeface="Times New Roman" panose="02020603050405020304" pitchFamily="18" charset="0"/>
              </a:rPr>
              <a:t>ADC</a:t>
            </a:r>
            <a:r>
              <a:rPr lang="ru-RU" altLang="ru-RU" sz="2800">
                <a:cs typeface="Times New Roman" panose="02020603050405020304" pitchFamily="18" charset="0"/>
              </a:rPr>
              <a:t> и </a:t>
            </a:r>
            <a:r>
              <a:rPr lang="en-US" altLang="ru-RU" sz="2800" i="1">
                <a:cs typeface="Times New Roman" panose="02020603050405020304" pitchFamily="18" charset="0"/>
              </a:rPr>
              <a:t>FEC</a:t>
            </a:r>
            <a:r>
              <a:rPr lang="ru-RU" altLang="ru-RU" sz="2800">
                <a:cs typeface="Times New Roman" panose="02020603050405020304" pitchFamily="18" charset="0"/>
              </a:rPr>
              <a:t>; </a:t>
            </a:r>
            <a:r>
              <a:rPr lang="en-US" altLang="ru-RU" sz="2800" i="1">
                <a:cs typeface="Times New Roman" panose="02020603050405020304" pitchFamily="18" charset="0"/>
              </a:rPr>
              <a:t>DBC</a:t>
            </a:r>
            <a:r>
              <a:rPr lang="ru-RU" altLang="ru-RU" sz="2800">
                <a:cs typeface="Times New Roman" panose="02020603050405020304" pitchFamily="18" charset="0"/>
              </a:rPr>
              <a:t> и </a:t>
            </a:r>
            <a:r>
              <a:rPr lang="en-US" altLang="ru-RU" sz="2800" i="1">
                <a:cs typeface="Times New Roman" panose="02020603050405020304" pitchFamily="18" charset="0"/>
              </a:rPr>
              <a:t>EGC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 autoUpdateAnimBg="0"/>
      <p:bldP spid="534541" grpId="0" autoUpdateAnimBg="0"/>
      <p:bldP spid="534542" grpId="0" autoUpdateAnimBg="0"/>
      <p:bldP spid="534543" grpId="0" autoUpdateAnimBg="0"/>
      <p:bldP spid="53454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>
            <a:extLst>
              <a:ext uri="{FF2B5EF4-FFF2-40B4-BE49-F238E27FC236}">
                <a16:creationId xmlns:a16="http://schemas.microsoft.com/office/drawing/2014/main" id="{6B2DEE81-CA80-408B-9F2D-DB8AB515D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780291" name="Text Box 3">
            <a:extLst>
              <a:ext uri="{FF2B5EF4-FFF2-40B4-BE49-F238E27FC236}">
                <a16:creationId xmlns:a16="http://schemas.microsoft.com/office/drawing/2014/main" id="{93B72946-6E5E-4E25-8214-AA13B04B6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09600"/>
            <a:ext cx="88120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подобный данному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с коэффициентом подобия 2.</a:t>
            </a:r>
            <a:r>
              <a:rPr lang="en-US" altLang="ru-RU" sz="3200" i="1" dirty="0"/>
              <a:t> </a:t>
            </a:r>
            <a:endParaRPr lang="en-US" altLang="ru-RU" sz="3200" dirty="0"/>
          </a:p>
        </p:txBody>
      </p:sp>
      <p:pic>
        <p:nvPicPr>
          <p:cNvPr id="780292" name="Picture 4">
            <a:extLst>
              <a:ext uri="{FF2B5EF4-FFF2-40B4-BE49-F238E27FC236}">
                <a16:creationId xmlns:a16="http://schemas.microsoft.com/office/drawing/2014/main" id="{CA4CC673-B8D4-4190-8263-DC1AED49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0293" name="Group 5">
            <a:extLst>
              <a:ext uri="{FF2B5EF4-FFF2-40B4-BE49-F238E27FC236}">
                <a16:creationId xmlns:a16="http://schemas.microsoft.com/office/drawing/2014/main" id="{9223E654-B414-434D-84D1-AA038561AB7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86000"/>
            <a:ext cx="5167313" cy="3070225"/>
            <a:chOff x="576" y="1440"/>
            <a:chExt cx="3255" cy="1934"/>
          </a:xfrm>
        </p:grpSpPr>
        <p:sp>
          <p:nvSpPr>
            <p:cNvPr id="780294" name="Text Box 6">
              <a:extLst>
                <a:ext uri="{FF2B5EF4-FFF2-40B4-BE49-F238E27FC236}">
                  <a16:creationId xmlns:a16="http://schemas.microsoft.com/office/drawing/2014/main" id="{B05F1A8D-CECE-4DAC-9381-0203C6DA2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97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780295" name="Picture 7">
              <a:extLst>
                <a:ext uri="{FF2B5EF4-FFF2-40B4-BE49-F238E27FC236}">
                  <a16:creationId xmlns:a16="http://schemas.microsoft.com/office/drawing/2014/main" id="{BEE7F811-45A9-4F38-8B86-951709C8B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440"/>
              <a:ext cx="1959" cy="1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12C25BB7-BE3C-4D6F-950B-6B72E1895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778243" name="Text Box 3">
            <a:extLst>
              <a:ext uri="{FF2B5EF4-FFF2-40B4-BE49-F238E27FC236}">
                <a16:creationId xmlns:a16="http://schemas.microsoft.com/office/drawing/2014/main" id="{BA6B42D8-2013-4638-884C-ECB54104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подобный данному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с коэффициентом подобия 0,5.</a:t>
            </a:r>
            <a:r>
              <a:rPr lang="en-US" altLang="ru-RU" sz="3200" i="1" dirty="0"/>
              <a:t> </a:t>
            </a:r>
            <a:endParaRPr lang="en-US" altLang="ru-RU" sz="3200" dirty="0"/>
          </a:p>
        </p:txBody>
      </p:sp>
      <p:pic>
        <p:nvPicPr>
          <p:cNvPr id="778248" name="Picture 8">
            <a:extLst>
              <a:ext uri="{FF2B5EF4-FFF2-40B4-BE49-F238E27FC236}">
                <a16:creationId xmlns:a16="http://schemas.microsoft.com/office/drawing/2014/main" id="{1B30885E-4159-4912-A5A0-B368E982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49408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8250" name="Group 10">
            <a:extLst>
              <a:ext uri="{FF2B5EF4-FFF2-40B4-BE49-F238E27FC236}">
                <a16:creationId xmlns:a16="http://schemas.microsoft.com/office/drawing/2014/main" id="{56B28880-A120-4C24-8F9D-C446AF1A66C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09800"/>
            <a:ext cx="5399088" cy="3375025"/>
            <a:chOff x="576" y="1392"/>
            <a:chExt cx="3401" cy="2126"/>
          </a:xfrm>
        </p:grpSpPr>
        <p:sp>
          <p:nvSpPr>
            <p:cNvPr id="778246" name="Text Box 6">
              <a:extLst>
                <a:ext uri="{FF2B5EF4-FFF2-40B4-BE49-F238E27FC236}">
                  <a16:creationId xmlns:a16="http://schemas.microsoft.com/office/drawing/2014/main" id="{BE907A40-470B-4667-8FD4-D84A48C3E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97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778249" name="Picture 9">
              <a:extLst>
                <a:ext uri="{FF2B5EF4-FFF2-40B4-BE49-F238E27FC236}">
                  <a16:creationId xmlns:a16="http://schemas.microsoft.com/office/drawing/2014/main" id="{C7703A7B-7133-4D07-AD0A-DB0E23351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2201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12C25BB7-BE3C-4D6F-950B-6B72E1895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78243" name="Text Box 3">
            <a:extLst>
              <a:ext uri="{FF2B5EF4-FFF2-40B4-BE49-F238E27FC236}">
                <a16:creationId xmlns:a16="http://schemas.microsoft.com/office/drawing/2014/main" id="{BA6B42D8-2013-4638-884C-ECB54104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программе </a:t>
            </a:r>
            <a:r>
              <a:rPr lang="en-US" altLang="ru-RU" sz="3200" dirty="0"/>
              <a:t>GeoGebra </a:t>
            </a:r>
            <a:r>
              <a:rPr lang="ru-RU" altLang="ru-RU" sz="3200" dirty="0"/>
              <a:t>получите 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подобный данному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r>
              <a:rPr lang="en-US" altLang="ru-RU" sz="32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5D116F-2106-A1D3-DA2B-F2411F518B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5735" y="3889192"/>
            <a:ext cx="2464338" cy="221120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081D9EB-82ED-E072-5FD4-4CF66A23461C}"/>
              </a:ext>
            </a:extLst>
          </p:cNvPr>
          <p:cNvGrpSpPr/>
          <p:nvPr/>
        </p:nvGrpSpPr>
        <p:grpSpPr>
          <a:xfrm>
            <a:off x="1043608" y="2671704"/>
            <a:ext cx="6192688" cy="3646250"/>
            <a:chOff x="1043608" y="2671704"/>
            <a:chExt cx="6192688" cy="3646250"/>
          </a:xfrm>
        </p:grpSpPr>
        <p:sp>
          <p:nvSpPr>
            <p:cNvPr id="778246" name="Text Box 6">
              <a:extLst>
                <a:ext uri="{FF2B5EF4-FFF2-40B4-BE49-F238E27FC236}">
                  <a16:creationId xmlns:a16="http://schemas.microsoft.com/office/drawing/2014/main" id="{BE907A40-470B-4667-8FD4-D84A48C3E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5727580"/>
              <a:ext cx="187220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6215FB0-1737-61CC-62D9-947797D2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5735" y="2671704"/>
              <a:ext cx="4480561" cy="3646250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>
            <a:extLst>
              <a:ext uri="{FF2B5EF4-FFF2-40B4-BE49-F238E27FC236}">
                <a16:creationId xmlns:a16="http://schemas.microsoft.com/office/drawing/2014/main" id="{D780F242-65C3-488F-A25C-1B4962E96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76195" name="Text Box 3">
            <a:extLst>
              <a:ext uri="{FF2B5EF4-FFF2-40B4-BE49-F238E27FC236}">
                <a16:creationId xmlns:a16="http://schemas.microsoft.com/office/drawing/2014/main" id="{6DF4106B-F802-4CC7-BBB8-F435494D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Стороны треугольника равны 5 см, 8 см и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10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см. Найдите стороны подобного ему треугольника, если коэффициент подобия равен: а) </a:t>
            </a:r>
            <a:r>
              <a:rPr lang="ru-RU" altLang="ru-RU" sz="3200" dirty="0"/>
              <a:t>0,5</a:t>
            </a:r>
            <a:r>
              <a:rPr lang="ru-RU" altLang="ru-RU" sz="3200" dirty="0">
                <a:cs typeface="Times New Roman" panose="02020603050405020304" pitchFamily="18" charset="0"/>
              </a:rPr>
              <a:t>; б) 2.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776196" name="Text Box 4">
            <a:extLst>
              <a:ext uri="{FF2B5EF4-FFF2-40B4-BE49-F238E27FC236}">
                <a16:creationId xmlns:a16="http://schemas.microsoft.com/office/drawing/2014/main" id="{BFBA8BFA-2E51-40D8-9223-B5C18F4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а)</a:t>
            </a:r>
            <a:r>
              <a:rPr lang="ru-RU" altLang="ru-RU" sz="3200"/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2,5 см, 4 см и 5 см; </a:t>
            </a:r>
          </a:p>
        </p:txBody>
      </p:sp>
      <p:sp>
        <p:nvSpPr>
          <p:cNvPr id="776197" name="Text Box 5">
            <a:extLst>
              <a:ext uri="{FF2B5EF4-FFF2-40B4-BE49-F238E27FC236}">
                <a16:creationId xmlns:a16="http://schemas.microsoft.com/office/drawing/2014/main" id="{591A824B-1E35-4387-BDFA-64D097D9C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10 см, 16 см и 20 см. 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6" grpId="0" autoUpdateAnimBg="0"/>
      <p:bldP spid="77619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FD786637-D635-4358-B910-2031EFFC8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80931" name="Text Box 3">
            <a:extLst>
              <a:ext uri="{FF2B5EF4-FFF2-40B4-BE49-F238E27FC236}">
                <a16:creationId xmlns:a16="http://schemas.microsoft.com/office/drawing/2014/main" id="{641D1ECD-68A4-4504-A2F2-78BE6039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Подобны ли прямоугольные треугольники, </a:t>
            </a:r>
            <a:r>
              <a:rPr lang="ru-RU" altLang="ru-RU" sz="3200" spc="-30" dirty="0">
                <a:cs typeface="Times New Roman" panose="02020603050405020304" pitchFamily="18" charset="0"/>
              </a:rPr>
              <a:t>если у одного из них есть угол 40</a:t>
            </a:r>
            <a:r>
              <a:rPr lang="ru-RU" altLang="ru-RU" sz="3200" spc="-30" baseline="30000" dirty="0"/>
              <a:t>о</a:t>
            </a:r>
            <a:r>
              <a:rPr lang="ru-RU" altLang="ru-RU" sz="3200" spc="-30" dirty="0">
                <a:cs typeface="Times New Roman" panose="02020603050405020304" pitchFamily="18" charset="0"/>
              </a:rPr>
              <a:t>, а у другого 50</a:t>
            </a:r>
            <a:r>
              <a:rPr lang="ru-RU" altLang="ru-RU" sz="3200" spc="-30" baseline="30000" dirty="0"/>
              <a:t>о</a:t>
            </a:r>
            <a:r>
              <a:rPr lang="ru-RU" altLang="ru-RU" sz="3200" spc="-3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0932" name="Text Box 4">
            <a:extLst>
              <a:ext uri="{FF2B5EF4-FFF2-40B4-BE49-F238E27FC236}">
                <a16:creationId xmlns:a16="http://schemas.microsoft.com/office/drawing/2014/main" id="{839CF32D-5082-4D87-A540-A1AD19D5B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Да.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ACCCEB8A-0CA9-4B9A-B440-8B62B3CBA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20195" name="Text Box 3">
            <a:extLst>
              <a:ext uri="{FF2B5EF4-FFF2-40B4-BE49-F238E27FC236}">
                <a16:creationId xmlns:a16="http://schemas.microsoft.com/office/drawing/2014/main" id="{250C758E-83FD-4938-98DA-DC1966BE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треугольника подобны. Два угла одного треугольника равны 55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наименьший угол второго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20196" name="Text Box 4">
            <a:extLst>
              <a:ext uri="{FF2B5EF4-FFF2-40B4-BE49-F238E27FC236}">
                <a16:creationId xmlns:a16="http://schemas.microsoft.com/office/drawing/2014/main" id="{4C06EF27-36FF-4BD7-933D-97C958A2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45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CB24E06A-871A-43CE-98D8-BB6B03193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42723" name="Text Box 3">
            <a:extLst>
              <a:ext uri="{FF2B5EF4-FFF2-40B4-BE49-F238E27FC236}">
                <a16:creationId xmlns:a16="http://schemas.microsoft.com/office/drawing/2014/main" id="{35271F64-B0D9-4C10-9915-A4E80856F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подобных треугольниках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 АВ</a:t>
            </a:r>
            <a:r>
              <a:rPr lang="ru-RU" altLang="ru-RU" sz="3200" dirty="0">
                <a:cs typeface="Times New Roman" panose="02020603050405020304" pitchFamily="18" charset="0"/>
              </a:rPr>
              <a:t> = 8 см, </a:t>
            </a:r>
            <a:r>
              <a:rPr lang="ru-RU" altLang="ru-RU" sz="3200" i="1" dirty="0">
                <a:cs typeface="Times New Roman" panose="02020603050405020304" pitchFamily="18" charset="0"/>
              </a:rPr>
              <a:t>ВС</a:t>
            </a:r>
            <a:r>
              <a:rPr lang="ru-RU" altLang="ru-RU" sz="3200" dirty="0">
                <a:cs typeface="Times New Roman" panose="02020603050405020304" pitchFamily="18" charset="0"/>
              </a:rPr>
              <a:t> = 10 см,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= 5,6 см,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= 10,5 см. Найдите </a:t>
            </a:r>
            <a:r>
              <a:rPr lang="ru-RU" altLang="ru-RU" sz="3200" i="1" dirty="0">
                <a:cs typeface="Times New Roman" panose="02020603050405020304" pitchFamily="18" charset="0"/>
              </a:rPr>
              <a:t>АС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2724" name="Text Box 4">
            <a:extLst>
              <a:ext uri="{FF2B5EF4-FFF2-40B4-BE49-F238E27FC236}">
                <a16:creationId xmlns:a16="http://schemas.microsoft.com/office/drawing/2014/main" id="{1A640309-A5B6-40F0-BBC4-BE4E35A2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AC</a:t>
            </a:r>
            <a:r>
              <a:rPr lang="ru-RU" altLang="ru-RU" sz="3200" i="1">
                <a:cs typeface="Times New Roman" panose="02020603050405020304" pitchFamily="18" charset="0"/>
              </a:rPr>
              <a:t> = </a:t>
            </a:r>
            <a:r>
              <a:rPr lang="ru-RU" altLang="ru-RU" sz="3200">
                <a:cs typeface="Times New Roman" panose="02020603050405020304" pitchFamily="18" charset="0"/>
              </a:rPr>
              <a:t>15 см, </a:t>
            </a:r>
            <a:r>
              <a:rPr lang="en-US" altLang="ru-RU" sz="3200" i="1">
                <a:cs typeface="Times New Roman" panose="02020603050405020304" pitchFamily="18" charset="0"/>
              </a:rPr>
              <a:t>B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 =</a:t>
            </a:r>
            <a:r>
              <a:rPr lang="ru-RU" altLang="ru-RU" sz="3200" i="1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7 см.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91246411-4810-4F00-B52F-1BEB3B64D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82980" name="Text Box 4">
            <a:extLst>
              <a:ext uri="{FF2B5EF4-FFF2-40B4-BE49-F238E27FC236}">
                <a16:creationId xmlns:a16="http://schemas.microsoft.com/office/drawing/2014/main" id="{26008CAE-E6A3-452E-8D0B-AF0ED6062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AC</a:t>
            </a:r>
            <a:r>
              <a:rPr lang="ru-RU" altLang="ru-RU" sz="3200" i="1">
                <a:cs typeface="Times New Roman" panose="02020603050405020304" pitchFamily="18" charset="0"/>
              </a:rPr>
              <a:t> = </a:t>
            </a:r>
            <a:r>
              <a:rPr lang="ru-RU" altLang="ru-RU" sz="3200">
                <a:cs typeface="Times New Roman" panose="02020603050405020304" pitchFamily="18" charset="0"/>
              </a:rPr>
              <a:t>4 м, </a:t>
            </a:r>
            <a:r>
              <a:rPr lang="en-US" altLang="ru-RU" sz="3200" i="1">
                <a:cs typeface="Times New Roman" panose="02020603050405020304" pitchFamily="18" charset="0"/>
              </a:rPr>
              <a:t>B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 =</a:t>
            </a:r>
            <a:r>
              <a:rPr lang="ru-RU" altLang="ru-RU" sz="3200" i="1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14 м.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2979" name="Text Box 3">
                <a:extLst>
                  <a:ext uri="{FF2B5EF4-FFF2-40B4-BE49-F238E27FC236}">
                    <a16:creationId xmlns:a16="http://schemas.microsoft.com/office/drawing/2014/main" id="{FCED633F-F1A1-4973-A02E-BA3DCCC1F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8580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У треугольников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и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В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С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АВ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5 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ВС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7 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В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10 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С</a:t>
                </a:r>
                <a:r>
                  <a:rPr lang="ru-RU" altLang="ru-RU" sz="32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8 м. Найдите остальные стороны треугольников.</a:t>
                </a:r>
              </a:p>
            </p:txBody>
          </p:sp>
        </mc:Choice>
        <mc:Fallback xmlns="">
          <p:sp>
            <p:nvSpPr>
              <p:cNvPr id="382979" name="Text 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CED633F-F1A1-4973-A02E-BA3DCCC1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85800"/>
                <a:ext cx="9144000" cy="1569660"/>
              </a:xfrm>
              <a:prstGeom prst="rect">
                <a:avLst/>
              </a:prstGeom>
              <a:blipFill>
                <a:blip r:embed="rId3" cstate="print"/>
                <a:stretch>
                  <a:fillRect l="-1667" t="-5447" r="-1667" b="-1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985" name="Object 9">
                <a:extLst>
                  <a:ext uri="{FF2B5EF4-FFF2-40B4-BE49-F238E27FC236}">
                    <a16:creationId xmlns:a16="http://schemas.microsoft.com/office/drawing/2014/main" id="{9A5A2C86-7A37-4CBC-9E44-2AB60BB8E267}"/>
                  </a:ext>
                </a:extLst>
              </p:cNvPr>
              <p:cNvSpPr txBox="1"/>
              <p:nvPr/>
            </p:nvSpPr>
            <p:spPr bwMode="auto">
              <a:xfrm>
                <a:off x="5943600" y="838200"/>
                <a:ext cx="304800" cy="263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82985" name="Object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A5A2C86-7A37-4CBC-9E44-2AB60BB8E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838200"/>
                <a:ext cx="304800" cy="26352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>
            <a:extLst>
              <a:ext uri="{FF2B5EF4-FFF2-40B4-BE49-F238E27FC236}">
                <a16:creationId xmlns:a16="http://schemas.microsoft.com/office/drawing/2014/main" id="{E88DB58B-4D76-4B1E-8A4D-1EF49EAB1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30435" name="Text Box 3">
            <a:extLst>
              <a:ext uri="{FF2B5EF4-FFF2-40B4-BE49-F238E27FC236}">
                <a16:creationId xmlns:a16="http://schemas.microsoft.com/office/drawing/2014/main" id="{07753C0C-4004-4F11-9F2E-E6109A70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Стороны треугольника относятся как 5:3:7. Найдите стороны подобного ему треугольника, у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которого: а) периметр равен 45 см; б) меньшая сторона равна 5 см; в) большая сторона равна 7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см; г) разность большей и меньшей сторон составляет 2 см.</a:t>
            </a:r>
          </a:p>
        </p:txBody>
      </p:sp>
      <p:sp>
        <p:nvSpPr>
          <p:cNvPr id="530436" name="Text Box 4">
            <a:extLst>
              <a:ext uri="{FF2B5EF4-FFF2-40B4-BE49-F238E27FC236}">
                <a16:creationId xmlns:a16="http://schemas.microsoft.com/office/drawing/2014/main" id="{A34B4E66-F31A-4042-BC2F-FF3D93947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а) 15 см, 9 см, 21 см; </a:t>
            </a:r>
          </a:p>
        </p:txBody>
      </p:sp>
      <p:sp>
        <p:nvSpPr>
          <p:cNvPr id="530447" name="Text Box 15">
            <a:extLst>
              <a:ext uri="{FF2B5EF4-FFF2-40B4-BE49-F238E27FC236}">
                <a16:creationId xmlns:a16="http://schemas.microsoft.com/office/drawing/2014/main" id="{8000CB96-1BD4-4924-A933-5DE519A5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102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в) 5 см, 3 см, 7 см; </a:t>
            </a:r>
          </a:p>
        </p:txBody>
      </p:sp>
      <p:sp>
        <p:nvSpPr>
          <p:cNvPr id="530448" name="Text Box 16">
            <a:extLst>
              <a:ext uri="{FF2B5EF4-FFF2-40B4-BE49-F238E27FC236}">
                <a16:creationId xmlns:a16="http://schemas.microsoft.com/office/drawing/2014/main" id="{066FA5BA-9998-4013-BED6-ED3F1A77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674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г) 2,5 см, 1,5 см, 3,5 см. </a:t>
            </a:r>
          </a:p>
        </p:txBody>
      </p:sp>
      <p:grpSp>
        <p:nvGrpSpPr>
          <p:cNvPr id="530452" name="Group 20">
            <a:extLst>
              <a:ext uri="{FF2B5EF4-FFF2-40B4-BE49-F238E27FC236}">
                <a16:creationId xmlns:a16="http://schemas.microsoft.com/office/drawing/2014/main" id="{9E3E0F5E-ED83-41AE-96F3-1D9FAB73630C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724400"/>
            <a:ext cx="6248400" cy="838200"/>
            <a:chOff x="912" y="2976"/>
            <a:chExt cx="3936" cy="528"/>
          </a:xfrm>
        </p:grpSpPr>
        <p:sp>
          <p:nvSpPr>
            <p:cNvPr id="530446" name="Text Box 14">
              <a:extLst>
                <a:ext uri="{FF2B5EF4-FFF2-40B4-BE49-F238E27FC236}">
                  <a16:creationId xmlns:a16="http://schemas.microsoft.com/office/drawing/2014/main" id="{4531B241-8F8C-45A2-B172-BF55EC865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024"/>
              <a:ext cx="39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cs typeface="Times New Roman" panose="02020603050405020304" pitchFamily="18" charset="0"/>
                </a:rPr>
                <a:t>б) 8 </a:t>
              </a:r>
              <a:r>
                <a:rPr lang="ru-RU" altLang="ru-RU" sz="3200"/>
                <a:t>   </a:t>
              </a:r>
              <a:r>
                <a:rPr lang="ru-RU" altLang="ru-RU" sz="3200">
                  <a:cs typeface="Times New Roman" panose="02020603050405020304" pitchFamily="18" charset="0"/>
                </a:rPr>
                <a:t>см, 5 см, </a:t>
              </a:r>
              <a:r>
                <a:rPr lang="ru-RU" altLang="ru-RU" sz="3200"/>
                <a:t>11    </a:t>
              </a:r>
              <a:r>
                <a:rPr lang="ru-RU" altLang="ru-RU" sz="3200">
                  <a:cs typeface="Times New Roman" panose="02020603050405020304" pitchFamily="18" charset="0"/>
                </a:rPr>
                <a:t>см; </a:t>
              </a:r>
              <a:endParaRPr lang="ru-RU" alt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0449" name="Object 17">
                  <a:extLst>
                    <a:ext uri="{FF2B5EF4-FFF2-40B4-BE49-F238E27FC236}">
                      <a16:creationId xmlns:a16="http://schemas.microsoft.com/office/drawing/2014/main" id="{E40E7446-1C69-4A99-B0C2-B9C4FD4472BF}"/>
                    </a:ext>
                  </a:extLst>
                </p:cNvPr>
                <p:cNvSpPr txBox="1"/>
                <p:nvPr/>
              </p:nvSpPr>
              <p:spPr bwMode="auto">
                <a:xfrm>
                  <a:off x="1392" y="2976"/>
                  <a:ext cx="152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530449" name="Object 17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E40E7446-1C69-4A99-B0C2-B9C4FD4472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2" y="2976"/>
                  <a:ext cx="152" cy="528"/>
                </a:xfrm>
                <a:prstGeom prst="rect">
                  <a:avLst/>
                </a:prstGeom>
                <a:blipFill>
                  <a:blip r:embed="rId3" cstate="print"/>
                  <a:stretch>
                    <a:fillRect r="-256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0450" name="Object 18">
                  <a:extLst>
                    <a:ext uri="{FF2B5EF4-FFF2-40B4-BE49-F238E27FC236}">
                      <a16:creationId xmlns:a16="http://schemas.microsoft.com/office/drawing/2014/main" id="{E1489F26-E7C1-4CB8-B0B4-28C4A5261D12}"/>
                    </a:ext>
                  </a:extLst>
                </p:cNvPr>
                <p:cNvSpPr txBox="1"/>
                <p:nvPr/>
              </p:nvSpPr>
              <p:spPr bwMode="auto">
                <a:xfrm>
                  <a:off x="2928" y="2976"/>
                  <a:ext cx="168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530450" name="Object 1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E1489F26-E7C1-4CB8-B0B4-28C4A5261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8" y="2976"/>
                  <a:ext cx="168" cy="528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6" grpId="0" autoUpdateAnimBg="0"/>
      <p:bldP spid="530447" grpId="0" autoUpdateAnimBg="0"/>
      <p:bldP spid="53044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1026">
            <a:extLst>
              <a:ext uri="{FF2B5EF4-FFF2-40B4-BE49-F238E27FC236}">
                <a16:creationId xmlns:a16="http://schemas.microsoft.com/office/drawing/2014/main" id="{4B8B91E7-3541-4E61-876D-4A96C1283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40675" name="Text Box 1027">
            <a:extLst>
              <a:ext uri="{FF2B5EF4-FFF2-40B4-BE49-F238E27FC236}">
                <a16:creationId xmlns:a16="http://schemas.microsoft.com/office/drawing/2014/main" id="{F2C44215-A382-4AAD-820E-59B9AB2FA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У двух равнобедренных треугольников углы между боковыми сторонами равны. Боковая сторона и основание одного треугольника равны соответственно 17 см и 10 см, основание другого равно 8 см. Найдите его боковую сторону.</a:t>
            </a:r>
          </a:p>
        </p:txBody>
      </p:sp>
      <p:sp>
        <p:nvSpPr>
          <p:cNvPr id="540676" name="Text Box 1028">
            <a:extLst>
              <a:ext uri="{FF2B5EF4-FFF2-40B4-BE49-F238E27FC236}">
                <a16:creationId xmlns:a16="http://schemas.microsoft.com/office/drawing/2014/main" id="{53AA2D61-787E-4892-AEF8-DFBCF1AF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13,6 см.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>
            <a:extLst>
              <a:ext uri="{FF2B5EF4-FFF2-40B4-BE49-F238E27FC236}">
                <a16:creationId xmlns:a16="http://schemas.microsoft.com/office/drawing/2014/main" id="{BDC0C62B-1264-4FC2-91A1-6831638A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47171" name="Text Box 3">
            <a:extLst>
              <a:ext uri="{FF2B5EF4-FFF2-40B4-BE49-F238E27FC236}">
                <a16:creationId xmlns:a16="http://schemas.microsoft.com/office/drawing/2014/main" id="{AC7B62B1-65BB-4E6B-9F87-ED3F12F34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CE = </a:t>
            </a:r>
            <a:r>
              <a:rPr lang="ru-RU" altLang="ru-RU" sz="3200" dirty="0"/>
              <a:t>8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CD = </a:t>
            </a:r>
            <a:r>
              <a:rPr lang="ru-RU" altLang="ru-RU" sz="3200" dirty="0"/>
              <a:t>6</a:t>
            </a:r>
            <a:r>
              <a:rPr lang="en-US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BC = </a:t>
            </a:r>
            <a:r>
              <a:rPr lang="ru-RU" altLang="ru-RU" sz="3200" dirty="0"/>
              <a:t>12</a:t>
            </a:r>
            <a:r>
              <a:rPr lang="en-US" altLang="ru-RU" sz="3200" dirty="0">
                <a:cs typeface="Times New Roman" panose="02020603050405020304" pitchFamily="18" charset="0"/>
              </a:rPr>
              <a:t>,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BAC </a:t>
            </a:r>
            <a:r>
              <a:rPr lang="ru-RU" altLang="ru-RU" sz="3200" dirty="0">
                <a:cs typeface="Times New Roman" panose="02020603050405020304" pitchFamily="18" charset="0"/>
              </a:rPr>
              <a:t>равен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углу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EDC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AC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647172" name="Text Box 4">
            <a:extLst>
              <a:ext uri="{FF2B5EF4-FFF2-40B4-BE49-F238E27FC236}">
                <a16:creationId xmlns:a16="http://schemas.microsoft.com/office/drawing/2014/main" id="{30CFF1F8-87D9-490E-9217-47902656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9.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47173" name="Picture 5">
            <a:extLst>
              <a:ext uri="{FF2B5EF4-FFF2-40B4-BE49-F238E27FC236}">
                <a16:creationId xmlns:a16="http://schemas.microsoft.com/office/drawing/2014/main" id="{65C33506-DA37-4CF7-AA21-D8796A0F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743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>
            <a:extLst>
              <a:ext uri="{FF2B5EF4-FFF2-40B4-BE49-F238E27FC236}">
                <a16:creationId xmlns:a16="http://schemas.microsoft.com/office/drawing/2014/main" id="{6D78E88A-5E63-43BF-A865-D42113E7D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51267" name="Text Box 3">
            <a:extLst>
              <a:ext uri="{FF2B5EF4-FFF2-40B4-BE49-F238E27FC236}">
                <a16:creationId xmlns:a16="http://schemas.microsoft.com/office/drawing/2014/main" id="{C13FB75D-A647-427C-ACD9-69A0F2BE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DE = </a:t>
            </a:r>
            <a:r>
              <a:rPr lang="ru-RU" altLang="ru-RU" sz="3200" dirty="0"/>
              <a:t>10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CE = </a:t>
            </a:r>
            <a:r>
              <a:rPr lang="ru-RU" altLang="ru-RU" sz="3200" dirty="0"/>
              <a:t>8</a:t>
            </a:r>
            <a:r>
              <a:rPr lang="en-US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BC = </a:t>
            </a:r>
            <a:r>
              <a:rPr lang="ru-RU" altLang="ru-RU" sz="3200" dirty="0"/>
              <a:t>12</a:t>
            </a:r>
            <a:r>
              <a:rPr lang="en-US" altLang="ru-RU" sz="3200" dirty="0">
                <a:cs typeface="Times New Roman" panose="02020603050405020304" pitchFamily="18" charset="0"/>
              </a:rPr>
              <a:t>,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BAC </a:t>
            </a:r>
            <a:r>
              <a:rPr lang="ru-RU" altLang="ru-RU" sz="3200" dirty="0">
                <a:cs typeface="Times New Roman" panose="02020603050405020304" pitchFamily="18" charset="0"/>
              </a:rPr>
              <a:t>равен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углу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EDC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651268" name="Text Box 4">
            <a:extLst>
              <a:ext uri="{FF2B5EF4-FFF2-40B4-BE49-F238E27FC236}">
                <a16:creationId xmlns:a16="http://schemas.microsoft.com/office/drawing/2014/main" id="{0326DE0A-97EB-4CE0-AC00-7CC90D36A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15.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51269" name="Picture 5">
            <a:extLst>
              <a:ext uri="{FF2B5EF4-FFF2-40B4-BE49-F238E27FC236}">
                <a16:creationId xmlns:a16="http://schemas.microsoft.com/office/drawing/2014/main" id="{09D5CB81-D2D2-45EE-8A8B-497804DD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743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>
            <a:extLst>
              <a:ext uri="{FF2B5EF4-FFF2-40B4-BE49-F238E27FC236}">
                <a16:creationId xmlns:a16="http://schemas.microsoft.com/office/drawing/2014/main" id="{79BF50FC-5080-4F1B-A065-FD0C78BD1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71747" name="Text Box 3">
            <a:extLst>
              <a:ext uri="{FF2B5EF4-FFF2-40B4-BE49-F238E27FC236}">
                <a16:creationId xmlns:a16="http://schemas.microsoft.com/office/drawing/2014/main" id="{D24AFDDB-0231-400B-8839-02C669A0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CE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DE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6</a:t>
            </a:r>
            <a:r>
              <a:rPr lang="ru-RU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AE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12</a:t>
            </a:r>
            <a:r>
              <a:rPr lang="ru-RU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параллельна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BE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671748" name="Text Box 4">
            <a:extLst>
              <a:ext uri="{FF2B5EF4-FFF2-40B4-BE49-F238E27FC236}">
                <a16:creationId xmlns:a16="http://schemas.microsoft.com/office/drawing/2014/main" id="{1A8C4719-82E5-4AA9-960D-20232AB2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8.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71749" name="Picture 5">
            <a:extLst>
              <a:ext uri="{FF2B5EF4-FFF2-40B4-BE49-F238E27FC236}">
                <a16:creationId xmlns:a16="http://schemas.microsoft.com/office/drawing/2014/main" id="{603E94D5-2B0B-447C-BBC7-C081C518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590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>
            <a:extLst>
              <a:ext uri="{FF2B5EF4-FFF2-40B4-BE49-F238E27FC236}">
                <a16:creationId xmlns:a16="http://schemas.microsoft.com/office/drawing/2014/main" id="{2DE72465-B3E0-40D2-BCFA-69281E12D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75843" name="Text Box 3">
            <a:extLst>
              <a:ext uri="{FF2B5EF4-FFF2-40B4-BE49-F238E27FC236}">
                <a16:creationId xmlns:a16="http://schemas.microsoft.com/office/drawing/2014/main" id="{8E229504-1423-461D-AD15-A17931FD3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CE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5</a:t>
            </a:r>
            <a:r>
              <a:rPr lang="ru-RU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BE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8</a:t>
            </a:r>
            <a:r>
              <a:rPr lang="ru-RU" altLang="ru-RU" sz="3200" dirty="0">
                <a:cs typeface="Times New Roman" panose="02020603050405020304" pitchFamily="18" charset="0"/>
              </a:rPr>
              <a:t>, 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параллельна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675844" name="Text Box 4">
            <a:extLst>
              <a:ext uri="{FF2B5EF4-FFF2-40B4-BE49-F238E27FC236}">
                <a16:creationId xmlns:a16="http://schemas.microsoft.com/office/drawing/2014/main" id="{83BEBE68-9A2C-4B60-9745-6801D162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10.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75845" name="Picture 5">
            <a:extLst>
              <a:ext uri="{FF2B5EF4-FFF2-40B4-BE49-F238E27FC236}">
                <a16:creationId xmlns:a16="http://schemas.microsoft.com/office/drawing/2014/main" id="{7A08D2CE-22B2-4231-88AF-26DEF7C0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590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>
            <a:extLst>
              <a:ext uri="{FF2B5EF4-FFF2-40B4-BE49-F238E27FC236}">
                <a16:creationId xmlns:a16="http://schemas.microsoft.com/office/drawing/2014/main" id="{501003E8-32E1-42B2-ADC2-198540D25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38979" name="Text Box 3">
            <a:extLst>
              <a:ext uri="{FF2B5EF4-FFF2-40B4-BE49-F238E27FC236}">
                <a16:creationId xmlns:a16="http://schemas.microsoft.com/office/drawing/2014/main" id="{4A60E35F-8CA5-4D56-8AA1-064F2143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4,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8,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5,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прямая </a:t>
            </a:r>
            <a:r>
              <a:rPr lang="en-US" altLang="ru-RU" sz="2800" i="1">
                <a:cs typeface="Times New Roman" panose="02020603050405020304" pitchFamily="18" charset="0"/>
              </a:rPr>
              <a:t>AB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прямой </a:t>
            </a:r>
            <a:r>
              <a:rPr lang="en-US" altLang="ru-RU" sz="2800" i="1">
                <a:cs typeface="Times New Roman" panose="02020603050405020304" pitchFamily="18" charset="0"/>
              </a:rPr>
              <a:t>BD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CD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</a:t>
            </a:r>
            <a:r>
              <a:rPr lang="en-US" altLang="ru-RU" sz="2800" i="1">
                <a:cs typeface="Times New Roman" panose="02020603050405020304" pitchFamily="18" charset="0"/>
              </a:rPr>
              <a:t>BD </a:t>
            </a:r>
            <a:r>
              <a:rPr lang="ru-RU" altLang="ru-RU" sz="2800">
                <a:cs typeface="Times New Roman" panose="02020603050405020304" pitchFamily="18" charset="0"/>
              </a:rPr>
              <a:t>и </a:t>
            </a:r>
            <a:r>
              <a:rPr lang="en-US" altLang="ru-RU" sz="2800" i="1">
                <a:cs typeface="Times New Roman" panose="02020603050405020304" pitchFamily="18" charset="0"/>
              </a:rPr>
              <a:t>EA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</a:t>
            </a:r>
            <a:r>
              <a:rPr lang="en-US" altLang="ru-RU" sz="2800" i="1">
                <a:cs typeface="Times New Roman" panose="02020603050405020304" pitchFamily="18" charset="0"/>
              </a:rPr>
              <a:t>EC</a:t>
            </a:r>
            <a:r>
              <a:rPr lang="ru-RU" altLang="ru-RU" sz="2800">
                <a:cs typeface="Times New Roman" panose="02020603050405020304" pitchFamily="18" charset="0"/>
              </a:rPr>
              <a:t>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CD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38980" name="Text Box 4">
            <a:extLst>
              <a:ext uri="{FF2B5EF4-FFF2-40B4-BE49-F238E27FC236}">
                <a16:creationId xmlns:a16="http://schemas.microsoft.com/office/drawing/2014/main" id="{7A118E8B-92C7-4FBB-AB96-355CCBCD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38981" name="Rectangle 5">
            <a:extLst>
              <a:ext uri="{FF2B5EF4-FFF2-40B4-BE49-F238E27FC236}">
                <a16:creationId xmlns:a16="http://schemas.microsoft.com/office/drawing/2014/main" id="{57373C46-495C-4399-87A3-757A4765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38982" name="Picture 6">
            <a:extLst>
              <a:ext uri="{FF2B5EF4-FFF2-40B4-BE49-F238E27FC236}">
                <a16:creationId xmlns:a16="http://schemas.microsoft.com/office/drawing/2014/main" id="{447020B9-6340-463D-9C68-86CDCCD1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718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>
            <a:extLst>
              <a:ext uri="{FF2B5EF4-FFF2-40B4-BE49-F238E27FC236}">
                <a16:creationId xmlns:a16="http://schemas.microsoft.com/office/drawing/2014/main" id="{5C4AD8A3-33F5-4299-BB16-A6A1F4342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45123" name="Text Box 3">
            <a:extLst>
              <a:ext uri="{FF2B5EF4-FFF2-40B4-BE49-F238E27FC236}">
                <a16:creationId xmlns:a16="http://schemas.microsoft.com/office/drawing/2014/main" id="{FCF3C577-35FA-47C1-A117-888D0EA9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3,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5, </a:t>
            </a:r>
            <a:r>
              <a:rPr lang="en-US" altLang="ru-RU" sz="2800" i="1">
                <a:cs typeface="Times New Roman" panose="02020603050405020304" pitchFamily="18" charset="0"/>
              </a:rPr>
              <a:t>CD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10,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прямая </a:t>
            </a:r>
            <a:r>
              <a:rPr lang="en-US" altLang="ru-RU" sz="2800" i="1">
                <a:cs typeface="Times New Roman" panose="02020603050405020304" pitchFamily="18" charset="0"/>
              </a:rPr>
              <a:t>AB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прямой </a:t>
            </a:r>
            <a:r>
              <a:rPr lang="en-US" altLang="ru-RU" sz="2800" i="1">
                <a:cs typeface="Times New Roman" panose="02020603050405020304" pitchFamily="18" charset="0"/>
              </a:rPr>
              <a:t>BD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CD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</a:t>
            </a:r>
            <a:r>
              <a:rPr lang="en-US" altLang="ru-RU" sz="2800" i="1">
                <a:cs typeface="Times New Roman" panose="02020603050405020304" pitchFamily="18" charset="0"/>
              </a:rPr>
              <a:t>BD </a:t>
            </a:r>
            <a:r>
              <a:rPr lang="ru-RU" altLang="ru-RU" sz="2800">
                <a:cs typeface="Times New Roman" panose="02020603050405020304" pitchFamily="18" charset="0"/>
              </a:rPr>
              <a:t>и </a:t>
            </a:r>
            <a:r>
              <a:rPr lang="en-US" altLang="ru-RU" sz="2800" i="1">
                <a:cs typeface="Times New Roman" panose="02020603050405020304" pitchFamily="18" charset="0"/>
              </a:rPr>
              <a:t>EA </a:t>
            </a:r>
            <a:r>
              <a:rPr lang="ru-RU" altLang="ru-RU" sz="2800">
                <a:cs typeface="Times New Roman" panose="02020603050405020304" pitchFamily="18" charset="0"/>
              </a:rPr>
              <a:t>перпендикулярна </a:t>
            </a:r>
            <a:r>
              <a:rPr lang="en-US" altLang="ru-RU" sz="2800" i="1">
                <a:cs typeface="Times New Roman" panose="02020603050405020304" pitchFamily="18" charset="0"/>
              </a:rPr>
              <a:t>EC</a:t>
            </a:r>
            <a:r>
              <a:rPr lang="ru-RU" altLang="ru-RU" sz="2800">
                <a:cs typeface="Times New Roman" panose="02020603050405020304" pitchFamily="18" charset="0"/>
              </a:rPr>
              <a:t>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45124" name="Text Box 4">
            <a:extLst>
              <a:ext uri="{FF2B5EF4-FFF2-40B4-BE49-F238E27FC236}">
                <a16:creationId xmlns:a16="http://schemas.microsoft.com/office/drawing/2014/main" id="{52071B63-3A69-4993-A1FD-772B477C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45125" name="Rectangle 5">
            <a:extLst>
              <a:ext uri="{FF2B5EF4-FFF2-40B4-BE49-F238E27FC236}">
                <a16:creationId xmlns:a16="http://schemas.microsoft.com/office/drawing/2014/main" id="{9BC400C9-353A-4798-8B80-65DE8CDB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45126" name="Picture 6">
            <a:extLst>
              <a:ext uri="{FF2B5EF4-FFF2-40B4-BE49-F238E27FC236}">
                <a16:creationId xmlns:a16="http://schemas.microsoft.com/office/drawing/2014/main" id="{DE8BF196-E738-45A4-8FC7-46454941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718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1011" name="Text Box 3">
                <a:extLst>
                  <a:ext uri="{FF2B5EF4-FFF2-40B4-BE49-F238E27FC236}">
                    <a16:creationId xmlns:a16="http://schemas.microsoft.com/office/drawing/2014/main" id="{9915F2AF-098C-45AC-A2D0-F81697A545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8991600" cy="2722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Докажите, что в прямоугольном треугольнике перпендикуляр, опущенный из прямого угла на гипотенузу, есть среднее геометрическое проекций катетов на гипотенузу.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dirty="0"/>
                  <a:t>(</a:t>
                </a:r>
                <a:r>
                  <a:rPr lang="ru-RU" altLang="ru-RU" sz="2800" dirty="0"/>
                  <a:t>С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редним геометрическим двух положительных чисел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называется положительное число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квадрат которого равен</a:t>
                </a:r>
                <a:r>
                  <a:rPr lang="ru-RU" altLang="ru-RU" sz="2800" dirty="0"/>
                  <a:t> </a:t>
                </a:r>
                <a:r>
                  <a:rPr lang="en-US" altLang="ru-RU" sz="2800" i="1" dirty="0"/>
                  <a:t>ab</a:t>
                </a:r>
                <a:r>
                  <a:rPr lang="ru-RU" altLang="ru-RU" sz="2800" dirty="0"/>
                  <a:t>, т.е.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=</a:t>
                </a:r>
                <a:r>
                  <a:rPr lang="ru-RU" altLang="ru-RU" sz="2800" i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).</a:t>
                </a:r>
                <a:endParaRPr lang="en-US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1011" name="Text Box 3">
                <a:extLst>
                  <a:ext uri="{FF2B5EF4-FFF2-40B4-BE49-F238E27FC236}">
                    <a16:creationId xmlns:a16="http://schemas.microsoft.com/office/drawing/2014/main" id="{9915F2AF-098C-45AC-A2D0-F81697A5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8991600" cy="2722477"/>
              </a:xfrm>
              <a:prstGeom prst="rect">
                <a:avLst/>
              </a:prstGeom>
              <a:blipFill>
                <a:blip r:embed="rId3"/>
                <a:stretch>
                  <a:fillRect l="-1356" t="-2237" r="-1356" b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1014" name="Text Box 6">
                <a:extLst>
                  <a:ext uri="{FF2B5EF4-FFF2-40B4-BE49-F238E27FC236}">
                    <a16:creationId xmlns:a16="http://schemas.microsoft.com/office/drawing/2014/main" id="{03BB1814-3590-4974-BFB7-8987E9649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12" y="5438444"/>
                <a:ext cx="9180512" cy="1419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ADC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подобны.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или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</a:t>
                </a:r>
                <a:r>
                  <a:rPr lang="ru-RU" altLang="ru-RU" baseline="30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=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AD</a:t>
                </a:r>
                <a:r>
                  <a:rPr lang="en-US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т.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е.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является средним геометрическим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  <a:endParaRPr lang="en-US" altLang="ru-RU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1014" name="Text Box 6">
                <a:extLst>
                  <a:ext uri="{FF2B5EF4-FFF2-40B4-BE49-F238E27FC236}">
                    <a16:creationId xmlns:a16="http://schemas.microsoft.com/office/drawing/2014/main" id="{03BB1814-3590-4974-BFB7-8987E964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5438444"/>
                <a:ext cx="9180512" cy="1419556"/>
              </a:xfrm>
              <a:prstGeom prst="rect">
                <a:avLst/>
              </a:prstGeom>
              <a:blipFill>
                <a:blip r:embed="rId4"/>
                <a:stretch>
                  <a:fillRect l="-996" r="-1062" b="-9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1016" name="Picture 8">
            <a:extLst>
              <a:ext uri="{FF2B5EF4-FFF2-40B4-BE49-F238E27FC236}">
                <a16:creationId xmlns:a16="http://schemas.microsoft.com/office/drawing/2014/main" id="{BC46AA7C-B0EA-4EB1-A04B-3EF622F4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65870"/>
            <a:ext cx="374015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D3D3B8B-7D95-93F6-B5FC-2D8F04434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8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>
            <a:extLst>
              <a:ext uri="{FF2B5EF4-FFF2-40B4-BE49-F238E27FC236}">
                <a16:creationId xmlns:a16="http://schemas.microsoft.com/office/drawing/2014/main" id="{983313D3-F707-40C6-9D1D-3437B4BE5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11011" name="Text Box 3">
            <a:extLst>
              <a:ext uri="{FF2B5EF4-FFF2-40B4-BE49-F238E27FC236}">
                <a16:creationId xmlns:a16="http://schemas.microsoft.com/office/drawing/2014/main" id="{9915F2AF-098C-45AC-A2D0-F81697A5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Постройте среднее геометрическое двух данных отрезков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284ED6-6A6B-469F-B1FB-1D1D6B402EBD}"/>
              </a:ext>
            </a:extLst>
          </p:cNvPr>
          <p:cNvGrpSpPr/>
          <p:nvPr/>
        </p:nvGrpSpPr>
        <p:grpSpPr>
          <a:xfrm>
            <a:off x="107504" y="1628800"/>
            <a:ext cx="8965640" cy="4496463"/>
            <a:chOff x="189049" y="1293678"/>
            <a:chExt cx="8965640" cy="4240397"/>
          </a:xfrm>
        </p:grpSpPr>
        <p:sp>
          <p:nvSpPr>
            <p:cNvPr id="811014" name="Text Box 6">
              <a:extLst>
                <a:ext uri="{FF2B5EF4-FFF2-40B4-BE49-F238E27FC236}">
                  <a16:creationId xmlns:a16="http://schemas.microsoft.com/office/drawing/2014/main" id="{03BB1814-3590-4974-BFB7-8987E9649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748" y="1293678"/>
              <a:ext cx="5329941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На прямой отложим данные отрезки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AD = a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DB = b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На отрезке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 как</a:t>
              </a:r>
              <a:r>
                <a:rPr lang="ru-RU" sz="2800" dirty="0"/>
                <a:t> 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на</a:t>
              </a:r>
              <a:r>
                <a:rPr lang="ru-RU" sz="2800" dirty="0"/>
                <a:t> 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диаметре построим окружность. Через точку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D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проведём прямую, перпендикулярную прямой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94F9FD9-BBCD-48A2-9064-C67771F14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163" y="1504632"/>
              <a:ext cx="2724530" cy="2553056"/>
            </a:xfrm>
            <a:prstGeom prst="rect">
              <a:avLst/>
            </a:prstGeom>
          </p:spPr>
        </p:pic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C2C1276E-6F12-478B-8B8E-24554BA59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49" y="4149080"/>
              <a:ext cx="896564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Обозначим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точку пересечения этой прямой с</a:t>
              </a:r>
              <a:r>
                <a:rPr lang="ru-RU" sz="2800" b="1" dirty="0"/>
                <a:t> 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окружностью. Отрезок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CD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будет искомым средним геометрическим двух данных отрезков.</a:t>
              </a:r>
              <a:endParaRPr lang="en-US" altLang="ru-RU" sz="28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>
            <a:extLst>
              <a:ext uri="{FF2B5EF4-FFF2-40B4-BE49-F238E27FC236}">
                <a16:creationId xmlns:a16="http://schemas.microsoft.com/office/drawing/2014/main" id="{983313D3-F707-40C6-9D1D-3437B4BE5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-1894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1011" name="Text Box 3">
                <a:extLst>
                  <a:ext uri="{FF2B5EF4-FFF2-40B4-BE49-F238E27FC236}">
                    <a16:creationId xmlns:a16="http://schemas.microsoft.com/office/drawing/2014/main" id="{9915F2AF-098C-45AC-A2D0-F81697A545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6432"/>
                <a:ext cx="8991600" cy="1791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Докажите, что среднее геометрическое двух данных отрезков не превосходит их среднего арифметического, т. е. для двух отрезков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и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b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выполняется неравенство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ru-RU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Причём равенство достигается только в случае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 = b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1011" name="Text 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915F2AF-098C-45AC-A2D0-F81697A5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6432"/>
                <a:ext cx="8991600" cy="1791837"/>
              </a:xfrm>
              <a:prstGeom prst="rect">
                <a:avLst/>
              </a:prstGeom>
              <a:blipFill>
                <a:blip r:embed="rId3" cstate="print"/>
                <a:stretch>
                  <a:fillRect l="-1017" r="-1017" b="-6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C2C1276E-6F12-478B-8B8E-24554BA59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3" y="5178696"/>
            <a:ext cx="907314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Так как перпендикуляр короче наклонной, то имеет место требуемое неравенство, равенство в котором достигается только в</a:t>
            </a:r>
            <a:r>
              <a:rPr lang="ru-RU" b="1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случае, если </a:t>
            </a:r>
            <a:r>
              <a:rPr lang="en-US" altLang="ru-RU" i="1" dirty="0">
                <a:cs typeface="Times New Roman" panose="02020603050405020304" pitchFamily="18" charset="0"/>
              </a:rPr>
              <a:t>CD </a:t>
            </a:r>
            <a:r>
              <a:rPr lang="ru-RU" altLang="ru-RU" dirty="0">
                <a:cs typeface="Times New Roman" panose="02020603050405020304" pitchFamily="18" charset="0"/>
              </a:rPr>
              <a:t>является радиусом.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8E34831-0F71-4A5F-B017-660DCDB56056}"/>
              </a:ext>
            </a:extLst>
          </p:cNvPr>
          <p:cNvGrpSpPr/>
          <p:nvPr/>
        </p:nvGrpSpPr>
        <p:grpSpPr>
          <a:xfrm>
            <a:off x="97906" y="2384238"/>
            <a:ext cx="8948188" cy="2760287"/>
            <a:chOff x="179512" y="2200094"/>
            <a:chExt cx="8948188" cy="27602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1014" name="Text Box 6">
                  <a:extLst>
                    <a:ext uri="{FF2B5EF4-FFF2-40B4-BE49-F238E27FC236}">
                      <a16:creationId xmlns:a16="http://schemas.microsoft.com/office/drawing/2014/main" id="{03BB1814-3590-4974-BFB7-8987E9649F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3834" y="2352666"/>
                  <a:ext cx="5843866" cy="17918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Воспользуемся построением среднего геометрического. Рассмотрим окружность с диаметром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 + b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центром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O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Тогда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CD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OC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811014" name="Text Box 6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3BB1814-3590-4974-BFB7-8987E9649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3834" y="2352666"/>
                  <a:ext cx="5843866" cy="1791837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564" r="-1564" b="-238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3742209-1D55-4558-855A-631EC8DA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512" y="2200094"/>
              <a:ext cx="3049828" cy="2760287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43C589A6-6FAE-4CAB-BD9E-88768FC4E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153400" cy="2808312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Отрезки, связанные с</a:t>
            </a:r>
            <a:r>
              <a:rPr lang="ru-RU" b="1" dirty="0"/>
              <a:t> </a:t>
            </a:r>
            <a:r>
              <a:rPr lang="ru-RU" altLang="ru-RU" dirty="0">
                <a:solidFill>
                  <a:srgbClr val="FF3300"/>
                </a:solidFill>
              </a:rPr>
              <a:t>окружностью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>
            <a:extLst>
              <a:ext uri="{FF2B5EF4-FFF2-40B4-BE49-F238E27FC236}">
                <a16:creationId xmlns:a16="http://schemas.microsoft.com/office/drawing/2014/main" id="{5A5A8CD4-C9E9-414F-84FA-AFF169D6D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786439" name="Text Box 7">
            <a:extLst>
              <a:ext uri="{FF2B5EF4-FFF2-40B4-BE49-F238E27FC236}">
                <a16:creationId xmlns:a16="http://schemas.microsoft.com/office/drawing/2014/main" id="{92EFE0B6-C917-4A90-919D-63577554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8840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534988" algn="l"/>
                <a:tab pos="801688" algn="l"/>
              </a:tabLst>
            </a:pPr>
            <a:r>
              <a:rPr lang="ru-RU" altLang="ru-RU" sz="2800" dirty="0"/>
              <a:t>	Хорды </a:t>
            </a:r>
            <a:r>
              <a:rPr lang="en-US" altLang="ru-RU" sz="2800" i="1" dirty="0"/>
              <a:t>AC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BD </a:t>
            </a:r>
            <a:r>
              <a:rPr lang="ru-RU" altLang="ru-RU" sz="2800" dirty="0"/>
              <a:t>окружности, пересекаются в точке </a:t>
            </a:r>
            <a:r>
              <a:rPr lang="en-US" altLang="ru-RU" sz="2800" i="1" dirty="0"/>
              <a:t>E</a:t>
            </a:r>
            <a:r>
              <a:rPr lang="ru-RU" altLang="ru-RU" sz="2800" dirty="0"/>
              <a:t>. Докажите, что треугольники </a:t>
            </a:r>
            <a:r>
              <a:rPr lang="en-US" altLang="ru-RU" sz="2800" i="1" dirty="0"/>
              <a:t>ABE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DCE </a:t>
            </a:r>
            <a:r>
              <a:rPr lang="ru-RU" altLang="ru-RU" sz="2800" dirty="0"/>
              <a:t>подобны.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86440" name="Picture 8">
            <a:extLst>
              <a:ext uri="{FF2B5EF4-FFF2-40B4-BE49-F238E27FC236}">
                <a16:creationId xmlns:a16="http://schemas.microsoft.com/office/drawing/2014/main" id="{87D8DA1D-4037-40F4-9553-86224E4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7781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6442" name="Group 10">
            <a:extLst>
              <a:ext uri="{FF2B5EF4-FFF2-40B4-BE49-F238E27FC236}">
                <a16:creationId xmlns:a16="http://schemas.microsoft.com/office/drawing/2014/main" id="{3620B4D0-D05A-474F-B491-79CB83CF6F80}"/>
              </a:ext>
            </a:extLst>
          </p:cNvPr>
          <p:cNvGrpSpPr>
            <a:grpSpLocks/>
          </p:cNvGrpSpPr>
          <p:nvPr/>
        </p:nvGrpSpPr>
        <p:grpSpPr bwMode="auto">
          <a:xfrm>
            <a:off x="0" y="1993900"/>
            <a:ext cx="9144000" cy="4065588"/>
            <a:chOff x="0" y="1256"/>
            <a:chExt cx="5760" cy="2561"/>
          </a:xfrm>
        </p:grpSpPr>
        <p:sp>
          <p:nvSpPr>
            <p:cNvPr id="786436" name="Text Box 4">
              <a:extLst>
                <a:ext uri="{FF2B5EF4-FFF2-40B4-BE49-F238E27FC236}">
                  <a16:creationId xmlns:a16="http://schemas.microsoft.com/office/drawing/2014/main" id="{2962C304-74AE-4A3A-924E-B841B2884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256"/>
              <a:ext cx="3676" cy="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Доказательство: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/>
                <a:t>Угол </a:t>
              </a:r>
              <a:r>
                <a:rPr lang="en-US" altLang="ru-RU" sz="2800" i="1" dirty="0"/>
                <a:t>A </a:t>
              </a:r>
              <a:r>
                <a:rPr lang="ru-RU" altLang="ru-RU" sz="2800" dirty="0"/>
                <a:t>треугольника </a:t>
              </a:r>
              <a:r>
                <a:rPr lang="en-US" altLang="ru-RU" sz="2800" i="1" dirty="0"/>
                <a:t>ABE </a:t>
              </a:r>
              <a:r>
                <a:rPr lang="ru-RU" altLang="ru-RU" sz="2800" dirty="0"/>
                <a:t>равен углу </a:t>
              </a:r>
              <a:r>
                <a:rPr lang="en-US" altLang="ru-RU" sz="2800" i="1" dirty="0"/>
                <a:t>D </a:t>
              </a:r>
              <a:r>
                <a:rPr lang="ru-RU" altLang="ru-RU" sz="2800" dirty="0"/>
                <a:t>треугольника </a:t>
              </a:r>
              <a:r>
                <a:rPr lang="en-US" altLang="ru-RU" sz="2800" i="1" dirty="0"/>
                <a:t>DCE</a:t>
              </a:r>
              <a:r>
                <a:rPr lang="ru-RU" altLang="ru-RU" sz="2800" dirty="0"/>
                <a:t>, как вписанные углы, опирающиеся на одну дугу окружности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  <a:endParaRPr lang="ru-RU" altLang="ru-RU" sz="2800" dirty="0"/>
            </a:p>
            <a:p>
              <a:pPr>
                <a:spcBef>
                  <a:spcPct val="50000"/>
                </a:spcBef>
              </a:pPr>
              <a:r>
                <a:rPr lang="ru-RU" altLang="ru-RU" sz="2800" dirty="0"/>
                <a:t>Аналогично, угол </a:t>
              </a:r>
              <a:r>
                <a:rPr lang="en-US" altLang="ru-RU" sz="2800" i="1" dirty="0"/>
                <a:t>B </a:t>
              </a:r>
              <a:r>
                <a:rPr lang="ru-RU" altLang="ru-RU" sz="2800" dirty="0"/>
                <a:t>равен углу </a:t>
              </a:r>
              <a:r>
                <a:rPr lang="en-US" altLang="ru-RU" sz="2800" i="1" dirty="0"/>
                <a:t>C</a:t>
              </a:r>
              <a:r>
                <a:rPr lang="ru-RU" altLang="ru-RU" sz="2800" dirty="0"/>
                <a:t>. </a:t>
              </a:r>
            </a:p>
          </p:txBody>
        </p:sp>
        <p:sp>
          <p:nvSpPr>
            <p:cNvPr id="786441" name="Text Box 9">
              <a:extLst>
                <a:ext uri="{FF2B5EF4-FFF2-40B4-BE49-F238E27FC236}">
                  <a16:creationId xmlns:a16="http://schemas.microsoft.com/office/drawing/2014/main" id="{59C856BB-2694-4166-90C7-B00849D23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21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/>
                <a:t>	Следовательно, треугольники </a:t>
              </a:r>
              <a:r>
                <a:rPr lang="en-US" altLang="ru-RU" sz="2800" i="1" dirty="0"/>
                <a:t>ABE </a:t>
              </a:r>
              <a:r>
                <a:rPr lang="ru-RU" altLang="ru-RU" sz="2800" dirty="0"/>
                <a:t>и </a:t>
              </a:r>
              <a:r>
                <a:rPr lang="en-US" altLang="ru-RU" sz="2800" i="1" dirty="0"/>
                <a:t>DCE </a:t>
              </a:r>
              <a:r>
                <a:rPr lang="ru-RU" altLang="ru-RU" sz="2800" dirty="0"/>
                <a:t>подобны по первому признаку. </a:t>
              </a:r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5" name="Text Box 3">
            <a:extLst>
              <a:ext uri="{FF2B5EF4-FFF2-40B4-BE49-F238E27FC236}">
                <a16:creationId xmlns:a16="http://schemas.microsoft.com/office/drawing/2014/main" id="{8F1AB335-6CC0-4966-88CA-BC8316F4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7328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что произведение отрезков </a:t>
            </a:r>
            <a:r>
              <a:rPr lang="ru-RU" altLang="ru-RU" dirty="0"/>
              <a:t>хорд</a:t>
            </a:r>
            <a:r>
              <a:rPr lang="ru-RU" altLang="ru-RU" dirty="0">
                <a:cs typeface="Times New Roman" panose="02020603050405020304" pitchFamily="18" charset="0"/>
              </a:rPr>
              <a:t>, проведенн</a:t>
            </a:r>
            <a:r>
              <a:rPr lang="ru-RU" altLang="ru-RU" dirty="0"/>
              <a:t>ых</a:t>
            </a:r>
            <a:r>
              <a:rPr lang="ru-RU" altLang="ru-RU" dirty="0">
                <a:cs typeface="Times New Roman" panose="02020603050405020304" pitchFamily="18" charset="0"/>
              </a:rPr>
              <a:t> через точку внутри окружности, </a:t>
            </a:r>
            <a:r>
              <a:rPr lang="ru-RU" altLang="ru-RU" dirty="0"/>
              <a:t>постоянно и </a:t>
            </a:r>
            <a:r>
              <a:rPr lang="ru-RU" altLang="ru-RU" dirty="0">
                <a:cs typeface="Times New Roman" panose="02020603050405020304" pitchFamily="18" charset="0"/>
              </a:rPr>
              <a:t>равно произведению отрезков диаметра, проведенного через ту же точку.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796676" name="Picture 4">
            <a:extLst>
              <a:ext uri="{FF2B5EF4-FFF2-40B4-BE49-F238E27FC236}">
                <a16:creationId xmlns:a16="http://schemas.microsoft.com/office/drawing/2014/main" id="{B30F9AE0-264C-4E63-9527-489EA118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20767"/>
            <a:ext cx="2559794" cy="301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6678" name="Text Box 6">
                <a:extLst>
                  <a:ext uri="{FF2B5EF4-FFF2-40B4-BE49-F238E27FC236}">
                    <a16:creationId xmlns:a16="http://schemas.microsoft.com/office/drawing/2014/main" id="{8141617D-9AA0-484A-A24F-CBB23E61A7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13176"/>
                <a:ext cx="9144000" cy="1724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Доказательство.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Рассмотрим окружность с центром в точке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O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Пусть хорда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диаметр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E</a:t>
                </a:r>
                <a:r>
                  <a:rPr lang="ru-RU" altLang="ru-RU" i="1" dirty="0"/>
                  <a:t>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ACE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DBE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подобны. Следовательно,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𝐶𝐸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𝐵𝐸</m:t>
                        </m:r>
                      </m:den>
                    </m:f>
                    <m:r>
                      <a:rPr lang="en-US" altLang="ru-R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6678" name="Text 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141617D-9AA0-484A-A24F-CBB23E61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13176"/>
                <a:ext cx="9144000" cy="1724959"/>
              </a:xfrm>
              <a:prstGeom prst="rect">
                <a:avLst/>
              </a:prstGeom>
              <a:blipFill>
                <a:blip r:embed="rId4" cstate="print"/>
                <a:stretch>
                  <a:fillRect l="-1000" t="-2827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0F3FF4EE-7DBB-EEAC-349F-C30ABC2D7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B326803A-9C08-485A-A9B7-064E4A16F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696323" name="Text Box 3">
            <a:extLst>
              <a:ext uri="{FF2B5EF4-FFF2-40B4-BE49-F238E27FC236}">
                <a16:creationId xmlns:a16="http://schemas.microsoft.com/office/drawing/2014/main" id="{C946542E-F13A-4029-B72F-66203522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AE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3,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6,  </a:t>
            </a:r>
            <a:r>
              <a:rPr lang="en-US" altLang="ru-RU" sz="2800" i="1">
                <a:cs typeface="Times New Roman" panose="02020603050405020304" pitchFamily="18" charset="0"/>
              </a:rPr>
              <a:t>CE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2.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96324" name="Text Box 4">
            <a:extLst>
              <a:ext uri="{FF2B5EF4-FFF2-40B4-BE49-F238E27FC236}">
                <a16:creationId xmlns:a16="http://schemas.microsoft.com/office/drawing/2014/main" id="{F0590A11-EE47-407E-94B3-7A64874E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4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2309D474-8AF6-43C7-A380-A7DFB469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96326" name="Picture 6">
            <a:extLst>
              <a:ext uri="{FF2B5EF4-FFF2-40B4-BE49-F238E27FC236}">
                <a16:creationId xmlns:a16="http://schemas.microsoft.com/office/drawing/2014/main" id="{5389354F-1AD1-4ACF-83EA-B3D78964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>
            <a:extLst>
              <a:ext uri="{FF2B5EF4-FFF2-40B4-BE49-F238E27FC236}">
                <a16:creationId xmlns:a16="http://schemas.microsoft.com/office/drawing/2014/main" id="{10118E61-C654-4BDA-BC83-63B013B52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698371" name="Text Box 3">
            <a:extLst>
              <a:ext uri="{FF2B5EF4-FFF2-40B4-BE49-F238E27FC236}">
                <a16:creationId xmlns:a16="http://schemas.microsoft.com/office/drawing/2014/main" id="{B871F476-2F93-4C0C-86E8-4AC948DE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8,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6, 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4. Найдите</a:t>
            </a:r>
            <a:r>
              <a:rPr lang="en-US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CD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sp>
        <p:nvSpPr>
          <p:cNvPr id="698372" name="Rectangle 4">
            <a:extLst>
              <a:ext uri="{FF2B5EF4-FFF2-40B4-BE49-F238E27FC236}">
                <a16:creationId xmlns:a16="http://schemas.microsoft.com/office/drawing/2014/main" id="{5F2D6BEE-8741-4F3D-843A-082785F28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98373" name="Picture 5">
            <a:extLst>
              <a:ext uri="{FF2B5EF4-FFF2-40B4-BE49-F238E27FC236}">
                <a16:creationId xmlns:a16="http://schemas.microsoft.com/office/drawing/2014/main" id="{8F1531A6-724C-487D-A766-3935A0F1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8374" name="Group 6">
            <a:extLst>
              <a:ext uri="{FF2B5EF4-FFF2-40B4-BE49-F238E27FC236}">
                <a16:creationId xmlns:a16="http://schemas.microsoft.com/office/drawing/2014/main" id="{7A79EAA6-431A-4600-A696-632A23DAE97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267200"/>
            <a:ext cx="8458200" cy="912813"/>
            <a:chOff x="240" y="2688"/>
            <a:chExt cx="5328" cy="575"/>
          </a:xfrm>
        </p:grpSpPr>
        <p:sp>
          <p:nvSpPr>
            <p:cNvPr id="698375" name="Text Box 7">
              <a:extLst>
                <a:ext uri="{FF2B5EF4-FFF2-40B4-BE49-F238E27FC236}">
                  <a16:creationId xmlns:a16="http://schemas.microsoft.com/office/drawing/2014/main" id="{E3537B3B-B10E-4E78-9B36-3687199C0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784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>
                  <a:solidFill>
                    <a:schemeClr val="accent1"/>
                  </a:solidFill>
                </a:rPr>
                <a:t>       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8376" name="Object 8">
                  <a:extLst>
                    <a:ext uri="{FF2B5EF4-FFF2-40B4-BE49-F238E27FC236}">
                      <a16:creationId xmlns:a16="http://schemas.microsoft.com/office/drawing/2014/main" id="{5F188669-3C00-47F1-8C12-271427B1CD0A}"/>
                    </a:ext>
                  </a:extLst>
                </p:cNvPr>
                <p:cNvSpPr txBox="1"/>
                <p:nvPr/>
              </p:nvSpPr>
              <p:spPr bwMode="auto">
                <a:xfrm>
                  <a:off x="1152" y="2688"/>
                  <a:ext cx="319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698376" name="Object 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5F188669-3C00-47F1-8C12-271427B1C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2" y="2688"/>
                  <a:ext cx="319" cy="575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>
            <a:extLst>
              <a:ext uri="{FF2B5EF4-FFF2-40B4-BE49-F238E27FC236}">
                <a16:creationId xmlns:a16="http://schemas.microsoft.com/office/drawing/2014/main" id="{137A481D-D94B-437D-AF51-03977A1BE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700419" name="Text Box 3">
            <a:extLst>
              <a:ext uri="{FF2B5EF4-FFF2-40B4-BE49-F238E27FC236}">
                <a16:creationId xmlns:a16="http://schemas.microsoft.com/office/drawing/2014/main" id="{06CB0455-F467-46DD-9C49-2D7515F6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CE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2, </a:t>
            </a:r>
            <a:r>
              <a:rPr lang="en-US" altLang="ru-RU" sz="2800" i="1">
                <a:cs typeface="Times New Roman" panose="02020603050405020304" pitchFamily="18" charset="0"/>
              </a:rPr>
              <a:t>DE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5,  </a:t>
            </a:r>
            <a:r>
              <a:rPr lang="en-US" altLang="ru-RU" sz="2800" i="1">
                <a:cs typeface="Times New Roman" panose="02020603050405020304" pitchFamily="18" charset="0"/>
              </a:rPr>
              <a:t>AE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4.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BE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00420" name="Text Box 4">
            <a:extLst>
              <a:ext uri="{FF2B5EF4-FFF2-40B4-BE49-F238E27FC236}">
                <a16:creationId xmlns:a16="http://schemas.microsoft.com/office/drawing/2014/main" id="{41369486-D211-4F85-8512-58855DEF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0421" name="Rectangle 5">
            <a:extLst>
              <a:ext uri="{FF2B5EF4-FFF2-40B4-BE49-F238E27FC236}">
                <a16:creationId xmlns:a16="http://schemas.microsoft.com/office/drawing/2014/main" id="{C1B56B38-C14E-4769-8BCF-BDA176A04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00422" name="Picture 6">
            <a:extLst>
              <a:ext uri="{FF2B5EF4-FFF2-40B4-BE49-F238E27FC236}">
                <a16:creationId xmlns:a16="http://schemas.microsoft.com/office/drawing/2014/main" id="{06FFC6D3-20A4-406A-A0CE-DCBC4E2D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>
            <a:extLst>
              <a:ext uri="{FF2B5EF4-FFF2-40B4-BE49-F238E27FC236}">
                <a16:creationId xmlns:a16="http://schemas.microsoft.com/office/drawing/2014/main" id="{7EA1EB48-04C1-4264-9BD1-D1993AE9E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702467" name="Text Box 3">
            <a:extLst>
              <a:ext uri="{FF2B5EF4-FFF2-40B4-BE49-F238E27FC236}">
                <a16:creationId xmlns:a16="http://schemas.microsoft.com/office/drawing/2014/main" id="{0C9EAB74-61DA-46BD-ADEB-B63521B2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>
                <a:cs typeface="Times New Roman" panose="02020603050405020304" pitchFamily="18" charset="0"/>
              </a:rPr>
              <a:t>CE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4, </a:t>
            </a:r>
            <a:r>
              <a:rPr lang="en-US" altLang="ru-RU" sz="2800" i="1">
                <a:cs typeface="Times New Roman" panose="02020603050405020304" pitchFamily="18" charset="0"/>
              </a:rPr>
              <a:t>CD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10,  </a:t>
            </a:r>
            <a:r>
              <a:rPr lang="en-US" altLang="ru-RU" sz="2800" i="1">
                <a:cs typeface="Times New Roman" panose="02020603050405020304" pitchFamily="18" charset="0"/>
              </a:rPr>
              <a:t>AE</a:t>
            </a:r>
            <a:r>
              <a:rPr lang="ru-RU" altLang="ru-RU" sz="2800" i="1">
                <a:cs typeface="Times New Roman" panose="02020603050405020304" pitchFamily="18" charset="0"/>
              </a:rPr>
              <a:t> = </a:t>
            </a:r>
            <a:r>
              <a:rPr lang="ru-RU" altLang="ru-RU" sz="2800">
                <a:cs typeface="Times New Roman" panose="02020603050405020304" pitchFamily="18" charset="0"/>
              </a:rPr>
              <a:t>6. Найдите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2468" name="Text Box 4">
            <a:extLst>
              <a:ext uri="{FF2B5EF4-FFF2-40B4-BE49-F238E27FC236}">
                <a16:creationId xmlns:a16="http://schemas.microsoft.com/office/drawing/2014/main" id="{9DEBEA99-8D88-4A89-BA28-D6F518CF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15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2469" name="Rectangle 5">
            <a:extLst>
              <a:ext uri="{FF2B5EF4-FFF2-40B4-BE49-F238E27FC236}">
                <a16:creationId xmlns:a16="http://schemas.microsoft.com/office/drawing/2014/main" id="{4BD2F3BA-A12B-4A53-BEDC-7FF42FBF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02470" name="Picture 6">
            <a:extLst>
              <a:ext uri="{FF2B5EF4-FFF2-40B4-BE49-F238E27FC236}">
                <a16:creationId xmlns:a16="http://schemas.microsoft.com/office/drawing/2014/main" id="{2ADB0670-75F3-4F23-B804-8456335A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>
            <a:extLst>
              <a:ext uri="{FF2B5EF4-FFF2-40B4-BE49-F238E27FC236}">
                <a16:creationId xmlns:a16="http://schemas.microsoft.com/office/drawing/2014/main" id="{E9AFD70D-8C4E-4E74-A0EB-338BDFC40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815107" name="Text Box 3">
            <a:extLst>
              <a:ext uri="{FF2B5EF4-FFF2-40B4-BE49-F238E27FC236}">
                <a16:creationId xmlns:a16="http://schemas.microsoft.com/office/drawing/2014/main" id="{A0476D31-295E-45C5-8709-9575BAB7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Радиус окружности равен 2. Через середину </a:t>
            </a:r>
            <a:r>
              <a:rPr lang="en-US" altLang="ru-RU" i="1" dirty="0"/>
              <a:t>C </a:t>
            </a:r>
            <a:r>
              <a:rPr lang="ru-RU" altLang="ru-RU" dirty="0"/>
              <a:t>радиуса </a:t>
            </a:r>
            <a:r>
              <a:rPr lang="en-US" altLang="ru-RU" i="1" dirty="0"/>
              <a:t>OP </a:t>
            </a:r>
            <a:r>
              <a:rPr lang="ru-RU" altLang="ru-RU" dirty="0"/>
              <a:t>под углом 45</a:t>
            </a:r>
            <a:r>
              <a:rPr lang="ru-RU" altLang="ru-RU" baseline="30000" dirty="0"/>
              <a:t>о</a:t>
            </a:r>
            <a:r>
              <a:rPr lang="ru-RU" altLang="ru-RU" dirty="0"/>
              <a:t> к нему проведена хорда </a:t>
            </a:r>
            <a:r>
              <a:rPr lang="en-US" altLang="ru-RU" i="1" dirty="0"/>
              <a:t>AB</a:t>
            </a:r>
            <a:r>
              <a:rPr lang="ru-RU" altLang="ru-RU" dirty="0"/>
              <a:t>. Найдите произведение отрезков </a:t>
            </a:r>
            <a:r>
              <a:rPr lang="en-US" altLang="ru-RU" i="1" dirty="0"/>
              <a:t>AC </a:t>
            </a:r>
            <a:r>
              <a:rPr lang="ru-RU" altLang="ru-RU" dirty="0"/>
              <a:t>и </a:t>
            </a:r>
            <a:r>
              <a:rPr lang="en-US" altLang="ru-RU" i="1" dirty="0"/>
              <a:t>BC</a:t>
            </a:r>
            <a:r>
              <a:rPr lang="ru-RU" altLang="ru-RU" dirty="0"/>
              <a:t>.</a:t>
            </a:r>
            <a:endParaRPr lang="en-US" altLang="ru-RU" dirty="0"/>
          </a:p>
        </p:txBody>
      </p:sp>
      <p:sp>
        <p:nvSpPr>
          <p:cNvPr id="815110" name="Text Box 6">
            <a:extLst>
              <a:ext uri="{FF2B5EF4-FFF2-40B4-BE49-F238E27FC236}">
                <a16:creationId xmlns:a16="http://schemas.microsoft.com/office/drawing/2014/main" id="{DCA21A54-3425-4E9B-9FEE-57AAC95A0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17232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3.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F340DF-6C98-8964-166E-E1ECE036E7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0962" y="2026504"/>
            <a:ext cx="3421076" cy="339726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1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BC472948-0D8E-4B9A-96E7-95227D7AA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567299" name="Text Box 3">
            <a:extLst>
              <a:ext uri="{FF2B5EF4-FFF2-40B4-BE49-F238E27FC236}">
                <a16:creationId xmlns:a16="http://schemas.microsoft.com/office/drawing/2014/main" id="{02FC56FD-5A07-4377-BD93-317C1BF0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68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Две хорды окружности пересекаются. Одна из них точкой пересечения делится на отрезки 2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 и 8 см, а другая пополам. Найдите вторую хорду.</a:t>
            </a:r>
          </a:p>
        </p:txBody>
      </p:sp>
      <p:sp>
        <p:nvSpPr>
          <p:cNvPr id="567301" name="Text Box 5">
            <a:extLst>
              <a:ext uri="{FF2B5EF4-FFF2-40B4-BE49-F238E27FC236}">
                <a16:creationId xmlns:a16="http://schemas.microsoft.com/office/drawing/2014/main" id="{8F2220B8-E253-4C32-BBAD-E97193E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8 см. </a:t>
            </a:r>
          </a:p>
        </p:txBody>
      </p:sp>
      <p:pic>
        <p:nvPicPr>
          <p:cNvPr id="567303" name="Picture 7">
            <a:extLst>
              <a:ext uri="{FF2B5EF4-FFF2-40B4-BE49-F238E27FC236}">
                <a16:creationId xmlns:a16="http://schemas.microsoft.com/office/drawing/2014/main" id="{C75CAEDB-8FC4-4823-932D-97AFAFA9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91782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37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>
            <a:extLst>
              <a:ext uri="{FF2B5EF4-FFF2-40B4-BE49-F238E27FC236}">
                <a16:creationId xmlns:a16="http://schemas.microsoft.com/office/drawing/2014/main" id="{F7D9C570-25E2-41F0-BFA2-CD4F6BA5C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02819" name="Text Box 3">
            <a:extLst>
              <a:ext uri="{FF2B5EF4-FFF2-40B4-BE49-F238E27FC236}">
                <a16:creationId xmlns:a16="http://schemas.microsoft.com/office/drawing/2014/main" id="{B0F3A566-AE5A-4AA5-853A-E33D505F0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Через внешнюю точку </a:t>
            </a:r>
            <a:r>
              <a:rPr lang="en-US" altLang="ru-RU" i="1" dirty="0"/>
              <a:t>E</a:t>
            </a:r>
            <a:r>
              <a:rPr lang="ru-RU" altLang="ru-RU" dirty="0"/>
              <a:t> окружности проведены две прямые, пересекающая окружность соответственно в точках </a:t>
            </a:r>
            <a:r>
              <a:rPr lang="en-US" altLang="ru-RU" i="1" dirty="0"/>
              <a:t>A</a:t>
            </a:r>
            <a:r>
              <a:rPr lang="ru-RU" altLang="ru-RU" dirty="0"/>
              <a:t>, </a:t>
            </a:r>
            <a:r>
              <a:rPr lang="en-US" altLang="ru-RU" i="1" dirty="0"/>
              <a:t>C </a:t>
            </a:r>
            <a:r>
              <a:rPr lang="ru-RU" altLang="ru-RU" dirty="0"/>
              <a:t>и</a:t>
            </a:r>
            <a:r>
              <a:rPr lang="ru-RU" b="1" dirty="0"/>
              <a:t> </a:t>
            </a:r>
            <a:r>
              <a:rPr lang="en-US" altLang="ru-RU" i="1" dirty="0"/>
              <a:t>B</a:t>
            </a:r>
            <a:r>
              <a:rPr lang="ru-RU" altLang="ru-RU" dirty="0"/>
              <a:t>, </a:t>
            </a:r>
            <a:r>
              <a:rPr lang="en-US" altLang="ru-RU" i="1" dirty="0"/>
              <a:t>D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Докажите, что треугольники </a:t>
            </a:r>
            <a:r>
              <a:rPr lang="en-US" altLang="ru-RU" i="1" dirty="0"/>
              <a:t>ADE </a:t>
            </a:r>
            <a:r>
              <a:rPr lang="ru-RU" altLang="ru-RU" dirty="0"/>
              <a:t>и </a:t>
            </a:r>
            <a:r>
              <a:rPr lang="en-US" altLang="ru-RU" i="1" dirty="0"/>
              <a:t>BCE </a:t>
            </a:r>
            <a:r>
              <a:rPr lang="ru-RU" altLang="ru-RU" dirty="0"/>
              <a:t>подобны.</a:t>
            </a:r>
          </a:p>
        </p:txBody>
      </p:sp>
      <p:sp>
        <p:nvSpPr>
          <p:cNvPr id="802820" name="Text Box 4">
            <a:extLst>
              <a:ext uri="{FF2B5EF4-FFF2-40B4-BE49-F238E27FC236}">
                <a16:creationId xmlns:a16="http://schemas.microsoft.com/office/drawing/2014/main" id="{C93337EE-D50E-4EFA-9877-A7FCB062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62200"/>
            <a:ext cx="4845496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Доказательство: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Угол </a:t>
            </a:r>
            <a:r>
              <a:rPr lang="en-US" altLang="ru-RU" i="1" dirty="0"/>
              <a:t>D </a:t>
            </a:r>
            <a:r>
              <a:rPr lang="ru-RU" altLang="ru-RU" dirty="0"/>
              <a:t>треугольника </a:t>
            </a:r>
            <a:r>
              <a:rPr lang="en-US" altLang="ru-RU" i="1" dirty="0"/>
              <a:t>ADE </a:t>
            </a:r>
            <a:r>
              <a:rPr lang="ru-RU" altLang="ru-RU" dirty="0"/>
              <a:t>равен углу </a:t>
            </a:r>
            <a:r>
              <a:rPr lang="en-US" altLang="ru-RU" i="1" dirty="0"/>
              <a:t>C </a:t>
            </a:r>
            <a:r>
              <a:rPr lang="ru-RU" altLang="ru-RU" dirty="0"/>
              <a:t>треугольника </a:t>
            </a:r>
            <a:r>
              <a:rPr lang="en-US" altLang="ru-RU" i="1" dirty="0"/>
              <a:t>BCE</a:t>
            </a:r>
            <a:r>
              <a:rPr lang="ru-RU" altLang="ru-RU" dirty="0"/>
              <a:t>, как вписанные углы, опирающиеся на одну дугу окружности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Угол </a:t>
            </a:r>
            <a:r>
              <a:rPr lang="en-US" altLang="ru-RU" i="1" dirty="0"/>
              <a:t>E </a:t>
            </a:r>
            <a:r>
              <a:rPr lang="ru-RU" altLang="ru-RU" dirty="0"/>
              <a:t>этих треугольников общий.</a:t>
            </a:r>
          </a:p>
        </p:txBody>
      </p:sp>
      <p:pic>
        <p:nvPicPr>
          <p:cNvPr id="802821" name="Picture 5">
            <a:extLst>
              <a:ext uri="{FF2B5EF4-FFF2-40B4-BE49-F238E27FC236}">
                <a16:creationId xmlns:a16="http://schemas.microsoft.com/office/drawing/2014/main" id="{182F35F8-A1BC-4BAE-9683-950AE6F3B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299365"/>
            <a:ext cx="40068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2822" name="Text Box 6">
            <a:extLst>
              <a:ext uri="{FF2B5EF4-FFF2-40B4-BE49-F238E27FC236}">
                <a16:creationId xmlns:a16="http://schemas.microsoft.com/office/drawing/2014/main" id="{91F51984-9139-4199-8D44-9FFC50638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802823" name="Text Box 7">
            <a:extLst>
              <a:ext uri="{FF2B5EF4-FFF2-40B4-BE49-F238E27FC236}">
                <a16:creationId xmlns:a16="http://schemas.microsoft.com/office/drawing/2014/main" id="{A35F3DC7-F3A7-499A-8F09-675364E99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222796"/>
            <a:ext cx="888409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Следовательно, треугольники </a:t>
            </a:r>
            <a:r>
              <a:rPr lang="en-US" altLang="ru-RU" i="1" dirty="0"/>
              <a:t>ADE </a:t>
            </a:r>
            <a:r>
              <a:rPr lang="ru-RU" altLang="ru-RU" dirty="0"/>
              <a:t>и </a:t>
            </a:r>
            <a:r>
              <a:rPr lang="en-US" altLang="ru-RU" i="1" dirty="0"/>
              <a:t>BCE </a:t>
            </a:r>
            <a:r>
              <a:rPr lang="ru-RU" altLang="ru-RU" dirty="0"/>
              <a:t>подобны по</a:t>
            </a:r>
            <a:r>
              <a:rPr lang="ru-RU" b="1" dirty="0"/>
              <a:t> </a:t>
            </a:r>
            <a:r>
              <a:rPr lang="ru-RU" altLang="ru-RU" dirty="0"/>
              <a:t>первому признаку. 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0" grpId="0" autoUpdateAnimBg="0"/>
      <p:bldP spid="80282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5" name="Text Box 3">
            <a:extLst>
              <a:ext uri="{FF2B5EF4-FFF2-40B4-BE49-F238E27FC236}">
                <a16:creationId xmlns:a16="http://schemas.microsoft.com/office/drawing/2014/main" id="{504BDFB3-BC06-46EE-B073-0FED54FA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13771"/>
            <a:ext cx="892899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E</a:t>
            </a:r>
            <a:r>
              <a:rPr lang="en-US" altLang="ru-RU" sz="2800" dirty="0"/>
              <a:t>, </a:t>
            </a:r>
            <a:r>
              <a:rPr lang="ru-RU" altLang="ru-RU" sz="2800" dirty="0"/>
              <a:t>расположенную вне окружности, проведены две прямые, пересекающие окружность</a:t>
            </a:r>
            <a:r>
              <a:rPr lang="en-US" altLang="ru-RU" sz="2800" i="1" dirty="0"/>
              <a:t> </a:t>
            </a:r>
            <a:r>
              <a:rPr lang="ru-RU" altLang="ru-RU" sz="2800" dirty="0"/>
              <a:t>соответственно в точках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, </a:t>
            </a:r>
            <a:r>
              <a:rPr lang="en-US" altLang="ru-RU" sz="2800" i="1" dirty="0"/>
              <a:t>D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Докажите, что</a:t>
            </a:r>
            <a:r>
              <a:rPr lang="en-US" altLang="ru-RU" sz="2800" dirty="0"/>
              <a:t> </a:t>
            </a:r>
            <a:r>
              <a:rPr lang="ru-RU" altLang="ru-RU" sz="2800" dirty="0"/>
              <a:t>произведение отрезков секущих на их внешнюю часть равны, т. е. </a:t>
            </a:r>
            <a:r>
              <a:rPr lang="en-US" altLang="ru-RU" sz="2800" i="1" dirty="0"/>
              <a:t>CE</a:t>
            </a:r>
            <a:r>
              <a:rPr lang="en-US" altLang="ru-RU" sz="2800" i="1" dirty="0">
                <a:cs typeface="Times New Roman" panose="02020603050405020304" pitchFamily="18" charset="0"/>
              </a:rPr>
              <a:t>·AE = DE</a:t>
            </a:r>
            <a:r>
              <a:rPr lang="en-US" altLang="ru-RU" sz="2800" dirty="0">
                <a:cs typeface="Times New Roman" panose="02020603050405020304" pitchFamily="18" charset="0"/>
              </a:rPr>
              <a:t>·</a:t>
            </a:r>
            <a:r>
              <a:rPr lang="en-US" altLang="ru-RU" sz="2800" i="1" dirty="0">
                <a:cs typeface="Times New Roman" panose="02020603050405020304" pitchFamily="18" charset="0"/>
              </a:rPr>
              <a:t>BE</a:t>
            </a:r>
            <a:r>
              <a:rPr lang="ru-RU" altLang="ru-RU" sz="2800" i="1" dirty="0"/>
              <a:t>.</a:t>
            </a:r>
          </a:p>
        </p:txBody>
      </p:sp>
      <p:pic>
        <p:nvPicPr>
          <p:cNvPr id="806921" name="Picture 9">
            <a:extLst>
              <a:ext uri="{FF2B5EF4-FFF2-40B4-BE49-F238E27FC236}">
                <a16:creationId xmlns:a16="http://schemas.microsoft.com/office/drawing/2014/main" id="{4CE6E986-E240-4A3C-803B-DA664B4E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8" y="3405059"/>
            <a:ext cx="3814763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6924" name="Group 12">
            <a:extLst>
              <a:ext uri="{FF2B5EF4-FFF2-40B4-BE49-F238E27FC236}">
                <a16:creationId xmlns:a16="http://schemas.microsoft.com/office/drawing/2014/main" id="{6B3BEEDF-F416-4983-AB1A-B2E2B08D940A}"/>
              </a:ext>
            </a:extLst>
          </p:cNvPr>
          <p:cNvGrpSpPr>
            <a:grpSpLocks/>
          </p:cNvGrpSpPr>
          <p:nvPr/>
        </p:nvGrpSpPr>
        <p:grpSpPr bwMode="auto">
          <a:xfrm>
            <a:off x="141554" y="3428872"/>
            <a:ext cx="8867775" cy="2868613"/>
            <a:chOff x="174" y="1764"/>
            <a:chExt cx="5586" cy="1807"/>
          </a:xfrm>
        </p:grpSpPr>
        <p:sp>
          <p:nvSpPr>
            <p:cNvPr id="806916" name="Text Box 4">
              <a:extLst>
                <a:ext uri="{FF2B5EF4-FFF2-40B4-BE49-F238E27FC236}">
                  <a16:creationId xmlns:a16="http://schemas.microsoft.com/office/drawing/2014/main" id="{83B84776-4687-4B95-8882-9DE9485A9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2" y="1908"/>
              <a:ext cx="312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Доказательство: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/>
                <a:t>Треугольники </a:t>
              </a:r>
              <a:r>
                <a:rPr lang="en-US" altLang="ru-RU" sz="2800" i="1" dirty="0"/>
                <a:t>ADE </a:t>
              </a:r>
              <a:r>
                <a:rPr lang="ru-RU" altLang="ru-RU" sz="2800" dirty="0"/>
                <a:t>и </a:t>
              </a:r>
              <a:r>
                <a:rPr lang="en-US" altLang="ru-RU" sz="2800" i="1" dirty="0"/>
                <a:t>BCE </a:t>
              </a:r>
              <a:r>
                <a:rPr lang="ru-RU" altLang="ru-RU" sz="2800" dirty="0"/>
                <a:t>подобны.</a:t>
              </a:r>
              <a:r>
                <a:rPr lang="en-US" altLang="ru-RU" sz="2800" i="1" dirty="0"/>
                <a:t> </a:t>
              </a:r>
              <a:r>
                <a:rPr lang="ru-RU" altLang="ru-RU" sz="2800" dirty="0"/>
                <a:t>Значит, </a:t>
              </a:r>
              <a:r>
                <a:rPr lang="en-US" altLang="ru-RU" sz="2800" i="1" dirty="0"/>
                <a:t>CE </a:t>
              </a:r>
              <a:r>
                <a:rPr lang="en-US" altLang="ru-RU" sz="2800" dirty="0"/>
                <a:t>: </a:t>
              </a:r>
              <a:r>
                <a:rPr lang="en-US" altLang="ru-RU" sz="2800" i="1" dirty="0"/>
                <a:t>DE = BE </a:t>
              </a:r>
              <a:r>
                <a:rPr lang="en-US" altLang="ru-RU" sz="2800" dirty="0"/>
                <a:t>: </a:t>
              </a:r>
              <a:r>
                <a:rPr lang="en-US" altLang="ru-RU" sz="2800" i="1" dirty="0"/>
                <a:t>AE</a:t>
              </a:r>
              <a:r>
                <a:rPr lang="en-US" altLang="ru-RU" sz="2800" dirty="0"/>
                <a:t>.</a:t>
              </a:r>
              <a:r>
                <a:rPr lang="en-US" altLang="ru-RU" sz="2800" i="1" dirty="0"/>
                <a:t> </a:t>
              </a:r>
              <a:endParaRPr lang="ru-RU" altLang="ru-RU" sz="2800" dirty="0"/>
            </a:p>
          </p:txBody>
        </p:sp>
        <p:pic>
          <p:nvPicPr>
            <p:cNvPr id="806922" name="Picture 10">
              <a:extLst>
                <a:ext uri="{FF2B5EF4-FFF2-40B4-BE49-F238E27FC236}">
                  <a16:creationId xmlns:a16="http://schemas.microsoft.com/office/drawing/2014/main" id="{6773C454-8255-4974-93D2-2E6E53AA3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1764"/>
              <a:ext cx="2403" cy="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6923" name="Text Box 11">
              <a:extLst>
                <a:ext uri="{FF2B5EF4-FFF2-40B4-BE49-F238E27FC236}">
                  <a16:creationId xmlns:a16="http://schemas.microsoft.com/office/drawing/2014/main" id="{64120843-2CEE-4AE7-A24D-922F57EA7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968"/>
              <a:ext cx="3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/>
                <a:t>Следовательно, </a:t>
              </a:r>
              <a:r>
                <a:rPr lang="en-US" altLang="ru-RU" sz="2800" i="1" dirty="0"/>
                <a:t>CE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·AE = DE</a:t>
              </a:r>
              <a:r>
                <a:rPr lang="en-US" altLang="ru-RU" sz="2800" dirty="0">
                  <a:cs typeface="Times New Roman" panose="02020603050405020304" pitchFamily="18" charset="0"/>
                </a:rPr>
                <a:t>·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BE</a:t>
              </a:r>
              <a:r>
                <a:rPr lang="ru-RU" altLang="ru-RU" sz="2800" i="1" dirty="0"/>
                <a:t>.</a:t>
              </a: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E448691E-E9B1-F156-B3A3-13E4116FD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>
            <a:extLst>
              <a:ext uri="{FF2B5EF4-FFF2-40B4-BE49-F238E27FC236}">
                <a16:creationId xmlns:a16="http://schemas.microsoft.com/office/drawing/2014/main" id="{47C6CBAA-DE14-4DB3-B75E-9C8BEBD12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17155" name="Text Box 3">
            <a:extLst>
              <a:ext uri="{FF2B5EF4-FFF2-40B4-BE49-F238E27FC236}">
                <a16:creationId xmlns:a16="http://schemas.microsoft.com/office/drawing/2014/main" id="{5A2C91CA-49FA-46F4-9FF6-5958817C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tabLst>
                <a:tab pos="715963" algn="l"/>
              </a:tabLst>
            </a:pPr>
            <a:r>
              <a:rPr lang="ru-RU" altLang="ru-RU" sz="28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2800" i="1" dirty="0">
                <a:cs typeface="Times New Roman" panose="02020603050405020304" pitchFamily="18" charset="0"/>
              </a:rPr>
              <a:t>AE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en-US" altLang="ru-RU" sz="2800" dirty="0">
                <a:cs typeface="Times New Roman" panose="02020603050405020304" pitchFamily="18" charset="0"/>
              </a:rPr>
              <a:t>9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en-US" altLang="ru-RU" sz="2800" dirty="0">
                <a:cs typeface="Times New Roman" panose="02020603050405020304" pitchFamily="18" charset="0"/>
              </a:rPr>
              <a:t>8</a:t>
            </a:r>
            <a:r>
              <a:rPr lang="ru-RU" altLang="ru-RU" sz="2800" dirty="0">
                <a:cs typeface="Times New Roman" panose="02020603050405020304" pitchFamily="18" charset="0"/>
              </a:rPr>
              <a:t>,  </a:t>
            </a:r>
            <a:r>
              <a:rPr lang="en-US" altLang="ru-RU" sz="2800" i="1" dirty="0">
                <a:cs typeface="Times New Roman" panose="02020603050405020304" pitchFamily="18" charset="0"/>
              </a:rPr>
              <a:t>CE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ru-RU" altLang="ru-RU" sz="28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4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</a:t>
            </a:r>
            <a:r>
              <a:rPr lang="en-US" altLang="ru-RU" sz="2800" i="1" dirty="0">
                <a:cs typeface="Times New Roman" panose="02020603050405020304" pitchFamily="18" charset="0"/>
              </a:rPr>
              <a:t>DE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17156" name="Text Box 4">
            <a:extLst>
              <a:ext uri="{FF2B5EF4-FFF2-40B4-BE49-F238E27FC236}">
                <a16:creationId xmlns:a16="http://schemas.microsoft.com/office/drawing/2014/main" id="{7A5425E3-3F22-461F-A8A9-3131EEFFA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27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17157" name="Rectangle 5">
            <a:extLst>
              <a:ext uri="{FF2B5EF4-FFF2-40B4-BE49-F238E27FC236}">
                <a16:creationId xmlns:a16="http://schemas.microsoft.com/office/drawing/2014/main" id="{F98D773C-5BBF-4AEE-BA90-9D50ADD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17158" name="Picture 6">
            <a:extLst>
              <a:ext uri="{FF2B5EF4-FFF2-40B4-BE49-F238E27FC236}">
                <a16:creationId xmlns:a16="http://schemas.microsoft.com/office/drawing/2014/main" id="{1085AEA5-3624-4FDF-860E-D9C41A07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997075"/>
            <a:ext cx="3814763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>
            <a:extLst>
              <a:ext uri="{FF2B5EF4-FFF2-40B4-BE49-F238E27FC236}">
                <a16:creationId xmlns:a16="http://schemas.microsoft.com/office/drawing/2014/main" id="{7105314A-E593-4E2A-AA31-26D854C3B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74147" name="Text Box 3">
            <a:extLst>
              <a:ext uri="{FF2B5EF4-FFF2-40B4-BE49-F238E27FC236}">
                <a16:creationId xmlns:a16="http://schemas.microsoft.com/office/drawing/2014/main" id="{AC2EE29C-FF08-4616-A447-312D7725D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внешнюю точку </a:t>
            </a:r>
            <a:r>
              <a:rPr lang="en-US" altLang="ru-RU" sz="2800" i="1" dirty="0"/>
              <a:t>E</a:t>
            </a:r>
            <a:r>
              <a:rPr lang="ru-RU" altLang="ru-RU" sz="2800" dirty="0"/>
              <a:t> окружности проведены прямая, пересекающая окружность в точках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, и</a:t>
            </a:r>
            <a:r>
              <a:rPr lang="ru-RU" sz="2800" b="1" dirty="0"/>
              <a:t> </a:t>
            </a:r>
            <a:r>
              <a:rPr lang="ru-RU" altLang="ru-RU" sz="2800" dirty="0"/>
              <a:t>касательная </a:t>
            </a:r>
            <a:r>
              <a:rPr lang="en-US" altLang="ru-RU" sz="2800" i="1" dirty="0"/>
              <a:t>E</a:t>
            </a:r>
            <a:r>
              <a:rPr lang="ru-RU" altLang="ru-RU" sz="2800" i="1" dirty="0"/>
              <a:t>С</a:t>
            </a:r>
            <a:r>
              <a:rPr lang="en-US" altLang="ru-RU" sz="2800" i="1" dirty="0"/>
              <a:t> </a:t>
            </a:r>
            <a:r>
              <a:rPr lang="ru-RU" altLang="ru-RU" sz="2800" dirty="0"/>
              <a:t>(</a:t>
            </a:r>
            <a:r>
              <a:rPr lang="en-US" altLang="ru-RU" sz="2800" i="1" dirty="0"/>
              <a:t>C</a:t>
            </a:r>
            <a:r>
              <a:rPr lang="ru-RU" altLang="ru-RU" sz="2800" dirty="0"/>
              <a:t> – точка касания). Докажите, что треугольники </a:t>
            </a:r>
            <a:r>
              <a:rPr lang="en-US" altLang="ru-RU" sz="2800" i="1" dirty="0"/>
              <a:t>EAC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ECB </a:t>
            </a:r>
            <a:r>
              <a:rPr lang="ru-RU" altLang="ru-RU" sz="2800" dirty="0"/>
              <a:t>подобны.</a:t>
            </a:r>
          </a:p>
        </p:txBody>
      </p:sp>
      <p:pic>
        <p:nvPicPr>
          <p:cNvPr id="774148" name="Picture 4">
            <a:extLst>
              <a:ext uri="{FF2B5EF4-FFF2-40B4-BE49-F238E27FC236}">
                <a16:creationId xmlns:a16="http://schemas.microsoft.com/office/drawing/2014/main" id="{CF01FF78-3659-49E1-B885-F67074A8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9718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4149" name="Text Box 5">
            <a:extLst>
              <a:ext uri="{FF2B5EF4-FFF2-40B4-BE49-F238E27FC236}">
                <a16:creationId xmlns:a16="http://schemas.microsoft.com/office/drawing/2014/main" id="{BEA26C1C-5AD4-445D-9796-50080608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90800"/>
            <a:ext cx="560749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У треугольников </a:t>
            </a:r>
            <a:r>
              <a:rPr lang="en-US" altLang="ru-RU" i="1" dirty="0"/>
              <a:t>EAC </a:t>
            </a:r>
            <a:r>
              <a:rPr lang="ru-RU" altLang="ru-RU" dirty="0"/>
              <a:t>и </a:t>
            </a:r>
            <a:r>
              <a:rPr lang="en-US" altLang="ru-RU" i="1" dirty="0"/>
              <a:t>ECB</a:t>
            </a:r>
            <a:r>
              <a:rPr lang="en-US" altLang="ru-RU" dirty="0"/>
              <a:t> </a:t>
            </a:r>
            <a:r>
              <a:rPr lang="ru-RU" altLang="ru-RU" dirty="0"/>
              <a:t>угол </a:t>
            </a:r>
            <a:r>
              <a:rPr lang="en-US" altLang="ru-RU" i="1" dirty="0"/>
              <a:t>E </a:t>
            </a:r>
            <a:r>
              <a:rPr lang="ru-RU" altLang="ru-RU" dirty="0"/>
              <a:t>общий. Углы </a:t>
            </a:r>
            <a:r>
              <a:rPr lang="en-US" altLang="ru-RU" i="1" dirty="0"/>
              <a:t>ACE </a:t>
            </a:r>
            <a:r>
              <a:rPr lang="ru-RU" altLang="ru-RU" dirty="0"/>
              <a:t>и</a:t>
            </a:r>
            <a:r>
              <a:rPr lang="ru-RU" b="1" dirty="0"/>
              <a:t> </a:t>
            </a:r>
            <a:r>
              <a:rPr lang="en-US" altLang="ru-RU" i="1" dirty="0"/>
              <a:t>CBE </a:t>
            </a:r>
            <a:r>
              <a:rPr lang="ru-RU" altLang="ru-RU" dirty="0"/>
              <a:t>равны, как углы, опирающиеся на</a:t>
            </a:r>
            <a:r>
              <a:rPr lang="ru-RU" b="1" dirty="0"/>
              <a:t> </a:t>
            </a:r>
            <a:r>
              <a:rPr lang="ru-RU" altLang="ru-RU" dirty="0"/>
              <a:t>одну хорду.</a:t>
            </a:r>
            <a:r>
              <a:rPr lang="en-US" altLang="ru-RU" i="1" dirty="0"/>
              <a:t> </a:t>
            </a:r>
            <a:r>
              <a:rPr lang="ru-RU" altLang="ru-RU" dirty="0"/>
              <a:t>Следовательно, треугольники </a:t>
            </a:r>
            <a:r>
              <a:rPr lang="en-US" altLang="ru-RU" i="1" dirty="0"/>
              <a:t>EAC </a:t>
            </a:r>
            <a:r>
              <a:rPr lang="ru-RU" altLang="ru-RU" dirty="0"/>
              <a:t>и </a:t>
            </a:r>
            <a:r>
              <a:rPr lang="en-US" altLang="ru-RU" i="1" dirty="0"/>
              <a:t>ECB </a:t>
            </a:r>
            <a:r>
              <a:rPr lang="ru-RU" altLang="ru-RU" dirty="0"/>
              <a:t>подобны.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3" name="Text Box 3">
            <a:extLst>
              <a:ext uri="{FF2B5EF4-FFF2-40B4-BE49-F238E27FC236}">
                <a16:creationId xmlns:a16="http://schemas.microsoft.com/office/drawing/2014/main" id="{D0481C72-51CB-4589-9E83-200A0DE9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91005"/>
            <a:ext cx="892899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Через точку </a:t>
            </a:r>
            <a:r>
              <a:rPr lang="en-US" altLang="ru-RU" i="1" dirty="0"/>
              <a:t>E</a:t>
            </a:r>
            <a:r>
              <a:rPr lang="ru-RU" altLang="ru-RU" dirty="0"/>
              <a:t>, расположенную вне окружности, проведены прямая, пересекающая окружность в точках </a:t>
            </a:r>
            <a:r>
              <a:rPr lang="en-US" altLang="ru-RU" i="1" dirty="0"/>
              <a:t>A</a:t>
            </a:r>
            <a:r>
              <a:rPr lang="ru-RU" altLang="ru-RU" dirty="0"/>
              <a:t> и </a:t>
            </a:r>
            <a:r>
              <a:rPr lang="en-US" altLang="ru-RU" i="1" dirty="0"/>
              <a:t>B</a:t>
            </a:r>
            <a:r>
              <a:rPr lang="ru-RU" altLang="ru-RU" dirty="0"/>
              <a:t>, и касательная </a:t>
            </a:r>
            <a:r>
              <a:rPr lang="en-US" altLang="ru-RU" i="1" dirty="0"/>
              <a:t>E</a:t>
            </a:r>
            <a:r>
              <a:rPr lang="ru-RU" altLang="ru-RU" i="1" dirty="0"/>
              <a:t>С</a:t>
            </a:r>
            <a:r>
              <a:rPr lang="en-US" altLang="ru-RU" i="1" dirty="0"/>
              <a:t> </a:t>
            </a:r>
            <a:r>
              <a:rPr lang="ru-RU" altLang="ru-RU" dirty="0"/>
              <a:t>(</a:t>
            </a:r>
            <a:r>
              <a:rPr lang="en-US" altLang="ru-RU" i="1" dirty="0"/>
              <a:t>C</a:t>
            </a:r>
            <a:r>
              <a:rPr lang="ru-RU" altLang="ru-RU" dirty="0"/>
              <a:t> – точка касания). Докажите, что произведение отрезков </a:t>
            </a:r>
            <a:r>
              <a:rPr lang="en-US" altLang="ru-RU" i="1" dirty="0"/>
              <a:t>AE </a:t>
            </a:r>
            <a:r>
              <a:rPr lang="ru-RU" altLang="ru-RU" dirty="0"/>
              <a:t>и</a:t>
            </a:r>
            <a:r>
              <a:rPr lang="ru-RU" b="1" dirty="0"/>
              <a:t> </a:t>
            </a:r>
            <a:r>
              <a:rPr lang="en-US" altLang="ru-RU" i="1" dirty="0"/>
              <a:t>BE</a:t>
            </a:r>
            <a:r>
              <a:rPr lang="ru-RU" altLang="ru-RU" dirty="0"/>
              <a:t> секущей равно квадрату отрезка </a:t>
            </a:r>
            <a:r>
              <a:rPr lang="en-US" altLang="ru-RU" i="1" dirty="0"/>
              <a:t>CE</a:t>
            </a:r>
            <a:r>
              <a:rPr lang="ru-RU" altLang="ru-RU" dirty="0"/>
              <a:t> касательной.</a:t>
            </a:r>
          </a:p>
        </p:txBody>
      </p:sp>
      <p:pic>
        <p:nvPicPr>
          <p:cNvPr id="798724" name="Picture 4">
            <a:extLst>
              <a:ext uri="{FF2B5EF4-FFF2-40B4-BE49-F238E27FC236}">
                <a16:creationId xmlns:a16="http://schemas.microsoft.com/office/drawing/2014/main" id="{1D28577B-ADE1-46A3-B4A3-0D4FD705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00737"/>
            <a:ext cx="29718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25" name="Text Box 5">
            <a:extLst>
              <a:ext uri="{FF2B5EF4-FFF2-40B4-BE49-F238E27FC236}">
                <a16:creationId xmlns:a16="http://schemas.microsoft.com/office/drawing/2014/main" id="{05D0109A-1108-468C-A6EA-A492DE1B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73216"/>
            <a:ext cx="8686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Треугольники </a:t>
            </a:r>
            <a:r>
              <a:rPr lang="en-US" altLang="ru-RU" i="1" dirty="0"/>
              <a:t>EAC </a:t>
            </a:r>
            <a:r>
              <a:rPr lang="ru-RU" altLang="ru-RU" dirty="0"/>
              <a:t>и </a:t>
            </a:r>
            <a:r>
              <a:rPr lang="en-US" altLang="ru-RU" i="1" dirty="0"/>
              <a:t>ECB </a:t>
            </a:r>
            <a:r>
              <a:rPr lang="ru-RU" altLang="ru-RU" dirty="0"/>
              <a:t>подобны. Следовательно, </a:t>
            </a:r>
            <a:r>
              <a:rPr lang="en-US" altLang="ru-RU" i="1" dirty="0"/>
              <a:t>AE</a:t>
            </a:r>
            <a:r>
              <a:rPr lang="en-US" altLang="ru-RU" dirty="0"/>
              <a:t>:</a:t>
            </a:r>
            <a:r>
              <a:rPr lang="en-US" altLang="ru-RU" i="1" dirty="0"/>
              <a:t>CE = CE</a:t>
            </a:r>
            <a:r>
              <a:rPr lang="en-US" altLang="ru-RU" dirty="0"/>
              <a:t>:</a:t>
            </a:r>
            <a:r>
              <a:rPr lang="en-US" altLang="ru-RU" i="1" dirty="0"/>
              <a:t>BE</a:t>
            </a:r>
            <a:r>
              <a:rPr lang="en-US" altLang="ru-RU" dirty="0"/>
              <a:t>, </a:t>
            </a:r>
            <a:r>
              <a:rPr lang="ru-RU" altLang="ru-RU" dirty="0"/>
              <a:t>значит, </a:t>
            </a:r>
            <a:r>
              <a:rPr lang="en-US" altLang="ru-RU" i="1" dirty="0"/>
              <a:t>AE</a:t>
            </a:r>
            <a:r>
              <a:rPr lang="en-US" altLang="ru-RU" i="1" dirty="0">
                <a:cs typeface="Times New Roman" panose="02020603050405020304" pitchFamily="18" charset="0"/>
              </a:rPr>
              <a:t>·BE = CE</a:t>
            </a:r>
            <a:r>
              <a:rPr lang="en-US" altLang="ru-RU" baseline="30000" dirty="0">
                <a:cs typeface="Times New Roman" panose="02020603050405020304" pitchFamily="18" charset="0"/>
              </a:rPr>
              <a:t>2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0FD0E6-996A-E910-398D-7DA3111AD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>
            <a:extLst>
              <a:ext uri="{FF2B5EF4-FFF2-40B4-BE49-F238E27FC236}">
                <a16:creationId xmlns:a16="http://schemas.microsoft.com/office/drawing/2014/main" id="{E002295F-E840-498E-86DA-D4309C69F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08963" name="Text Box 3">
            <a:extLst>
              <a:ext uri="{FF2B5EF4-FFF2-40B4-BE49-F238E27FC236}">
                <a16:creationId xmlns:a16="http://schemas.microsoft.com/office/drawing/2014/main" id="{DF60C78C-773C-4FDD-B9B5-F88A4403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2800" i="1" dirty="0">
                <a:cs typeface="Times New Roman" panose="02020603050405020304" pitchFamily="18" charset="0"/>
              </a:rPr>
              <a:t>AE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ru-RU" altLang="ru-RU" sz="2800" dirty="0"/>
              <a:t>6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/>
              <a:t>BE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en-US" altLang="ru-RU" sz="2800" dirty="0">
                <a:cs typeface="Times New Roman" panose="02020603050405020304" pitchFamily="18" charset="0"/>
              </a:rPr>
              <a:t>24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</a:t>
            </a:r>
            <a:r>
              <a:rPr lang="en-US" altLang="ru-RU" sz="2800" i="1" dirty="0">
                <a:cs typeface="Times New Roman" panose="02020603050405020304" pitchFamily="18" charset="0"/>
              </a:rPr>
              <a:t>CE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08964" name="Text Box 4">
            <a:extLst>
              <a:ext uri="{FF2B5EF4-FFF2-40B4-BE49-F238E27FC236}">
                <a16:creationId xmlns:a16="http://schemas.microsoft.com/office/drawing/2014/main" id="{ED315622-2E7A-45AE-9DC8-2B7E1CE7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3200"/>
              <a:t>12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08965" name="Rectangle 5">
            <a:extLst>
              <a:ext uri="{FF2B5EF4-FFF2-40B4-BE49-F238E27FC236}">
                <a16:creationId xmlns:a16="http://schemas.microsoft.com/office/drawing/2014/main" id="{9370ACC0-7289-48EB-8030-7862CF2D2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08967" name="Picture 7">
            <a:extLst>
              <a:ext uri="{FF2B5EF4-FFF2-40B4-BE49-F238E27FC236}">
                <a16:creationId xmlns:a16="http://schemas.microsoft.com/office/drawing/2014/main" id="{C7C1C77F-4296-45E9-99F5-57675497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803650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>
            <a:extLst>
              <a:ext uri="{FF2B5EF4-FFF2-40B4-BE49-F238E27FC236}">
                <a16:creationId xmlns:a16="http://schemas.microsoft.com/office/drawing/2014/main" id="{6BBF3649-F0B2-41CD-BBD9-0B3803584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98723" name="Text Box 3">
            <a:extLst>
              <a:ext uri="{FF2B5EF4-FFF2-40B4-BE49-F238E27FC236}">
                <a16:creationId xmlns:a16="http://schemas.microsoft.com/office/drawing/2014/main" id="{D0481C72-51CB-4589-9E83-200A0DE9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Докажите, что прямая, проходящая через точки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пересечения двух окружностей, делит пополам отрезок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общей касательной.</a:t>
            </a:r>
            <a:endParaRPr lang="ru-RU" altLang="ru-RU" sz="2800" dirty="0"/>
          </a:p>
        </p:txBody>
      </p:sp>
      <p:sp>
        <p:nvSpPr>
          <p:cNvPr id="798725" name="Text Box 5">
            <a:extLst>
              <a:ext uri="{FF2B5EF4-FFF2-40B4-BE49-F238E27FC236}">
                <a16:creationId xmlns:a16="http://schemas.microsoft.com/office/drawing/2014/main" id="{05D0109A-1108-468C-A6EA-A492DE1B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01208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Произведение отрезков </a:t>
            </a:r>
            <a:r>
              <a:rPr lang="en-US" altLang="ru-RU" i="1" dirty="0"/>
              <a:t>AE </a:t>
            </a:r>
            <a:r>
              <a:rPr lang="ru-RU" altLang="ru-RU" dirty="0"/>
              <a:t>и </a:t>
            </a:r>
            <a:r>
              <a:rPr lang="en-US" altLang="ru-RU" i="1" dirty="0"/>
              <a:t>BE</a:t>
            </a:r>
            <a:r>
              <a:rPr lang="ru-RU" altLang="ru-RU" dirty="0"/>
              <a:t> секущей равно квадрату отрезка </a:t>
            </a:r>
            <a:r>
              <a:rPr lang="en-US" altLang="ru-RU" i="1" dirty="0"/>
              <a:t>CE</a:t>
            </a:r>
            <a:r>
              <a:rPr lang="ru-RU" altLang="ru-RU" dirty="0"/>
              <a:t> касательной и равно квадрату отрезка </a:t>
            </a:r>
            <a:r>
              <a:rPr lang="en-US" altLang="ru-RU" i="1" dirty="0"/>
              <a:t>DE</a:t>
            </a:r>
            <a:r>
              <a:rPr lang="ru-RU" altLang="ru-RU" dirty="0"/>
              <a:t>.</a:t>
            </a:r>
            <a:r>
              <a:rPr lang="en-US" altLang="ru-RU" dirty="0"/>
              <a:t> </a:t>
            </a:r>
            <a:r>
              <a:rPr lang="ru-RU" altLang="ru-RU" dirty="0"/>
              <a:t>Следовательно, </a:t>
            </a:r>
            <a:r>
              <a:rPr lang="en-US" altLang="ru-RU" i="1" dirty="0"/>
              <a:t>CE = DE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6506E-E263-4A4D-86C4-FD96E02A59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021" y="2219032"/>
            <a:ext cx="3721958" cy="265854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>
            <a:extLst>
              <a:ext uri="{FF2B5EF4-FFF2-40B4-BE49-F238E27FC236}">
                <a16:creationId xmlns:a16="http://schemas.microsoft.com/office/drawing/2014/main" id="{76FD0728-DF9A-4253-ABD5-DC4935AEC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153400" cy="2276872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Второй и третий признаки подобия треугольников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Text Box 3">
            <a:extLst>
              <a:ext uri="{FF2B5EF4-FFF2-40B4-BE49-F238E27FC236}">
                <a16:creationId xmlns:a16="http://schemas.microsoft.com/office/drawing/2014/main" id="{9922573C-09E2-46A8-8158-6E89AA2B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38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dirty="0">
                <a:cs typeface="Times New Roman" panose="02020603050405020304" pitchFamily="18" charset="0"/>
              </a:rPr>
              <a:t>(Второй признак подобия.) Если две стороны одного треугольника пропорциональны двум сторонам другого треугольника и углы, заключенные между этими сторонами, равны, то такие треугольники подобны.</a:t>
            </a:r>
          </a:p>
        </p:txBody>
      </p:sp>
      <p:grpSp>
        <p:nvGrpSpPr>
          <p:cNvPr id="569357" name="Group 13">
            <a:extLst>
              <a:ext uri="{FF2B5EF4-FFF2-40B4-BE49-F238E27FC236}">
                <a16:creationId xmlns:a16="http://schemas.microsoft.com/office/drawing/2014/main" id="{55BA12DC-56F2-4C3A-8640-887EA8C121EF}"/>
              </a:ext>
            </a:extLst>
          </p:cNvPr>
          <p:cNvGrpSpPr>
            <a:grpSpLocks/>
          </p:cNvGrpSpPr>
          <p:nvPr/>
        </p:nvGrpSpPr>
        <p:grpSpPr bwMode="auto">
          <a:xfrm>
            <a:off x="0" y="1574098"/>
            <a:ext cx="9144000" cy="5218113"/>
            <a:chOff x="0" y="1200"/>
            <a:chExt cx="5760" cy="32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9350" name="Text Box 6">
                  <a:extLst>
                    <a:ext uri="{FF2B5EF4-FFF2-40B4-BE49-F238E27FC236}">
                      <a16:creationId xmlns:a16="http://schemas.microsoft.com/office/drawing/2014/main" id="{A442DEDD-B799-4E4C-83CC-19B271B29C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1200"/>
                  <a:ext cx="2784" cy="1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Доказательство.</a:t>
                  </a:r>
                  <a:r>
                    <a:rPr lang="ru-RU" altLang="ru-RU" b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Пусть в треугольниках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 и 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 выполняются равенства </a:t>
                  </a: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,  ∠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569350" name="Text Box 6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A442DEDD-B799-4E4C-83CC-19B271B29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" y="1200"/>
                  <a:ext cx="2784" cy="1193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2069" t="-2572" r="-20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9348" name="Text Box 4">
                  <a:extLst>
                    <a:ext uri="{FF2B5EF4-FFF2-40B4-BE49-F238E27FC236}">
                      <a16:creationId xmlns:a16="http://schemas.microsoft.com/office/drawing/2014/main" id="{05541522-D22A-4BD7-B5CC-58B8FA852E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441"/>
                  <a:ext cx="5760" cy="20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cs typeface="Times New Roman" panose="02020603050405020304" pitchFamily="18" charset="0"/>
                    </a:rPr>
                    <a:t>	Отложим на </a:t>
                  </a:r>
                  <a:r>
                    <a:rPr lang="ru-RU" altLang="ru-RU" dirty="0"/>
                    <a:t>луче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отрезок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равный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и проведем прямую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B'C'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параллельную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</a:t>
                  </a:r>
                  <a:r>
                    <a:rPr lang="ru-RU" altLang="ru-RU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Треугольники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en-US" altLang="ru-RU" i="1" dirty="0"/>
                    <a:t>’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подобны (по первому признаку подобия треугольников), и имеет место 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cs typeface="Times New Roman" panose="02020603050405020304" pitchFamily="18" charset="0"/>
                    </a:rPr>
                    <a:t>	Из этого равенства и равенства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В' = AB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следует равенство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С' = AC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Значит треугольники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B'C'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(по первому признаку равенства треугольников). Следовательно, треугольники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подобны. </a:t>
                  </a:r>
                </a:p>
              </p:txBody>
            </p:sp>
          </mc:Choice>
          <mc:Fallback xmlns="">
            <p:sp>
              <p:nvSpPr>
                <p:cNvPr id="569348" name="Text Box 4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5541522-D22A-4BD7-B5CC-58B8FA852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441"/>
                  <a:ext cx="5760" cy="2046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000" t="-1501" r="-1000" b="-33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69349" name="Picture 5">
              <a:extLst>
                <a:ext uri="{FF2B5EF4-FFF2-40B4-BE49-F238E27FC236}">
                  <a16:creationId xmlns:a16="http://schemas.microsoft.com/office/drawing/2014/main" id="{4B31812D-B126-4923-A094-990F4E835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48"/>
              <a:ext cx="2862" cy="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1030">
            <a:extLst>
              <a:ext uri="{FF2B5EF4-FFF2-40B4-BE49-F238E27FC236}">
                <a16:creationId xmlns:a16="http://schemas.microsoft.com/office/drawing/2014/main" id="{301B9A31-04DB-4D96-BBA1-F469B8CD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35177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dirty="0">
                <a:cs typeface="Times New Roman" panose="02020603050405020304" pitchFamily="18" charset="0"/>
              </a:rPr>
              <a:t>(Третий признак подобия.) Если три стороны одного треугольника пропорциональны трем сторонам другого треугольника, то такие треугольники подобны.</a:t>
            </a:r>
          </a:p>
        </p:txBody>
      </p:sp>
      <p:grpSp>
        <p:nvGrpSpPr>
          <p:cNvPr id="391212" name="Group 1068">
            <a:extLst>
              <a:ext uri="{FF2B5EF4-FFF2-40B4-BE49-F238E27FC236}">
                <a16:creationId xmlns:a16="http://schemas.microsoft.com/office/drawing/2014/main" id="{90A80AE0-BA58-4F06-9347-FEE57121EF8F}"/>
              </a:ext>
            </a:extLst>
          </p:cNvPr>
          <p:cNvGrpSpPr>
            <a:grpSpLocks/>
          </p:cNvGrpSpPr>
          <p:nvPr/>
        </p:nvGrpSpPr>
        <p:grpSpPr bwMode="auto">
          <a:xfrm>
            <a:off x="0" y="1340768"/>
            <a:ext cx="9144000" cy="5105402"/>
            <a:chOff x="0" y="1152"/>
            <a:chExt cx="5760" cy="3216"/>
          </a:xfrm>
        </p:grpSpPr>
        <p:pic>
          <p:nvPicPr>
            <p:cNvPr id="391203" name="Picture 1059">
              <a:extLst>
                <a:ext uri="{FF2B5EF4-FFF2-40B4-BE49-F238E27FC236}">
                  <a16:creationId xmlns:a16="http://schemas.microsoft.com/office/drawing/2014/main" id="{A1110895-3261-44CF-B09B-FB2F19AE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2448" cy="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204" name="Text Box 1060">
                  <a:extLst>
                    <a:ext uri="{FF2B5EF4-FFF2-40B4-BE49-F238E27FC236}">
                      <a16:creationId xmlns:a16="http://schemas.microsoft.com/office/drawing/2014/main" id="{B72C613B-FD60-4AB2-B997-4D4D26F97F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325"/>
                  <a:ext cx="5760" cy="20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200" dirty="0">
                      <a:cs typeface="Times New Roman" panose="02020603050405020304" pitchFamily="18" charset="0"/>
                    </a:rPr>
                    <a:t>	На </a:t>
                  </a:r>
                  <a:r>
                    <a:rPr lang="ru-RU" altLang="ru-RU" sz="2200" dirty="0"/>
                    <a:t>луче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отложим отрезок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 равный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 и проведем прямую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 параллельную</a:t>
                  </a:r>
                  <a:r>
                    <a:rPr lang="ru-RU" altLang="ru-RU" sz="2200" dirty="0"/>
                    <a:t>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 Из подобия треугольников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25000" dirty="0"/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A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следуют равенства</a:t>
                  </a:r>
                  <a:r>
                    <a:rPr lang="en-US" altLang="ru-RU" sz="22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sz="2200" dirty="0">
                      <a:cs typeface="Times New Roman" panose="02020603050405020304" pitchFamily="18" charset="0"/>
                    </a:rPr>
                    <a:t>Из равенства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 = А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следуют равенства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,  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sz="2000" dirty="0"/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Значит, имеем равенства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 = АС'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 В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</a:t>
                  </a:r>
                  <a:endParaRPr lang="en-US" altLang="ru-RU" sz="2200" dirty="0"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200" dirty="0">
                      <a:cs typeface="Times New Roman" panose="02020603050405020304" pitchFamily="18" charset="0"/>
                    </a:rPr>
                    <a:t>	Таким образом, треугольники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A</a:t>
                  </a:r>
                  <a:r>
                    <a:rPr lang="en-US" altLang="ru-RU" sz="2200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'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равны (по третьему признаку равенства треугольников) и, следовательно, треугольники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подобны. </a:t>
                  </a:r>
                </a:p>
              </p:txBody>
            </p:sp>
          </mc:Choice>
          <mc:Fallback xmlns="">
            <p:sp>
              <p:nvSpPr>
                <p:cNvPr id="391204" name="Text Box 1060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B72C613B-FD60-4AB2-B997-4D4D26F97F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325"/>
                  <a:ext cx="5760" cy="2043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867" t="-1128" r="-867" b="-30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205" name="Text Box 1061">
                  <a:extLst>
                    <a:ext uri="{FF2B5EF4-FFF2-40B4-BE49-F238E27FC236}">
                      <a16:creationId xmlns:a16="http://schemas.microsoft.com/office/drawing/2014/main" id="{368370C3-37E3-46CE-9673-B1ADA2A363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152"/>
                  <a:ext cx="3216" cy="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200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Доказательство.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Пусть в треугольниках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sz="22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 стороны  пропорциональны, т. е. </a:t>
                  </a: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altLang="ru-RU" sz="2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1205" name="Text Box 1061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368370C3-37E3-46CE-9673-B1ADA2A36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" y="1152"/>
                  <a:ext cx="3216" cy="1062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553" t="-2527" r="-143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CA9A45-05E6-7416-109A-B68EB8B845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3055" y="0"/>
            <a:ext cx="465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55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819A212B-681F-40BA-8821-6E68196CC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78883" name="Text Box 3">
            <a:extLst>
              <a:ext uri="{FF2B5EF4-FFF2-40B4-BE49-F238E27FC236}">
                <a16:creationId xmlns:a16="http://schemas.microsoft.com/office/drawing/2014/main" id="{863E682A-67B9-4411-8955-E3F1A0EAD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Подобны ли два треугольника, если их стороны имеют длины: 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а) 4, 5, 6 и 8, 10, 12; 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б) 3, 4, 6 и 9, 15, 18; 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в) 1, 2, 2 и 1, 1, 0,5?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78884" name="Text Box 4">
            <a:extLst>
              <a:ext uri="{FF2B5EF4-FFF2-40B4-BE49-F238E27FC236}">
                <a16:creationId xmlns:a16="http://schemas.microsoft.com/office/drawing/2014/main" id="{74698065-AA89-4FE5-BDA0-26D63BE2B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а) Да; </a:t>
            </a:r>
          </a:p>
        </p:txBody>
      </p:sp>
      <p:sp>
        <p:nvSpPr>
          <p:cNvPr id="378888" name="Text Box 8">
            <a:extLst>
              <a:ext uri="{FF2B5EF4-FFF2-40B4-BE49-F238E27FC236}">
                <a16:creationId xmlns:a16="http://schemas.microsoft.com/office/drawing/2014/main" id="{68019557-453E-42C3-936B-2A4D4A90A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5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нет</a:t>
            </a:r>
            <a:r>
              <a:rPr lang="ru-RU" altLang="ru-RU" sz="3200"/>
              <a:t>;</a:t>
            </a:r>
          </a:p>
        </p:txBody>
      </p:sp>
      <p:sp>
        <p:nvSpPr>
          <p:cNvPr id="378889" name="Text Box 9">
            <a:extLst>
              <a:ext uri="{FF2B5EF4-FFF2-40B4-BE49-F238E27FC236}">
                <a16:creationId xmlns:a16="http://schemas.microsoft.com/office/drawing/2014/main" id="{9656B4F2-6F12-419E-9D32-89EB82CF8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958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в) </a:t>
            </a:r>
            <a:r>
              <a:rPr lang="ru-RU" altLang="ru-RU" sz="3200"/>
              <a:t>д</a:t>
            </a:r>
            <a:r>
              <a:rPr lang="ru-RU" altLang="ru-RU" sz="3200">
                <a:cs typeface="Times New Roman" panose="02020603050405020304" pitchFamily="18" charset="0"/>
              </a:rPr>
              <a:t>а</a:t>
            </a:r>
            <a:r>
              <a:rPr lang="ru-RU" altLang="ru-RU" sz="3200"/>
              <a:t>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8" grpId="0" autoUpdateAnimBg="0"/>
      <p:bldP spid="37888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>
            <a:extLst>
              <a:ext uri="{FF2B5EF4-FFF2-40B4-BE49-F238E27FC236}">
                <a16:creationId xmlns:a16="http://schemas.microsoft.com/office/drawing/2014/main" id="{32F72B9E-0D3B-4F14-847E-8A9F9BA9E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575491" name="Text Box 3">
            <a:extLst>
              <a:ext uri="{FF2B5EF4-FFF2-40B4-BE49-F238E27FC236}">
                <a16:creationId xmlns:a16="http://schemas.microsoft.com/office/drawing/2014/main" id="{B9FFDB70-3E5A-426D-BE39-AFCE0017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Будут ли п</a:t>
            </a:r>
            <a:r>
              <a:rPr lang="ru-RU" altLang="ru-RU" sz="3200" dirty="0">
                <a:cs typeface="Times New Roman" panose="02020603050405020304" pitchFamily="18" charset="0"/>
              </a:rPr>
              <a:t>одобны ли два </a:t>
            </a:r>
            <a:r>
              <a:rPr lang="ru-RU" altLang="ru-RU" sz="3200" dirty="0"/>
              <a:t>равнобедренных треугольника, если у них равны углы при</a:t>
            </a:r>
            <a:r>
              <a:rPr lang="ru-RU" sz="3200" b="1" dirty="0"/>
              <a:t> </a:t>
            </a:r>
            <a:r>
              <a:rPr lang="ru-RU" altLang="ru-RU" sz="3200" dirty="0"/>
              <a:t>вершинах, противолежащих основаниям?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75492" name="Text Box 4">
            <a:extLst>
              <a:ext uri="{FF2B5EF4-FFF2-40B4-BE49-F238E27FC236}">
                <a16:creationId xmlns:a16="http://schemas.microsoft.com/office/drawing/2014/main" id="{9848730A-49F0-4017-9FA0-903F8503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Да</a:t>
            </a:r>
            <a:r>
              <a:rPr lang="ru-RU" altLang="ru-RU" sz="3200"/>
              <a:t>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75495" name="Picture 7">
            <a:extLst>
              <a:ext uri="{FF2B5EF4-FFF2-40B4-BE49-F238E27FC236}">
                <a16:creationId xmlns:a16="http://schemas.microsoft.com/office/drawing/2014/main" id="{1E9B6CBD-0E7E-49B8-A4D8-956268EC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814763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>
            <a:extLst>
              <a:ext uri="{FF2B5EF4-FFF2-40B4-BE49-F238E27FC236}">
                <a16:creationId xmlns:a16="http://schemas.microsoft.com/office/drawing/2014/main" id="{5293C5F6-E52B-4546-A693-2280A30A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55011" name="Text Box 3">
            <a:extLst>
              <a:ext uri="{FF2B5EF4-FFF2-40B4-BE49-F238E27FC236}">
                <a16:creationId xmlns:a16="http://schemas.microsoft.com/office/drawing/2014/main" id="{1EDD37AF-F3A8-43FA-8D9A-1A35768E2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630238" algn="l"/>
                <a:tab pos="801688" algn="l"/>
              </a:tabLst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OA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= 5, </a:t>
            </a:r>
            <a:r>
              <a:rPr lang="en-US" altLang="ru-RU" sz="3200" i="1" dirty="0">
                <a:cs typeface="Times New Roman" panose="02020603050405020304" pitchFamily="18" charset="0"/>
              </a:rPr>
              <a:t>OB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= 16, </a:t>
            </a:r>
            <a:r>
              <a:rPr lang="en-US" altLang="ru-RU" sz="3200" i="1" dirty="0">
                <a:cs typeface="Times New Roman" panose="02020603050405020304" pitchFamily="18" charset="0"/>
              </a:rPr>
              <a:t>OC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= 8 и </a:t>
            </a:r>
            <a:r>
              <a:rPr lang="en-US" altLang="ru-RU" sz="3200" i="1" dirty="0">
                <a:cs typeface="Times New Roman" panose="02020603050405020304" pitchFamily="18" charset="0"/>
              </a:rPr>
              <a:t>OD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= 10. Будут ли треугольники </a:t>
            </a:r>
            <a:r>
              <a:rPr lang="en-US" altLang="ru-RU" sz="3200" i="1" dirty="0">
                <a:cs typeface="Times New Roman" panose="02020603050405020304" pitchFamily="18" charset="0"/>
              </a:rPr>
              <a:t>OBC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ODA</a:t>
            </a:r>
            <a:r>
              <a:rPr lang="ru-RU" altLang="ru-RU" sz="3200" dirty="0">
                <a:cs typeface="Times New Roman" panose="02020603050405020304" pitchFamily="18" charset="0"/>
              </a:rPr>
              <a:t> подобны?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55012" name="Text Box 4">
            <a:extLst>
              <a:ext uri="{FF2B5EF4-FFF2-40B4-BE49-F238E27FC236}">
                <a16:creationId xmlns:a16="http://schemas.microsoft.com/office/drawing/2014/main" id="{C57A7BC6-A873-4A8D-83DD-6B306D534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Да. </a:t>
            </a:r>
          </a:p>
        </p:txBody>
      </p:sp>
      <p:pic>
        <p:nvPicPr>
          <p:cNvPr id="555013" name="Picture 5">
            <a:extLst>
              <a:ext uri="{FF2B5EF4-FFF2-40B4-BE49-F238E27FC236}">
                <a16:creationId xmlns:a16="http://schemas.microsoft.com/office/drawing/2014/main" id="{DA4276B1-9E3D-4BDC-86D5-57E0B7EB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35927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>
            <a:extLst>
              <a:ext uri="{FF2B5EF4-FFF2-40B4-BE49-F238E27FC236}">
                <a16:creationId xmlns:a16="http://schemas.microsoft.com/office/drawing/2014/main" id="{5293C5F6-E52B-4546-A693-2280A30A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555011" name="Text Box 3">
            <a:extLst>
              <a:ext uri="{FF2B5EF4-FFF2-40B4-BE49-F238E27FC236}">
                <a16:creationId xmlns:a16="http://schemas.microsoft.com/office/drawing/2014/main" id="{1EDD37AF-F3A8-43FA-8D9A-1A35768E2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Подобны ли треугольники, изображённые на рисунке? Если да, найдите коэффициент.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5012" name="Text Box 4">
                <a:extLst>
                  <a:ext uri="{FF2B5EF4-FFF2-40B4-BE49-F238E27FC236}">
                    <a16:creationId xmlns:a16="http://schemas.microsoft.com/office/drawing/2014/main" id="{C57A7BC6-A873-4A8D-83DD-6B306D5349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5625018"/>
                <a:ext cx="8458200" cy="898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Ответ:</a:t>
                </a:r>
                <a:r>
                  <a:rPr lang="ru-RU" altLang="ru-RU" sz="32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55012" name="Text Box 4">
                <a:extLst>
                  <a:ext uri="{FF2B5EF4-FFF2-40B4-BE49-F238E27FC236}">
                    <a16:creationId xmlns="" xmlns:a16="http://schemas.microsoft.com/office/drawing/2014/main" id="{C57A7BC6-A873-4A8D-83DD-6B306D53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625018"/>
                <a:ext cx="8458200" cy="898836"/>
              </a:xfrm>
              <a:prstGeom prst="rect">
                <a:avLst/>
              </a:prstGeom>
              <a:blipFill>
                <a:blip r:embed="rId3" cstate="print"/>
                <a:stretch>
                  <a:fillRect b="-6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66FAB5-5F84-7158-47D6-6F991CA026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991618"/>
            <a:ext cx="6086665" cy="340422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>
            <a:extLst>
              <a:ext uri="{FF2B5EF4-FFF2-40B4-BE49-F238E27FC236}">
                <a16:creationId xmlns:a16="http://schemas.microsoft.com/office/drawing/2014/main" id="{5020E388-2BE9-409B-B8EF-086A2CDC0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557059" name="Text Box 3">
            <a:extLst>
              <a:ext uri="{FF2B5EF4-FFF2-40B4-BE49-F238E27FC236}">
                <a16:creationId xmlns:a16="http://schemas.microsoft.com/office/drawing/2014/main" id="{E149A005-99B0-4738-983B-A0EEB6B2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К</a:t>
            </a:r>
            <a:r>
              <a:rPr lang="ru-RU" altLang="ru-RU" sz="3200" dirty="0">
                <a:cs typeface="Times New Roman" panose="02020603050405020304" pitchFamily="18" charset="0"/>
              </a:rPr>
              <a:t>атет</a:t>
            </a:r>
            <a:r>
              <a:rPr lang="ru-RU" altLang="ru-RU" sz="3200" dirty="0"/>
              <a:t>ы</a:t>
            </a:r>
            <a:r>
              <a:rPr lang="ru-RU" altLang="ru-RU" sz="3200" dirty="0">
                <a:cs typeface="Times New Roman" panose="02020603050405020304" pitchFamily="18" charset="0"/>
              </a:rPr>
              <a:t> одного прямоугольного треугольника на 3 см больше катетов другого прямоугольного треугольника. Подобны ли треугольники?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57060" name="Text Box 4">
            <a:extLst>
              <a:ext uri="{FF2B5EF4-FFF2-40B4-BE49-F238E27FC236}">
                <a16:creationId xmlns:a16="http://schemas.microsoft.com/office/drawing/2014/main" id="{F75B2ED4-8593-4611-9612-E48EC2CDF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6482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Нет, если только первый треугольник не является прямоугольным треугольником с</a:t>
            </a:r>
            <a:r>
              <a:rPr lang="ru-RU" sz="3200" b="1" dirty="0"/>
              <a:t> </a:t>
            </a:r>
            <a:r>
              <a:rPr lang="ru-RU" altLang="ru-RU" sz="3200" dirty="0"/>
              <a:t>катетами, равными 3 см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251ACD16-671A-43A3-8F92-83A38B626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99715" name="Text Box 3">
            <a:extLst>
              <a:ext uri="{FF2B5EF4-FFF2-40B4-BE49-F238E27FC236}">
                <a16:creationId xmlns:a16="http://schemas.microsoft.com/office/drawing/2014/main" id="{359899F9-5DF2-49A1-AF27-38A2487C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Стороны одного треугольника равны 8 см, 6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 и 5</a:t>
            </a:r>
            <a:r>
              <a:rPr lang="ru-RU" sz="3200" b="1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см. Меньшая сторона второго треугольника, подобного первому, равна  2,5 см. Найдите другие стороны второго треугольника.</a:t>
            </a:r>
          </a:p>
        </p:txBody>
      </p:sp>
      <p:sp>
        <p:nvSpPr>
          <p:cNvPr id="499716" name="Text Box 4">
            <a:extLst>
              <a:ext uri="{FF2B5EF4-FFF2-40B4-BE49-F238E27FC236}">
                <a16:creationId xmlns:a16="http://schemas.microsoft.com/office/drawing/2014/main" id="{8092AEF4-F98F-4A12-9B78-95EBD588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4 см, 3 см.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903802F3-117D-4330-9DBD-599124207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80931" name="Text Box 3">
            <a:extLst>
              <a:ext uri="{FF2B5EF4-FFF2-40B4-BE49-F238E27FC236}">
                <a16:creationId xmlns:a16="http://schemas.microsoft.com/office/drawing/2014/main" id="{D002C6E7-B27C-41F3-A033-6E4FACC9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Стороны треугольника 12,6 м, 16,5 м и 18 м. Найдите стороны треугольника, подобного данному, если его меньшая сторона равна большей стороне данного треугольника.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932" name="Text Box 4">
                <a:extLst>
                  <a:ext uri="{FF2B5EF4-FFF2-40B4-BE49-F238E27FC236}">
                    <a16:creationId xmlns:a16="http://schemas.microsoft.com/office/drawing/2014/main" id="{ABE5C459-3B0E-4FB6-BB33-539DD3D7A3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4267200"/>
                <a:ext cx="8001000" cy="796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18 см,  </a:t>
                </a:r>
                <a:r>
                  <a:rPr lang="ru-RU" altLang="ru-RU" sz="3200" dirty="0"/>
                  <a:t>23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sz="3200" dirty="0"/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см; 25</a:t>
                </a:r>
                <a:r>
                  <a:rPr lang="ru-RU" altLang="ru-RU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altLang="ru-RU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см. </a:t>
                </a:r>
              </a:p>
            </p:txBody>
          </p:sp>
        </mc:Choice>
        <mc:Fallback xmlns="">
          <p:sp>
            <p:nvSpPr>
              <p:cNvPr id="380932" name="Text 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BE5C459-3B0E-4FB6-BB33-539DD3D7A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267200"/>
                <a:ext cx="8001000" cy="796500"/>
              </a:xfrm>
              <a:prstGeom prst="rect">
                <a:avLst/>
              </a:prstGeom>
              <a:blipFill>
                <a:blip r:embed="rId3" cstate="print"/>
                <a:stretch>
                  <a:fillRect l="-1904" b="-99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BACDF7A0-F64E-48BC-A386-58E77ACC6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520195" name="Text Box 3">
            <a:extLst>
              <a:ext uri="{FF2B5EF4-FFF2-40B4-BE49-F238E27FC236}">
                <a16:creationId xmlns:a16="http://schemas.microsoft.com/office/drawing/2014/main" id="{FF791816-DE2C-477E-9497-6D46622B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одной стороне угла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отложены отрезки </a:t>
            </a:r>
            <a:r>
              <a:rPr lang="ru-RU" altLang="ru-RU" sz="3200" i="1" dirty="0">
                <a:cs typeface="Times New Roman" panose="02020603050405020304" pitchFamily="18" charset="0"/>
              </a:rPr>
              <a:t>АВ</a:t>
            </a:r>
            <a:r>
              <a:rPr lang="ru-RU" altLang="ru-RU" sz="3200" dirty="0">
                <a:cs typeface="Times New Roman" panose="02020603050405020304" pitchFamily="18" charset="0"/>
              </a:rPr>
              <a:t> = 5 см и </a:t>
            </a:r>
            <a:r>
              <a:rPr lang="ru-RU" altLang="ru-RU" sz="3200" i="1" dirty="0">
                <a:cs typeface="Times New Roman" panose="02020603050405020304" pitchFamily="18" charset="0"/>
              </a:rPr>
              <a:t>АС</a:t>
            </a:r>
            <a:r>
              <a:rPr lang="ru-RU" altLang="ru-RU" sz="3200" dirty="0">
                <a:cs typeface="Times New Roman" panose="02020603050405020304" pitchFamily="18" charset="0"/>
              </a:rPr>
              <a:t> = 16 см. </a:t>
            </a:r>
            <a:r>
              <a:rPr lang="ru-RU" altLang="ru-RU" sz="3200" spc="-10" dirty="0">
                <a:cs typeface="Times New Roman" panose="02020603050405020304" pitchFamily="18" charset="0"/>
              </a:rPr>
              <a:t>На другой стороне этого же угла отложены отрезки </a:t>
            </a:r>
            <a:r>
              <a:rPr lang="ru-RU" altLang="ru-RU" sz="3200" i="1" spc="-10" dirty="0">
                <a:cs typeface="Times New Roman" panose="02020603050405020304" pitchFamily="18" charset="0"/>
              </a:rPr>
              <a:t>А</a:t>
            </a:r>
            <a:r>
              <a:rPr lang="en-US" altLang="ru-RU" sz="3200" i="1" spc="-10" dirty="0">
                <a:cs typeface="Times New Roman" panose="02020603050405020304" pitchFamily="18" charset="0"/>
              </a:rPr>
              <a:t>D</a:t>
            </a:r>
            <a:r>
              <a:rPr lang="ru-RU" altLang="ru-RU" sz="3200" spc="-10" dirty="0">
                <a:cs typeface="Times New Roman" panose="02020603050405020304" pitchFamily="18" charset="0"/>
              </a:rPr>
              <a:t> = 8 см и </a:t>
            </a:r>
            <a:r>
              <a:rPr lang="ru-RU" altLang="ru-RU" sz="3200" i="1" spc="-10" dirty="0">
                <a:cs typeface="Times New Roman" panose="02020603050405020304" pitchFamily="18" charset="0"/>
              </a:rPr>
              <a:t>АЕ</a:t>
            </a:r>
            <a:r>
              <a:rPr lang="ru-RU" altLang="ru-RU" sz="3200" spc="-10" dirty="0">
                <a:cs typeface="Times New Roman" panose="02020603050405020304" pitchFamily="18" charset="0"/>
              </a:rPr>
              <a:t> = 10</a:t>
            </a:r>
            <a:r>
              <a:rPr lang="ru-RU" sz="3200" b="1" spc="-10" dirty="0"/>
              <a:t> </a:t>
            </a:r>
            <a:r>
              <a:rPr lang="ru-RU" altLang="ru-RU" sz="3200" spc="-10" dirty="0">
                <a:cs typeface="Times New Roman" panose="02020603050405020304" pitchFamily="18" charset="0"/>
              </a:rPr>
              <a:t>см.</a:t>
            </a:r>
            <a:r>
              <a:rPr lang="ru-RU" altLang="ru-RU" sz="3200" dirty="0">
                <a:cs typeface="Times New Roman" panose="02020603050405020304" pitchFamily="18" charset="0"/>
              </a:rPr>
              <a:t> Подобны ли треугольники </a:t>
            </a:r>
            <a:r>
              <a:rPr lang="ru-RU" altLang="ru-RU" sz="3200" i="1" dirty="0">
                <a:cs typeface="Times New Roman" panose="02020603050405020304" pitchFamily="18" charset="0"/>
              </a:rPr>
              <a:t>АС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ru-RU" altLang="ru-RU" sz="3200" i="1" dirty="0">
                <a:cs typeface="Times New Roman" panose="02020603050405020304" pitchFamily="18" charset="0"/>
              </a:rPr>
              <a:t>АВЕ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0196" name="Text Box 4">
            <a:extLst>
              <a:ext uri="{FF2B5EF4-FFF2-40B4-BE49-F238E27FC236}">
                <a16:creationId xmlns:a16="http://schemas.microsoft.com/office/drawing/2014/main" id="{7BDB8877-C9A8-4F8E-B84F-6696382CA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Да.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11EA2A1C-AF8F-4803-A847-CBFB9EEAE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23" name="Text Box 3">
                <a:extLst>
                  <a:ext uri="{FF2B5EF4-FFF2-40B4-BE49-F238E27FC236}">
                    <a16:creationId xmlns:a16="http://schemas.microsoft.com/office/drawing/2014/main" id="{FF5C8340-4769-4FE5-AA4F-418080E0D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762000"/>
                <a:ext cx="8686800" cy="2062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На стороне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треугольника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взята точка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D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, такая, что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ABD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ru-RU" sz="3200" i="1" dirty="0">
                    <a:cs typeface="Times New Roman" panose="02020603050405020304" pitchFamily="18" charset="0"/>
                  </a:rPr>
                  <a:t>ACB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. Найдите стороны треугольника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ABD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, если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АВ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8 см,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ВС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12 см,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АС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= 18 см.</a:t>
                </a:r>
              </a:p>
            </p:txBody>
          </p:sp>
        </mc:Choice>
        <mc:Fallback xmlns="">
          <p:sp>
            <p:nvSpPr>
              <p:cNvPr id="542723" name="Text 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F5C8340-4769-4FE5-AA4F-418080E0D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62000"/>
                <a:ext cx="8686800" cy="2062163"/>
              </a:xfrm>
              <a:prstGeom prst="rect">
                <a:avLst/>
              </a:prstGeom>
              <a:blipFill>
                <a:blip r:embed="rId3" cstate="print"/>
                <a:stretch>
                  <a:fillRect l="-1825" t="-4142" r="-1754" b="-85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2724" name="Text Box 4">
                <a:extLst>
                  <a:ext uri="{FF2B5EF4-FFF2-40B4-BE49-F238E27FC236}">
                    <a16:creationId xmlns:a16="http://schemas.microsoft.com/office/drawing/2014/main" id="{92F1D4D7-7895-4000-9B50-1EA805423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4038600"/>
                <a:ext cx="8001000" cy="798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8 см,</a:t>
                </a:r>
                <a:r>
                  <a:rPr lang="ru-RU" altLang="ru-RU" sz="3200" dirty="0"/>
                  <a:t> </a:t>
                </a:r>
                <a14:m>
                  <m:oMath xmlns:m="http://schemas.openxmlformats.org/officeDocument/2006/math">
                    <m:r>
                      <a:rPr lang="ru-RU" altLang="ru-RU" sz="32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ru-RU" alt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см и </a:t>
                </a:r>
                <a14:m>
                  <m:oMath xmlns:m="http://schemas.openxmlformats.org/officeDocument/2006/math">
                    <m:r>
                      <a:rPr lang="ru-RU" altLang="ru-RU" sz="3200" dirty="0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ru-RU" alt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см. </a:t>
                </a:r>
              </a:p>
            </p:txBody>
          </p:sp>
        </mc:Choice>
        <mc:Fallback xmlns="">
          <p:sp>
            <p:nvSpPr>
              <p:cNvPr id="542724" name="Text 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2F1D4D7-7895-4000-9B50-1EA805423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038600"/>
                <a:ext cx="8001000" cy="798513"/>
              </a:xfrm>
              <a:prstGeom prst="rect">
                <a:avLst/>
              </a:prstGeom>
              <a:blipFill>
                <a:blip r:embed="rId4" cstate="print"/>
                <a:stretch>
                  <a:fillRect l="-1982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>
            <a:extLst>
              <a:ext uri="{FF2B5EF4-FFF2-40B4-BE49-F238E27FC236}">
                <a16:creationId xmlns:a16="http://schemas.microsoft.com/office/drawing/2014/main" id="{4B0A8288-4E45-4796-A718-720E967F6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573443" name="Text Box 3">
            <a:extLst>
              <a:ext uri="{FF2B5EF4-FFF2-40B4-BE49-F238E27FC236}">
                <a16:creationId xmlns:a16="http://schemas.microsoft.com/office/drawing/2014/main" id="{50CBC069-4301-4BC6-AAFA-5CCE35A5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Стороны треугольника равны 10, 15 и 20. Произведение сторон подобного ему треугольника равно 24. Найдите стороны второго треугольника.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73444" name="Text Box 4">
            <a:extLst>
              <a:ext uri="{FF2B5EF4-FFF2-40B4-BE49-F238E27FC236}">
                <a16:creationId xmlns:a16="http://schemas.microsoft.com/office/drawing/2014/main" id="{F8D2C2C5-B52F-4F2A-818B-7C9C51C93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2, 3, 4.</a:t>
            </a:r>
            <a:endParaRPr lang="ru-RU" altLang="ru-RU" sz="320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43C589A6-6FAE-4CAB-BD9E-88768FC4E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153400" cy="2808312"/>
          </a:xfrm>
        </p:spPr>
        <p:txBody>
          <a:bodyPr/>
          <a:lstStyle/>
          <a:p>
            <a:r>
              <a:rPr lang="ru-RU" altLang="ru-RU" sz="4800" dirty="0">
                <a:solidFill>
                  <a:srgbClr val="FF3300"/>
                </a:solidFill>
              </a:rPr>
              <a:t>Первый признак подобия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51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EF344C82-D140-4D01-A290-7DCD4F39A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382980" name="Text Box 4">
            <a:extLst>
              <a:ext uri="{FF2B5EF4-FFF2-40B4-BE49-F238E27FC236}">
                <a16:creationId xmlns:a16="http://schemas.microsoft.com/office/drawing/2014/main" id="{1BBA20A9-E68B-4C84-9AB3-DE587624F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15 см. </a:t>
            </a:r>
          </a:p>
        </p:txBody>
      </p:sp>
      <p:sp>
        <p:nvSpPr>
          <p:cNvPr id="382979" name="Text Box 3">
            <a:extLst>
              <a:ext uri="{FF2B5EF4-FFF2-40B4-BE49-F238E27FC236}">
                <a16:creationId xmlns:a16="http://schemas.microsoft.com/office/drawing/2014/main" id="{62959CBB-CFFF-40B5-9D5B-8BC80F3E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8840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25 см,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 = 20 см и </a:t>
            </a:r>
            <a:r>
              <a:rPr lang="en-US" altLang="ru-RU" sz="3200" i="1" dirty="0">
                <a:cs typeface="Times New Roman" panose="02020603050405020304" pitchFamily="18" charset="0"/>
              </a:rPr>
              <a:t>AC</a:t>
            </a:r>
            <a:r>
              <a:rPr lang="ru-RU" altLang="ru-RU" sz="3200" dirty="0">
                <a:cs typeface="Times New Roman" panose="02020603050405020304" pitchFamily="18" charset="0"/>
              </a:rPr>
              <a:t> = 30 см. На стороне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BK</a:t>
            </a:r>
            <a:r>
              <a:rPr lang="ru-RU" sz="3200" b="1" dirty="0"/>
              <a:t> </a:t>
            </a:r>
            <a:r>
              <a:rPr lang="ru-RU" altLang="ru-RU" sz="3200" i="1" dirty="0">
                <a:cs typeface="Times New Roman" panose="02020603050405020304" pitchFamily="18" charset="0"/>
              </a:rPr>
              <a:t>= </a:t>
            </a:r>
            <a:r>
              <a:rPr lang="ru-RU" altLang="ru-RU" sz="3200" dirty="0">
                <a:cs typeface="Times New Roman" panose="02020603050405020304" pitchFamily="18" charset="0"/>
              </a:rPr>
              <a:t>4 см, а на стороне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 взята 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L</a:t>
            </a:r>
            <a:r>
              <a:rPr lang="ru-RU" altLang="ru-RU" sz="3200" dirty="0">
                <a:cs typeface="Times New Roman" panose="02020603050405020304" pitchFamily="18" charset="0"/>
              </a:rPr>
              <a:t> таким образом, что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BKL</a:t>
            </a:r>
            <a:r>
              <a:rPr lang="ru-RU" altLang="ru-RU" sz="3200" dirty="0">
                <a:cs typeface="Times New Roman" panose="02020603050405020304" pitchFamily="18" charset="0"/>
              </a:rPr>
              <a:t> равен углу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периметр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BKL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>
            <a:extLst>
              <a:ext uri="{FF2B5EF4-FFF2-40B4-BE49-F238E27FC236}">
                <a16:creationId xmlns:a16="http://schemas.microsoft.com/office/drawing/2014/main" id="{4CEB6A79-2ABC-446C-BFF8-A96C43609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577539" name="Text Box 3">
            <a:extLst>
              <a:ext uri="{FF2B5EF4-FFF2-40B4-BE49-F238E27FC236}">
                <a16:creationId xmlns:a16="http://schemas.microsoft.com/office/drawing/2014/main" id="{66A65F38-8D27-4C47-AF09-CF841853A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2413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Доказательство.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Прямоугольные треугольники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dirty="0"/>
              <a:t> </a:t>
            </a:r>
            <a:r>
              <a:rPr lang="ru-RU" altLang="ru-RU" sz="2800" spc="-40" dirty="0"/>
              <a:t>и </a:t>
            </a:r>
            <a:r>
              <a:rPr lang="en-US" altLang="ru-RU" sz="2800" i="1" spc="-40" dirty="0"/>
              <a:t>BB</a:t>
            </a:r>
            <a:r>
              <a:rPr lang="en-US" altLang="ru-RU" sz="2800" spc="-40" baseline="-25000" dirty="0"/>
              <a:t>1</a:t>
            </a:r>
            <a:r>
              <a:rPr lang="ru-RU" altLang="ru-RU" sz="2800" i="1" spc="-40" dirty="0"/>
              <a:t>С </a:t>
            </a:r>
            <a:r>
              <a:rPr lang="ru-RU" altLang="ru-RU" sz="2800" spc="-40" dirty="0"/>
              <a:t>подобны по трем углам. Значит, </a:t>
            </a:r>
            <a:r>
              <a:rPr lang="en-US" altLang="ru-RU" sz="2800" i="1" spc="-40" dirty="0"/>
              <a:t>A</a:t>
            </a:r>
            <a:r>
              <a:rPr lang="en-US" altLang="ru-RU" sz="2800" spc="-40" baseline="-25000" dirty="0"/>
              <a:t>1</a:t>
            </a:r>
            <a:r>
              <a:rPr lang="en-US" altLang="ru-RU" sz="2800" i="1" spc="-40" dirty="0"/>
              <a:t>C</a:t>
            </a:r>
            <a:r>
              <a:rPr lang="en-US" altLang="ru-RU" sz="2800" spc="-40" dirty="0"/>
              <a:t> : </a:t>
            </a:r>
            <a:r>
              <a:rPr lang="en-US" altLang="ru-RU" sz="2800" i="1" spc="-40" dirty="0"/>
              <a:t>AC = B</a:t>
            </a:r>
            <a:r>
              <a:rPr lang="en-US" altLang="ru-RU" sz="2800" spc="-40" baseline="-25000" dirty="0"/>
              <a:t>1</a:t>
            </a:r>
            <a:r>
              <a:rPr lang="en-US" altLang="ru-RU" sz="2800" i="1" spc="-40" dirty="0"/>
              <a:t>C</a:t>
            </a:r>
            <a:r>
              <a:rPr lang="en-US" altLang="ru-RU" sz="2800" spc="-40" dirty="0"/>
              <a:t> : </a:t>
            </a:r>
            <a:r>
              <a:rPr lang="en-US" altLang="ru-RU" sz="2800" i="1" spc="-40" dirty="0"/>
              <a:t>BC</a:t>
            </a:r>
            <a:r>
              <a:rPr lang="en-US" altLang="ru-RU" sz="2800" spc="-40" dirty="0"/>
              <a:t>.</a:t>
            </a:r>
            <a:r>
              <a:rPr lang="ru-RU" altLang="ru-RU" sz="2800" spc="-40" dirty="0"/>
              <a:t> </a:t>
            </a:r>
            <a:r>
              <a:rPr lang="ru-RU" altLang="ru-RU" sz="2800" dirty="0"/>
              <a:t>Следовательно, треугольники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подобны по</a:t>
            </a:r>
            <a:r>
              <a:rPr lang="ru-RU" sz="2800" b="1" dirty="0"/>
              <a:t> </a:t>
            </a:r>
            <a:r>
              <a:rPr lang="ru-RU" altLang="ru-RU" sz="2800" dirty="0"/>
              <a:t>второму признаку подобия треугольников.</a:t>
            </a:r>
            <a:endParaRPr lang="ru-RU" altLang="ru-RU" sz="2800" i="1" dirty="0"/>
          </a:p>
        </p:txBody>
      </p:sp>
      <p:sp>
        <p:nvSpPr>
          <p:cNvPr id="577540" name="Text Box 4">
            <a:extLst>
              <a:ext uri="{FF2B5EF4-FFF2-40B4-BE49-F238E27FC236}">
                <a16:creationId xmlns:a16="http://schemas.microsoft.com/office/drawing/2014/main" id="{8F235C4C-7835-4DA0-93BD-37C6D349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8840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/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 проведены </a:t>
            </a:r>
            <a:r>
              <a:rPr lang="ru-RU" altLang="ru-RU" sz="3200" dirty="0"/>
              <a:t>высоты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BB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Докажите, что треугольник </a:t>
            </a:r>
            <a:r>
              <a:rPr lang="en-US" altLang="ru-RU" sz="3200" i="1" dirty="0"/>
              <a:t>A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B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C </a:t>
            </a:r>
            <a:r>
              <a:rPr lang="ru-RU" altLang="ru-RU" sz="3200" dirty="0"/>
              <a:t>подобен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577542" name="Picture 6">
            <a:extLst>
              <a:ext uri="{FF2B5EF4-FFF2-40B4-BE49-F238E27FC236}">
                <a16:creationId xmlns:a16="http://schemas.microsoft.com/office/drawing/2014/main" id="{98ABA2E2-E972-4C01-B532-D204C90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55460"/>
            <a:ext cx="3038872" cy="22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>
            <a:extLst>
              <a:ext uri="{FF2B5EF4-FFF2-40B4-BE49-F238E27FC236}">
                <a16:creationId xmlns:a16="http://schemas.microsoft.com/office/drawing/2014/main" id="{175DB11F-60C4-483E-8AA4-114282609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484784"/>
            <a:ext cx="7772400" cy="2628528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Задачи с практическим содержанием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>
            <a:extLst>
              <a:ext uri="{FF2B5EF4-FFF2-40B4-BE49-F238E27FC236}">
                <a16:creationId xmlns:a16="http://schemas.microsoft.com/office/drawing/2014/main" id="{175DB11F-60C4-483E-8AA4-114282609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704515" name="Text Box 3">
            <a:extLst>
              <a:ext uri="{FF2B5EF4-FFF2-40B4-BE49-F238E27FC236}">
                <a16:creationId xmlns:a16="http://schemas.microsoft.com/office/drawing/2014/main" id="{1EAAAB0A-525C-4452-A17B-6BCE6879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Используя данные, приведенные на рисунке, найдите расстояние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от лодки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до берега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04516" name="Picture 4">
            <a:extLst>
              <a:ext uri="{FF2B5EF4-FFF2-40B4-BE49-F238E27FC236}">
                <a16:creationId xmlns:a16="http://schemas.microsoft.com/office/drawing/2014/main" id="{AAADEE02-DAEC-4CA2-A200-10F61742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94005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4517" name="Text Box 5">
            <a:extLst>
              <a:ext uri="{FF2B5EF4-FFF2-40B4-BE49-F238E27FC236}">
                <a16:creationId xmlns:a16="http://schemas.microsoft.com/office/drawing/2014/main" id="{6FF52333-6D67-44AA-A3EE-C5A3E36F3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100 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31BF7E1F-A0B5-498C-8522-FF50D71EA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706563" name="Text Box 3">
            <a:extLst>
              <a:ext uri="{FF2B5EF4-FFF2-40B4-BE49-F238E27FC236}">
                <a16:creationId xmlns:a16="http://schemas.microsoft.com/office/drawing/2014/main" id="{78FF3FAC-9F6B-4D36-A063-DF489A9BE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Используя данные, приведенные на рисунке, найдите ширину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реки.</a:t>
            </a:r>
          </a:p>
        </p:txBody>
      </p:sp>
      <p:sp>
        <p:nvSpPr>
          <p:cNvPr id="706564" name="Text Box 4">
            <a:extLst>
              <a:ext uri="{FF2B5EF4-FFF2-40B4-BE49-F238E27FC236}">
                <a16:creationId xmlns:a16="http://schemas.microsoft.com/office/drawing/2014/main" id="{AB3BD2C2-F4C2-4ECF-88EB-E6CA1F37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10 м.</a:t>
            </a:r>
          </a:p>
        </p:txBody>
      </p:sp>
      <p:pic>
        <p:nvPicPr>
          <p:cNvPr id="706565" name="Picture 5">
            <a:extLst>
              <a:ext uri="{FF2B5EF4-FFF2-40B4-BE49-F238E27FC236}">
                <a16:creationId xmlns:a16="http://schemas.microsoft.com/office/drawing/2014/main" id="{4E9D98EA-0A79-4266-8DBE-148A55333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905000"/>
            <a:ext cx="5203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>
            <a:extLst>
              <a:ext uri="{FF2B5EF4-FFF2-40B4-BE49-F238E27FC236}">
                <a16:creationId xmlns:a16="http://schemas.microsoft.com/office/drawing/2014/main" id="{1D33B8CA-64FA-4891-B0E9-018D07945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708611" name="Text Box 3">
            <a:extLst>
              <a:ext uri="{FF2B5EF4-FFF2-40B4-BE49-F238E27FC236}">
                <a16:creationId xmlns:a16="http://schemas.microsoft.com/office/drawing/2014/main" id="{81A606BE-B0B2-44F4-8D74-33B7C4F6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Используя данные, приведенные на рисунке, найдите ширину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озера. </a:t>
            </a:r>
          </a:p>
        </p:txBody>
      </p:sp>
      <p:sp>
        <p:nvSpPr>
          <p:cNvPr id="708612" name="Text Box 4">
            <a:extLst>
              <a:ext uri="{FF2B5EF4-FFF2-40B4-BE49-F238E27FC236}">
                <a16:creationId xmlns:a16="http://schemas.microsoft.com/office/drawing/2014/main" id="{8938DB8A-9ABD-438B-990D-73259F6B7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30 м.</a:t>
            </a:r>
          </a:p>
        </p:txBody>
      </p:sp>
      <p:pic>
        <p:nvPicPr>
          <p:cNvPr id="708613" name="Picture 5">
            <a:extLst>
              <a:ext uri="{FF2B5EF4-FFF2-40B4-BE49-F238E27FC236}">
                <a16:creationId xmlns:a16="http://schemas.microsoft.com/office/drawing/2014/main" id="{35150A66-11F1-4928-BF3F-6955B0F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054225"/>
            <a:ext cx="5024437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>
            <a:extLst>
              <a:ext uri="{FF2B5EF4-FFF2-40B4-BE49-F238E27FC236}">
                <a16:creationId xmlns:a16="http://schemas.microsoft.com/office/drawing/2014/main" id="{E85DE0AB-7085-49B5-99DB-84197AE1A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710659" name="Text Box 3">
            <a:extLst>
              <a:ext uri="{FF2B5EF4-FFF2-40B4-BE49-F238E27FC236}">
                <a16:creationId xmlns:a16="http://schemas.microsoft.com/office/drawing/2014/main" id="{1018B755-819B-4FA5-B7B5-81A6135B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81000"/>
            <a:ext cx="88840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показано, как можно найти ширину реки </a:t>
            </a:r>
            <a:r>
              <a:rPr lang="en-US" altLang="ru-RU" sz="3200" i="1" dirty="0">
                <a:cs typeface="Times New Roman" panose="02020603050405020304" pitchFamily="18" charset="0"/>
              </a:rPr>
              <a:t>AD</a:t>
            </a:r>
            <a:r>
              <a:rPr lang="ru-RU" altLang="ru-RU" sz="3200" dirty="0">
                <a:cs typeface="Times New Roman" panose="02020603050405020304" pitchFamily="18" charset="0"/>
              </a:rPr>
              <a:t>, построив на местности два подобных треугольника -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DEC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en-US" altLang="ru-RU" sz="3200" i="1" dirty="0">
                <a:cs typeface="Times New Roman" panose="02020603050405020304" pitchFamily="18" charset="0"/>
              </a:rPr>
              <a:t>AD</a:t>
            </a:r>
            <a:r>
              <a:rPr lang="ru-RU" altLang="ru-RU" sz="3200" dirty="0">
                <a:cs typeface="Times New Roman" panose="02020603050405020304" pitchFamily="18" charset="0"/>
              </a:rPr>
              <a:t>, если </a:t>
            </a:r>
            <a:r>
              <a:rPr lang="ru-RU" altLang="ru-RU" sz="3200" i="1" dirty="0">
                <a:cs typeface="Times New Roman" panose="02020603050405020304" pitchFamily="18" charset="0"/>
              </a:rPr>
              <a:t>ВС</a:t>
            </a:r>
            <a:r>
              <a:rPr lang="ru-RU" altLang="ru-RU" sz="3200" dirty="0">
                <a:cs typeface="Times New Roman" panose="02020603050405020304" pitchFamily="18" charset="0"/>
              </a:rPr>
              <a:t> = 50 м, </a:t>
            </a:r>
            <a:r>
              <a:rPr lang="ru-RU" altLang="ru-RU" sz="3200" i="1" dirty="0">
                <a:cs typeface="Times New Roman" panose="02020603050405020304" pitchFamily="18" charset="0"/>
              </a:rPr>
              <a:t>ЕС</a:t>
            </a:r>
            <a:r>
              <a:rPr lang="ru-RU" altLang="ru-RU" sz="3200" dirty="0">
                <a:cs typeface="Times New Roman" panose="02020603050405020304" pitchFamily="18" charset="0"/>
              </a:rPr>
              <a:t> = 16 м и </a:t>
            </a:r>
            <a:r>
              <a:rPr lang="en-US" altLang="ru-RU" sz="3200" i="1" dirty="0">
                <a:cs typeface="Times New Roman" panose="02020603050405020304" pitchFamily="18" charset="0"/>
              </a:rPr>
              <a:t>DC</a:t>
            </a:r>
            <a:r>
              <a:rPr lang="ru-RU" altLang="ru-RU" sz="3200" dirty="0">
                <a:cs typeface="Times New Roman" panose="02020603050405020304" pitchFamily="18" charset="0"/>
              </a:rPr>
              <a:t> = 17 м.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710660" name="Picture 4">
            <a:extLst>
              <a:ext uri="{FF2B5EF4-FFF2-40B4-BE49-F238E27FC236}">
                <a16:creationId xmlns:a16="http://schemas.microsoft.com/office/drawing/2014/main" id="{BBDEC2F1-AD41-4560-A33F-B5E3A4A7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2162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0662" name="Text Box 6">
                <a:extLst>
                  <a:ext uri="{FF2B5EF4-FFF2-40B4-BE49-F238E27FC236}">
                    <a16:creationId xmlns:a16="http://schemas.microsoft.com/office/drawing/2014/main" id="{710C074C-F5A7-4236-9155-348D5FA24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5257802"/>
                <a:ext cx="8763000" cy="790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AD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320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altLang="ru-RU" sz="3200" b="0" i="0" smtClean="0"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ru-RU" alt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ru-RU" sz="32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м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. 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0662" name="Text 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10C074C-F5A7-4236-9155-348D5FA2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257802"/>
                <a:ext cx="8763000" cy="790575"/>
              </a:xfrm>
              <a:prstGeom prst="rect">
                <a:avLst/>
              </a:prstGeom>
              <a:blipFill>
                <a:blip r:embed="rId4" cstate="print"/>
                <a:stretch>
                  <a:fillRect l="-1739" b="-9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>
            <a:extLst>
              <a:ext uri="{FF2B5EF4-FFF2-40B4-BE49-F238E27FC236}">
                <a16:creationId xmlns:a16="http://schemas.microsoft.com/office/drawing/2014/main" id="{4B227CC2-C7AC-4DC9-9897-9DAEE5F55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712707" name="Text Box 3">
            <a:extLst>
              <a:ext uri="{FF2B5EF4-FFF2-40B4-BE49-F238E27FC236}">
                <a16:creationId xmlns:a16="http://schemas.microsoft.com/office/drawing/2014/main" id="{E9F75144-3BC4-4846-9CC2-3EADEBCA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Используя данные, приведенные на рисунке, найдите высоту мачты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12708" name="Text Box 4">
            <a:extLst>
              <a:ext uri="{FF2B5EF4-FFF2-40B4-BE49-F238E27FC236}">
                <a16:creationId xmlns:a16="http://schemas.microsoft.com/office/drawing/2014/main" id="{54241DA6-879C-4113-9AED-86B0BBFDF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5 м.</a:t>
            </a:r>
          </a:p>
        </p:txBody>
      </p:sp>
      <p:pic>
        <p:nvPicPr>
          <p:cNvPr id="712709" name="Picture 5">
            <a:extLst>
              <a:ext uri="{FF2B5EF4-FFF2-40B4-BE49-F238E27FC236}">
                <a16:creationId xmlns:a16="http://schemas.microsoft.com/office/drawing/2014/main" id="{43ECF2DF-3BCC-4159-81DE-ABCF8629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162175"/>
            <a:ext cx="5418137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>
            <a:extLst>
              <a:ext uri="{FF2B5EF4-FFF2-40B4-BE49-F238E27FC236}">
                <a16:creationId xmlns:a16="http://schemas.microsoft.com/office/drawing/2014/main" id="{FFA59812-39D7-45D9-85E1-E9D9C9F05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714755" name="Text Box 3">
            <a:extLst>
              <a:ext uri="{FF2B5EF4-FFF2-40B4-BE49-F238E27FC236}">
                <a16:creationId xmlns:a16="http://schemas.microsoft.com/office/drawing/2014/main" id="{EC3EDC8A-843E-4C96-9997-F1AF9A352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Наблюдатель, находящийся в пункте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, видит конец шеста 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 и верхнюю точку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 мачты, расположенными на одной прямой. Какова </a:t>
            </a:r>
            <a:r>
              <a:rPr lang="ru-RU" altLang="ru-RU" sz="3200" spc="-50" dirty="0">
                <a:cs typeface="Times New Roman" panose="02020603050405020304" pitchFamily="18" charset="0"/>
              </a:rPr>
              <a:t>высота мачты, если </a:t>
            </a:r>
            <a:r>
              <a:rPr lang="ru-RU" altLang="ru-RU" sz="3200" i="1" spc="-50" dirty="0">
                <a:cs typeface="Times New Roman" panose="02020603050405020304" pitchFamily="18" charset="0"/>
              </a:rPr>
              <a:t>АЕ</a:t>
            </a:r>
            <a:r>
              <a:rPr lang="ru-RU" altLang="ru-RU" sz="3200" spc="-50" dirty="0">
                <a:cs typeface="Times New Roman" panose="02020603050405020304" pitchFamily="18" charset="0"/>
              </a:rPr>
              <a:t> = 60 м, </a:t>
            </a:r>
            <a:r>
              <a:rPr lang="ru-RU" altLang="ru-RU" sz="3200" i="1" spc="-50" dirty="0">
                <a:cs typeface="Times New Roman" panose="02020603050405020304" pitchFamily="18" charset="0"/>
              </a:rPr>
              <a:t>АВ</a:t>
            </a:r>
            <a:r>
              <a:rPr lang="ru-RU" altLang="ru-RU" sz="3200" spc="-50" dirty="0">
                <a:cs typeface="Times New Roman" panose="02020603050405020304" pitchFamily="18" charset="0"/>
              </a:rPr>
              <a:t> = 6 м и </a:t>
            </a:r>
            <a:r>
              <a:rPr lang="ru-RU" altLang="ru-RU" sz="3200" i="1" spc="-50" dirty="0">
                <a:cs typeface="Times New Roman" panose="02020603050405020304" pitchFamily="18" charset="0"/>
              </a:rPr>
              <a:t>ВС</a:t>
            </a:r>
            <a:r>
              <a:rPr lang="ru-RU" altLang="ru-RU" sz="3200" spc="-50" dirty="0">
                <a:cs typeface="Times New Roman" panose="02020603050405020304" pitchFamily="18" charset="0"/>
              </a:rPr>
              <a:t> = 3</a:t>
            </a:r>
            <a:r>
              <a:rPr lang="ru-RU" sz="3200" b="1" spc="-50" dirty="0"/>
              <a:t> </a:t>
            </a:r>
            <a:r>
              <a:rPr lang="ru-RU" altLang="ru-RU" sz="3200" spc="-50" dirty="0">
                <a:cs typeface="Times New Roman" panose="02020603050405020304" pitchFamily="18" charset="0"/>
              </a:rPr>
              <a:t>м? </a:t>
            </a:r>
          </a:p>
        </p:txBody>
      </p:sp>
      <p:sp>
        <p:nvSpPr>
          <p:cNvPr id="714756" name="Text Box 4">
            <a:extLst>
              <a:ext uri="{FF2B5EF4-FFF2-40B4-BE49-F238E27FC236}">
                <a16:creationId xmlns:a16="http://schemas.microsoft.com/office/drawing/2014/main" id="{52691963-3C74-4C8F-986B-5A365354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>
                <a:cs typeface="Times New Roman" panose="02020603050405020304" pitchFamily="18" charset="0"/>
              </a:rPr>
              <a:t>30 </a:t>
            </a:r>
            <a:r>
              <a:rPr lang="ru-RU" altLang="ru-RU" sz="3200">
                <a:cs typeface="Times New Roman" panose="02020603050405020304" pitchFamily="18" charset="0"/>
              </a:rPr>
              <a:t>м</a:t>
            </a:r>
            <a:r>
              <a:rPr lang="en-US" altLang="ru-RU" sz="3200">
                <a:cs typeface="Times New Roman" panose="02020603050405020304" pitchFamily="18" charset="0"/>
              </a:rPr>
              <a:t>.</a:t>
            </a:r>
            <a:endParaRPr lang="ru-RU" altLang="ru-RU"/>
          </a:p>
        </p:txBody>
      </p:sp>
      <p:pic>
        <p:nvPicPr>
          <p:cNvPr id="714757" name="Picture 5">
            <a:extLst>
              <a:ext uri="{FF2B5EF4-FFF2-40B4-BE49-F238E27FC236}">
                <a16:creationId xmlns:a16="http://schemas.microsoft.com/office/drawing/2014/main" id="{497C8761-3DF5-4928-866E-E692FE113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894263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>
            <a:extLst>
              <a:ext uri="{FF2B5EF4-FFF2-40B4-BE49-F238E27FC236}">
                <a16:creationId xmlns:a16="http://schemas.microsoft.com/office/drawing/2014/main" id="{66389DC2-D596-41C0-AB5E-4DE15B1E9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716803" name="Text Box 3">
            <a:extLst>
              <a:ext uri="{FF2B5EF4-FFF2-40B4-BE49-F238E27FC236}">
                <a16:creationId xmlns:a16="http://schemas.microsoft.com/office/drawing/2014/main" id="{8E57846E-52AF-4E43-B88E-9FCF83CF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Человек ростом 1,8 м стоит на расстоянии 12 м от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столба, на котором висит фонарь на высоте 5,4 м.  Найдите длину тени человека в метрах.</a:t>
            </a:r>
          </a:p>
        </p:txBody>
      </p:sp>
      <p:sp>
        <p:nvSpPr>
          <p:cNvPr id="716804" name="Text Box 4">
            <a:extLst>
              <a:ext uri="{FF2B5EF4-FFF2-40B4-BE49-F238E27FC236}">
                <a16:creationId xmlns:a16="http://schemas.microsoft.com/office/drawing/2014/main" id="{C8282D5A-D7B5-46DE-981B-A4D854FA1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16805" name="Rectangle 5">
            <a:extLst>
              <a:ext uri="{FF2B5EF4-FFF2-40B4-BE49-F238E27FC236}">
                <a16:creationId xmlns:a16="http://schemas.microsoft.com/office/drawing/2014/main" id="{3714FEE0-B0D0-4542-87BE-BC0EAFEF7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6806" name="Picture 6">
            <a:extLst>
              <a:ext uri="{FF2B5EF4-FFF2-40B4-BE49-F238E27FC236}">
                <a16:creationId xmlns:a16="http://schemas.microsoft.com/office/drawing/2014/main" id="{62A91852-834B-45CE-98EE-4AD6ADFB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54864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91" name="Text Box 35">
            <a:extLst>
              <a:ext uri="{FF2B5EF4-FFF2-40B4-BE49-F238E27FC236}">
                <a16:creationId xmlns:a16="http://schemas.microsoft.com/office/drawing/2014/main" id="{E9E504B1-5C92-4E2A-B111-3D81A523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3926"/>
            <a:ext cx="8928992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Два треугольника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подобными</a:t>
            </a:r>
            <a:r>
              <a:rPr lang="ru-RU" altLang="ru-RU" sz="2800" dirty="0">
                <a:cs typeface="Times New Roman" panose="02020603050405020304" pitchFamily="18" charset="0"/>
              </a:rPr>
              <a:t>, если углы одного соответственно равны углам другого и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соответствующие стороны пропорциональны. Коэффициент пропорциональности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коэффициентом подобия.</a:t>
            </a:r>
          </a:p>
        </p:txBody>
      </p:sp>
      <p:pic>
        <p:nvPicPr>
          <p:cNvPr id="249916" name="Picture 60">
            <a:extLst>
              <a:ext uri="{FF2B5EF4-FFF2-40B4-BE49-F238E27FC236}">
                <a16:creationId xmlns:a16="http://schemas.microsoft.com/office/drawing/2014/main" id="{AEB899DC-2D0F-455B-B7BA-34B5BA4E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00" y="3885890"/>
            <a:ext cx="5407025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9918" name="Text Box 62">
                <a:extLst>
                  <a:ext uri="{FF2B5EF4-FFF2-40B4-BE49-F238E27FC236}">
                    <a16:creationId xmlns:a16="http://schemas.microsoft.com/office/drawing/2014/main" id="{29369E35-B729-49EA-9040-7DC65ABE1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321189"/>
                <a:ext cx="9144000" cy="1568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Таким образом, треугольник 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подобен треугольнику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В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С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если</a:t>
                </a:r>
                <a:r>
                  <a:rPr lang="ru-RU" altLang="ru-RU" sz="2800" dirty="0"/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и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где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k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– коэффициент подобия.</a:t>
                </a:r>
              </a:p>
            </p:txBody>
          </p:sp>
        </mc:Choice>
        <mc:Fallback xmlns="">
          <p:sp>
            <p:nvSpPr>
              <p:cNvPr id="249918" name="Text Box 6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9369E35-B729-49EA-9040-7DC65ABE1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321189"/>
                <a:ext cx="9144000" cy="1568891"/>
              </a:xfrm>
              <a:prstGeom prst="rect">
                <a:avLst/>
              </a:prstGeom>
              <a:blipFill>
                <a:blip r:embed="rId4" cstate="print"/>
                <a:stretch>
                  <a:fillRect l="-1333" t="-4280" r="-1333" b="-38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65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>
            <a:extLst>
              <a:ext uri="{FF2B5EF4-FFF2-40B4-BE49-F238E27FC236}">
                <a16:creationId xmlns:a16="http://schemas.microsoft.com/office/drawing/2014/main" id="{2BABF82A-6B4B-465E-A866-56DE593F3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718851" name="Text Box 3">
            <a:extLst>
              <a:ext uri="{FF2B5EF4-FFF2-40B4-BE49-F238E27FC236}">
                <a16:creationId xmlns:a16="http://schemas.microsoft.com/office/drawing/2014/main" id="{BBDAE868-82C7-40C1-9283-264E157CB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Человек ростом 1,7 м стоит на расстоянии 8 шагов от столба, на котором висит фонарь. Тень человека равна четырем шагам. На какой высоте расположен фонарь? Ответ дайте в метрах.</a:t>
            </a:r>
          </a:p>
        </p:txBody>
      </p:sp>
      <p:sp>
        <p:nvSpPr>
          <p:cNvPr id="718852" name="Text Box 4">
            <a:extLst>
              <a:ext uri="{FF2B5EF4-FFF2-40B4-BE49-F238E27FC236}">
                <a16:creationId xmlns:a16="http://schemas.microsoft.com/office/drawing/2014/main" id="{B97E0EC9-3C65-4A32-A3D6-4EAC6AE6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5,1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18853" name="Rectangle 5">
            <a:extLst>
              <a:ext uri="{FF2B5EF4-FFF2-40B4-BE49-F238E27FC236}">
                <a16:creationId xmlns:a16="http://schemas.microsoft.com/office/drawing/2014/main" id="{75B6CAA6-521C-4502-A68E-0362830B6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8854" name="Picture 6">
            <a:extLst>
              <a:ext uri="{FF2B5EF4-FFF2-40B4-BE49-F238E27FC236}">
                <a16:creationId xmlns:a16="http://schemas.microsoft.com/office/drawing/2014/main" id="{3629A6B1-D94E-4DE2-A176-90A6B69C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9624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>
            <a:extLst>
              <a:ext uri="{FF2B5EF4-FFF2-40B4-BE49-F238E27FC236}">
                <a16:creationId xmlns:a16="http://schemas.microsoft.com/office/drawing/2014/main" id="{75FBE7AF-0D66-48D5-9AFF-4CAB9B2E4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720899" name="Text Box 3">
            <a:extLst>
              <a:ext uri="{FF2B5EF4-FFF2-40B4-BE49-F238E27FC236}">
                <a16:creationId xmlns:a16="http://schemas.microsoft.com/office/drawing/2014/main" id="{6663B43E-F4F1-494F-898A-518A4052E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88409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Короткое плечо шлагбаума имеет длину 1 м, а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длинное плечо – 4 м. На какую высоту поднимается конец длинного плеча, когда конец короткого плеча опускается на 0,5 м? </a:t>
            </a:r>
          </a:p>
        </p:txBody>
      </p:sp>
      <p:sp>
        <p:nvSpPr>
          <p:cNvPr id="720900" name="Text Box 4">
            <a:extLst>
              <a:ext uri="{FF2B5EF4-FFF2-40B4-BE49-F238E27FC236}">
                <a16:creationId xmlns:a16="http://schemas.microsoft.com/office/drawing/2014/main" id="{F533FD36-083F-4C86-947C-B3D186BA5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Ответ.</a:t>
            </a:r>
            <a:r>
              <a:rPr lang="ru-RU" altLang="ru-RU" sz="2800"/>
              <a:t> 2 м.</a:t>
            </a:r>
          </a:p>
        </p:txBody>
      </p:sp>
      <p:pic>
        <p:nvPicPr>
          <p:cNvPr id="720901" name="Picture 5">
            <a:extLst>
              <a:ext uri="{FF2B5EF4-FFF2-40B4-BE49-F238E27FC236}">
                <a16:creationId xmlns:a16="http://schemas.microsoft.com/office/drawing/2014/main" id="{FA4E915C-7CB5-4E0C-B943-CC10B89E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01821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A0C3A2E0-D0C1-4BF7-B857-9AF26DE13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722947" name="Text Box 3">
            <a:extLst>
              <a:ext uri="{FF2B5EF4-FFF2-40B4-BE49-F238E27FC236}">
                <a16:creationId xmlns:a16="http://schemas.microsoft.com/office/drawing/2014/main" id="{3F64488F-1F69-47C5-869D-A152EF82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Короткое плечо шлагбаума имеет длину 1 м, а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длинное плечо – 3 м. На какую высоту опускается конец  короткого плеча, когда конец длинного плеча поднимается на 1,5 м? Ответ дайте в метрах. </a:t>
            </a:r>
          </a:p>
        </p:txBody>
      </p:sp>
      <p:sp>
        <p:nvSpPr>
          <p:cNvPr id="722948" name="Text Box 4">
            <a:extLst>
              <a:ext uri="{FF2B5EF4-FFF2-40B4-BE49-F238E27FC236}">
                <a16:creationId xmlns:a16="http://schemas.microsoft.com/office/drawing/2014/main" id="{9E7104BF-E936-495D-8DE1-64DC4A90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0,5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22949" name="Rectangle 5">
            <a:extLst>
              <a:ext uri="{FF2B5EF4-FFF2-40B4-BE49-F238E27FC236}">
                <a16:creationId xmlns:a16="http://schemas.microsoft.com/office/drawing/2014/main" id="{FBBD6038-3150-4EE2-8435-48C54AAEE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22950" name="Picture 6">
            <a:extLst>
              <a:ext uri="{FF2B5EF4-FFF2-40B4-BE49-F238E27FC236}">
                <a16:creationId xmlns:a16="http://schemas.microsoft.com/office/drawing/2014/main" id="{53596336-D8A8-43A9-B6A5-9770A42B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862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8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>
            <a:extLst>
              <a:ext uri="{FF2B5EF4-FFF2-40B4-BE49-F238E27FC236}">
                <a16:creationId xmlns:a16="http://schemas.microsoft.com/office/drawing/2014/main" id="{8488D7E0-3B65-4E57-B956-D15184908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724995" name="Text Box 3">
            <a:extLst>
              <a:ext uri="{FF2B5EF4-FFF2-40B4-BE49-F238E27FC236}">
                <a16:creationId xmlns:a16="http://schemas.microsoft.com/office/drawing/2014/main" id="{D2D8DF67-802F-4C15-9EAF-25DED5E5F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763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Диаметр Луны приближенно равен 3400 км, и она находится на расстоянии 408000 км от Земли. На какое расстояние (в сантиметрах) от наблюдателя нужно удалить монету диаметра 1 см, чтобы она казалась ему такой же величина, как Луна? </a:t>
            </a:r>
          </a:p>
        </p:txBody>
      </p:sp>
      <p:sp>
        <p:nvSpPr>
          <p:cNvPr id="724996" name="Text Box 4">
            <a:extLst>
              <a:ext uri="{FF2B5EF4-FFF2-40B4-BE49-F238E27FC236}">
                <a16:creationId xmlns:a16="http://schemas.microsoft.com/office/drawing/2014/main" id="{054201FC-A29B-4F81-8CDF-B67059E6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00600"/>
            <a:ext cx="575421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Ответ.</a:t>
            </a:r>
            <a:r>
              <a:rPr lang="ru-RU" altLang="ru-RU" sz="2800" dirty="0"/>
              <a:t> 408000:3400 = 120 (см).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6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192DA15-E468-440C-AD0F-1BEF2753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153400" cy="1124744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Золотое сечение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5">
            <a:extLst>
              <a:ext uri="{FF2B5EF4-FFF2-40B4-BE49-F238E27FC236}">
                <a16:creationId xmlns:a16="http://schemas.microsoft.com/office/drawing/2014/main" id="{F2FB7379-8B16-4346-A773-71A1171A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0847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Золотым сечением </a:t>
            </a:r>
            <a:r>
              <a:rPr lang="ru-RU" altLang="ru-RU" sz="2400" dirty="0"/>
              <a:t>называется такое </a:t>
            </a:r>
            <a:r>
              <a:rPr lang="ru-RU" altLang="ru-RU" sz="2400" dirty="0">
                <a:cs typeface="Times New Roman" panose="02020603050405020304" pitchFamily="18" charset="0"/>
              </a:rPr>
              <a:t>делением целого на</a:t>
            </a:r>
            <a:r>
              <a:rPr lang="ru-RU" sz="2400" b="1" dirty="0"/>
              <a:t> </a:t>
            </a:r>
            <a:r>
              <a:rPr lang="ru-RU" altLang="ru-RU" sz="2400" dirty="0">
                <a:cs typeface="Times New Roman" panose="02020603050405020304" pitchFamily="18" charset="0"/>
              </a:rPr>
              <a:t>две неравные части, при котором меньшая часть так относится к большей, как большая часть относится ко всему целому.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9928" name="Text Box 72">
            <a:extLst>
              <a:ext uri="{FF2B5EF4-FFF2-40B4-BE49-F238E27FC236}">
                <a16:creationId xmlns:a16="http://schemas.microsoft.com/office/drawing/2014/main" id="{5D9561F8-489A-4FBE-AF9E-67E3B2ACCF8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1676400"/>
            <a:ext cx="8763000" cy="3267626"/>
          </a:xfrm>
          <a:prstGeom prst="rect">
            <a:avLst/>
          </a:prstGeom>
          <a:blipFill>
            <a:blip r:embed="rId3" cstate="print"/>
            <a:stretch>
              <a:fillRect l="-1043" t="-1493" r="-974" b="-93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49932" name="Text Box 76">
            <a:extLst>
              <a:ext uri="{FF2B5EF4-FFF2-40B4-BE49-F238E27FC236}">
                <a16:creationId xmlns:a16="http://schemas.microsoft.com/office/drawing/2014/main" id="{04B3C900-E29B-47ED-979D-EEC3EE3ED66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5715000"/>
            <a:ext cx="8763000" cy="830997"/>
          </a:xfrm>
          <a:prstGeom prst="rect">
            <a:avLst/>
          </a:prstGeom>
          <a:blipFill>
            <a:blip r:embed="rId4" cstate="print"/>
            <a:stretch>
              <a:fillRect l="-1113" t="-5882" r="-1044" b="-1544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3078" name="Picture 77">
            <a:extLst>
              <a:ext uri="{FF2B5EF4-FFF2-40B4-BE49-F238E27FC236}">
                <a16:creationId xmlns:a16="http://schemas.microsoft.com/office/drawing/2014/main" id="{93E976F9-B9E1-4E6B-B1FC-2EAFE5C1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178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01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77108610-0C7E-3671-7FC1-17CC4838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81000"/>
            <a:ext cx="892899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 Используя циркуль и линейку, разделите отрезок </a:t>
            </a:r>
            <a:r>
              <a:rPr lang="en-US" altLang="ru-RU" i="1" dirty="0"/>
              <a:t>AB </a:t>
            </a:r>
            <a:r>
              <a:rPr lang="ru-RU" altLang="ru-RU" dirty="0"/>
              <a:t>в золотом отношении.</a:t>
            </a: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702A3982-7254-F8AC-A243-36ACE3AA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43058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453" name="Group 5">
            <a:extLst>
              <a:ext uri="{FF2B5EF4-FFF2-40B4-BE49-F238E27FC236}">
                <a16:creationId xmlns:a16="http://schemas.microsoft.com/office/drawing/2014/main" id="{C46ADCBA-99FD-0762-49CA-AF9756FEFE59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806575"/>
            <a:ext cx="8929688" cy="4659313"/>
            <a:chOff x="68" y="1248"/>
            <a:chExt cx="5625" cy="2935"/>
          </a:xfrm>
        </p:grpSpPr>
        <p:sp>
          <p:nvSpPr>
            <p:cNvPr id="9221" name="Text Box 6">
              <a:extLst>
                <a:ext uri="{FF2B5EF4-FFF2-40B4-BE49-F238E27FC236}">
                  <a16:creationId xmlns:a16="http://schemas.microsoft.com/office/drawing/2014/main" id="{09700B46-55AE-EB48-27FC-63FE355FB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" y="2496"/>
              <a:ext cx="5625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	Через точку </a:t>
              </a:r>
              <a:r>
                <a:rPr lang="en-US" altLang="ru-RU" sz="2400" i="1" dirty="0"/>
                <a:t>B</a:t>
              </a:r>
              <a:r>
                <a:rPr lang="ru-RU" altLang="ru-RU" sz="2400" i="1" dirty="0"/>
                <a:t> </a:t>
              </a:r>
              <a:r>
                <a:rPr lang="ru-RU" altLang="ru-RU" sz="2400" dirty="0"/>
                <a:t>проведем прямую, перпендикулярную прямой </a:t>
              </a:r>
              <a:r>
                <a:rPr lang="en-US" altLang="ru-RU" sz="2400" i="1" dirty="0"/>
                <a:t>AB</a:t>
              </a:r>
              <a:r>
                <a:rPr lang="ru-RU" altLang="ru-RU" sz="2400" dirty="0"/>
                <a:t>, отложим на ней отрезок </a:t>
              </a:r>
              <a:r>
                <a:rPr lang="en-US" altLang="ru-RU" sz="2400" i="1" dirty="0"/>
                <a:t>BC</a:t>
              </a:r>
              <a:r>
                <a:rPr lang="ru-RU" altLang="ru-RU" sz="2400" dirty="0"/>
                <a:t>, равный половине отрезка </a:t>
              </a:r>
              <a:r>
                <a:rPr lang="en-US" altLang="ru-RU" sz="2400" i="1" dirty="0"/>
                <a:t>AB</a:t>
              </a:r>
              <a:r>
                <a:rPr lang="ru-RU" altLang="ru-RU" sz="2400" dirty="0"/>
                <a:t>. Проведем отрезок </a:t>
              </a:r>
              <a:r>
                <a:rPr lang="en-US" altLang="ru-RU" sz="2400" i="1" dirty="0"/>
                <a:t>AC</a:t>
              </a:r>
              <a:r>
                <a:rPr lang="en-US" altLang="ru-RU" sz="2400" dirty="0"/>
                <a:t>.</a:t>
              </a:r>
              <a:r>
                <a:rPr lang="en-US" altLang="ru-RU" sz="2400" i="1" dirty="0"/>
                <a:t> </a:t>
              </a:r>
              <a:r>
                <a:rPr lang="ru-RU" altLang="ru-RU" sz="2400" dirty="0"/>
                <a:t>С центром в точке </a:t>
              </a:r>
              <a:r>
                <a:rPr lang="en-US" altLang="ru-RU" sz="2400" i="1" dirty="0"/>
                <a:t>C</a:t>
              </a:r>
              <a:r>
                <a:rPr lang="ru-RU" altLang="ru-RU" sz="2400" dirty="0"/>
                <a:t> проведем окружность радиуса </a:t>
              </a:r>
              <a:r>
                <a:rPr lang="en-US" altLang="ru-RU" sz="2400" i="1" dirty="0"/>
                <a:t>BC</a:t>
              </a:r>
              <a:r>
                <a:rPr lang="ru-RU" altLang="ru-RU" sz="2400" dirty="0"/>
                <a:t>, ее точку пересечения с отрезком </a:t>
              </a:r>
              <a:r>
                <a:rPr lang="en-US" altLang="ru-RU" sz="2400" i="1" dirty="0"/>
                <a:t>AC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D</a:t>
              </a:r>
              <a:r>
                <a:rPr lang="ru-RU" altLang="ru-RU" sz="2400" dirty="0"/>
                <a:t>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С центром в точке </a:t>
              </a:r>
              <a:r>
                <a:rPr lang="en-US" altLang="ru-RU" sz="2400" i="1" dirty="0"/>
                <a:t>A</a:t>
              </a:r>
              <a:r>
                <a:rPr lang="ru-RU" altLang="ru-RU" sz="2400" dirty="0"/>
                <a:t> проведем окружность радиуса </a:t>
              </a:r>
              <a:r>
                <a:rPr lang="en-US" altLang="ru-RU" sz="2400" i="1" dirty="0"/>
                <a:t>AD</a:t>
              </a:r>
              <a:r>
                <a:rPr lang="ru-RU" altLang="ru-RU" sz="2400" dirty="0"/>
                <a:t>, ее точку пересечения с отрезком </a:t>
              </a:r>
              <a:r>
                <a:rPr lang="en-US" altLang="ru-RU" sz="2400" i="1" dirty="0"/>
                <a:t>AB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E</a:t>
              </a:r>
              <a:r>
                <a:rPr lang="ru-RU" altLang="ru-RU" sz="2400" dirty="0"/>
                <a:t>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Эта точка и</a:t>
              </a:r>
              <a:r>
                <a:rPr lang="ru-RU" sz="2400" b="1" dirty="0"/>
                <a:t> </a:t>
              </a:r>
              <a:r>
                <a:rPr lang="ru-RU" altLang="ru-RU" sz="2400" dirty="0"/>
                <a:t>будет делить отрезок </a:t>
              </a:r>
              <a:r>
                <a:rPr lang="en-US" altLang="ru-RU" sz="2400" i="1" dirty="0"/>
                <a:t>AB </a:t>
              </a:r>
              <a:r>
                <a:rPr lang="ru-RU" altLang="ru-RU" sz="2400" dirty="0"/>
                <a:t>в золотом отношении.</a:t>
              </a:r>
            </a:p>
          </p:txBody>
        </p:sp>
        <p:pic>
          <p:nvPicPr>
            <p:cNvPr id="9222" name="Picture 7">
              <a:extLst>
                <a:ext uri="{FF2B5EF4-FFF2-40B4-BE49-F238E27FC236}">
                  <a16:creationId xmlns:a16="http://schemas.microsoft.com/office/drawing/2014/main" id="{855E709B-BFBA-DD9B-B7B8-0D48670B3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48"/>
              <a:ext cx="2551" cy="1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7CAFFA7E-7195-438F-B226-1ECB5B06D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Пропорции головы и руки человека</a:t>
            </a:r>
          </a:p>
        </p:txBody>
      </p:sp>
      <p:pic>
        <p:nvPicPr>
          <p:cNvPr id="5123" name="Picture 1027" descr="C:\Documents and Settings\Администратор\Мои документы\Мои рисунки\face-zolot-sech.gif">
            <a:extLst>
              <a:ext uri="{FF2B5EF4-FFF2-40B4-BE49-F238E27FC236}">
                <a16:creationId xmlns:a16="http://schemas.microsoft.com/office/drawing/2014/main" id="{7A573F38-C1B5-4449-BD02-8AD17877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885950"/>
            <a:ext cx="6286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961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E1CFF8-C18A-4325-8269-FDB77421B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Золотой прямоугольник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9AFC3FA-8F92-42C3-A1F6-F86E6908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Прямоугольник, стороны которого находятся в золотом отношении, называется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золотым прямоугольником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40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 Box 13">
            <a:extLst>
              <a:ext uri="{FF2B5EF4-FFF2-40B4-BE49-F238E27FC236}">
                <a16:creationId xmlns:a16="http://schemas.microsoft.com/office/drawing/2014/main" id="{5AA70480-14DD-4E31-ADF4-DF9BBF68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Если от золотого прямоугольника отрезать квадрат со стороной, равной меньшей стороне прямоугольника, то снова получим золотой прямоугольник подобный исходному.</a:t>
            </a:r>
            <a:endParaRPr lang="en-US" altLang="ru-RU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5365" name="Object 18">
            <a:extLst>
              <a:ext uri="{FF2B5EF4-FFF2-40B4-BE49-F238E27FC236}">
                <a16:creationId xmlns:a16="http://schemas.microsoft.com/office/drawing/2014/main" id="{494E1151-8320-4626-BE01-3362DCE60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3050" y="2765425"/>
          <a:ext cx="302895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029373" imgH="2257740" progId="Paint.Picture">
                  <p:embed/>
                </p:oleObj>
              </mc:Choice>
              <mc:Fallback>
                <p:oleObj name="Точечный рисунок" r:id="rId3" imgW="3029373" imgH="2257740" progId="Paint.Picture">
                  <p:embed/>
                  <p:pic>
                    <p:nvPicPr>
                      <p:cNvPr id="15365" name="Object 18">
                        <a:extLst>
                          <a:ext uri="{FF2B5EF4-FFF2-40B4-BE49-F238E27FC236}">
                            <a16:creationId xmlns:a16="http://schemas.microsoft.com/office/drawing/2014/main" id="{494E1151-8320-4626-BE01-3362DCE60B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765425"/>
                        <a:ext cx="302895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9366" name="Group 22">
            <a:extLst>
              <a:ext uri="{FF2B5EF4-FFF2-40B4-BE49-F238E27FC236}">
                <a16:creationId xmlns:a16="http://schemas.microsoft.com/office/drawing/2014/main" id="{2EE97890-7C38-4B3F-AC6B-43C9BAB8D318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765425"/>
            <a:ext cx="9067800" cy="4113213"/>
            <a:chOff x="48" y="1742"/>
            <a:chExt cx="5712" cy="2591"/>
          </a:xfrm>
        </p:grpSpPr>
        <p:sp>
          <p:nvSpPr>
            <p:cNvPr id="15367" name="Text Box 14">
              <a:extLst>
                <a:ext uri="{FF2B5EF4-FFF2-40B4-BE49-F238E27FC236}">
                  <a16:creationId xmlns:a16="http://schemas.microsoft.com/office/drawing/2014/main" id="{A98A3B05-BDA1-4945-95FD-96EF83028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112"/>
              <a:ext cx="571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cs typeface="Times New Roman" panose="02020603050405020304" pitchFamily="18" charset="0"/>
                </a:rPr>
                <a:t>	Если этот процесс продолжить, то мы получим так называемые «вращающиеся квадраты», и весь прямоугольник окажется составленным из этих квадратов (рис. а). Если вершины квадратов соединить плавной кривой, то получим кривую, называемую</a:t>
              </a:r>
              <a:r>
                <a:rPr lang="ru-RU" altLang="ru-RU" sz="24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золотой спиралью</a:t>
              </a:r>
              <a:r>
                <a:rPr lang="ru-RU" altLang="ru-RU" sz="24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cs typeface="Times New Roman" panose="02020603050405020304" pitchFamily="18" charset="0"/>
                </a:rPr>
                <a:t>(рис. б)</a:t>
              </a:r>
              <a:r>
                <a:rPr lang="ru-RU" altLang="ru-RU" sz="2400" dirty="0"/>
                <a:t>.</a:t>
              </a:r>
              <a:r>
                <a:rPr lang="ru-RU" altLang="ru-RU" sz="2400" dirty="0">
                  <a:cs typeface="Times New Roman" panose="02020603050405020304" pitchFamily="18" charset="0"/>
                </a:rPr>
                <a:t> </a:t>
              </a:r>
              <a:endParaRPr lang="en-US" altLang="ru-RU" sz="2400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368" name="Object 19">
              <a:extLst>
                <a:ext uri="{FF2B5EF4-FFF2-40B4-BE49-F238E27FC236}">
                  <a16:creationId xmlns:a16="http://schemas.microsoft.com/office/drawing/2014/main" id="{6E80B628-884E-4BD7-8372-992AE7BD10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8" y="1742"/>
            <a:ext cx="211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362794" imgH="2257740" progId="Paint.Picture">
                    <p:embed/>
                  </p:oleObj>
                </mc:Choice>
                <mc:Fallback>
                  <p:oleObj name="Точечный рисунок" r:id="rId5" imgW="3362794" imgH="2257740" progId="Paint.Picture">
                    <p:embed/>
                    <p:pic>
                      <p:nvPicPr>
                        <p:cNvPr id="15368" name="Object 19">
                          <a:extLst>
                            <a:ext uri="{FF2B5EF4-FFF2-40B4-BE49-F238E27FC236}">
                              <a16:creationId xmlns:a16="http://schemas.microsoft.com/office/drawing/2014/main" id="{6E80B628-884E-4BD7-8372-992AE7BD10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742"/>
                          <a:ext cx="211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439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4378C4-6667-4EDB-86D1-BB4FDCD9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Парфенон</a:t>
            </a:r>
          </a:p>
        </p:txBody>
      </p:sp>
      <p:sp>
        <p:nvSpPr>
          <p:cNvPr id="391174" name="Text Box 6">
            <a:extLst>
              <a:ext uri="{FF2B5EF4-FFF2-40B4-BE49-F238E27FC236}">
                <a16:creationId xmlns:a16="http://schemas.microsoft.com/office/drawing/2014/main" id="{E40BBBC7-41D2-42F1-995A-A02A55CFFE7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457200"/>
            <a:ext cx="8991600" cy="1569660"/>
          </a:xfrm>
          <a:prstGeom prst="rect">
            <a:avLst/>
          </a:prstGeom>
          <a:blipFill>
            <a:blip r:embed="rId3" cstate="print"/>
            <a:stretch>
              <a:fillRect l="-1017" t="-3113" r="-1017" b="-817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7172" name="Picture 38">
            <a:extLst>
              <a:ext uri="{FF2B5EF4-FFF2-40B4-BE49-F238E27FC236}">
                <a16:creationId xmlns:a16="http://schemas.microsoft.com/office/drawing/2014/main" id="{E170DE28-A972-4AD1-B467-30115E4B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951788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7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C0F998A9-A3D7-4F47-9E7C-EF3369CD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3818"/>
            <a:ext cx="8884096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(Первый признак подобия.) Если два угла одного треугольника равны двум углам другого треугольника, то такие треугольники подобны.</a:t>
            </a:r>
          </a:p>
        </p:txBody>
      </p:sp>
      <p:grpSp>
        <p:nvGrpSpPr>
          <p:cNvPr id="391226" name="Group 58">
            <a:extLst>
              <a:ext uri="{FF2B5EF4-FFF2-40B4-BE49-F238E27FC236}">
                <a16:creationId xmlns:a16="http://schemas.microsoft.com/office/drawing/2014/main" id="{C6792F92-0AFA-411C-AA11-CE972ECD81A3}"/>
              </a:ext>
            </a:extLst>
          </p:cNvPr>
          <p:cNvGrpSpPr>
            <a:grpSpLocks/>
          </p:cNvGrpSpPr>
          <p:nvPr/>
        </p:nvGrpSpPr>
        <p:grpSpPr bwMode="auto">
          <a:xfrm>
            <a:off x="9525" y="1450976"/>
            <a:ext cx="9144000" cy="5303840"/>
            <a:chOff x="6" y="914"/>
            <a:chExt cx="5760" cy="3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202" name="Text Box 34">
                  <a:extLst>
                    <a:ext uri="{FF2B5EF4-FFF2-40B4-BE49-F238E27FC236}">
                      <a16:creationId xmlns:a16="http://schemas.microsoft.com/office/drawing/2014/main" id="{2343F7E6-F5A8-4F33-AE3A-2765D6C32A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" y="2243"/>
                  <a:ext cx="5760" cy="20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cs typeface="Times New Roman" panose="02020603050405020304" pitchFamily="18" charset="0"/>
                    </a:rPr>
                    <a:t>	Отложим на </a:t>
                  </a:r>
                  <a:r>
                    <a:rPr lang="ru-RU" altLang="ru-RU" dirty="0"/>
                    <a:t>луче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отрезок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равный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и проведем прямую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В'С'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параллельную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25000" dirty="0"/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Треугольники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25000" dirty="0"/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'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'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(по второму признаку равенства треугольников). По теореме о пропорциональных отрезках имеет место равенство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  </a:t>
                  </a:r>
                  <a:r>
                    <a:rPr lang="ru-RU" altLang="ru-RU" dirty="0"/>
                    <a:t>                 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/>
                    <a:t>	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ледовательно, имеем 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Аналогичным образом доказывается, что имеет место 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треугольники подобны. </a:t>
                  </a:r>
                </a:p>
              </p:txBody>
            </p:sp>
          </mc:Choice>
          <mc:Fallback xmlns="">
            <p:sp>
              <p:nvSpPr>
                <p:cNvPr id="391202" name="Text Box 34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2343F7E6-F5A8-4F33-AE3A-2765D6C32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" y="2243"/>
                  <a:ext cx="5760" cy="2012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67" t="-1527" r="-1000" b="-343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208" name="Text Box 40">
                  <a:extLst>
                    <a:ext uri="{FF2B5EF4-FFF2-40B4-BE49-F238E27FC236}">
                      <a16:creationId xmlns:a16="http://schemas.microsoft.com/office/drawing/2014/main" id="{DB9E19D1-6FB5-4C47-B0BC-C7458E0477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9" y="914"/>
                  <a:ext cx="2784" cy="13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	Доказательство.</a:t>
                  </a:r>
                  <a:r>
                    <a:rPr lang="ru-RU" altLang="ru-RU" b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Пусть в треугольниках</a:t>
                  </a:r>
                  <a:r>
                    <a:rPr lang="ru-RU" altLang="ru-RU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 и</a:t>
                  </a:r>
                  <a:r>
                    <a:rPr lang="ru-RU" altLang="ru-RU" b="1" dirty="0">
                      <a:cs typeface="Times New Roman" panose="02020603050405020304" pitchFamily="18" charset="0"/>
                    </a:rPr>
                    <a:t> 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alt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 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Тогда и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Докажем, что                   </a:t>
                  </a:r>
                  <a:r>
                    <a:rPr lang="ru-RU" altLang="ru-RU" dirty="0"/>
                    <a:t>              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1208" name="Text Box 40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DB9E19D1-6FB5-4C47-B0BC-C7458E047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9" y="914"/>
                  <a:ext cx="2784" cy="1321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2207" t="-2326" r="-2069" b="-17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1225" name="Picture 57">
              <a:extLst>
                <a:ext uri="{FF2B5EF4-FFF2-40B4-BE49-F238E27FC236}">
                  <a16:creationId xmlns:a16="http://schemas.microsoft.com/office/drawing/2014/main" id="{6DD15EB1-323F-491B-AE66-B95733228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017"/>
              <a:ext cx="2862" cy="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E1CFF8-C18A-4325-8269-FDB77421B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Золотая спираль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6D9817-5A32-4CF2-92A9-6D86708F1F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627" y="609600"/>
            <a:ext cx="2663277" cy="26753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E6F7AF-965C-415B-B857-6337253CCE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97462"/>
            <a:ext cx="3332880" cy="249966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89D1B736-5960-4F16-A433-6FCD078C7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4" y="3894584"/>
            <a:ext cx="2785120" cy="2589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06D46F-2231-4D6C-8E01-A20F48C263A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829296"/>
            <a:ext cx="2682946" cy="2719867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411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E1CFF8-C18A-4325-8269-FDB77421B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Золотая спираль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AEE4C-786C-4591-948B-494D7E3450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335" y="813339"/>
            <a:ext cx="3240360" cy="22108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овца, стоит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0AC57AE0-9CBC-4996-AEA2-5831BA09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4295366" cy="28649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оллюск, беспозвоночное, улитка&#10;&#10;Автоматически созданное описание">
            <a:extLst>
              <a:ext uri="{FF2B5EF4-FFF2-40B4-BE49-F238E27FC236}">
                <a16:creationId xmlns:a16="http://schemas.microsoft.com/office/drawing/2014/main" id="{0795C439-2EEB-40CC-AC04-1FE48D6D3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72" y="844151"/>
            <a:ext cx="3660485" cy="205902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рептилия, ящериц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AB87FF18-1672-40CB-8675-F26A8EA47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71" y="3140968"/>
            <a:ext cx="2402088" cy="3599258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519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6B4F71F-973F-4DBB-9A2B-A62748012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Золотые треугольники</a:t>
            </a:r>
          </a:p>
        </p:txBody>
      </p:sp>
      <p:sp>
        <p:nvSpPr>
          <p:cNvPr id="577539" name="Text Box 3">
            <a:extLst>
              <a:ext uri="{FF2B5EF4-FFF2-40B4-BE49-F238E27FC236}">
                <a16:creationId xmlns:a16="http://schemas.microsoft.com/office/drawing/2014/main" id="{D1F8B91D-960B-415B-8566-7EFA748842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6200" y="838200"/>
            <a:ext cx="9067800" cy="1754326"/>
          </a:xfrm>
          <a:prstGeom prst="rect">
            <a:avLst/>
          </a:prstGeom>
          <a:blipFill>
            <a:blip r:embed="rId3" cstate="print"/>
            <a:stretch>
              <a:fillRect l="-1076" t="-2787" r="-1009" b="-696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" name="Рисунок 3" descr="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852936"/>
            <a:ext cx="5695950" cy="3562350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755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3E0716D6-DDB2-4444-B654-A8E2B6C0B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17348"/>
            <a:ext cx="4320480" cy="64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574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30">
            <a:extLst>
              <a:ext uri="{FF2B5EF4-FFF2-40B4-BE49-F238E27FC236}">
                <a16:creationId xmlns:a16="http://schemas.microsoft.com/office/drawing/2014/main" id="{F673DFA0-AAC8-43C0-B57F-E6CFC9E5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Теорема.</a:t>
            </a:r>
            <a:r>
              <a:rPr lang="ru-RU" altLang="ru-RU" sz="2800" b="1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З</a:t>
            </a:r>
            <a:r>
              <a:rPr lang="ru-RU" altLang="ru-RU" sz="2800" dirty="0">
                <a:cs typeface="Times New Roman" panose="02020603050405020304" pitchFamily="18" charset="0"/>
              </a:rPr>
              <a:t>олотыми треугольниками являются равнобедренные треугольники с углами при вершинах 36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и 108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7652" name="Text Box 1032">
            <a:extLst>
              <a:ext uri="{FF2B5EF4-FFF2-40B4-BE49-F238E27FC236}">
                <a16:creationId xmlns:a16="http://schemas.microsoft.com/office/drawing/2014/main" id="{31609FDC-5C80-4878-8AE7-AAE51AE92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0"/>
            <a:ext cx="9067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solidFill>
                  <a:srgbClr val="FF3300"/>
                </a:solidFill>
              </a:rPr>
              <a:t>Доказательство.</a:t>
            </a:r>
            <a:r>
              <a:rPr lang="ru-RU" altLang="ru-RU" sz="2400" dirty="0"/>
              <a:t> Пусть </a:t>
            </a:r>
            <a:r>
              <a:rPr lang="en-US" altLang="ru-RU" sz="2400" i="1" dirty="0"/>
              <a:t>ABC </a:t>
            </a:r>
            <a:r>
              <a:rPr lang="ru-RU" altLang="ru-RU" sz="2400" dirty="0"/>
              <a:t>– равнобедренный треугольник (</a:t>
            </a:r>
            <a:r>
              <a:rPr lang="en-US" altLang="ru-RU" sz="2400" i="1" dirty="0"/>
              <a:t>AC = BC</a:t>
            </a:r>
            <a:r>
              <a:rPr lang="ru-RU" altLang="ru-RU" sz="2400" i="1" dirty="0"/>
              <a:t> = </a:t>
            </a:r>
            <a:r>
              <a:rPr lang="ru-RU" altLang="ru-RU" sz="2400" dirty="0"/>
              <a:t>1, </a:t>
            </a:r>
            <a:r>
              <a:rPr lang="en-US" altLang="ru-RU" sz="2400" i="1" dirty="0"/>
              <a:t>AB = x</a:t>
            </a:r>
            <a:r>
              <a:rPr lang="en-US" altLang="ru-RU" sz="2400" dirty="0"/>
              <a:t>)</a:t>
            </a:r>
            <a:r>
              <a:rPr lang="ru-RU" altLang="ru-RU" sz="2400" dirty="0"/>
              <a:t>, угол </a:t>
            </a:r>
            <a:r>
              <a:rPr lang="en-US" altLang="ru-RU" sz="2400" i="1" dirty="0"/>
              <a:t>C </a:t>
            </a:r>
            <a:r>
              <a:rPr lang="ru-RU" altLang="ru-RU" sz="2400" dirty="0"/>
              <a:t>равен 36</a:t>
            </a:r>
            <a:r>
              <a:rPr lang="ru-RU" altLang="ru-RU" sz="2400" baseline="30000" dirty="0"/>
              <a:t>о</a:t>
            </a:r>
            <a:r>
              <a:rPr lang="ru-RU" altLang="ru-RU" sz="2400" dirty="0"/>
              <a:t>. Проведем биссектрису </a:t>
            </a:r>
            <a:r>
              <a:rPr lang="en-US" altLang="ru-RU" sz="2400" i="1" dirty="0"/>
              <a:t>AD</a:t>
            </a:r>
            <a:r>
              <a:rPr lang="ru-RU" altLang="ru-RU" sz="2400" dirty="0"/>
              <a:t>.</a:t>
            </a:r>
            <a:r>
              <a:rPr lang="en-US" altLang="ru-RU" sz="2400" dirty="0"/>
              <a:t> </a:t>
            </a:r>
            <a:r>
              <a:rPr lang="ru-RU" altLang="ru-RU" sz="2400" dirty="0"/>
              <a:t>Треугольники </a:t>
            </a:r>
            <a:r>
              <a:rPr lang="en-US" altLang="ru-RU" sz="2400" i="1" dirty="0"/>
              <a:t>ABD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CAB </a:t>
            </a:r>
            <a:r>
              <a:rPr lang="ru-RU" altLang="ru-RU" sz="2400" dirty="0"/>
              <a:t>подобны по трем углам. Следовательно, </a:t>
            </a:r>
            <a:r>
              <a:rPr lang="en-US" altLang="ru-RU" sz="2400" i="1" dirty="0"/>
              <a:t>BD </a:t>
            </a:r>
            <a:r>
              <a:rPr lang="en-US" altLang="ru-RU" sz="2400" dirty="0"/>
              <a:t>: </a:t>
            </a:r>
            <a:r>
              <a:rPr lang="en-US" altLang="ru-RU" sz="2400" i="1" dirty="0"/>
              <a:t>AB = AB </a:t>
            </a:r>
            <a:r>
              <a:rPr lang="en-US" altLang="ru-RU" sz="2400" dirty="0"/>
              <a:t>: </a:t>
            </a:r>
            <a:r>
              <a:rPr lang="en-US" altLang="ru-RU" sz="2400" i="1" dirty="0"/>
              <a:t>AC</a:t>
            </a:r>
            <a:r>
              <a:rPr lang="ru-RU" altLang="ru-RU" sz="2400" dirty="0"/>
              <a:t>, т.е. 1 – </a:t>
            </a:r>
            <a:r>
              <a:rPr lang="en-US" altLang="ru-RU" sz="2400" i="1" dirty="0"/>
              <a:t>x </a:t>
            </a:r>
            <a:r>
              <a:rPr lang="en-US" altLang="ru-RU" sz="2400" dirty="0"/>
              <a:t>: </a:t>
            </a:r>
            <a:r>
              <a:rPr lang="en-US" altLang="ru-RU" sz="2400" i="1" dirty="0"/>
              <a:t>x = x </a:t>
            </a:r>
            <a:r>
              <a:rPr lang="en-US" altLang="ru-RU" sz="2400" dirty="0"/>
              <a:t>: 1. </a:t>
            </a:r>
            <a:r>
              <a:rPr lang="ru-RU" altLang="ru-RU" sz="2400" dirty="0"/>
              <a:t>Решая это уравнение относительно </a:t>
            </a:r>
            <a:r>
              <a:rPr lang="en-US" altLang="ru-RU" sz="2400" i="1" dirty="0"/>
              <a:t>x</a:t>
            </a:r>
            <a:r>
              <a:rPr lang="ru-RU" altLang="ru-RU" sz="2400" dirty="0"/>
              <a:t>, находим </a:t>
            </a:r>
            <a:r>
              <a:rPr lang="en-US" altLang="ru-RU" sz="2400" i="1" dirty="0"/>
              <a:t>x = </a:t>
            </a:r>
            <a:r>
              <a:rPr lang="en-US" altLang="ru-RU" sz="2400" dirty="0">
                <a:cs typeface="Times New Roman" panose="02020603050405020304" pitchFamily="18" charset="0"/>
              </a:rPr>
              <a:t>φ.</a:t>
            </a:r>
            <a:r>
              <a:rPr lang="ru-RU" altLang="ru-RU" sz="2400" i="1" dirty="0"/>
              <a:t> </a:t>
            </a:r>
            <a:r>
              <a:rPr lang="ru-RU" altLang="ru-RU" sz="2400" dirty="0"/>
              <a:t>Значит, треугольник </a:t>
            </a:r>
            <a:r>
              <a:rPr lang="en-US" altLang="ru-RU" sz="2400" i="1" dirty="0"/>
              <a:t>ABC </a:t>
            </a:r>
            <a:r>
              <a:rPr lang="ru-RU" altLang="ru-RU" sz="2400" dirty="0"/>
              <a:t>– золотой. Заметим, что треугольник </a:t>
            </a:r>
            <a:r>
              <a:rPr lang="en-US" altLang="ru-RU" sz="2400" i="1" dirty="0"/>
              <a:t>ACD </a:t>
            </a:r>
            <a:r>
              <a:rPr lang="ru-RU" altLang="ru-RU" sz="2400" i="1" dirty="0"/>
              <a:t>– </a:t>
            </a:r>
            <a:r>
              <a:rPr lang="ru-RU" altLang="ru-RU" sz="2400" dirty="0"/>
              <a:t>также золотой.</a:t>
            </a:r>
            <a:endParaRPr lang="en-US" altLang="ru-RU" sz="2400" dirty="0"/>
          </a:p>
        </p:txBody>
      </p:sp>
      <p:pic>
        <p:nvPicPr>
          <p:cNvPr id="4" name="Рисунок 3" descr="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861048"/>
            <a:ext cx="2209800" cy="273367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527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657ED144-4BB0-412B-9FA4-E85B3C1DD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Пентаграмма</a:t>
            </a:r>
          </a:p>
        </p:txBody>
      </p:sp>
      <p:sp>
        <p:nvSpPr>
          <p:cNvPr id="39939" name="Text Box 1027">
            <a:extLst>
              <a:ext uri="{FF2B5EF4-FFF2-40B4-BE49-F238E27FC236}">
                <a16:creationId xmlns:a16="http://schemas.microsoft.com/office/drawing/2014/main" id="{5167C200-23FE-42FC-86DC-14E582EB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/>
              <a:t>	</a:t>
            </a:r>
            <a:r>
              <a:rPr lang="ru-RU" altLang="ru-RU" sz="2800"/>
              <a:t>П</a:t>
            </a:r>
            <a:r>
              <a:rPr lang="ru-RU" altLang="ru-RU" sz="2800">
                <a:cs typeface="Times New Roman" panose="02020603050405020304" pitchFamily="18" charset="0"/>
              </a:rPr>
              <a:t>равильный пятиугольник с проведенными в нем диагоналями, образующими звездчатый правильный пятиугольник</a:t>
            </a:r>
            <a:r>
              <a:rPr lang="ru-RU" altLang="ru-RU" sz="2800"/>
              <a:t> называется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пентаграмм</a:t>
            </a:r>
            <a:r>
              <a:rPr lang="ru-RU" altLang="ru-RU" sz="2800">
                <a:solidFill>
                  <a:srgbClr val="FF3300"/>
                </a:solidFill>
              </a:rPr>
              <a:t>ой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  <a:r>
              <a:rPr lang="ru-RU" altLang="ru-RU" sz="2800"/>
              <a:t>В</a:t>
            </a:r>
            <a:r>
              <a:rPr lang="ru-RU" altLang="ru-RU" sz="2800">
                <a:cs typeface="Times New Roman" panose="02020603050405020304" pitchFamily="18" charset="0"/>
              </a:rPr>
              <a:t>се треугольники, на которые при этом разбивается пятиугольник, являются золотыми.</a:t>
            </a:r>
          </a:p>
        </p:txBody>
      </p:sp>
      <p:pic>
        <p:nvPicPr>
          <p:cNvPr id="39940" name="Picture 1031">
            <a:extLst>
              <a:ext uri="{FF2B5EF4-FFF2-40B4-BE49-F238E27FC236}">
                <a16:creationId xmlns:a16="http://schemas.microsoft.com/office/drawing/2014/main" id="{9F345BCB-7473-4920-BA28-E22CA930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44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A8B14D04-43B3-4720-BA0A-98F9EAE2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В треугольнике </a:t>
            </a:r>
            <a:r>
              <a:rPr lang="en-US" altLang="ru-RU" i="1">
                <a:cs typeface="Times New Roman" panose="02020603050405020304" pitchFamily="18" charset="0"/>
              </a:rPr>
              <a:t>ABC</a:t>
            </a:r>
            <a:r>
              <a:rPr lang="ru-RU" altLang="ru-RU">
                <a:cs typeface="Times New Roman" panose="02020603050405020304" pitchFamily="18" charset="0"/>
              </a:rPr>
              <a:t> биссектриса </a:t>
            </a:r>
            <a:r>
              <a:rPr lang="en-US" altLang="ru-RU" i="1">
                <a:cs typeface="Times New Roman" panose="02020603050405020304" pitchFamily="18" charset="0"/>
              </a:rPr>
              <a:t>AL</a:t>
            </a:r>
            <a:r>
              <a:rPr lang="ru-RU" altLang="ru-RU">
                <a:cs typeface="Times New Roman" panose="02020603050405020304" pitchFamily="18" charset="0"/>
              </a:rPr>
              <a:t> равна отрезку </a:t>
            </a:r>
            <a:r>
              <a:rPr lang="en-US" altLang="ru-RU" i="1">
                <a:cs typeface="Times New Roman" panose="02020603050405020304" pitchFamily="18" charset="0"/>
              </a:rPr>
              <a:t>LC</a:t>
            </a:r>
            <a:r>
              <a:rPr lang="ru-RU" altLang="ru-RU">
                <a:cs typeface="Times New Roman" panose="02020603050405020304" pitchFamily="18" charset="0"/>
              </a:rPr>
              <a:t> и стороне </a:t>
            </a:r>
            <a:r>
              <a:rPr lang="en-US" altLang="ru-RU" i="1">
                <a:cs typeface="Times New Roman" panose="02020603050405020304" pitchFamily="18" charset="0"/>
              </a:rPr>
              <a:t>AB</a:t>
            </a:r>
            <a:r>
              <a:rPr lang="ru-RU" altLang="ru-RU">
                <a:cs typeface="Times New Roman" panose="02020603050405020304" pitchFamily="18" charset="0"/>
              </a:rPr>
              <a:t>. Найдите </a:t>
            </a:r>
            <a:r>
              <a:rPr lang="ru-RU" altLang="ru-RU"/>
              <a:t>угол </a:t>
            </a:r>
            <a:r>
              <a:rPr lang="en-US" altLang="ru-RU" i="1"/>
              <a:t>C</a:t>
            </a:r>
            <a:r>
              <a:rPr lang="ru-RU" altLang="ru-RU"/>
              <a:t>.</a:t>
            </a:r>
          </a:p>
        </p:txBody>
      </p:sp>
      <p:sp>
        <p:nvSpPr>
          <p:cNvPr id="555012" name="Text Box 4">
            <a:extLst>
              <a:ext uri="{FF2B5EF4-FFF2-40B4-BE49-F238E27FC236}">
                <a16:creationId xmlns:a16="http://schemas.microsoft.com/office/drawing/2014/main" id="{000A7B4F-4E35-41C3-B57E-AE2130B3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36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29700" name="Picture 9">
            <a:extLst>
              <a:ext uri="{FF2B5EF4-FFF2-40B4-BE49-F238E27FC236}">
                <a16:creationId xmlns:a16="http://schemas.microsoft.com/office/drawing/2014/main" id="{1F95C365-46A8-4EAD-BE04-E2AB9AAC5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655168" cy="336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2ABBE9D-8480-40D2-B3F8-0B4DBC207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A28A7E3F-3452-4F2A-84EF-47D783E9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0890"/>
            <a:ext cx="89289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/>
              <a:t>	</a:t>
            </a:r>
            <a:r>
              <a:rPr lang="ru-RU" altLang="ru-RU" sz="2400" dirty="0"/>
              <a:t>Биссектриса, проведённая из вершины основания равнобедренного треугольника, равна основанию. Найдите угол при</a:t>
            </a:r>
            <a:r>
              <a:rPr lang="ru-RU" sz="2400" dirty="0"/>
              <a:t> </a:t>
            </a:r>
            <a:r>
              <a:rPr lang="ru-RU" altLang="ru-RU" sz="2400" dirty="0"/>
              <a:t>основании этого треугольника.</a:t>
            </a:r>
          </a:p>
        </p:txBody>
      </p:sp>
      <p:sp>
        <p:nvSpPr>
          <p:cNvPr id="620548" name="Text Box 4">
            <a:extLst>
              <a:ext uri="{FF2B5EF4-FFF2-40B4-BE49-F238E27FC236}">
                <a16:creationId xmlns:a16="http://schemas.microsoft.com/office/drawing/2014/main" id="{D06BAC9F-5B79-4F18-8E32-C5332303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72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  <a:endParaRPr lang="ru-RU" altLang="ru-RU"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C252D4-4DD9-4E60-BAE7-DFCCD8A59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pic>
        <p:nvPicPr>
          <p:cNvPr id="6" name="Рисунок 5" descr="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04864"/>
            <a:ext cx="2714625" cy="348615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8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BAE87E9C-2D67-B778-3C1E-3C2160FCF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cs typeface="Times New Roman" panose="02020603050405020304" pitchFamily="18" charset="0"/>
              </a:rPr>
              <a:t>На рисунке окружность с центром в точке </a:t>
            </a:r>
            <a:r>
              <a:rPr lang="ru-RU" altLang="ru-RU" sz="2400" i="1" dirty="0">
                <a:cs typeface="Times New Roman" panose="02020603050405020304" pitchFamily="18" charset="0"/>
              </a:rPr>
              <a:t>О</a:t>
            </a:r>
            <a:r>
              <a:rPr lang="ru-RU" altLang="ru-RU" sz="2400" dirty="0">
                <a:cs typeface="Times New Roman" panose="02020603050405020304" pitchFamily="18" charset="0"/>
              </a:rPr>
              <a:t> касается прямой </a:t>
            </a:r>
            <a:r>
              <a:rPr lang="ru-RU" altLang="ru-RU" sz="2400" i="1" dirty="0">
                <a:cs typeface="Times New Roman" panose="02020603050405020304" pitchFamily="18" charset="0"/>
              </a:rPr>
              <a:t>АВ</a:t>
            </a:r>
            <a:r>
              <a:rPr lang="ru-RU" altLang="ru-RU" sz="2400" dirty="0">
                <a:cs typeface="Times New Roman" panose="02020603050405020304" pitchFamily="18" charset="0"/>
              </a:rPr>
              <a:t> в точке </a:t>
            </a:r>
            <a:r>
              <a:rPr lang="ru-RU" altLang="ru-RU" sz="2400" i="1" dirty="0">
                <a:cs typeface="Times New Roman" panose="02020603050405020304" pitchFamily="18" charset="0"/>
              </a:rPr>
              <a:t>В</a:t>
            </a:r>
            <a:r>
              <a:rPr lang="ru-RU" altLang="ru-RU" sz="2400" dirty="0">
                <a:cs typeface="Times New Roman" panose="02020603050405020304" pitchFamily="18" charset="0"/>
              </a:rPr>
              <a:t>, 2</a:t>
            </a:r>
            <a:r>
              <a:rPr lang="ru-RU" altLang="ru-RU" sz="2400" i="1" dirty="0">
                <a:cs typeface="Times New Roman" panose="02020603050405020304" pitchFamily="18" charset="0"/>
              </a:rPr>
              <a:t>ОВ = АВ.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Найдите отношение отрезков </a:t>
            </a:r>
            <a:r>
              <a:rPr lang="en-US" altLang="ru-RU" sz="2400" i="1" dirty="0"/>
              <a:t>AC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AB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Text Box 5">
                <a:extLst>
                  <a:ext uri="{FF2B5EF4-FFF2-40B4-BE49-F238E27FC236}">
                    <a16:creationId xmlns:a16="http://schemas.microsoft.com/office/drawing/2014/main" id="{47CC464F-67EC-6EE4-FE6A-5355D37F5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5334000"/>
                <a:ext cx="8458200" cy="879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17" name="Text 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7CC464F-67EC-6EE4-FE6A-5355D37F5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334000"/>
                <a:ext cx="8458200" cy="879023"/>
              </a:xfrm>
              <a:prstGeom prst="rect">
                <a:avLst/>
              </a:prstGeom>
              <a:blipFill>
                <a:blip r:embed="rId3" cstate="print"/>
                <a:stretch>
                  <a:fillRect l="-1875" b="-9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7">
            <a:extLst>
              <a:ext uri="{FF2B5EF4-FFF2-40B4-BE49-F238E27FC236}">
                <a16:creationId xmlns:a16="http://schemas.microsoft.com/office/drawing/2014/main" id="{8F0B455B-394C-395F-B4EE-1C82C90B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51961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0A54940-7464-1E6D-8388-0EC639B68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3AE78302-7F27-4E1B-BA92-66C6DC06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3188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/>
              <a:t>	</a:t>
            </a:r>
            <a:r>
              <a:rPr lang="ru-RU" altLang="ru-RU" sz="2800" dirty="0"/>
              <a:t>Угол при основании равнобедренного треугольника </a:t>
            </a:r>
            <a:r>
              <a:rPr lang="en-US" altLang="ru-RU" sz="2800" i="1" dirty="0"/>
              <a:t>ABC </a:t>
            </a:r>
            <a:r>
              <a:rPr lang="en-US" altLang="ru-RU" sz="2800" dirty="0"/>
              <a:t>(</a:t>
            </a:r>
            <a:r>
              <a:rPr lang="en-US" altLang="ru-RU" sz="2800" i="1" dirty="0"/>
              <a:t>AC = BC</a:t>
            </a:r>
            <a:r>
              <a:rPr lang="en-US" altLang="ru-RU" sz="2800" dirty="0"/>
              <a:t>)</a:t>
            </a:r>
            <a:r>
              <a:rPr lang="en-US" altLang="ru-RU" sz="2800" i="1" dirty="0"/>
              <a:t> </a:t>
            </a:r>
            <a:r>
              <a:rPr lang="ru-RU" altLang="ru-RU" sz="2800" dirty="0"/>
              <a:t>равен 36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Высота</a:t>
            </a:r>
            <a:r>
              <a:rPr lang="en-US" altLang="ru-RU" sz="2800" dirty="0"/>
              <a:t> </a:t>
            </a:r>
            <a:r>
              <a:rPr lang="en-US" altLang="ru-RU" sz="2800" i="1" dirty="0"/>
              <a:t>CH</a:t>
            </a:r>
            <a:r>
              <a:rPr lang="ru-RU" altLang="ru-RU" sz="2800" dirty="0"/>
              <a:t>, опущенная на основание, равна 1. Найдите биссектрису</a:t>
            </a:r>
            <a:r>
              <a:rPr lang="en-US" altLang="ru-RU" sz="2800" dirty="0"/>
              <a:t> </a:t>
            </a:r>
            <a:r>
              <a:rPr lang="en-US" altLang="ru-RU" sz="2800" i="1" dirty="0"/>
              <a:t>AD</a:t>
            </a:r>
            <a:r>
              <a:rPr lang="ru-RU" altLang="ru-RU" sz="2800" dirty="0"/>
              <a:t>, проведенную из вершины основания.</a:t>
            </a:r>
          </a:p>
        </p:txBody>
      </p:sp>
      <p:pic>
        <p:nvPicPr>
          <p:cNvPr id="35843" name="Picture 7">
            <a:extLst>
              <a:ext uri="{FF2B5EF4-FFF2-40B4-BE49-F238E27FC236}">
                <a16:creationId xmlns:a16="http://schemas.microsoft.com/office/drawing/2014/main" id="{B9225EB1-30E9-42AA-A7C0-AF3B0A4F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98738"/>
            <a:ext cx="458470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2602" name="Group 10">
            <a:extLst>
              <a:ext uri="{FF2B5EF4-FFF2-40B4-BE49-F238E27FC236}">
                <a16:creationId xmlns:a16="http://schemas.microsoft.com/office/drawing/2014/main" id="{2F762619-41A5-4AA4-AECA-8090AFA55E0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598738"/>
            <a:ext cx="8961438" cy="4168776"/>
            <a:chOff x="48" y="1637"/>
            <a:chExt cx="5645" cy="2626"/>
          </a:xfrm>
        </p:grpSpPr>
        <p:sp>
          <p:nvSpPr>
            <p:cNvPr id="35845" name="Text Box 4">
              <a:extLst>
                <a:ext uri="{FF2B5EF4-FFF2-40B4-BE49-F238E27FC236}">
                  <a16:creationId xmlns:a16="http://schemas.microsoft.com/office/drawing/2014/main" id="{398D859B-505D-4D76-B5B0-908FEED99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" y="2932"/>
              <a:ext cx="5625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400" dirty="0"/>
                <a:t> Проведем среднюю линию </a:t>
              </a:r>
              <a:r>
                <a:rPr lang="en-US" altLang="ru-RU" sz="2400" i="1" dirty="0"/>
                <a:t>HE</a:t>
              </a:r>
              <a:r>
                <a:rPr lang="ru-RU" altLang="ru-RU" sz="2400" dirty="0"/>
                <a:t> треугольника </a:t>
              </a:r>
              <a:r>
                <a:rPr lang="en-US" altLang="ru-RU" sz="2400" i="1" dirty="0"/>
                <a:t>ABD</a:t>
              </a:r>
              <a:r>
                <a:rPr lang="en-US" altLang="ru-RU" sz="2400" dirty="0"/>
                <a:t>.</a:t>
              </a:r>
              <a:r>
                <a:rPr lang="ru-RU" altLang="ru-RU" sz="2400" i="1" dirty="0"/>
                <a:t> </a:t>
              </a:r>
              <a:r>
                <a:rPr lang="ru-RU" altLang="ru-RU" sz="2400" dirty="0"/>
                <a:t>Угол </a:t>
              </a:r>
              <a:r>
                <a:rPr lang="en-US" altLang="ru-RU" sz="2400" i="1" dirty="0"/>
                <a:t>HED </a:t>
              </a:r>
              <a:r>
                <a:rPr lang="ru-RU" altLang="ru-RU" sz="2400" dirty="0"/>
                <a:t>равен углу </a:t>
              </a:r>
              <a:r>
                <a:rPr lang="en-US" altLang="ru-RU" sz="2400" i="1" dirty="0"/>
                <a:t>ADC </a:t>
              </a:r>
              <a:r>
                <a:rPr lang="ru-RU" altLang="ru-RU" sz="2400" dirty="0"/>
                <a:t>и равен 54</a:t>
              </a:r>
              <a:r>
                <a:rPr lang="ru-RU" altLang="ru-RU" sz="2400" baseline="30000" dirty="0"/>
                <a:t>о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Угол </a:t>
              </a:r>
              <a:r>
                <a:rPr lang="en-US" altLang="ru-RU" sz="2400" i="1" dirty="0"/>
                <a:t>HCE </a:t>
              </a:r>
              <a:r>
                <a:rPr lang="ru-RU" altLang="ru-RU" sz="2400" dirty="0"/>
                <a:t>также равен 54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. </a:t>
              </a:r>
              <a:r>
                <a:rPr lang="ru-RU" altLang="ru-RU" sz="2400" spc="-60" dirty="0"/>
                <a:t>Следовательно, треугольник </a:t>
              </a:r>
              <a:r>
                <a:rPr lang="en-US" altLang="ru-RU" sz="2400" i="1" spc="-60" dirty="0"/>
                <a:t>HCE </a:t>
              </a:r>
              <a:r>
                <a:rPr lang="ru-RU" altLang="ru-RU" sz="2400" spc="-60" dirty="0"/>
                <a:t>– равнобедренный, </a:t>
              </a:r>
              <a:r>
                <a:rPr lang="en-US" altLang="ru-RU" sz="2400" i="1" spc="-60" dirty="0"/>
                <a:t>HC = HE = </a:t>
              </a:r>
              <a:r>
                <a:rPr lang="en-US" altLang="ru-RU" sz="2400" spc="-60" dirty="0"/>
                <a:t> </a:t>
              </a:r>
              <a:r>
                <a:rPr lang="ru-RU" altLang="ru-RU" sz="2400" spc="-60" dirty="0"/>
                <a:t> 0,5.</a:t>
              </a:r>
              <a:endParaRPr lang="ru-RU" altLang="ru-RU" sz="2400" spc="-60" dirty="0">
                <a:cs typeface="Times New Roman" panose="02020603050405020304" pitchFamily="18" charset="0"/>
              </a:endParaRPr>
            </a:p>
          </p:txBody>
        </p:sp>
        <p:pic>
          <p:nvPicPr>
            <p:cNvPr id="35846" name="Picture 8">
              <a:extLst>
                <a:ext uri="{FF2B5EF4-FFF2-40B4-BE49-F238E27FC236}">
                  <a16:creationId xmlns:a16="http://schemas.microsoft.com/office/drawing/2014/main" id="{4A5B6113-3374-4DBA-A62B-BAD8551FB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37"/>
              <a:ext cx="2888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7" name="Text Box 9">
              <a:extLst>
                <a:ext uri="{FF2B5EF4-FFF2-40B4-BE49-F238E27FC236}">
                  <a16:creationId xmlns:a16="http://schemas.microsoft.com/office/drawing/2014/main" id="{7A4A1EA3-413F-43F5-AB9E-C803B3DC2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936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</a:t>
              </a:r>
              <a:r>
                <a:rPr lang="en-US" altLang="ru-RU" sz="2800" dirty="0">
                  <a:solidFill>
                    <a:srgbClr val="FF3300"/>
                  </a:solidFill>
                </a:rPr>
                <a:t>:</a:t>
              </a:r>
              <a:r>
                <a:rPr lang="ru-RU" altLang="ru-RU" sz="2800" dirty="0">
                  <a:solidFill>
                    <a:srgbClr val="FF3300"/>
                  </a:solidFill>
                </a:rPr>
                <a:t> </a:t>
              </a:r>
              <a:r>
                <a:rPr lang="en-US" altLang="ru-RU" sz="2800" i="1" dirty="0"/>
                <a:t>AD = </a:t>
              </a:r>
              <a:r>
                <a:rPr lang="ru-RU" altLang="ru-RU" sz="2800" dirty="0"/>
                <a:t>1.</a:t>
              </a:r>
              <a:endParaRPr lang="ru-RU" altLang="ru-RU" sz="2800" dirty="0">
                <a:solidFill>
                  <a:srgbClr val="FF3300"/>
                </a:solidFill>
              </a:endParaRPr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79BB848-BFAA-4EC4-86FC-DAB3A061F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>
            <a:extLst>
              <a:ext uri="{FF2B5EF4-FFF2-40B4-BE49-F238E27FC236}">
                <a16:creationId xmlns:a16="http://schemas.microsoft.com/office/drawing/2014/main" id="{1F924705-C8BF-48C7-B85C-02BCCDC4F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573443" name="Text Box 3">
            <a:extLst>
              <a:ext uri="{FF2B5EF4-FFF2-40B4-BE49-F238E27FC236}">
                <a16:creationId xmlns:a16="http://schemas.microsoft.com/office/drawing/2014/main" id="{1C4DBD30-73D7-4F51-9ED4-83A68F182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Подобны ли треугольники, изображенные на рисунке? Если да, найдите коэффициент подобия</a:t>
            </a:r>
            <a:endParaRPr lang="en-US" altLang="ru-RU" sz="3200" dirty="0"/>
          </a:p>
        </p:txBody>
      </p:sp>
      <p:sp>
        <p:nvSpPr>
          <p:cNvPr id="573444" name="Text Box 4">
            <a:extLst>
              <a:ext uri="{FF2B5EF4-FFF2-40B4-BE49-F238E27FC236}">
                <a16:creationId xmlns:a16="http://schemas.microsoft.com/office/drawing/2014/main" id="{047E9E58-9A94-470E-A663-DF3140F8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32296"/>
            <a:ext cx="502575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Да, 2.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73449" name="Picture 9">
            <a:extLst>
              <a:ext uri="{FF2B5EF4-FFF2-40B4-BE49-F238E27FC236}">
                <a16:creationId xmlns:a16="http://schemas.microsoft.com/office/drawing/2014/main" id="{3D249932-9B9E-428E-807B-C3183A9E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3" y="2348880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FD20469D-42D9-7133-B79E-D0625438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В полукруг с диаметром </a:t>
            </a:r>
            <a:r>
              <a:rPr lang="ru-RU" altLang="ru-RU" i="1">
                <a:cs typeface="Times New Roman" panose="02020603050405020304" pitchFamily="18" charset="0"/>
              </a:rPr>
              <a:t>АВ</a:t>
            </a:r>
            <a:r>
              <a:rPr lang="ru-RU" altLang="ru-RU">
                <a:cs typeface="Times New Roman" panose="02020603050405020304" pitchFamily="18" charset="0"/>
              </a:rPr>
              <a:t> вписан квадрат </a:t>
            </a:r>
            <a:r>
              <a:rPr lang="en-US" altLang="ru-RU" i="1">
                <a:cs typeface="Times New Roman" panose="02020603050405020304" pitchFamily="18" charset="0"/>
              </a:rPr>
              <a:t>CDEF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r>
              <a:rPr lang="ru-RU" altLang="ru-RU"/>
              <a:t>Найдите отношение</a:t>
            </a:r>
            <a:r>
              <a:rPr lang="ru-RU" altLang="ru-RU">
                <a:cs typeface="Times New Roman" panose="02020603050405020304" pitchFamily="18" charset="0"/>
              </a:rPr>
              <a:t> отрез</a:t>
            </a:r>
            <a:r>
              <a:rPr lang="ru-RU" altLang="ru-RU"/>
              <a:t>ков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АЕ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ED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endParaRPr lang="en-US" altLang="ru-RU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Text Box 6">
                <a:extLst>
                  <a:ext uri="{FF2B5EF4-FFF2-40B4-BE49-F238E27FC236}">
                    <a16:creationId xmlns:a16="http://schemas.microsoft.com/office/drawing/2014/main" id="{81D80614-A268-92C4-60B9-A86617EB01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181600"/>
                <a:ext cx="3200400" cy="879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61" name="Text 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1D80614-A268-92C4-60B9-A86617EB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181600"/>
                <a:ext cx="3200400" cy="879023"/>
              </a:xfrm>
              <a:prstGeom prst="rect">
                <a:avLst/>
              </a:prstGeom>
              <a:blipFill>
                <a:blip r:embed="rId3" cstate="print"/>
                <a:stretch>
                  <a:fillRect l="-4952" b="-9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0" name="Picture 8">
            <a:extLst>
              <a:ext uri="{FF2B5EF4-FFF2-40B4-BE49-F238E27FC236}">
                <a16:creationId xmlns:a16="http://schemas.microsoft.com/office/drawing/2014/main" id="{DFA648D9-7AF7-3B98-A16E-814C8A93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7545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8DC17D8-A098-5A1D-61CB-88DD2A50A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69F832C9-FEEE-48ED-B1FD-32DFD090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Найдите радиус окружности, описанной </a:t>
            </a:r>
            <a:r>
              <a:rPr lang="ru-RU" altLang="ru-RU" spc="-30" dirty="0">
                <a:cs typeface="Times New Roman" panose="02020603050405020304" pitchFamily="18" charset="0"/>
              </a:rPr>
              <a:t>около правильного десятиугольника со стороной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Text Box 5">
                <a:extLst>
                  <a:ext uri="{FF2B5EF4-FFF2-40B4-BE49-F238E27FC236}">
                    <a16:creationId xmlns:a16="http://schemas.microsoft.com/office/drawing/2014/main" id="{61D243A7-056F-4112-B25A-7205CD507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4876800"/>
                <a:ext cx="8458200" cy="879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7893" name="Text 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1D243A7-056F-4112-B25A-7205CD507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876800"/>
                <a:ext cx="8458200" cy="879023"/>
              </a:xfrm>
              <a:prstGeom prst="rect">
                <a:avLst/>
              </a:prstGeom>
              <a:blipFill>
                <a:blip r:embed="rId3" cstate="print"/>
                <a:stretch>
                  <a:fillRect l="-1801" b="-9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Picture 7">
            <a:extLst>
              <a:ext uri="{FF2B5EF4-FFF2-40B4-BE49-F238E27FC236}">
                <a16:creationId xmlns:a16="http://schemas.microsoft.com/office/drawing/2014/main" id="{5A74A23C-04E3-47F1-AEC1-9D77AF20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281238"/>
            <a:ext cx="23288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1363307-B610-4A06-A7B3-06D003518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CFB6E61E-2AB7-45B1-8CB7-C9407718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Сторона правильного пятиугольника равна 1. Найдите его диагональ. </a:t>
            </a:r>
            <a:endParaRPr lang="en-US" altLang="ru-RU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Text Box 4">
                <a:extLst>
                  <a:ext uri="{FF2B5EF4-FFF2-40B4-BE49-F238E27FC236}">
                    <a16:creationId xmlns:a16="http://schemas.microsoft.com/office/drawing/2014/main" id="{7E09BBA8-B461-4083-977A-F6FFA15F2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334000"/>
                <a:ext cx="8458200" cy="879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989" name="Text 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E09BBA8-B461-4083-977A-F6FFA15F2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334000"/>
                <a:ext cx="8458200" cy="879023"/>
              </a:xfrm>
              <a:prstGeom prst="rect">
                <a:avLst/>
              </a:prstGeom>
              <a:blipFill>
                <a:blip r:embed="rId3" cstate="print"/>
                <a:stretch>
                  <a:fillRect l="-1801" b="-9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8" name="Picture 9">
            <a:extLst>
              <a:ext uri="{FF2B5EF4-FFF2-40B4-BE49-F238E27FC236}">
                <a16:creationId xmlns:a16="http://schemas.microsoft.com/office/drawing/2014/main" id="{9E6101D2-FBF0-4C84-A6EC-61130748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B705ADA-14F9-4686-BA61-BB8D35F53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B1AA3107-B7A2-4086-AD20-0B0801923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/>
              <a:t>	</a:t>
            </a:r>
            <a:r>
              <a:rPr lang="ru-RU" altLang="ru-RU"/>
              <a:t>В каком отношении точка </a:t>
            </a:r>
            <a:r>
              <a:rPr lang="en-US" altLang="ru-RU" i="1"/>
              <a:t>E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делит отрезок </a:t>
            </a:r>
            <a:r>
              <a:rPr lang="en-US" altLang="ru-RU" i="1"/>
              <a:t>AC</a:t>
            </a:r>
            <a:r>
              <a:rPr lang="ru-RU" altLang="ru-RU"/>
              <a:t>?</a:t>
            </a:r>
            <a:endParaRPr lang="en-US" altLang="ru-RU"/>
          </a:p>
        </p:txBody>
      </p:sp>
      <p:sp>
        <p:nvSpPr>
          <p:cNvPr id="598021" name="Text Box 5">
            <a:extLst>
              <a:ext uri="{FF2B5EF4-FFF2-40B4-BE49-F238E27FC236}">
                <a16:creationId xmlns:a16="http://schemas.microsoft.com/office/drawing/2014/main" id="{45752119-E11B-4162-8562-F73DC6DC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В золотом.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44036" name="Picture 8">
            <a:extLst>
              <a:ext uri="{FF2B5EF4-FFF2-40B4-BE49-F238E27FC236}">
                <a16:creationId xmlns:a16="http://schemas.microsoft.com/office/drawing/2014/main" id="{928FA061-E8DE-4362-82BD-F3961DAE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484563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81192B8-BDA4-47D4-A16F-257E47A40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>
            <a:extLst>
              <a:ext uri="{FF2B5EF4-FFF2-40B4-BE49-F238E27FC236}">
                <a16:creationId xmlns:a16="http://schemas.microsoft.com/office/drawing/2014/main" id="{AAD998A7-1A8A-41D4-AD1D-B5370240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диагонали правильного пятиугольника образуют правильный пятиугольник. Найдите сторону этого пятиугольника, если сторона исходного пятиугольника равна 1.</a:t>
            </a: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20C2E26A-4050-47FC-9B60-8C61CA04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73338"/>
            <a:ext cx="3656013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085" name="Text Box 4">
                <a:extLst>
                  <a:ext uri="{FF2B5EF4-FFF2-40B4-BE49-F238E27FC236}">
                    <a16:creationId xmlns:a16="http://schemas.microsoft.com/office/drawing/2014/main" id="{B695AB02-FBBC-445A-9FAC-277F33230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544" y="5181600"/>
                <a:ext cx="3398912" cy="879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085" name="Text 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695AB02-FBBC-445A-9FAC-277F33230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181600"/>
                <a:ext cx="3398912" cy="879023"/>
              </a:xfrm>
              <a:prstGeom prst="rect">
                <a:avLst/>
              </a:prstGeom>
              <a:blipFill>
                <a:blip r:embed="rId4" cstate="print"/>
                <a:stretch>
                  <a:fillRect l="-4668" b="-9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E9FF7C1F-E4DC-4B02-BA7F-B31586672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B4F7841E-B986-642A-1685-8501096E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88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значения тригонометрических функций углов: а) 18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; б) 54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Text Box 5">
                <a:extLst>
                  <a:ext uri="{FF2B5EF4-FFF2-40B4-BE49-F238E27FC236}">
                    <a16:creationId xmlns:a16="http://schemas.microsoft.com/office/drawing/2014/main" id="{B8104532-82CB-1628-4E36-C2CA6106A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4833256"/>
                <a:ext cx="5715000" cy="682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dirty="0">
                    <a:solidFill>
                      <a:srgbClr val="FF3300"/>
                    </a:solidFill>
                  </a:rPr>
                  <a:t>Ответ: </a:t>
                </a:r>
                <a:r>
                  <a:rPr lang="ru-RU" altLang="ru-RU" sz="2400" dirty="0"/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°=</m:t>
                        </m:r>
                        <m:f>
                          <m:fPr>
                            <m:ctrlP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ru-R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−1+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alt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801" name="Text 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8104532-82CB-1628-4E36-C2CA6106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33256"/>
                <a:ext cx="5715000" cy="682303"/>
              </a:xfrm>
              <a:prstGeom prst="rect">
                <a:avLst/>
              </a:prstGeom>
              <a:blipFill>
                <a:blip r:embed="rId3" cstate="print"/>
                <a:stretch>
                  <a:fillRect l="-1599" b="-8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00" name="Text Box 10">
                <a:extLst>
                  <a:ext uri="{FF2B5EF4-FFF2-40B4-BE49-F238E27FC236}">
                    <a16:creationId xmlns:a16="http://schemas.microsoft.com/office/drawing/2014/main" id="{89ECCCBD-10F4-73AB-0ED9-F459966CB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672" y="5658497"/>
                <a:ext cx="3384376" cy="729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dirty="0"/>
                  <a:t>б)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°=</m:t>
                        </m:r>
                        <m:f>
                          <m:fPr>
                            <m:ctrlP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ru-R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den>
                        </m:f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33800" name="Text 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9ECCCBD-10F4-73AB-0ED9-F459966C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5658497"/>
                <a:ext cx="3384376" cy="729302"/>
              </a:xfrm>
              <a:prstGeom prst="rect">
                <a:avLst/>
              </a:prstGeom>
              <a:blipFill>
                <a:blip r:embed="rId4" cstate="print"/>
                <a:stretch>
                  <a:fillRect l="-2883" b="-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79456-989B-641F-DFD4-533EF4B7C1E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1479" y="1340768"/>
            <a:ext cx="1747242" cy="34476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04917-5D20-5982-4426-55A796DAC3F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7608" y="2240868"/>
            <a:ext cx="3510390" cy="2376264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>
            <a:extLst>
              <a:ext uri="{FF2B5EF4-FFF2-40B4-BE49-F238E27FC236}">
                <a16:creationId xmlns:a16="http://schemas.microsoft.com/office/drawing/2014/main" id="{9EC3249A-2E25-29F8-F1F5-C8FC939F9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Литература</a:t>
            </a:r>
          </a:p>
        </p:txBody>
      </p:sp>
      <p:pic>
        <p:nvPicPr>
          <p:cNvPr id="52227" name="Рисунок 1">
            <a:extLst>
              <a:ext uri="{FF2B5EF4-FFF2-40B4-BE49-F238E27FC236}">
                <a16:creationId xmlns:a16="http://schemas.microsoft.com/office/drawing/2014/main" id="{3D7C4779-767F-1911-7BBA-720BD5867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07022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Рисунок 2">
            <a:extLst>
              <a:ext uri="{FF2B5EF4-FFF2-40B4-BE49-F238E27FC236}">
                <a16:creationId xmlns:a16="http://schemas.microsoft.com/office/drawing/2014/main" id="{E9A6D2E9-434C-13F1-DEEA-3DF1565FA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00685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6338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832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1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3817681</TotalTime>
  <Words>4952</Words>
  <Application>Microsoft Office PowerPoint</Application>
  <PresentationFormat>Экран (4:3)</PresentationFormat>
  <Paragraphs>584</Paragraphs>
  <Slides>98</Slides>
  <Notes>96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104" baseType="lpstr">
      <vt:lpstr>Arial</vt:lpstr>
      <vt:lpstr>Arial Black</vt:lpstr>
      <vt:lpstr>Cambria Math</vt:lpstr>
      <vt:lpstr>Times New Roman</vt:lpstr>
      <vt:lpstr>Оформление по умолчанию</vt:lpstr>
      <vt:lpstr>Точечный рисунок</vt:lpstr>
      <vt:lpstr>ПОДОБИЕ треугольникОВ 8 класс Презентация к учебникам  И.М. Смирновой и В.А. Смирнова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признак подобия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Отрезки, связанные с окружностью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Второй и третий признаки подобия треугольников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Задачи с практическим содержанием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Золотое сечение</vt:lpstr>
      <vt:lpstr>Презентация PowerPoint</vt:lpstr>
      <vt:lpstr>Презентация PowerPoint</vt:lpstr>
      <vt:lpstr>Пропорции головы и руки человека</vt:lpstr>
      <vt:lpstr>Золотой прямоугольник</vt:lpstr>
      <vt:lpstr>Парфенон</vt:lpstr>
      <vt:lpstr>Золотая спираль</vt:lpstr>
      <vt:lpstr>Золотая спираль</vt:lpstr>
      <vt:lpstr>Золотые треугольники</vt:lpstr>
      <vt:lpstr>Презентация PowerPoint</vt:lpstr>
      <vt:lpstr>Презентация PowerPoint</vt:lpstr>
      <vt:lpstr>Пентаграмма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7</vt:lpstr>
      <vt:lpstr>Упражнение 8</vt:lpstr>
      <vt:lpstr>Упражнение 9</vt:lpstr>
      <vt:lpstr>Упражнение 10</vt:lpstr>
      <vt:lpstr>Презентация PowerPoint</vt:lpstr>
      <vt:lpstr>Литература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178</cp:revision>
  <dcterms:created xsi:type="dcterms:W3CDTF">2008-04-30T05:51:18Z</dcterms:created>
  <dcterms:modified xsi:type="dcterms:W3CDTF">2024-03-14T12:16:37Z</dcterms:modified>
</cp:coreProperties>
</file>