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683" r:id="rId2"/>
    <p:sldId id="682" r:id="rId3"/>
    <p:sldId id="737" r:id="rId4"/>
    <p:sldId id="792" r:id="rId5"/>
    <p:sldId id="794" r:id="rId6"/>
    <p:sldId id="795" r:id="rId7"/>
    <p:sldId id="803" r:id="rId8"/>
    <p:sldId id="804" r:id="rId9"/>
    <p:sldId id="805" r:id="rId10"/>
    <p:sldId id="806" r:id="rId11"/>
    <p:sldId id="807" r:id="rId12"/>
    <p:sldId id="821" r:id="rId13"/>
    <p:sldId id="822" r:id="rId14"/>
    <p:sldId id="725" r:id="rId15"/>
    <p:sldId id="819" r:id="rId16"/>
    <p:sldId id="858" r:id="rId17"/>
    <p:sldId id="859" r:id="rId18"/>
    <p:sldId id="860" r:id="rId19"/>
    <p:sldId id="861" r:id="rId20"/>
    <p:sldId id="862" r:id="rId21"/>
    <p:sldId id="863" r:id="rId22"/>
    <p:sldId id="649" r:id="rId23"/>
    <p:sldId id="820" r:id="rId24"/>
    <p:sldId id="823" r:id="rId25"/>
    <p:sldId id="824" r:id="rId26"/>
    <p:sldId id="825" r:id="rId27"/>
    <p:sldId id="828" r:id="rId28"/>
    <p:sldId id="831" r:id="rId29"/>
    <p:sldId id="836" r:id="rId30"/>
    <p:sldId id="669" r:id="rId31"/>
    <p:sldId id="837" r:id="rId32"/>
    <p:sldId id="855" r:id="rId33"/>
    <p:sldId id="838" r:id="rId34"/>
    <p:sldId id="856" r:id="rId35"/>
    <p:sldId id="839" r:id="rId36"/>
    <p:sldId id="857" r:id="rId37"/>
    <p:sldId id="843" r:id="rId38"/>
    <p:sldId id="864" r:id="rId39"/>
    <p:sldId id="848" r:id="rId40"/>
    <p:sldId id="865" r:id="rId41"/>
    <p:sldId id="851" r:id="rId42"/>
    <p:sldId id="866" r:id="rId43"/>
    <p:sldId id="717" r:id="rId44"/>
    <p:sldId id="718" r:id="rId45"/>
    <p:sldId id="719" r:id="rId46"/>
    <p:sldId id="726" r:id="rId47"/>
    <p:sldId id="768" r:id="rId48"/>
    <p:sldId id="769" r:id="rId49"/>
    <p:sldId id="689" r:id="rId50"/>
    <p:sldId id="746" r:id="rId51"/>
    <p:sldId id="698" r:id="rId52"/>
    <p:sldId id="727" r:id="rId53"/>
    <p:sldId id="867" r:id="rId54"/>
    <p:sldId id="868" r:id="rId55"/>
    <p:sldId id="808" r:id="rId56"/>
    <p:sldId id="728" r:id="rId57"/>
    <p:sldId id="869" r:id="rId58"/>
    <p:sldId id="709" r:id="rId59"/>
    <p:sldId id="767" r:id="rId60"/>
    <p:sldId id="766" r:id="rId61"/>
    <p:sldId id="729" r:id="rId62"/>
    <p:sldId id="710" r:id="rId63"/>
    <p:sldId id="809" r:id="rId64"/>
    <p:sldId id="870" r:id="rId65"/>
    <p:sldId id="810" r:id="rId66"/>
    <p:sldId id="811" r:id="rId67"/>
    <p:sldId id="812" r:id="rId68"/>
    <p:sldId id="814" r:id="rId69"/>
    <p:sldId id="815" r:id="rId70"/>
    <p:sldId id="816" r:id="rId71"/>
    <p:sldId id="871" r:id="rId72"/>
    <p:sldId id="872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0929"/>
  </p:normalViewPr>
  <p:slideViewPr>
    <p:cSldViewPr>
      <p:cViewPr varScale="1">
        <p:scale>
          <a:sx n="99" d="100"/>
          <a:sy n="99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D6990B-576C-4900-A406-C07CE771D0CA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2D1F7-E838-4FB9-88C9-53BFB1D4FABD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28988-F4D5-48B2-91CD-A297CDC83A9E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14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15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E7601C-4F08-4A29-953C-43CF2D3C600D}" type="slidenum">
              <a:rPr lang="ru-RU" sz="1200" smtClean="0"/>
              <a:pPr eaLnBrk="1" hangingPunct="1"/>
              <a:t>16</a:t>
            </a:fld>
            <a:endParaRPr lang="ru-RU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E7601C-4F08-4A29-953C-43CF2D3C600D}" type="slidenum">
              <a:rPr lang="ru-RU" sz="1200" smtClean="0"/>
              <a:pPr eaLnBrk="1" hangingPunct="1"/>
              <a:t>17</a:t>
            </a:fld>
            <a:endParaRPr lang="ru-RU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1CA98F-21CE-4036-A089-7881FC26F080}" type="slidenum">
              <a:rPr lang="ru-RU" sz="1200" smtClean="0"/>
              <a:pPr eaLnBrk="1" hangingPunct="1"/>
              <a:t>18</a:t>
            </a:fld>
            <a:endParaRPr lang="ru-RU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1CA98F-21CE-4036-A089-7881FC26F080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F8BA52-4223-401B-B299-ADAA814E614E}" type="slidenum">
              <a:rPr lang="ru-RU" sz="1200" smtClean="0"/>
              <a:pPr eaLnBrk="1" hangingPunct="1"/>
              <a:t>20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F8BA52-4223-401B-B299-ADAA814E614E}" type="slidenum">
              <a:rPr lang="ru-RU" sz="1200" smtClean="0"/>
              <a:pPr eaLnBrk="1" hangingPunct="1"/>
              <a:t>21</a:t>
            </a:fld>
            <a:endParaRPr lang="ru-RU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22</a:t>
            </a:fld>
            <a:endParaRPr lang="ru-RU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23</a:t>
            </a:fld>
            <a:endParaRPr lang="ru-RU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24</a:t>
            </a:fld>
            <a:endParaRPr lang="ru-RU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8488DF-15A0-4072-B97E-DABFFA1B1727}" type="slidenum">
              <a:rPr lang="ru-RU" sz="1200" smtClean="0"/>
              <a:pPr eaLnBrk="1" hangingPunct="1"/>
              <a:t>25</a:t>
            </a:fld>
            <a:endParaRPr lang="ru-RU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26</a:t>
            </a:fld>
            <a:endParaRPr lang="ru-RU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27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28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29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30</a:t>
            </a:fld>
            <a:endParaRPr lang="ru-RU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31</a:t>
            </a:fld>
            <a:endParaRPr lang="ru-RU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32</a:t>
            </a:fld>
            <a:endParaRPr lang="ru-RU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A3B54-F9DC-4918-A9A9-F22E03281BD2}" type="slidenum">
              <a:rPr lang="ru-RU" sz="1200" smtClean="0"/>
              <a:pPr eaLnBrk="1" hangingPunct="1"/>
              <a:t>33</a:t>
            </a:fld>
            <a:endParaRPr lang="ru-RU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DA3B54-F9DC-4918-A9A9-F22E03281BD2}" type="slidenum">
              <a:rPr lang="ru-RU" sz="1200" smtClean="0"/>
              <a:pPr eaLnBrk="1" hangingPunct="1"/>
              <a:t>34</a:t>
            </a:fld>
            <a:endParaRPr lang="ru-RU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B666F-A4E7-4023-9645-ADF1CC79A593}" type="slidenum">
              <a:rPr lang="ru-RU" sz="1200" smtClean="0"/>
              <a:pPr eaLnBrk="1" hangingPunct="1"/>
              <a:t>35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B666F-A4E7-4023-9645-ADF1CC79A593}" type="slidenum">
              <a:rPr lang="ru-RU" sz="1200" smtClean="0"/>
              <a:pPr eaLnBrk="1" hangingPunct="1"/>
              <a:t>36</a:t>
            </a:fld>
            <a:endParaRPr lang="ru-RU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EAF577-05A3-4DF3-9213-C60C7BF18907}" type="slidenum">
              <a:rPr lang="ru-RU" sz="1200" smtClean="0"/>
              <a:pPr eaLnBrk="1" hangingPunct="1"/>
              <a:t>37</a:t>
            </a:fld>
            <a:endParaRPr lang="ru-RU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EAF577-05A3-4DF3-9213-C60C7BF18907}" type="slidenum">
              <a:rPr lang="ru-RU" sz="1200" smtClean="0"/>
              <a:pPr eaLnBrk="1" hangingPunct="1"/>
              <a:t>38</a:t>
            </a:fld>
            <a:endParaRPr lang="ru-RU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39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40</a:t>
            </a:fld>
            <a:endParaRPr lang="ru-RU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C67A8F-8921-4804-BEF1-714294DC7A9F}" type="slidenum">
              <a:rPr lang="ru-RU" sz="1200" smtClean="0"/>
              <a:pPr eaLnBrk="1" hangingPunct="1"/>
              <a:t>41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C67A8F-8921-4804-BEF1-714294DC7A9F}" type="slidenum">
              <a:rPr lang="ru-RU" sz="1200" smtClean="0"/>
              <a:pPr eaLnBrk="1" hangingPunct="1"/>
              <a:t>42</a:t>
            </a:fld>
            <a:endParaRPr lang="ru-RU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43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FA0EF-5B10-4BC7-8B32-E311DCD53885}" type="slidenum">
              <a:rPr lang="ru-RU" sz="1200"/>
              <a:pPr eaLnBrk="1" hangingPunct="1"/>
              <a:t>44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45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46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47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48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49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5</a:t>
            </a:fld>
            <a:endParaRPr lang="ru-RU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50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51</a:t>
            </a:fld>
            <a:endParaRPr lang="ru-RU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40AF6D-0E91-443A-9EC1-A5C8DCAE4718}" type="slidenum">
              <a:rPr lang="ru-RU" sz="1200" smtClean="0"/>
              <a:pPr eaLnBrk="1" hangingPunct="1"/>
              <a:t>52</a:t>
            </a:fld>
            <a:endParaRPr lang="ru-RU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96C91D-AE7F-4784-939C-CDA884BFF07C}" type="slidenum">
              <a:rPr lang="ru-RU" sz="1200" smtClean="0"/>
              <a:pPr eaLnBrk="1" hangingPunct="1"/>
              <a:t>53</a:t>
            </a:fld>
            <a:endParaRPr lang="ru-RU" sz="1200" smtClean="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96C91D-AE7F-4784-939C-CDA884BFF07C}" type="slidenum">
              <a:rPr lang="ru-RU" sz="1200" smtClean="0"/>
              <a:pPr eaLnBrk="1" hangingPunct="1"/>
              <a:t>54</a:t>
            </a:fld>
            <a:endParaRPr lang="ru-RU" sz="1200" smtClean="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55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BA3316-BF9D-4524-B1E9-2896A7190FF0}" type="slidenum">
              <a:rPr lang="ru-RU" sz="1200" smtClean="0"/>
              <a:pPr eaLnBrk="1" hangingPunct="1"/>
              <a:t>56</a:t>
            </a:fld>
            <a:endParaRPr lang="ru-RU" sz="1200" smtClean="0"/>
          </a:p>
        </p:txBody>
      </p:sp>
      <p:sp>
        <p:nvSpPr>
          <p:cNvPr id="71683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AA9FBB-5C7E-4A07-A3D8-E527161F3536}" type="slidenum">
              <a:rPr lang="ru-RU" sz="1200" smtClean="0"/>
              <a:pPr eaLnBrk="1" hangingPunct="1"/>
              <a:t>57</a:t>
            </a:fld>
            <a:endParaRPr lang="ru-RU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58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59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DFF70-0E66-4AB2-B6E1-656F6A1B1C69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60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61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6437C-2A9D-42D8-8BD9-3D91515921A3}" type="slidenum">
              <a:rPr lang="ru-RU" sz="1200" smtClean="0"/>
              <a:pPr eaLnBrk="1" hangingPunct="1"/>
              <a:t>62</a:t>
            </a:fld>
            <a:endParaRPr lang="ru-RU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63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A26148-0D55-4B75-8985-469BDB9CD2A6}" type="slidenum">
              <a:rPr lang="ru-RU" sz="1200" smtClean="0"/>
              <a:pPr eaLnBrk="1" hangingPunct="1"/>
              <a:t>64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65</a:t>
            </a:fld>
            <a:endParaRPr lang="ru-RU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047F1-CC22-4F2A-850B-8368686B645C}" type="slidenum">
              <a:rPr lang="ru-RU" sz="1200" smtClean="0"/>
              <a:pPr eaLnBrk="1" hangingPunct="1"/>
              <a:t>66</a:t>
            </a:fld>
            <a:endParaRPr lang="ru-RU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67</a:t>
            </a:fld>
            <a:endParaRPr lang="ru-RU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68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6BD178-7FF3-43C2-9B9C-1A03B86F4B97}" type="slidenum">
              <a:rPr lang="ru-RU" sz="1200" smtClean="0"/>
              <a:pPr eaLnBrk="1" hangingPunct="1"/>
              <a:t>69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1D54B-D145-43D7-8DBA-3260C7B8688A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70</a:t>
            </a:fld>
            <a:endParaRPr lang="ru-RU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71</a:t>
            </a:fld>
            <a:endParaRPr lang="ru-RU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8CA145-A9D3-4DFC-A4A7-ADA4CE2422C0}" type="slidenum">
              <a:rPr lang="ru-RU" sz="1200" smtClean="0"/>
              <a:pPr eaLnBrk="1" hangingPunct="1"/>
              <a:t>72</a:t>
            </a:fld>
            <a:endParaRPr lang="ru-RU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B42446-72A1-4CBF-BC54-5BED195D8271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A79FF-4EBD-473D-B8B1-0EAAE13D5AB8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9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340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0.png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0.png"/><Relationship Id="rId4" Type="http://schemas.openxmlformats.org/officeDocument/2006/relationships/image" Target="../media/image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png"/><Relationship Id="rId11" Type="http://schemas.openxmlformats.org/officeDocument/2006/relationships/image" Target="../media/image85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5" y="116633"/>
            <a:ext cx="5865666" cy="4399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Смирнов Владимир Алексеевич, доктор физико-математических наук, профессор, заведующий кафедрой элементарной математики Московского педагогического государственного университета.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00" y="45884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Смирнова Ирина Михайловна, доктор педагогических наук, профессор, профессор кафедры элементарной математики Московского педагогического государственного университета.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6" y="6350952"/>
            <a:ext cx="909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8.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BAC</a:t>
            </a:r>
            <a:r>
              <a:rPr lang="en-US" sz="3200" dirty="0"/>
              <a:t>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0876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8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9. Хорда </a:t>
            </a:r>
            <a:r>
              <a:rPr lang="en-US" sz="3200" i="1" dirty="0">
                <a:cs typeface="Times New Roman" pitchFamily="18" charset="0"/>
              </a:rPr>
              <a:t>AB </a:t>
            </a:r>
            <a:r>
              <a:rPr lang="ru-RU" sz="3200" dirty="0">
                <a:cs typeface="Times New Roman" pitchFamily="18" charset="0"/>
              </a:rPr>
              <a:t>делит окружность на две части, градусные величины которых относятся как 5 : 7. Под какими углами видна эта хорда из точек </a:t>
            </a:r>
            <a:r>
              <a:rPr lang="en-US" sz="3200" i="1" dirty="0">
                <a:cs typeface="Times New Roman" pitchFamily="18" charset="0"/>
              </a:rPr>
              <a:t>C </a:t>
            </a:r>
            <a:r>
              <a:rPr lang="ru-RU" sz="3200" dirty="0">
                <a:cs typeface="Times New Roman" pitchFamily="18" charset="0"/>
              </a:rPr>
              <a:t>меньшей дуги окружности? 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7432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9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10. Докажите</a:t>
            </a:r>
            <a:r>
              <a:rPr lang="ru-RU" sz="3200" dirty="0"/>
              <a:t>, что если хорды </a:t>
            </a:r>
            <a:r>
              <a:rPr lang="en-US" sz="3200" i="1" dirty="0"/>
              <a:t>AB </a:t>
            </a:r>
            <a:r>
              <a:rPr lang="ru-RU" sz="3200" dirty="0"/>
              <a:t>и </a:t>
            </a:r>
            <a:r>
              <a:rPr lang="en-US" sz="3200" i="1" dirty="0"/>
              <a:t>CD </a:t>
            </a:r>
            <a:r>
              <a:rPr lang="ru-RU" sz="3200" dirty="0"/>
              <a:t>окружности параллельны, то дуги </a:t>
            </a:r>
            <a:r>
              <a:rPr lang="en-US" sz="3200" i="1" dirty="0"/>
              <a:t>AC</a:t>
            </a:r>
            <a:r>
              <a:rPr lang="ru-RU" sz="3200" dirty="0"/>
              <a:t> и </a:t>
            </a:r>
            <a:r>
              <a:rPr lang="en-US" sz="3200" i="1" dirty="0"/>
              <a:t>BD</a:t>
            </a:r>
            <a:r>
              <a:rPr lang="ru-RU" sz="3200" dirty="0"/>
              <a:t>, заключенные между этими хордами, равны.</a:t>
            </a:r>
          </a:p>
        </p:txBody>
      </p:sp>
      <p:graphicFrame>
        <p:nvGraphicFramePr>
          <p:cNvPr id="28676" name="Object 6"/>
          <p:cNvGraphicFramePr>
            <a:graphicFrameLocks noChangeAspect="1"/>
          </p:cNvGraphicFramePr>
          <p:nvPr/>
        </p:nvGraphicFramePr>
        <p:xfrm>
          <a:off x="3319463" y="2343150"/>
          <a:ext cx="2505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Точечный рисунок" r:id="rId4" imgW="2505425" imgH="2172003" progId="Paint.Picture">
                  <p:embed/>
                </p:oleObj>
              </mc:Choice>
              <mc:Fallback>
                <p:oleObj name="Точечный рисунок" r:id="rId4" imgW="2505425" imgH="2172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343150"/>
                        <a:ext cx="250507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9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0" y="404664"/>
            <a:ext cx="9144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Решение. </a:t>
            </a:r>
            <a:r>
              <a:rPr lang="ru-RU" sz="2800" dirty="0"/>
              <a:t>Проведем хорду </a:t>
            </a:r>
            <a:r>
              <a:rPr lang="en-US" sz="2800" i="1" dirty="0"/>
              <a:t>BC</a:t>
            </a:r>
            <a:r>
              <a:rPr lang="en-US" sz="2800" dirty="0"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/>
              <a:t>Углы </a:t>
            </a:r>
            <a:r>
              <a:rPr lang="en-US" sz="2800" i="1" dirty="0"/>
              <a:t>ABC </a:t>
            </a:r>
            <a:r>
              <a:rPr lang="ru-RU" sz="2800" dirty="0"/>
              <a:t>и </a:t>
            </a:r>
            <a:r>
              <a:rPr lang="en-US" sz="2800" i="1" dirty="0"/>
              <a:t>DCB</a:t>
            </a:r>
            <a:r>
              <a:rPr lang="ru-RU" sz="2800" dirty="0"/>
              <a:t> равны, как накрест лежащие углы при параллельных прямых. Они опираются на дуги </a:t>
            </a:r>
            <a:r>
              <a:rPr lang="en-US" sz="2800" i="1" dirty="0"/>
              <a:t>AC </a:t>
            </a:r>
            <a:r>
              <a:rPr lang="ru-RU" sz="2800" dirty="0"/>
              <a:t>и </a:t>
            </a:r>
            <a:r>
              <a:rPr lang="en-US" sz="2800" i="1" dirty="0"/>
              <a:t>BD</a:t>
            </a:r>
            <a:r>
              <a:rPr lang="ru-RU" sz="2800" dirty="0"/>
              <a:t>. Так как вписанный угол измеряется половиной, на которую он опирается, то и дуги </a:t>
            </a:r>
            <a:r>
              <a:rPr lang="en-US" sz="2800" i="1" dirty="0"/>
              <a:t>AC </a:t>
            </a:r>
            <a:r>
              <a:rPr lang="ru-RU" sz="2800" dirty="0"/>
              <a:t>и </a:t>
            </a:r>
            <a:r>
              <a:rPr lang="en-US" sz="2800" i="1" dirty="0"/>
              <a:t>BD </a:t>
            </a:r>
            <a:r>
              <a:rPr lang="ru-RU" sz="2800" dirty="0"/>
              <a:t>равны.</a:t>
            </a:r>
            <a:r>
              <a:rPr lang="ru-RU" sz="3200" dirty="0"/>
              <a:t> </a:t>
            </a:r>
            <a:endParaRPr lang="ru-RU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98687"/>
              </p:ext>
            </p:extLst>
          </p:nvPr>
        </p:nvGraphicFramePr>
        <p:xfrm>
          <a:off x="3059832" y="3068960"/>
          <a:ext cx="250507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Точечный рисунок" r:id="rId4" imgW="2505425" imgH="2172003" progId="PBrush">
                  <p:embed/>
                </p:oleObj>
              </mc:Choice>
              <mc:Fallback>
                <p:oleObj name="Точечный рисунок" r:id="rId4" imgW="2505425" imgH="217200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068960"/>
                        <a:ext cx="2505075" cy="217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5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16632"/>
            <a:ext cx="91552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11. </a:t>
            </a:r>
            <a:r>
              <a:rPr lang="ru-RU" sz="2800" dirty="0" smtClean="0">
                <a:cs typeface="Times New Roman" pitchFamily="18" charset="0"/>
              </a:rPr>
              <a:t>Через вершину </a:t>
            </a:r>
            <a:r>
              <a:rPr lang="en-US" sz="2800" i="1" dirty="0" smtClean="0">
                <a:cs typeface="Times New Roman" pitchFamily="18" charset="0"/>
              </a:rPr>
              <a:t>C </a:t>
            </a:r>
            <a:r>
              <a:rPr lang="ru-RU" sz="2800" dirty="0" smtClean="0">
                <a:cs typeface="Times New Roman" pitchFamily="18" charset="0"/>
              </a:rPr>
              <a:t>треугольника </a:t>
            </a:r>
            <a:r>
              <a:rPr lang="en-US" sz="2800" i="1" dirty="0" smtClean="0">
                <a:cs typeface="Times New Roman" pitchFamily="18" charset="0"/>
              </a:rPr>
              <a:t>ABC </a:t>
            </a:r>
            <a:r>
              <a:rPr lang="ru-RU" sz="2800" dirty="0" smtClean="0">
                <a:cs typeface="Times New Roman" pitchFamily="18" charset="0"/>
              </a:rPr>
              <a:t>проведена касательная к описанной окружности. Она пересекает прямую </a:t>
            </a:r>
            <a:r>
              <a:rPr lang="en-US" sz="2800" i="1" dirty="0" smtClean="0">
                <a:cs typeface="Times New Roman" pitchFamily="18" charset="0"/>
              </a:rPr>
              <a:t>AB </a:t>
            </a:r>
            <a:r>
              <a:rPr lang="ru-RU" sz="2800" dirty="0" smtClean="0">
                <a:cs typeface="Times New Roman" pitchFamily="18" charset="0"/>
              </a:rPr>
              <a:t>в точке 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ru-RU" sz="2800" dirty="0" smtClean="0">
                <a:cs typeface="Times New Roman" pitchFamily="18" charset="0"/>
              </a:rPr>
              <a:t>.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– </a:t>
            </a:r>
            <a:r>
              <a:rPr lang="ru-RU" sz="2800" dirty="0" smtClean="0">
                <a:cs typeface="Times New Roman" pitchFamily="18" charset="0"/>
              </a:rPr>
              <a:t>биссектриса. </a:t>
            </a:r>
            <a:r>
              <a:rPr lang="ru-RU" sz="2800" dirty="0">
                <a:cs typeface="Times New Roman" pitchFamily="18" charset="0"/>
              </a:rPr>
              <a:t>Докажите</a:t>
            </a:r>
            <a:r>
              <a:rPr lang="ru-RU" sz="2800" dirty="0" smtClean="0">
                <a:cs typeface="Times New Roman" pitchFamily="18" charset="0"/>
              </a:rPr>
              <a:t>, что </a:t>
            </a:r>
            <a:r>
              <a:rPr lang="en-US" sz="2800" i="1" dirty="0" smtClean="0">
                <a:cs typeface="Times New Roman" pitchFamily="18" charset="0"/>
              </a:rPr>
              <a:t>EC = ED</a:t>
            </a:r>
            <a:r>
              <a:rPr lang="ru-RU" sz="2800" i="1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592284" cy="242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4592284" cy="242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-11230" y="332656"/>
                <a:ext cx="9155229" cy="1600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sz="2800" dirty="0" smtClean="0">
                    <a:cs typeface="Times New Roman" pitchFamily="18" charset="0"/>
                  </a:rPr>
                  <a:t> </a:t>
                </a:r>
              </a:p>
              <a:p>
                <a:pPr algn="just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𝐸𝐶𝐷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𝐸𝐶𝐴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𝐴𝐶𝐷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𝐸𝐵𝐶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𝐵𝐶𝐷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𝐸𝐷𝐶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2800" dirty="0" smtClean="0">
                    <a:cs typeface="Times New Roman" pitchFamily="18" charset="0"/>
                  </a:rPr>
                  <a:t> </a:t>
                </a:r>
                <a:r>
                  <a:rPr lang="ru-RU" sz="2800" dirty="0" smtClean="0">
                    <a:cs typeface="Times New Roman" pitchFamily="18" charset="0"/>
                  </a:rPr>
                  <a:t>Следовательно, </a:t>
                </a:r>
                <a:r>
                  <a:rPr lang="en-US" sz="2800" i="1" dirty="0" smtClean="0">
                    <a:cs typeface="Times New Roman" pitchFamily="18" charset="0"/>
                  </a:rPr>
                  <a:t>EC = ED</a:t>
                </a:r>
                <a:r>
                  <a:rPr lang="en-US" sz="2800" dirty="0" smtClean="0">
                    <a:cs typeface="Times New Roman" pitchFamily="18" charset="0"/>
                  </a:rPr>
                  <a:t>.</a:t>
                </a:r>
                <a:r>
                  <a:rPr lang="en-US" sz="2800" i="1" dirty="0" smtClean="0">
                    <a:cs typeface="Times New Roman" pitchFamily="18" charset="0"/>
                  </a:rPr>
                  <a:t> 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230" y="332656"/>
                <a:ext cx="9155229" cy="1600438"/>
              </a:xfrm>
              <a:prstGeom prst="rect">
                <a:avLst/>
              </a:prstGeom>
              <a:blipFill rotWithShape="1">
                <a:blip r:embed="rId4"/>
                <a:stretch>
                  <a:fillRect l="-1332" t="-3817" b="-9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2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12. В </a:t>
            </a:r>
            <a:r>
              <a:rPr lang="ru-RU" sz="3200" dirty="0"/>
              <a:t>треугольнике </a:t>
            </a:r>
            <a:r>
              <a:rPr lang="en-US" sz="3200" i="1" dirty="0"/>
              <a:t>ABC </a:t>
            </a:r>
            <a:r>
              <a:rPr lang="ru-RU" sz="3200" dirty="0"/>
              <a:t>проведены высоты </a:t>
            </a:r>
            <a:r>
              <a:rPr lang="en-US" sz="3200" i="1" dirty="0"/>
              <a:t>AA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ru-RU" sz="3200" dirty="0"/>
              <a:t>и </a:t>
            </a:r>
            <a:r>
              <a:rPr lang="en-US" sz="3200" i="1" dirty="0"/>
              <a:t>BB</a:t>
            </a:r>
            <a:r>
              <a:rPr lang="en-US" sz="3200" baseline="-25000" dirty="0"/>
              <a:t>1</a:t>
            </a:r>
            <a:r>
              <a:rPr lang="en-US" sz="3200" dirty="0"/>
              <a:t>. </a:t>
            </a:r>
            <a:r>
              <a:rPr lang="ru-RU" sz="3200" dirty="0"/>
              <a:t>Докажите, что углы </a:t>
            </a:r>
            <a:r>
              <a:rPr lang="en-US" sz="3200" i="1" dirty="0"/>
              <a:t>A</a:t>
            </a:r>
            <a:r>
              <a:rPr lang="en-US" sz="3200" baseline="-25000" dirty="0"/>
              <a:t>1</a:t>
            </a:r>
            <a:r>
              <a:rPr lang="en-US" sz="3200" i="1" dirty="0"/>
              <a:t>AC </a:t>
            </a:r>
            <a:r>
              <a:rPr lang="ru-RU" sz="3200" dirty="0"/>
              <a:t>и </a:t>
            </a:r>
            <a:r>
              <a:rPr lang="en-US" sz="3200" i="1" dirty="0"/>
              <a:t>B</a:t>
            </a:r>
            <a:r>
              <a:rPr lang="en-US" sz="3200" baseline="-25000" dirty="0"/>
              <a:t>1</a:t>
            </a:r>
            <a:r>
              <a:rPr lang="en-US" sz="3200" i="1" dirty="0"/>
              <a:t>BC </a:t>
            </a:r>
            <a:r>
              <a:rPr lang="ru-RU" sz="3200" dirty="0"/>
              <a:t>равны.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2867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04864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6"/>
          <p:cNvSpPr txBox="1">
            <a:spLocks noChangeArrowheads="1"/>
          </p:cNvSpPr>
          <p:nvPr/>
        </p:nvSpPr>
        <p:spPr bwMode="auto">
          <a:xfrm>
            <a:off x="22426" y="260648"/>
            <a:ext cx="90860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sz="2800" dirty="0"/>
              <a:t>Окружность с диаметром </a:t>
            </a:r>
            <a:r>
              <a:rPr lang="en-US" sz="2800" i="1" dirty="0"/>
              <a:t>AB</a:t>
            </a:r>
            <a:r>
              <a:rPr lang="ru-RU" sz="2800" i="1" dirty="0"/>
              <a:t> </a:t>
            </a:r>
            <a:r>
              <a:rPr lang="ru-RU" sz="2800" dirty="0"/>
              <a:t>пройдет через точки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ru-RU" sz="2800" dirty="0"/>
              <a:t>. Вписанные углы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AC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BC </a:t>
            </a:r>
            <a:r>
              <a:rPr lang="ru-RU" sz="2800" dirty="0"/>
              <a:t>опираются на одну дугу </a:t>
            </a:r>
            <a:r>
              <a:rPr lang="en-US" sz="2800" i="1" dirty="0"/>
              <a:t>AB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Следовательно, они равны.</a:t>
            </a:r>
            <a:endParaRPr lang="ru-RU" sz="2800" i="1" dirty="0"/>
          </a:p>
        </p:txBody>
      </p:sp>
      <p:pic>
        <p:nvPicPr>
          <p:cNvPr id="28680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2736304" cy="31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41677" y="5229200"/>
            <a:ext cx="91215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Для доказательства равенства углов можно было бы воспользоваться тем, что стороны данных углов перпендикулярны.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5656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5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13. В </a:t>
            </a:r>
            <a:r>
              <a:rPr lang="ru-RU" sz="3200" dirty="0"/>
              <a:t>треугольнике </a:t>
            </a:r>
            <a:r>
              <a:rPr lang="en-US" sz="3200" i="1" dirty="0"/>
              <a:t>ABC </a:t>
            </a:r>
            <a:r>
              <a:rPr lang="ru-RU" sz="3200" dirty="0"/>
              <a:t>проведены высоты </a:t>
            </a:r>
            <a:r>
              <a:rPr lang="en-US" sz="3200" i="1" dirty="0"/>
              <a:t>AA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ru-RU" sz="3200" dirty="0"/>
              <a:t>и </a:t>
            </a:r>
            <a:r>
              <a:rPr lang="en-US" sz="3200" i="1" dirty="0"/>
              <a:t>BB</a:t>
            </a:r>
            <a:r>
              <a:rPr lang="en-US" sz="3200" baseline="-25000" dirty="0"/>
              <a:t>1</a:t>
            </a:r>
            <a:r>
              <a:rPr lang="en-US" sz="3200" dirty="0"/>
              <a:t>. </a:t>
            </a:r>
            <a:r>
              <a:rPr lang="ru-RU" sz="3200" dirty="0"/>
              <a:t>Докажите, что углы </a:t>
            </a:r>
            <a:r>
              <a:rPr lang="en-US" sz="3200" i="1" dirty="0"/>
              <a:t>AA</a:t>
            </a:r>
            <a:r>
              <a:rPr lang="en-US" sz="3200" baseline="-25000" dirty="0"/>
              <a:t>1</a:t>
            </a:r>
            <a:r>
              <a:rPr lang="en-US" sz="3200" i="1" dirty="0"/>
              <a:t>B</a:t>
            </a:r>
            <a:r>
              <a:rPr lang="en-US" sz="3200" baseline="-25000" dirty="0"/>
              <a:t>1</a:t>
            </a:r>
            <a:r>
              <a:rPr lang="en-US" sz="3200" i="1" dirty="0"/>
              <a:t> </a:t>
            </a:r>
            <a:r>
              <a:rPr lang="ru-RU" sz="3200" dirty="0"/>
              <a:t>и </a:t>
            </a:r>
            <a:r>
              <a:rPr lang="en-US" sz="3200" i="1" dirty="0"/>
              <a:t>ABB</a:t>
            </a:r>
            <a:r>
              <a:rPr lang="en-US" sz="3200" baseline="-25000" dirty="0"/>
              <a:t>1</a:t>
            </a:r>
            <a:r>
              <a:rPr lang="en-US" sz="3200" i="1" dirty="0"/>
              <a:t> </a:t>
            </a:r>
            <a:r>
              <a:rPr lang="ru-RU" sz="3200" dirty="0"/>
              <a:t>равны.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351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sz="2800" dirty="0"/>
              <a:t>Окружность с диаметром </a:t>
            </a:r>
            <a:r>
              <a:rPr lang="en-US" sz="2800" i="1" dirty="0"/>
              <a:t>AB</a:t>
            </a:r>
            <a:r>
              <a:rPr lang="ru-RU" sz="2800" i="1" dirty="0"/>
              <a:t> </a:t>
            </a:r>
            <a:r>
              <a:rPr lang="ru-RU" sz="2800" dirty="0"/>
              <a:t>пройдет через точки 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ru-RU" sz="2800" dirty="0"/>
              <a:t>. Вписанные углы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опираются на одну дугу </a:t>
            </a:r>
            <a:r>
              <a:rPr lang="en-US" sz="2800" i="1" dirty="0"/>
              <a:t>AB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Следовательно, они равны.</a:t>
            </a:r>
            <a:endParaRPr lang="ru-RU" sz="2800" i="1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044825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0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Подготовка к ОГЭ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0688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Проблема с подготовкой к ОГЭ и ЕГЭ по геометрии заключается в том, что, с одной стороны, старые учебники геометрии были написаны до введения ЕГЭ и не были рассчитаны на подготовку к ЕГЭ, с другой стороны, разработчики заданий ЕГЭ не ориентируются на учебники геометрии, а составляют задания по своему усмотрению.</a:t>
            </a:r>
          </a:p>
          <a:p>
            <a:pPr algn="just"/>
            <a:r>
              <a:rPr lang="ru-RU" dirty="0" smtClean="0"/>
              <a:t>	Выход из этого положения состоит в том, чтобы при написании учебников геометрии авторы учитывали необходимость подготовки к ЕГЭ, включали в учебники соответствующие теоремы и задачи.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При этом подготовкой к ОГЭ по геометрии нужно заниматься не в конце 9-го класса, а на протяжении всего периода обучения.</a:t>
            </a:r>
          </a:p>
          <a:p>
            <a:pPr algn="just"/>
            <a:r>
              <a:rPr lang="ru-RU" dirty="0" smtClean="0"/>
              <a:t>	Это не означает, что вместо обучения нужно заниматься натаскиванием на решении задач ОГЭ.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Нужно выстраивать содержание обучение на достижение  результатов.</a:t>
            </a:r>
          </a:p>
          <a:p>
            <a:pPr algn="just"/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08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14. В </a:t>
            </a:r>
            <a:r>
              <a:rPr lang="ru-RU" sz="3200" dirty="0"/>
              <a:t>треугольнике </a:t>
            </a:r>
            <a:r>
              <a:rPr lang="en-US" sz="3200" i="1" dirty="0"/>
              <a:t>ABC </a:t>
            </a:r>
            <a:r>
              <a:rPr lang="ru-RU" sz="3200" dirty="0"/>
              <a:t>проведены высоты </a:t>
            </a:r>
            <a:r>
              <a:rPr lang="en-US" sz="3200" i="1" dirty="0"/>
              <a:t>AA</a:t>
            </a:r>
            <a:r>
              <a:rPr lang="en-US" sz="3200" baseline="-25000" dirty="0"/>
              <a:t>1</a:t>
            </a:r>
            <a:r>
              <a:rPr lang="en-US" sz="3200" dirty="0"/>
              <a:t> </a:t>
            </a:r>
            <a:r>
              <a:rPr lang="ru-RU" sz="3200" dirty="0"/>
              <a:t>и </a:t>
            </a:r>
            <a:r>
              <a:rPr lang="en-US" sz="3200" i="1" dirty="0"/>
              <a:t>BB</a:t>
            </a:r>
            <a:r>
              <a:rPr lang="en-US" sz="3200" baseline="-25000" dirty="0"/>
              <a:t>1</a:t>
            </a:r>
            <a:r>
              <a:rPr lang="en-US" sz="3200" dirty="0"/>
              <a:t>. </a:t>
            </a:r>
            <a:r>
              <a:rPr lang="ru-RU" sz="3200" dirty="0"/>
              <a:t>Докажите, что </a:t>
            </a:r>
            <a:r>
              <a:rPr lang="ru-RU" sz="3200" dirty="0" smtClean="0"/>
              <a:t>треугольники </a:t>
            </a:r>
            <a:r>
              <a:rPr lang="en-US" sz="3200" i="1" dirty="0" smtClean="0"/>
              <a:t>ABC </a:t>
            </a:r>
            <a:r>
              <a:rPr lang="ru-RU" sz="3200" dirty="0"/>
              <a:t>и </a:t>
            </a:r>
            <a:r>
              <a:rPr lang="en-US" sz="3200" i="1" dirty="0" smtClean="0"/>
              <a:t>A</a:t>
            </a:r>
            <a:r>
              <a:rPr lang="en-US" sz="3200" baseline="-25000" dirty="0" smtClean="0"/>
              <a:t>1</a:t>
            </a:r>
            <a:r>
              <a:rPr lang="en-US" sz="3200" i="1" dirty="0"/>
              <a:t>B</a:t>
            </a:r>
            <a:r>
              <a:rPr lang="en-US" sz="3200" baseline="-25000" dirty="0" smtClean="0"/>
              <a:t>1</a:t>
            </a:r>
            <a:r>
              <a:rPr lang="en-US" sz="3200" i="1" dirty="0" smtClean="0"/>
              <a:t>C </a:t>
            </a:r>
            <a:r>
              <a:rPr lang="ru-RU" sz="3200" dirty="0" smtClean="0"/>
              <a:t>подобны.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8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6" name="Text Box 6"/>
          <p:cNvSpPr txBox="1">
            <a:spLocks noChangeArrowheads="1"/>
          </p:cNvSpPr>
          <p:nvPr/>
        </p:nvSpPr>
        <p:spPr bwMode="auto">
          <a:xfrm>
            <a:off x="0" y="116632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Доказательство. </a:t>
            </a:r>
            <a:r>
              <a:rPr lang="ru-RU" sz="2800" dirty="0"/>
              <a:t>Угол </a:t>
            </a:r>
            <a:r>
              <a:rPr lang="en-US" sz="2800" i="1" dirty="0"/>
              <a:t>BAC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 минус угол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Угол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 минус угол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dirty="0"/>
              <a:t>. </a:t>
            </a:r>
            <a:r>
              <a:rPr lang="ru-RU" sz="2800" dirty="0"/>
              <a:t>Так как углы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ru-RU" sz="2800" baseline="-25000" dirty="0"/>
              <a:t> </a:t>
            </a:r>
            <a:r>
              <a:rPr lang="ru-RU" sz="2800" dirty="0"/>
              <a:t>равны (см. предыдущую задачу), то равны и углы </a:t>
            </a:r>
            <a:r>
              <a:rPr lang="en-US" sz="2800" i="1" dirty="0"/>
              <a:t>BAC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</a:t>
            </a:r>
            <a:r>
              <a:rPr lang="ru-RU" sz="2800" dirty="0"/>
              <a:t>.</a:t>
            </a:r>
            <a:r>
              <a:rPr lang="en-US" sz="2800" i="1" dirty="0"/>
              <a:t> </a:t>
            </a:r>
            <a:r>
              <a:rPr lang="ru-RU" sz="2800" dirty="0" smtClean="0"/>
              <a:t>Следовательно, </a:t>
            </a:r>
            <a:r>
              <a:rPr lang="ru-RU" sz="2800" dirty="0"/>
              <a:t>треугольники </a:t>
            </a:r>
            <a:r>
              <a:rPr lang="en-US" sz="2800" i="1" dirty="0"/>
              <a:t>ABC </a:t>
            </a:r>
            <a:r>
              <a:rPr lang="ru-RU" sz="2800" dirty="0"/>
              <a:t>и </a:t>
            </a:r>
            <a:r>
              <a:rPr lang="en-US" sz="2800" i="1" dirty="0" smtClean="0"/>
              <a:t>A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B</a:t>
            </a:r>
            <a:r>
              <a:rPr lang="en-US" sz="2800" baseline="-25000" dirty="0" smtClean="0"/>
              <a:t>1</a:t>
            </a:r>
            <a:r>
              <a:rPr lang="en-US" sz="2800" i="1" dirty="0" smtClean="0"/>
              <a:t>C</a:t>
            </a:r>
            <a:r>
              <a:rPr lang="ru-RU" sz="2800" i="1" dirty="0" smtClean="0"/>
              <a:t>.</a:t>
            </a:r>
            <a:endParaRPr lang="ru-RU" sz="2800" dirty="0"/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6" y="2564904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" y="1317104"/>
            <a:ext cx="899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Теорема 1. </a:t>
            </a:r>
            <a:r>
              <a:rPr lang="ru-RU" sz="2800" dirty="0" smtClean="0"/>
              <a:t>У</a:t>
            </a:r>
            <a:r>
              <a:rPr lang="ru-RU" sz="2800" dirty="0" smtClean="0">
                <a:cs typeface="Times New Roman" pitchFamily="18" charset="0"/>
              </a:rPr>
              <a:t>гол </a:t>
            </a:r>
            <a:r>
              <a:rPr lang="ru-RU" sz="2800" dirty="0">
                <a:cs typeface="Times New Roman" pitchFamily="18" charset="0"/>
              </a:rPr>
              <a:t>с вершиной внутри круга измеряется </a:t>
            </a:r>
            <a:r>
              <a:rPr lang="ru-RU" sz="2800" dirty="0" err="1">
                <a:cs typeface="Times New Roman" pitchFamily="18" charset="0"/>
              </a:rPr>
              <a:t>полусуммой</a:t>
            </a:r>
            <a:r>
              <a:rPr lang="ru-RU" sz="2800" dirty="0">
                <a:cs typeface="Times New Roman" pitchFamily="18" charset="0"/>
              </a:rPr>
              <a:t> дуг, на которые опираются данный угол и вертикальный с ним угол.</a:t>
            </a:r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339975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0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II. </a:t>
            </a:r>
            <a:r>
              <a:rPr lang="ru-RU" sz="2800" dirty="0" smtClean="0">
                <a:solidFill>
                  <a:srgbClr val="FF0000"/>
                </a:solidFill>
              </a:rPr>
              <a:t>УГЛЫ С ВЕРШИНАМИ ВНУТРИ И ВНЕ ОКРУЖНОСТИ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	Теорема 2. </a:t>
            </a:r>
            <a:r>
              <a:rPr lang="ru-RU" sz="2800" dirty="0" smtClean="0"/>
              <a:t>У</a:t>
            </a:r>
            <a:r>
              <a:rPr lang="ru-RU" sz="2800" dirty="0" smtClean="0">
                <a:cs typeface="Times New Roman" pitchFamily="18" charset="0"/>
              </a:rPr>
              <a:t>гол </a:t>
            </a:r>
            <a:r>
              <a:rPr lang="ru-RU" sz="2800" dirty="0">
                <a:cs typeface="Times New Roman" pitchFamily="18" charset="0"/>
              </a:rPr>
              <a:t>с вершиной вне круга, стороны которого пересекают окружность, измеряется </a:t>
            </a:r>
            <a:r>
              <a:rPr lang="ru-RU" sz="2800" dirty="0" err="1">
                <a:cs typeface="Times New Roman" pitchFamily="18" charset="0"/>
              </a:rPr>
              <a:t>полуразностью</a:t>
            </a:r>
            <a:r>
              <a:rPr lang="ru-RU" sz="2800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18" y="2564904"/>
            <a:ext cx="28749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7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1. Вписанные </a:t>
            </a:r>
            <a:r>
              <a:rPr lang="ru-RU" dirty="0">
                <a:cs typeface="Times New Roman" pitchFamily="18" charset="0"/>
              </a:rPr>
              <a:t>углы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CAD </a:t>
            </a:r>
            <a:r>
              <a:rPr lang="ru-RU" dirty="0">
                <a:cs typeface="Times New Roman" pitchFamily="18" charset="0"/>
              </a:rPr>
              <a:t>равны соответственно 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20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185" y="3765233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25" y="119601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2.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 </a:t>
            </a:r>
            <a:r>
              <a:rPr lang="ru-RU" dirty="0">
                <a:cs typeface="Times New Roman" pitchFamily="18" charset="0"/>
              </a:rPr>
              <a:t>окружности, равен 54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Вписанный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34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вписанный угол </a:t>
            </a:r>
            <a:r>
              <a:rPr lang="en-US" i="1" dirty="0">
                <a:cs typeface="Times New Roman" pitchFamily="18" charset="0"/>
              </a:rPr>
              <a:t>CAD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6" y="2564904"/>
            <a:ext cx="91249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3. Дуги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CD </a:t>
            </a:r>
            <a:r>
              <a:rPr lang="ru-RU" dirty="0">
                <a:cs typeface="Times New Roman" pitchFamily="18" charset="0"/>
              </a:rPr>
              <a:t>окружности составляют соответственно 72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86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320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4</a:t>
            </a:r>
            <a:r>
              <a:rPr lang="ru-RU" dirty="0" smtClean="0">
                <a:cs typeface="Times New Roman" pitchFamily="18" charset="0"/>
              </a:rPr>
              <a:t>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вписанные углы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DAE</a:t>
            </a:r>
            <a:r>
              <a:rPr lang="ru-RU" dirty="0">
                <a:cs typeface="Times New Roman" pitchFamily="18" charset="0"/>
              </a:rPr>
              <a:t> опираются на дуги окружности, градусные величины которых равны соответственно 118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и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3655471"/>
            <a:ext cx="2808312" cy="26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251" y="13407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5</a:t>
            </a:r>
            <a:r>
              <a:rPr lang="ru-RU" dirty="0" smtClean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42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Градусная величина дуги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 окружности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равна 124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DAE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9250" y="2348880"/>
            <a:ext cx="9124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6</a:t>
            </a:r>
            <a:r>
              <a:rPr lang="ru-RU" dirty="0" smtClean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равен 42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Градусная величина дуги </a:t>
            </a:r>
            <a:r>
              <a:rPr lang="en-US" i="1" dirty="0">
                <a:cs typeface="Times New Roman" pitchFamily="18" charset="0"/>
              </a:rPr>
              <a:t>DE </a:t>
            </a:r>
            <a:r>
              <a:rPr lang="ru-RU" dirty="0">
                <a:cs typeface="Times New Roman" pitchFamily="18" charset="0"/>
              </a:rPr>
              <a:t>окружности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равна 38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39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046" y="764704"/>
            <a:ext cx="6217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7.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вписанный угол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равен 62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, а угол </a:t>
            </a:r>
            <a:r>
              <a:rPr lang="en-US" i="1" dirty="0">
                <a:cs typeface="Times New Roman" pitchFamily="18" charset="0"/>
              </a:rPr>
              <a:t>AQB </a:t>
            </a:r>
            <a:r>
              <a:rPr lang="ru-RU" dirty="0">
                <a:cs typeface="Times New Roman" pitchFamily="18" charset="0"/>
              </a:rPr>
              <a:t>равен 80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27" y="116632"/>
            <a:ext cx="1944217" cy="18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6206" y="2501632"/>
            <a:ext cx="63163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8</a:t>
            </a:r>
            <a:r>
              <a:rPr lang="ru-RU" dirty="0" smtClean="0">
                <a:cs typeface="Times New Roman" pitchFamily="18" charset="0"/>
              </a:rPr>
              <a:t>. Хорда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стягивает дугу окружности в 92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между этой хордой и касательной к окружности, проведенной через точку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50" y="2276872"/>
            <a:ext cx="1920194" cy="19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5010782"/>
            <a:ext cx="63001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9</a:t>
            </a:r>
            <a:r>
              <a:rPr lang="ru-RU" dirty="0" smtClean="0">
                <a:cs typeface="Times New Roman" pitchFamily="18" charset="0"/>
              </a:rPr>
              <a:t>. Угол </a:t>
            </a:r>
            <a:r>
              <a:rPr lang="ru-RU" dirty="0">
                <a:cs typeface="Times New Roman" pitchFamily="18" charset="0"/>
              </a:rPr>
              <a:t>между хордой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и касательной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 к окружности равен 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градусную величину дуги, стягиваемую хордой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40548"/>
            <a:ext cx="2088232" cy="194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051"/>
          <p:cNvSpPr txBox="1">
            <a:spLocks noChangeArrowheads="1"/>
          </p:cNvSpPr>
          <p:nvPr/>
        </p:nvSpPr>
        <p:spPr bwMode="auto">
          <a:xfrm>
            <a:off x="0" y="332656"/>
            <a:ext cx="63001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10. Через </a:t>
            </a:r>
            <a:r>
              <a:rPr lang="ru-RU" dirty="0">
                <a:cs typeface="Times New Roman" pitchFamily="18" charset="0"/>
              </a:rPr>
              <a:t>концы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 </a:t>
            </a:r>
            <a:r>
              <a:rPr lang="ru-RU" dirty="0">
                <a:cs typeface="Times New Roman" pitchFamily="18" charset="0"/>
              </a:rPr>
              <a:t>дуги окружности в 62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проведены касательные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BC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4341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053843" cy="19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516" y="2264113"/>
            <a:ext cx="62716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11. Касательные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 окружности образуют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равный 122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, стягиваемую точками касания.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8" y="2231754"/>
            <a:ext cx="2034593" cy="189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16632"/>
            <a:ext cx="9108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12.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132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704" y="3140968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272" y="148478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13.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52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заключенной внутри этого угла. 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260648"/>
            <a:ext cx="60841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14. Найдите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232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47" y="910816"/>
            <a:ext cx="3007941" cy="18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1229" y="1830308"/>
            <a:ext cx="60857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15.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48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 окружности, заключенной внутри этого угла.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516" y="364502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16. В </a:t>
            </a:r>
            <a:r>
              <a:rPr lang="ru-RU" dirty="0">
                <a:cs typeface="Times New Roman" pitchFamily="18" charset="0"/>
              </a:rPr>
              <a:t>угол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 вписана окружность. Точки касания делят окружность на дуги, градусные величины которых относятся как 5:4. Найдите величину угла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20" y="4896771"/>
            <a:ext cx="3473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2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Подготовка к ОГЭ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Сегодня мы рассмотрим тему «Углы и отрезки, связанные с окружностью».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9" y="119675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Для </a:t>
            </a:r>
            <a:r>
              <a:rPr lang="ru-RU" dirty="0"/>
              <a:t>более углублённой </a:t>
            </a:r>
            <a:r>
              <a:rPr lang="ru-RU" dirty="0" smtClean="0"/>
              <a:t>подготовки </a:t>
            </a:r>
            <a:r>
              <a:rPr lang="ru-RU" dirty="0"/>
              <a:t>к </a:t>
            </a:r>
            <a:r>
              <a:rPr lang="ru-RU" dirty="0" smtClean="0"/>
              <a:t>ОГЭ </a:t>
            </a:r>
            <a:r>
              <a:rPr lang="ru-RU" dirty="0"/>
              <a:t>рекомендуем </a:t>
            </a:r>
            <a:r>
              <a:rPr lang="ru-RU" dirty="0" smtClean="0"/>
              <a:t>пособия, представленные ниже, изданные в Московском центре непрерывного математического образования.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04" y="2564737"/>
            <a:ext cx="2675888" cy="399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3" y="2564904"/>
            <a:ext cx="2769604" cy="4000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44" y="2564904"/>
            <a:ext cx="2818782" cy="40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17</a:t>
            </a:r>
            <a:r>
              <a:rPr lang="ru-RU" sz="2800" dirty="0" smtClean="0">
                <a:cs typeface="Times New Roman" pitchFamily="18" charset="0"/>
              </a:rPr>
              <a:t>. Найдите </a:t>
            </a:r>
            <a:r>
              <a:rPr lang="ru-RU" sz="2800" dirty="0">
                <a:cs typeface="Times New Roman" pitchFamily="18" charset="0"/>
              </a:rPr>
              <a:t>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53" y="116632"/>
            <a:ext cx="1877168" cy="18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679" y="2204864"/>
            <a:ext cx="1876921" cy="185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106" y="4581128"/>
            <a:ext cx="1875010" cy="188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2841329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18</a:t>
            </a:r>
            <a:r>
              <a:rPr lang="ru-RU" sz="2800" dirty="0" smtClean="0">
                <a:cs typeface="Times New Roman" pitchFamily="18" charset="0"/>
              </a:rPr>
              <a:t>. Найдите </a:t>
            </a:r>
            <a:r>
              <a:rPr lang="ru-RU" sz="2800" dirty="0">
                <a:cs typeface="Times New Roman" pitchFamily="18" charset="0"/>
              </a:rPr>
              <a:t>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2400" y="5232576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	19</a:t>
            </a:r>
            <a:r>
              <a:rPr lang="ru-RU" sz="2800" dirty="0" smtClean="0">
                <a:cs typeface="Times New Roman" pitchFamily="18" charset="0"/>
              </a:rPr>
              <a:t>. Найдите </a:t>
            </a:r>
            <a:r>
              <a:rPr lang="ru-RU" sz="2800" dirty="0">
                <a:cs typeface="Times New Roman" pitchFamily="18" charset="0"/>
              </a:rPr>
              <a:t>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3300"/>
                </a:solidFill>
              </a:rPr>
              <a:t>III. </a:t>
            </a:r>
            <a:r>
              <a:rPr lang="ru-RU" sz="3600" dirty="0" smtClean="0">
                <a:solidFill>
                  <a:srgbClr val="FF3300"/>
                </a:solidFill>
              </a:rPr>
              <a:t>Геометрические места точек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1. Найдите </a:t>
            </a:r>
            <a:r>
              <a:rPr lang="ru-RU" sz="3200" dirty="0">
                <a:cs typeface="Times New Roman" pitchFamily="18" charset="0"/>
              </a:rPr>
              <a:t>геометрическое место точек, из которых данный отрезок </a:t>
            </a:r>
            <a:r>
              <a:rPr lang="ru-RU" sz="3200" i="1" dirty="0">
                <a:cs typeface="Times New Roman" pitchFamily="18" charset="0"/>
              </a:rPr>
              <a:t>АВ</a:t>
            </a:r>
            <a:r>
              <a:rPr lang="ru-RU" sz="3200" dirty="0">
                <a:cs typeface="Times New Roman" pitchFamily="18" charset="0"/>
              </a:rPr>
              <a:t> виден под данным углом, т. е. таких точек </a:t>
            </a:r>
            <a:r>
              <a:rPr lang="ru-RU" sz="3200" i="1" dirty="0">
                <a:cs typeface="Times New Roman" pitchFamily="18" charset="0"/>
              </a:rPr>
              <a:t>С</a:t>
            </a:r>
            <a:r>
              <a:rPr lang="ru-RU" sz="3200" dirty="0">
                <a:cs typeface="Times New Roman" pitchFamily="18" charset="0"/>
              </a:rPr>
              <a:t>, для которых угол </a:t>
            </a:r>
            <a:r>
              <a:rPr lang="ru-RU" sz="3200" i="1" dirty="0">
                <a:cs typeface="Times New Roman" pitchFamily="18" charset="0"/>
              </a:rPr>
              <a:t>АСВ</a:t>
            </a:r>
            <a:r>
              <a:rPr lang="ru-RU" sz="3200" dirty="0">
                <a:cs typeface="Times New Roman" pitchFamily="18" charset="0"/>
              </a:rPr>
              <a:t> равен данному углу.</a:t>
            </a:r>
          </a:p>
        </p:txBody>
      </p:sp>
    </p:spTree>
    <p:extLst>
      <p:ext uri="{BB962C8B-B14F-4D97-AF65-F5344CB8AC3E}">
        <p14:creationId xmlns:p14="http://schemas.microsoft.com/office/powerpoint/2010/main" val="40723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404664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Ответ: </a:t>
            </a:r>
            <a:r>
              <a:rPr lang="ru-RU" sz="2800" dirty="0">
                <a:cs typeface="Times New Roman" pitchFamily="18" charset="0"/>
              </a:rPr>
              <a:t>Дуги двух окружностей одинакового радиуса, опирающихся на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без 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3200" dirty="0">
                <a:cs typeface="Times New Roman" pitchFamily="18" charset="0"/>
              </a:rPr>
              <a:t> 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2168525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5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smtClean="0">
                <a:cs typeface="Times New Roman" pitchFamily="18" charset="0"/>
              </a:rPr>
              <a:t>2. </a:t>
            </a:r>
            <a:r>
              <a:rPr lang="ru-RU" sz="3200" dirty="0" smtClean="0">
                <a:cs typeface="Times New Roman" pitchFamily="18" charset="0"/>
              </a:rPr>
              <a:t>Найдите </a:t>
            </a:r>
            <a:r>
              <a:rPr lang="ru-RU" sz="3200" dirty="0">
                <a:cs typeface="Times New Roman" pitchFamily="18" charset="0"/>
              </a:rPr>
              <a:t>геометрическое место вершин </a:t>
            </a:r>
            <a:r>
              <a:rPr lang="en-US" sz="3200" i="1" dirty="0">
                <a:cs typeface="Times New Roman" pitchFamily="18" charset="0"/>
              </a:rPr>
              <a:t>C</a:t>
            </a:r>
            <a:r>
              <a:rPr lang="ru-RU" sz="3200" dirty="0">
                <a:cs typeface="Times New Roman" pitchFamily="18" charset="0"/>
              </a:rPr>
              <a:t> прямоугольных треугольников </a:t>
            </a:r>
            <a:r>
              <a:rPr lang="ru-RU" sz="3200" i="1" dirty="0">
                <a:cs typeface="Times New Roman" pitchFamily="18" charset="0"/>
              </a:rPr>
              <a:t>АВС</a:t>
            </a:r>
            <a:r>
              <a:rPr lang="ru-RU" sz="3200" dirty="0">
                <a:cs typeface="Times New Roman" pitchFamily="18" charset="0"/>
              </a:rPr>
              <a:t> с данной гипотенузой </a:t>
            </a:r>
            <a:r>
              <a:rPr lang="ru-RU" sz="3200" i="1" dirty="0">
                <a:cs typeface="Times New Roman" pitchFamily="18" charset="0"/>
              </a:rPr>
              <a:t>А</a:t>
            </a:r>
            <a:r>
              <a:rPr lang="en-US" sz="3200" i="1" dirty="0">
                <a:cs typeface="Times New Roman" pitchFamily="18" charset="0"/>
              </a:rPr>
              <a:t>B</a:t>
            </a:r>
            <a:r>
              <a:rPr lang="ru-RU" sz="32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7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260648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>
                <a:solidFill>
                  <a:srgbClr val="FF3300"/>
                </a:solidFill>
              </a:rPr>
              <a:t>Ответ: </a:t>
            </a:r>
            <a:r>
              <a:rPr lang="ru-RU" sz="2800">
                <a:cs typeface="Times New Roman" pitchFamily="18" charset="0"/>
              </a:rPr>
              <a:t>Окружность с диаметром </a:t>
            </a:r>
            <a:r>
              <a:rPr lang="en-US" sz="2800" i="1">
                <a:cs typeface="Times New Roman" pitchFamily="18" charset="0"/>
              </a:rPr>
              <a:t>AB</a:t>
            </a:r>
            <a:r>
              <a:rPr lang="ru-RU" sz="2800">
                <a:cs typeface="Times New Roman" pitchFamily="18" charset="0"/>
              </a:rPr>
              <a:t>, за исключением точек </a:t>
            </a:r>
            <a:r>
              <a:rPr lang="en-US" sz="2800" i="1">
                <a:cs typeface="Times New Roman" pitchFamily="18" charset="0"/>
              </a:rPr>
              <a:t>A</a:t>
            </a:r>
            <a:r>
              <a:rPr lang="ru-RU" sz="2800">
                <a:cs typeface="Times New Roman" pitchFamily="18" charset="0"/>
              </a:rPr>
              <a:t> и </a:t>
            </a:r>
            <a:r>
              <a:rPr lang="en-US" sz="2800" i="1">
                <a:cs typeface="Times New Roman" pitchFamily="18" charset="0"/>
              </a:rPr>
              <a:t>B</a:t>
            </a:r>
            <a:r>
              <a:rPr lang="ru-RU" sz="2800">
                <a:cs typeface="Times New Roman" pitchFamily="18" charset="0"/>
              </a:rPr>
              <a:t>. 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2874963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3. Для </a:t>
            </a:r>
            <a:r>
              <a:rPr lang="ru-RU" sz="3200" dirty="0">
                <a:cs typeface="Times New Roman" pitchFamily="18" charset="0"/>
              </a:rPr>
              <a:t>данных точек </a:t>
            </a:r>
            <a:r>
              <a:rPr lang="ru-RU" sz="3200" i="1" dirty="0">
                <a:cs typeface="Times New Roman" pitchFamily="18" charset="0"/>
              </a:rPr>
              <a:t>А</a:t>
            </a:r>
            <a:r>
              <a:rPr lang="ru-RU" sz="3200" dirty="0">
                <a:cs typeface="Times New Roman" pitchFamily="18" charset="0"/>
              </a:rPr>
              <a:t> и </a:t>
            </a:r>
            <a:r>
              <a:rPr lang="ru-RU" sz="3200" i="1" dirty="0">
                <a:cs typeface="Times New Roman" pitchFamily="18" charset="0"/>
              </a:rPr>
              <a:t>В</a:t>
            </a:r>
            <a:r>
              <a:rPr lang="ru-RU" sz="3200" dirty="0">
                <a:cs typeface="Times New Roman" pitchFamily="18" charset="0"/>
              </a:rPr>
              <a:t> найдите геометрическое место точек </a:t>
            </a:r>
            <a:r>
              <a:rPr lang="ru-RU" sz="3200" i="1" dirty="0">
                <a:cs typeface="Times New Roman" pitchFamily="18" charset="0"/>
              </a:rPr>
              <a:t>С</a:t>
            </a:r>
            <a:r>
              <a:rPr lang="ru-RU" sz="3200" dirty="0">
                <a:cs typeface="Times New Roman" pitchFamily="18" charset="0"/>
              </a:rPr>
              <a:t>, для которых угол </a:t>
            </a:r>
            <a:r>
              <a:rPr lang="ru-RU" sz="3200" i="1" dirty="0">
                <a:cs typeface="Times New Roman" pitchFamily="18" charset="0"/>
              </a:rPr>
              <a:t>АСВ</a:t>
            </a:r>
            <a:r>
              <a:rPr lang="ru-RU" sz="3200" dirty="0">
                <a:cs typeface="Times New Roman" pitchFamily="18" charset="0"/>
              </a:rPr>
              <a:t>: а) острый; б) тупой.</a:t>
            </a:r>
          </a:p>
        </p:txBody>
      </p:sp>
    </p:spTree>
    <p:extLst>
      <p:ext uri="{BB962C8B-B14F-4D97-AF65-F5344CB8AC3E}">
        <p14:creationId xmlns:p14="http://schemas.microsoft.com/office/powerpoint/2010/main" val="27639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Text Box 3"/>
          <p:cNvSpPr txBox="1">
            <a:spLocks noChangeArrowheads="1"/>
          </p:cNvSpPr>
          <p:nvPr/>
        </p:nvSpPr>
        <p:spPr bwMode="auto">
          <a:xfrm>
            <a:off x="8822" y="332656"/>
            <a:ext cx="91351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>
                <a:cs typeface="Times New Roman" pitchFamily="18" charset="0"/>
              </a:rPr>
              <a:t>а) ГМТ, лежащих вне окружности с диаметром </a:t>
            </a:r>
            <a:r>
              <a:rPr lang="en-US" sz="3200" i="1" dirty="0">
                <a:cs typeface="Times New Roman" pitchFamily="18" charset="0"/>
              </a:rPr>
              <a:t>AB</a:t>
            </a:r>
            <a:r>
              <a:rPr lang="ru-RU" sz="3200" dirty="0">
                <a:cs typeface="Times New Roman" pitchFamily="18" charset="0"/>
              </a:rPr>
              <a:t> и не принадлежащих прямой </a:t>
            </a:r>
            <a:r>
              <a:rPr lang="en-US" sz="3200" i="1" dirty="0">
                <a:cs typeface="Times New Roman" pitchFamily="18" charset="0"/>
              </a:rPr>
              <a:t>AB</a:t>
            </a:r>
            <a:r>
              <a:rPr lang="ru-RU" sz="3200" dirty="0">
                <a:cs typeface="Times New Roman" pitchFamily="18" charset="0"/>
              </a:rPr>
              <a:t>;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2874963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199" y="1556792"/>
            <a:ext cx="9067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cs typeface="Times New Roman" pitchFamily="18" charset="0"/>
              </a:rPr>
              <a:t>б) ГМТ, лежащих внутри окружности с диаметром </a:t>
            </a:r>
            <a:r>
              <a:rPr lang="en-US" sz="3200" i="1" dirty="0">
                <a:cs typeface="Times New Roman" pitchFamily="18" charset="0"/>
              </a:rPr>
              <a:t>AB</a:t>
            </a:r>
            <a:r>
              <a:rPr lang="ru-RU" sz="3200" dirty="0">
                <a:cs typeface="Times New Roman" pitchFamily="18" charset="0"/>
              </a:rPr>
              <a:t> и не принадлежащих отрезку </a:t>
            </a:r>
            <a:r>
              <a:rPr lang="en-US" sz="3200" i="1" dirty="0">
                <a:cs typeface="Times New Roman" pitchFamily="18" charset="0"/>
              </a:rPr>
              <a:t>AB</a:t>
            </a:r>
            <a:r>
              <a:rPr lang="ru-RU" sz="32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7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88640"/>
            <a:ext cx="6732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4. Укажите </a:t>
            </a:r>
            <a:r>
              <a:rPr lang="ru-RU" dirty="0"/>
              <a:t>точки,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расположенные в узлах сетки, </a:t>
            </a:r>
            <a:r>
              <a:rPr lang="ru-RU" dirty="0">
                <a:cs typeface="Times New Roman" pitchFamily="18" charset="0"/>
              </a:rPr>
              <a:t>из котор</a:t>
            </a:r>
            <a:r>
              <a:rPr lang="ru-RU" dirty="0"/>
              <a:t>ых данная окружность видна под углом 90</a:t>
            </a:r>
            <a:r>
              <a:rPr lang="ru-RU" baseline="30000" dirty="0"/>
              <a:t>о</a:t>
            </a:r>
            <a:r>
              <a:rPr lang="ru-RU" dirty="0"/>
              <a:t>. </a:t>
            </a:r>
          </a:p>
        </p:txBody>
      </p:sp>
      <p:graphicFrame>
        <p:nvGraphicFramePr>
          <p:cNvPr id="3174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620126"/>
              </p:ext>
            </p:extLst>
          </p:nvPr>
        </p:nvGraphicFramePr>
        <p:xfrm>
          <a:off x="7092280" y="476672"/>
          <a:ext cx="1847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Точечный рисунок" r:id="rId4" imgW="1848108" imgH="1848108" progId="Paint.Picture">
                  <p:embed/>
                </p:oleObj>
              </mc:Choice>
              <mc:Fallback>
                <p:oleObj name="Точечный рисунок" r:id="rId4" imgW="1848108" imgH="1848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76672"/>
                        <a:ext cx="184785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592360"/>
              </p:ext>
            </p:extLst>
          </p:nvPr>
        </p:nvGraphicFramePr>
        <p:xfrm>
          <a:off x="7163313" y="2564904"/>
          <a:ext cx="1847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Точечный рисунок" r:id="rId6" imgW="1848108" imgH="1848108" progId="PBrush">
                  <p:embed/>
                </p:oleObj>
              </mc:Choice>
              <mc:Fallback>
                <p:oleObj name="Точечный рисунок" r:id="rId6" imgW="1848108" imgH="184810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313" y="2564904"/>
                        <a:ext cx="184785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68439"/>
              </p:ext>
            </p:extLst>
          </p:nvPr>
        </p:nvGraphicFramePr>
        <p:xfrm>
          <a:off x="7153963" y="4797152"/>
          <a:ext cx="1847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Точечный рисунок" r:id="rId8" imgW="1848108" imgH="1848108" progId="PBrush">
                  <p:embed/>
                </p:oleObj>
              </mc:Choice>
              <mc:Fallback>
                <p:oleObj name="Точечный рисунок" r:id="rId8" imgW="1848108" imgH="1848108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963" y="4797152"/>
                        <a:ext cx="184785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780928"/>
            <a:ext cx="6732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/>
              <a:t>5</a:t>
            </a:r>
            <a:r>
              <a:rPr lang="ru-RU" dirty="0" smtClean="0"/>
              <a:t>. Укажите </a:t>
            </a:r>
            <a:r>
              <a:rPr lang="ru-RU" dirty="0"/>
              <a:t>точки,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расположенные в узлах сетки, </a:t>
            </a:r>
            <a:r>
              <a:rPr lang="ru-RU" dirty="0">
                <a:cs typeface="Times New Roman" pitchFamily="18" charset="0"/>
              </a:rPr>
              <a:t>из котор</a:t>
            </a:r>
            <a:r>
              <a:rPr lang="ru-RU" dirty="0"/>
              <a:t>ых данная окружность видна под углом 90</a:t>
            </a:r>
            <a:r>
              <a:rPr lang="ru-RU" baseline="30000" dirty="0"/>
              <a:t>о</a:t>
            </a:r>
            <a:r>
              <a:rPr lang="ru-RU" dirty="0"/>
              <a:t>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941168"/>
            <a:ext cx="6732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/>
              <a:t>6. Укажите </a:t>
            </a:r>
            <a:r>
              <a:rPr lang="ru-RU" dirty="0"/>
              <a:t>точки,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/>
              <a:t>расположенные в узлах сетки, </a:t>
            </a:r>
            <a:r>
              <a:rPr lang="ru-RU" dirty="0">
                <a:cs typeface="Times New Roman" pitchFamily="18" charset="0"/>
              </a:rPr>
              <a:t>из котор</a:t>
            </a:r>
            <a:r>
              <a:rPr lang="ru-RU" dirty="0"/>
              <a:t>ых данная окружность видна под углом 90</a:t>
            </a:r>
            <a:r>
              <a:rPr lang="ru-RU" baseline="30000" dirty="0"/>
              <a:t>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8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1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4268"/>
              </p:ext>
            </p:extLst>
          </p:nvPr>
        </p:nvGraphicFramePr>
        <p:xfrm>
          <a:off x="1547664" y="2204864"/>
          <a:ext cx="1847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Точечный рисунок" r:id="rId4" imgW="1848108" imgH="1848108" progId="Paint.Picture">
                  <p:embed/>
                </p:oleObj>
              </mc:Choice>
              <mc:Fallback>
                <p:oleObj name="Точечный рисунок" r:id="rId4" imgW="1848108" imgH="1848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04864"/>
                        <a:ext cx="184785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387111"/>
              </p:ext>
            </p:extLst>
          </p:nvPr>
        </p:nvGraphicFramePr>
        <p:xfrm>
          <a:off x="3851920" y="2204864"/>
          <a:ext cx="1847850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Точечный рисунок" r:id="rId6" imgW="1848108" imgH="1848108" progId="PBrush">
                  <p:embed/>
                </p:oleObj>
              </mc:Choice>
              <mc:Fallback>
                <p:oleObj name="Точечный рисунок" r:id="rId6" imgW="1848108" imgH="1848108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204864"/>
                        <a:ext cx="1847850" cy="184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01963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Ответ.                     4.                          5.                             6.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43556"/>
              </p:ext>
            </p:extLst>
          </p:nvPr>
        </p:nvGraphicFramePr>
        <p:xfrm>
          <a:off x="6300192" y="2204864"/>
          <a:ext cx="18954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Точечный рисунок" r:id="rId8" imgW="1895238" imgH="1886213" progId="PBrush">
                  <p:embed/>
                </p:oleObj>
              </mc:Choice>
              <mc:Fallback>
                <p:oleObj name="Точечный рисунок" r:id="rId8" imgW="1895238" imgH="1886213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204864"/>
                        <a:ext cx="18954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6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7646" y="740862"/>
            <a:ext cx="68251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7. На </a:t>
            </a:r>
            <a:r>
              <a:rPr lang="ru-RU" sz="3200" dirty="0">
                <a:cs typeface="Times New Roman" pitchFamily="18" charset="0"/>
              </a:rPr>
              <a:t>прямой </a:t>
            </a:r>
            <a:r>
              <a:rPr lang="en-US" sz="3200" i="1" dirty="0">
                <a:cs typeface="Times New Roman" pitchFamily="18" charset="0"/>
              </a:rPr>
              <a:t>c</a:t>
            </a:r>
            <a:r>
              <a:rPr lang="ru-RU" sz="3200" dirty="0"/>
              <a:t> отметьте точку </a:t>
            </a:r>
            <a:r>
              <a:rPr lang="en-US" sz="3200" i="1" dirty="0"/>
              <a:t>C</a:t>
            </a:r>
            <a:r>
              <a:rPr lang="ru-RU" sz="3200" dirty="0"/>
              <a:t>,</a:t>
            </a:r>
            <a:r>
              <a:rPr lang="ru-RU" sz="3200" dirty="0">
                <a:cs typeface="Times New Roman" pitchFamily="18" charset="0"/>
              </a:rPr>
              <a:t> из которой отрезок </a:t>
            </a:r>
            <a:r>
              <a:rPr lang="en-US" sz="3200" i="1" dirty="0">
                <a:cs typeface="Times New Roman" pitchFamily="18" charset="0"/>
              </a:rPr>
              <a:t>AB</a:t>
            </a:r>
            <a:r>
              <a:rPr lang="ru-RU" sz="3200" dirty="0">
                <a:cs typeface="Times New Roman" pitchFamily="18" charset="0"/>
              </a:rPr>
              <a:t> виден под наибольшим углом.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4704"/>
            <a:ext cx="1660890" cy="16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88423"/>
              </p:ext>
            </p:extLst>
          </p:nvPr>
        </p:nvGraphicFramePr>
        <p:xfrm>
          <a:off x="7082130" y="2780928"/>
          <a:ext cx="1736215" cy="163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Точечный рисунок" r:id="rId5" imgW="2914286" imgH="2752381" progId="PBrush">
                  <p:embed/>
                </p:oleObj>
              </mc:Choice>
              <mc:Fallback>
                <p:oleObj name="Точечный рисунок" r:id="rId5" imgW="2914286" imgH="2752381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130" y="2780928"/>
                        <a:ext cx="1736215" cy="1639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6998"/>
              </p:ext>
            </p:extLst>
          </p:nvPr>
        </p:nvGraphicFramePr>
        <p:xfrm>
          <a:off x="7164288" y="4941168"/>
          <a:ext cx="1762440" cy="16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Точечный рисунок" r:id="rId7" imgW="2971429" imgH="2781688" progId="PBrush">
                  <p:embed/>
                </p:oleObj>
              </mc:Choice>
              <mc:Fallback>
                <p:oleObj name="Точечный рисунок" r:id="rId7" imgW="2971429" imgH="2781688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941168"/>
                        <a:ext cx="1762440" cy="164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646" y="2780928"/>
            <a:ext cx="68251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8. На </a:t>
            </a:r>
            <a:r>
              <a:rPr lang="ru-RU" sz="3200" dirty="0">
                <a:cs typeface="Times New Roman" pitchFamily="18" charset="0"/>
              </a:rPr>
              <a:t>прямой </a:t>
            </a:r>
            <a:r>
              <a:rPr lang="en-US" sz="3200" i="1" dirty="0">
                <a:cs typeface="Times New Roman" pitchFamily="18" charset="0"/>
              </a:rPr>
              <a:t>c</a:t>
            </a:r>
            <a:r>
              <a:rPr lang="ru-RU" sz="3200" dirty="0"/>
              <a:t> отметьте точку </a:t>
            </a:r>
            <a:r>
              <a:rPr lang="en-US" sz="3200" i="1" dirty="0"/>
              <a:t>C</a:t>
            </a:r>
            <a:r>
              <a:rPr lang="ru-RU" sz="3200" dirty="0"/>
              <a:t>,</a:t>
            </a:r>
            <a:r>
              <a:rPr lang="ru-RU" sz="3200" dirty="0">
                <a:cs typeface="Times New Roman" pitchFamily="18" charset="0"/>
              </a:rPr>
              <a:t> из которой отрезок </a:t>
            </a:r>
            <a:r>
              <a:rPr lang="en-US" sz="3200" i="1" dirty="0">
                <a:cs typeface="Times New Roman" pitchFamily="18" charset="0"/>
              </a:rPr>
              <a:t>AB</a:t>
            </a:r>
            <a:r>
              <a:rPr lang="ru-RU" sz="3200" dirty="0">
                <a:cs typeface="Times New Roman" pitchFamily="18" charset="0"/>
              </a:rPr>
              <a:t> виден под наибольшим углом.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646" y="5085184"/>
            <a:ext cx="682510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9. На </a:t>
            </a:r>
            <a:r>
              <a:rPr lang="ru-RU" sz="3200" dirty="0">
                <a:cs typeface="Times New Roman" pitchFamily="18" charset="0"/>
              </a:rPr>
              <a:t>прямой </a:t>
            </a:r>
            <a:r>
              <a:rPr lang="en-US" sz="3200" i="1" dirty="0">
                <a:cs typeface="Times New Roman" pitchFamily="18" charset="0"/>
              </a:rPr>
              <a:t>c</a:t>
            </a:r>
            <a:r>
              <a:rPr lang="ru-RU" sz="3200" dirty="0"/>
              <a:t> отметьте точку </a:t>
            </a:r>
            <a:r>
              <a:rPr lang="en-US" sz="3200" i="1" dirty="0"/>
              <a:t>C</a:t>
            </a:r>
            <a:r>
              <a:rPr lang="ru-RU" sz="3200" dirty="0"/>
              <a:t>,</a:t>
            </a:r>
            <a:r>
              <a:rPr lang="ru-RU" sz="3200" dirty="0">
                <a:cs typeface="Times New Roman" pitchFamily="18" charset="0"/>
              </a:rPr>
              <a:t> из которой отрезок </a:t>
            </a:r>
            <a:r>
              <a:rPr lang="en-US" sz="3200" i="1" dirty="0">
                <a:cs typeface="Times New Roman" pitchFamily="18" charset="0"/>
              </a:rPr>
              <a:t>AB</a:t>
            </a:r>
            <a:r>
              <a:rPr lang="ru-RU" sz="3200" dirty="0">
                <a:cs typeface="Times New Roman" pitchFamily="18" charset="0"/>
              </a:rPr>
              <a:t> виден под наибольшим углом.</a:t>
            </a:r>
          </a:p>
        </p:txBody>
      </p:sp>
    </p:spTree>
    <p:extLst>
      <p:ext uri="{BB962C8B-B14F-4D97-AF65-F5344CB8AC3E}">
        <p14:creationId xmlns:p14="http://schemas.microsoft.com/office/powerpoint/2010/main" val="42062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609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3300"/>
                </a:solidFill>
              </a:rPr>
              <a:t>I. </a:t>
            </a:r>
            <a:r>
              <a:rPr lang="ru-RU" sz="3200" dirty="0" smtClean="0">
                <a:solidFill>
                  <a:srgbClr val="FF3300"/>
                </a:solidFill>
              </a:rPr>
              <a:t>УГЛЫ, СВЯЗАННЫЕ С ОКРУЖНОСТЬЮ</a:t>
            </a:r>
          </a:p>
        </p:txBody>
      </p:sp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152400" y="4572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3300"/>
                </a:solidFill>
              </a:rPr>
              <a:t>Теорема 1. </a:t>
            </a:r>
            <a:r>
              <a:rPr lang="ru-RU" sz="2800" dirty="0">
                <a:cs typeface="Times New Roman" pitchFamily="18" charset="0"/>
              </a:rPr>
              <a:t>Вписанный угол равен половине центрального угла, опирающегося на ту же дугу окружности.</a:t>
            </a:r>
          </a:p>
        </p:txBody>
      </p:sp>
      <p:grpSp>
        <p:nvGrpSpPr>
          <p:cNvPr id="391192" name="Group 1048"/>
          <p:cNvGrpSpPr>
            <a:grpSpLocks/>
          </p:cNvGrpSpPr>
          <p:nvPr/>
        </p:nvGrpSpPr>
        <p:grpSpPr bwMode="auto">
          <a:xfrm>
            <a:off x="0" y="1295400"/>
            <a:ext cx="9021763" cy="3013075"/>
            <a:chOff x="0" y="816"/>
            <a:chExt cx="5683" cy="1898"/>
          </a:xfrm>
        </p:grpSpPr>
        <p:sp>
          <p:nvSpPr>
            <p:cNvPr id="3083" name="Text Box 1040"/>
            <p:cNvSpPr txBox="1">
              <a:spLocks noChangeArrowheads="1"/>
            </p:cNvSpPr>
            <p:nvPr/>
          </p:nvSpPr>
          <p:spPr bwMode="auto">
            <a:xfrm>
              <a:off x="0" y="816"/>
              <a:ext cx="4416" cy="1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FF3300"/>
                  </a:solidFill>
                  <a:cs typeface="Times New Roman" pitchFamily="18" charset="0"/>
                </a:rPr>
                <a:t>Доказательство.</a:t>
              </a:r>
              <a:r>
                <a:rPr lang="ru-RU" b="1" dirty="0">
                  <a:cs typeface="Times New Roman" pitchFamily="18" charset="0"/>
                </a:rPr>
                <a:t> </a:t>
              </a:r>
              <a:r>
                <a:rPr lang="ru-RU" dirty="0">
                  <a:cs typeface="Times New Roman" pitchFamily="18" charset="0"/>
                </a:rPr>
                <a:t>Пусть угол </a:t>
              </a:r>
              <a:r>
                <a:rPr lang="ru-RU" i="1" dirty="0">
                  <a:cs typeface="Times New Roman" pitchFamily="18" charset="0"/>
                </a:rPr>
                <a:t>АВС</a:t>
              </a:r>
              <a:r>
                <a:rPr lang="ru-RU" dirty="0">
                  <a:cs typeface="Times New Roman" pitchFamily="18" charset="0"/>
                </a:rPr>
                <a:t> вписан в окружность с центром в точке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. Рассмотрим случай, когда одна из сторон угла, например </a:t>
              </a:r>
              <a:r>
                <a:rPr lang="ru-RU" i="1" dirty="0">
                  <a:cs typeface="Times New Roman" pitchFamily="18" charset="0"/>
                </a:rPr>
                <a:t>АВ</a:t>
              </a:r>
              <a:r>
                <a:rPr lang="ru-RU" dirty="0">
                  <a:cs typeface="Times New Roman" pitchFamily="18" charset="0"/>
                </a:rPr>
                <a:t>, проходит через центр </a:t>
              </a:r>
              <a:r>
                <a:rPr lang="ru-RU" i="1" dirty="0">
                  <a:cs typeface="Times New Roman" pitchFamily="18" charset="0"/>
                </a:rPr>
                <a:t>О</a:t>
              </a:r>
              <a:r>
                <a:rPr lang="ru-RU" dirty="0">
                  <a:cs typeface="Times New Roman" pitchFamily="18" charset="0"/>
                </a:rPr>
                <a:t> окружности. Треугольник </a:t>
              </a:r>
              <a:r>
                <a:rPr lang="ru-RU" i="1" dirty="0">
                  <a:cs typeface="Times New Roman" pitchFamily="18" charset="0"/>
                </a:rPr>
                <a:t>ВОС</a:t>
              </a:r>
              <a:r>
                <a:rPr lang="ru-RU" dirty="0">
                  <a:cs typeface="Times New Roman" pitchFamily="18" charset="0"/>
                </a:rPr>
                <a:t> - равнобедренный, следовательно, </a:t>
              </a:r>
              <a:r>
                <a:rPr lang="ru-RU" dirty="0"/>
                <a:t>углы </a:t>
              </a:r>
              <a:r>
                <a:rPr lang="en-US" i="1" dirty="0">
                  <a:cs typeface="Times New Roman" pitchFamily="18" charset="0"/>
                </a:rPr>
                <a:t>B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ru-RU" dirty="0"/>
                <a:t>и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en-US" i="1" dirty="0">
                  <a:cs typeface="Times New Roman" pitchFamily="18" charset="0"/>
                </a:rPr>
                <a:t>C</a:t>
              </a:r>
              <a:r>
                <a:rPr lang="ru-RU" i="1" dirty="0"/>
                <a:t> </a:t>
              </a:r>
              <a:r>
                <a:rPr lang="ru-RU" dirty="0"/>
                <a:t>равны</a:t>
              </a:r>
              <a:r>
                <a:rPr lang="ru-RU" dirty="0">
                  <a:cs typeface="Times New Roman" pitchFamily="18" charset="0"/>
                </a:rPr>
                <a:t>. Угол </a:t>
              </a:r>
              <a:r>
                <a:rPr lang="ru-RU" i="1" dirty="0">
                  <a:cs typeface="Times New Roman" pitchFamily="18" charset="0"/>
                </a:rPr>
                <a:t>АОС</a:t>
              </a:r>
              <a:r>
                <a:rPr lang="ru-RU" dirty="0">
                  <a:cs typeface="Times New Roman" pitchFamily="18" charset="0"/>
                </a:rPr>
                <a:t> – внешний угол треугольника </a:t>
              </a:r>
              <a:r>
                <a:rPr lang="ru-RU" i="1" dirty="0">
                  <a:cs typeface="Times New Roman" pitchFamily="18" charset="0"/>
                </a:rPr>
                <a:t>ВОС</a:t>
              </a:r>
              <a:r>
                <a:rPr lang="ru-RU" dirty="0">
                  <a:cs typeface="Times New Roman" pitchFamily="18" charset="0"/>
                </a:rPr>
                <a:t>, следовательно, </a:t>
              </a:r>
              <a:r>
                <a:rPr lang="ru-RU" dirty="0"/>
                <a:t>он </a:t>
              </a:r>
              <a:r>
                <a:rPr lang="ru-RU" dirty="0">
                  <a:cs typeface="Times New Roman" pitchFamily="18" charset="0"/>
                </a:rPr>
                <a:t>равен сумме углов </a:t>
              </a:r>
              <a:r>
                <a:rPr lang="ru-RU" i="1" dirty="0">
                  <a:cs typeface="Times New Roman" pitchFamily="18" charset="0"/>
                </a:rPr>
                <a:t>В</a:t>
              </a:r>
              <a:r>
                <a:rPr lang="ru-RU" dirty="0">
                  <a:cs typeface="Times New Roman" pitchFamily="18" charset="0"/>
                </a:rPr>
                <a:t> и </a:t>
              </a:r>
              <a:r>
                <a:rPr lang="ru-RU" i="1" dirty="0">
                  <a:cs typeface="Times New Roman" pitchFamily="18" charset="0"/>
                </a:rPr>
                <a:t>С</a:t>
              </a:r>
              <a:r>
                <a:rPr lang="ru-RU" dirty="0">
                  <a:cs typeface="Times New Roman" pitchFamily="18" charset="0"/>
                </a:rPr>
                <a:t>. Поэтому </a:t>
              </a:r>
              <a:r>
                <a:rPr lang="ru-RU" dirty="0"/>
                <a:t>угол </a:t>
              </a:r>
              <a:r>
                <a:rPr lang="en-US" i="1" dirty="0">
                  <a:cs typeface="Times New Roman" pitchFamily="18" charset="0"/>
                </a:rPr>
                <a:t>ABC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ru-RU" dirty="0"/>
                <a:t>равен половине угла</a:t>
              </a:r>
              <a:r>
                <a:rPr lang="ru-RU" i="1" dirty="0">
                  <a:cs typeface="Times New Roman" pitchFamily="18" charset="0"/>
                </a:rPr>
                <a:t> </a:t>
              </a:r>
              <a:r>
                <a:rPr lang="en-US" i="1" dirty="0">
                  <a:cs typeface="Times New Roman" pitchFamily="18" charset="0"/>
                </a:rPr>
                <a:t>AOC</a:t>
              </a:r>
              <a:r>
                <a:rPr lang="ru-RU" dirty="0">
                  <a:cs typeface="Times New Roman" pitchFamily="18" charset="0"/>
                </a:rPr>
                <a:t>.</a:t>
              </a:r>
              <a:endParaRPr lang="en-US" dirty="0">
                <a:cs typeface="Times New Roman" pitchFamily="18" charset="0"/>
              </a:endParaRPr>
            </a:p>
          </p:txBody>
        </p:sp>
        <p:pic>
          <p:nvPicPr>
            <p:cNvPr id="3084" name="Picture 10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816"/>
              <a:ext cx="121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1191" name="Group 1047"/>
          <p:cNvGrpSpPr>
            <a:grpSpLocks/>
          </p:cNvGrpSpPr>
          <p:nvPr/>
        </p:nvGrpSpPr>
        <p:grpSpPr bwMode="auto">
          <a:xfrm>
            <a:off x="0" y="3470275"/>
            <a:ext cx="9021763" cy="3368675"/>
            <a:chOff x="0" y="2186"/>
            <a:chExt cx="5683" cy="2122"/>
          </a:xfrm>
        </p:grpSpPr>
        <p:sp>
          <p:nvSpPr>
            <p:cNvPr id="3078" name="Text Box 1042"/>
            <p:cNvSpPr txBox="1">
              <a:spLocks noChangeArrowheads="1"/>
            </p:cNvSpPr>
            <p:nvPr/>
          </p:nvSpPr>
          <p:spPr bwMode="auto">
            <a:xfrm>
              <a:off x="0" y="2640"/>
              <a:ext cx="4464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cs typeface="Times New Roman" pitchFamily="18" charset="0"/>
                </a:rPr>
                <a:t>В случае,  если  центр  </a:t>
              </a:r>
              <a:r>
                <a:rPr lang="ru-RU" i="1">
                  <a:cs typeface="Times New Roman" pitchFamily="18" charset="0"/>
                </a:rPr>
                <a:t>О</a:t>
              </a:r>
              <a:r>
                <a:rPr lang="ru-RU">
                  <a:cs typeface="Times New Roman" pitchFamily="18" charset="0"/>
                </a:rPr>
                <a:t> окружности лежит внутри угла </a:t>
              </a:r>
              <a:r>
                <a:rPr lang="ru-RU" i="1">
                  <a:cs typeface="Times New Roman" pitchFamily="18" charset="0"/>
                </a:rPr>
                <a:t>АВС</a:t>
              </a:r>
              <a:r>
                <a:rPr lang="ru-RU">
                  <a:cs typeface="Times New Roman" pitchFamily="18" charset="0"/>
                </a:rPr>
                <a:t>, проведем диаметр </a:t>
              </a:r>
              <a:r>
                <a:rPr lang="ru-RU" i="1">
                  <a:cs typeface="Times New Roman" pitchFamily="18" charset="0"/>
                </a:rPr>
                <a:t>ВD</a:t>
              </a:r>
              <a:r>
                <a:rPr lang="ru-RU">
                  <a:cs typeface="Times New Roman" pitchFamily="18" charset="0"/>
                </a:rPr>
                <a:t> и рассмотрим углы </a:t>
              </a:r>
              <a:r>
                <a:rPr lang="ru-RU" i="1">
                  <a:cs typeface="Times New Roman" pitchFamily="18" charset="0"/>
                </a:rPr>
                <a:t>АВD</a:t>
              </a:r>
              <a:r>
                <a:rPr lang="ru-RU">
                  <a:cs typeface="Times New Roman" pitchFamily="18" charset="0"/>
                </a:rPr>
                <a:t> и </a:t>
              </a:r>
              <a:r>
                <a:rPr lang="ru-RU" i="1">
                  <a:cs typeface="Times New Roman" pitchFamily="18" charset="0"/>
                </a:rPr>
                <a:t>DBC</a:t>
              </a:r>
              <a:r>
                <a:rPr lang="ru-RU">
                  <a:cs typeface="Times New Roman" pitchFamily="18" charset="0"/>
                </a:rPr>
                <a:t>. По доказанному </a:t>
              </a:r>
              <a:endParaRPr lang="ru-RU"/>
            </a:p>
            <a:p>
              <a:pPr eaLnBrk="1" hangingPunct="1">
                <a:spcBef>
                  <a:spcPct val="50000"/>
                </a:spcBef>
              </a:pPr>
              <a:r>
                <a:rPr lang="ru-RU"/>
                <a:t>                             </a:t>
              </a:r>
              <a:r>
                <a:rPr lang="ru-RU">
                  <a:cs typeface="Times New Roman" pitchFamily="18" charset="0"/>
                </a:rPr>
                <a:t>Следовательно, </a:t>
              </a:r>
              <a:endParaRPr lang="ru-RU"/>
            </a:p>
            <a:p>
              <a:pPr eaLnBrk="1" hangingPunct="1">
                <a:spcBef>
                  <a:spcPct val="50000"/>
                </a:spcBef>
              </a:pPr>
              <a:r>
                <a:rPr lang="ru-RU">
                  <a:cs typeface="Times New Roman" pitchFamily="18" charset="0"/>
                </a:rPr>
                <a:t>Самостоятельно рассмотрите случай, когда центр </a:t>
              </a:r>
              <a:r>
                <a:rPr lang="ru-RU" i="1">
                  <a:cs typeface="Times New Roman" pitchFamily="18" charset="0"/>
                </a:rPr>
                <a:t>О</a:t>
              </a:r>
              <a:r>
                <a:rPr lang="ru-RU">
                  <a:cs typeface="Times New Roman" pitchFamily="18" charset="0"/>
                </a:rPr>
                <a:t> лежит вне угла</a:t>
              </a:r>
              <a:r>
                <a:rPr lang="ru-RU" b="1">
                  <a:cs typeface="Times New Roman" pitchFamily="18" charset="0"/>
                </a:rPr>
                <a:t> </a:t>
              </a:r>
              <a:r>
                <a:rPr lang="ru-RU" i="1">
                  <a:cs typeface="Times New Roman" pitchFamily="18" charset="0"/>
                </a:rPr>
                <a:t>АВС</a:t>
              </a:r>
              <a:r>
                <a:rPr lang="ru-RU"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3079" name="Picture 10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" y="2186"/>
              <a:ext cx="1118" cy="1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080" name="Object 1044"/>
            <p:cNvGraphicFramePr>
              <a:graphicFrameLocks noChangeAspect="1"/>
            </p:cNvGraphicFramePr>
            <p:nvPr/>
          </p:nvGraphicFramePr>
          <p:xfrm>
            <a:off x="0" y="3360"/>
            <a:ext cx="1326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Equation" r:id="rId6" imgW="1384300" imgH="444500" progId="Equation.DSMT4">
                    <p:embed/>
                  </p:oleObj>
                </mc:Choice>
                <mc:Fallback>
                  <p:oleObj name="Equation" r:id="rId6" imgW="13843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360"/>
                          <a:ext cx="1326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045"/>
            <p:cNvGraphicFramePr>
              <a:graphicFrameLocks noChangeAspect="1"/>
            </p:cNvGraphicFramePr>
            <p:nvPr/>
          </p:nvGraphicFramePr>
          <p:xfrm>
            <a:off x="2832" y="3408"/>
            <a:ext cx="1301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Equation" r:id="rId8" imgW="1358310" imgH="444307" progId="Equation.DSMT4">
                    <p:embed/>
                  </p:oleObj>
                </mc:Choice>
                <mc:Fallback>
                  <p:oleObj name="Equation" r:id="rId8" imgW="1358310" imgH="44430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408"/>
                          <a:ext cx="1301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046"/>
            <p:cNvGraphicFramePr>
              <a:graphicFrameLocks noChangeAspect="1"/>
            </p:cNvGraphicFramePr>
            <p:nvPr/>
          </p:nvGraphicFramePr>
          <p:xfrm>
            <a:off x="2496" y="3072"/>
            <a:ext cx="1325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Equation" r:id="rId10" imgW="1384300" imgH="444500" progId="Equation.DSMT4">
                    <p:embed/>
                  </p:oleObj>
                </mc:Choice>
                <mc:Fallback>
                  <p:oleObj name="Equation" r:id="rId10" imgW="13843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072"/>
                          <a:ext cx="1325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73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4648" y="1628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</a:t>
            </a:r>
            <a:r>
              <a:rPr lang="ru-RU" sz="3200" dirty="0" smtClean="0">
                <a:solidFill>
                  <a:srgbClr val="FF3300"/>
                </a:solidFill>
              </a:rPr>
              <a:t>:   7.                    8.                             9.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" y="2359097"/>
            <a:ext cx="2463014" cy="24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770170"/>
              </p:ext>
            </p:extLst>
          </p:nvPr>
        </p:nvGraphicFramePr>
        <p:xfrm>
          <a:off x="2843808" y="2369677"/>
          <a:ext cx="2592288" cy="295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Точечный рисунок" r:id="rId5" imgW="2914286" imgH="3323810" progId="PBrush">
                  <p:embed/>
                </p:oleObj>
              </mc:Choice>
              <mc:Fallback>
                <p:oleObj name="Точечный рисунок" r:id="rId5" imgW="2914286" imgH="3323810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369677"/>
                        <a:ext cx="2592288" cy="2956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09011"/>
              </p:ext>
            </p:extLst>
          </p:nvPr>
        </p:nvGraphicFramePr>
        <p:xfrm>
          <a:off x="5868144" y="2351152"/>
          <a:ext cx="2780606" cy="280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Точечный рисунок" r:id="rId7" imgW="3123810" imgH="3153215" progId="PBrush">
                  <p:embed/>
                </p:oleObj>
              </mc:Choice>
              <mc:Fallback>
                <p:oleObj name="Точечный рисунок" r:id="rId7" imgW="3123810" imgH="3153215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351152"/>
                        <a:ext cx="2780606" cy="2806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2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116632"/>
            <a:ext cx="67322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10.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04730" cy="188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31411"/>
              </p:ext>
            </p:extLst>
          </p:nvPr>
        </p:nvGraphicFramePr>
        <p:xfrm>
          <a:off x="7020272" y="2492896"/>
          <a:ext cx="2028457" cy="194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Точечный рисунок" r:id="rId5" imgW="2933333" imgH="2809524" progId="PBrush">
                  <p:embed/>
                </p:oleObj>
              </mc:Choice>
              <mc:Fallback>
                <p:oleObj name="Точечный рисунок" r:id="rId5" imgW="2933333" imgH="2809524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492896"/>
                        <a:ext cx="2028457" cy="1942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78961"/>
              </p:ext>
            </p:extLst>
          </p:nvPr>
        </p:nvGraphicFramePr>
        <p:xfrm>
          <a:off x="7092280" y="4725144"/>
          <a:ext cx="1903325" cy="193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Точечный рисунок" r:id="rId7" imgW="2752381" imgH="2800741" progId="PBrush">
                  <p:embed/>
                </p:oleObj>
              </mc:Choice>
              <mc:Fallback>
                <p:oleObj name="Точечный рисунок" r:id="rId7" imgW="2752381" imgH="2800741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725144"/>
                        <a:ext cx="1903325" cy="1936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564904"/>
            <a:ext cx="67322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11.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797152"/>
            <a:ext cx="67322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/>
              <a:t>12.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</p:spTree>
    <p:extLst>
      <p:ext uri="{BB962C8B-B14F-4D97-AF65-F5344CB8AC3E}">
        <p14:creationId xmlns:p14="http://schemas.microsoft.com/office/powerpoint/2010/main" val="23389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76200" y="1502127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 smtClean="0">
                <a:solidFill>
                  <a:srgbClr val="FF3300"/>
                </a:solidFill>
              </a:rPr>
              <a:t>Ответ.   10.                        11.                        12.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6172"/>
            <a:ext cx="2664296" cy="263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451057"/>
              </p:ext>
            </p:extLst>
          </p:nvPr>
        </p:nvGraphicFramePr>
        <p:xfrm>
          <a:off x="3059832" y="2704183"/>
          <a:ext cx="2992600" cy="3027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Точечный рисунок" r:id="rId5" imgW="3153215" imgH="3191320" progId="PBrush">
                  <p:embed/>
                </p:oleObj>
              </mc:Choice>
              <mc:Fallback>
                <p:oleObj name="Точечный рисунок" r:id="rId5" imgW="3153215" imgH="3191320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704183"/>
                        <a:ext cx="2992600" cy="3027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068413"/>
              </p:ext>
            </p:extLst>
          </p:nvPr>
        </p:nvGraphicFramePr>
        <p:xfrm>
          <a:off x="6391276" y="2679826"/>
          <a:ext cx="2611560" cy="265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Точечный рисунок" r:id="rId7" imgW="2752381" imgH="2800741" progId="PBrush">
                  <p:embed/>
                </p:oleObj>
              </mc:Choice>
              <mc:Fallback>
                <p:oleObj name="Точечный рисунок" r:id="rId7" imgW="2752381" imgH="2800741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6" y="2679826"/>
                        <a:ext cx="2611560" cy="2656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3300"/>
                </a:solidFill>
              </a:rPr>
              <a:t>IV. </a:t>
            </a:r>
            <a:r>
              <a:rPr lang="ru-RU" sz="3200" dirty="0" smtClean="0">
                <a:solidFill>
                  <a:srgbClr val="FF3300"/>
                </a:solidFill>
              </a:rPr>
              <a:t>Отрезки, связанные с окружностью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Text Box 7"/>
              <p:cNvSpPr txBox="1">
                <a:spLocks noChangeArrowheads="1"/>
              </p:cNvSpPr>
              <p:nvPr/>
            </p:nvSpPr>
            <p:spPr bwMode="auto">
              <a:xfrm>
                <a:off x="0" y="620688"/>
                <a:ext cx="914400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Теорема 1. </a:t>
                </a:r>
                <a:r>
                  <a:rPr lang="ru-RU" dirty="0"/>
                  <a:t>Если две хорды окружности пересекаются, то произведение отрезков одной хорды равно произведению отрезков другой хорды.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 smtClean="0">
                    <a:cs typeface="Times New Roman" pitchFamily="18" charset="0"/>
                  </a:rPr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5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20688"/>
                <a:ext cx="9144000" cy="1261884"/>
              </a:xfrm>
              <a:prstGeom prst="rect">
                <a:avLst/>
              </a:prstGeom>
              <a:blipFill rotWithShape="1">
                <a:blip r:embed="rId3"/>
                <a:stretch>
                  <a:fillRect l="-1000" r="-1000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5925"/>
            <a:ext cx="1721899" cy="170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-69850" y="3561766"/>
                <a:ext cx="921385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Теорема 2. </a:t>
                </a:r>
                <a:r>
                  <a:rPr lang="ru-RU" dirty="0">
                    <a:solidFill>
                      <a:schemeClr val="tx2"/>
                    </a:solidFill>
                  </a:rPr>
                  <a:t>Если из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точки, </a:t>
                </a:r>
                <a:r>
                  <a:rPr lang="ru-RU" dirty="0">
                    <a:solidFill>
                      <a:schemeClr val="tx2"/>
                    </a:solidFill>
                  </a:rPr>
                  <a:t>лежащей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вне окружности, </a:t>
                </a:r>
                <a:r>
                  <a:rPr lang="ru-RU" dirty="0">
                    <a:solidFill>
                      <a:schemeClr val="tx2"/>
                    </a:solidFill>
                  </a:rPr>
                  <a:t>проведены две секущие,</a:t>
                </a:r>
                <a:r>
                  <a:rPr lang="ru-RU" i="1" dirty="0">
                    <a:solidFill>
                      <a:schemeClr val="tx2"/>
                    </a:solidFill>
                  </a:rPr>
                  <a:t> </a:t>
                </a:r>
                <a:r>
                  <a:rPr lang="ru-RU" dirty="0">
                    <a:solidFill>
                      <a:schemeClr val="tx2"/>
                    </a:solidFill>
                  </a:rPr>
                  <a:t>то произведение </a:t>
                </a:r>
                <a:r>
                  <a:rPr lang="ru-RU" dirty="0"/>
                  <a:t>одной секущей на её внешнюю часть равно произведению другой секущей на её внешнюю часть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9850" y="3561766"/>
                <a:ext cx="9213850" cy="1631216"/>
              </a:xfrm>
              <a:prstGeom prst="rect">
                <a:avLst/>
              </a:prstGeom>
              <a:blipFill rotWithShape="1">
                <a:blip r:embed="rId5"/>
                <a:stretch>
                  <a:fillRect l="-1059" r="-993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26259"/>
            <a:ext cx="2369368" cy="157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5085184"/>
                <a:ext cx="915486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 smtClean="0"/>
                  <a:t>	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Теорема </a:t>
                </a:r>
                <a:r>
                  <a:rPr lang="ru-RU" dirty="0">
                    <a:solidFill>
                      <a:srgbClr val="FF0000"/>
                    </a:solidFill>
                  </a:rPr>
                  <a:t>3.</a:t>
                </a:r>
                <a:r>
                  <a:rPr lang="ru-RU" b="1" dirty="0"/>
                  <a:t> </a:t>
                </a:r>
                <a:r>
                  <a:rPr lang="ru-RU" dirty="0"/>
                  <a:t>Если из </a:t>
                </a:r>
                <a:r>
                  <a:rPr lang="ru-RU" dirty="0">
                    <a:solidFill>
                      <a:schemeClr val="tx2"/>
                    </a:solidFill>
                  </a:rPr>
                  <a:t>точки, лежащей вне окружности</a:t>
                </a:r>
                <a:r>
                  <a:rPr lang="ru-RU" dirty="0" smtClean="0"/>
                  <a:t>, </a:t>
                </a:r>
                <a:r>
                  <a:rPr lang="ru-RU" dirty="0"/>
                  <a:t>проведены касательная</a:t>
                </a:r>
                <a:r>
                  <a:rPr lang="ru-RU" i="1" dirty="0"/>
                  <a:t> </a:t>
                </a:r>
                <a:r>
                  <a:rPr lang="ru-RU" dirty="0"/>
                  <a:t>и секущая,</a:t>
                </a:r>
                <a:r>
                  <a:rPr lang="ru-RU" i="1" dirty="0"/>
                  <a:t> </a:t>
                </a:r>
                <a:r>
                  <a:rPr lang="ru-RU" dirty="0"/>
                  <a:t>то квадрат длины отрезка касательной равен произведению секущей на её внешнюю часть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5184"/>
                <a:ext cx="9154862" cy="1569660"/>
              </a:xfrm>
              <a:prstGeom prst="rect">
                <a:avLst/>
              </a:prstGeom>
              <a:blipFill rotWithShape="1">
                <a:blip r:embed="rId7"/>
                <a:stretch>
                  <a:fillRect l="-999" t="-3101" r="-999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14" y="1796990"/>
            <a:ext cx="23812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0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 smtClean="0">
                <a:cs typeface="Times New Roman" pitchFamily="18" charset="0"/>
              </a:rPr>
              <a:t>На </a:t>
            </a:r>
            <a:r>
              <a:rPr lang="ru-RU" sz="2800" dirty="0">
                <a:cs typeface="Times New Roman" pitchFamily="18" charset="0"/>
              </a:rPr>
              <a:t>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3,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6, 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2. Найдите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sz="2800" dirty="0">
                <a:cs typeface="Times New Roman" pitchFamily="18" charset="0"/>
              </a:rPr>
              <a:t>На рисунке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9</a:t>
            </a:r>
            <a:r>
              <a:rPr lang="ru-RU" sz="2800" dirty="0" smtClean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6, 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4. Найдите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CD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ru-RU" sz="2800" dirty="0"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>
                <a:cs typeface="Times New Roman" pitchFamily="18" charset="0"/>
              </a:rPr>
              <a:t> На 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2,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5,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4.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>
                <a:cs typeface="Times New Roman" pitchFamily="18" charset="0"/>
              </a:rPr>
              <a:t>На 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4, </a:t>
            </a:r>
            <a:r>
              <a:rPr lang="en-US" sz="2800" i="1" dirty="0">
                <a:cs typeface="Times New Roman" pitchFamily="18" charset="0"/>
              </a:rPr>
              <a:t>CD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10,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6. Найдите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12" y="3429000"/>
            <a:ext cx="2743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5. На </a:t>
            </a:r>
            <a:r>
              <a:rPr lang="ru-RU" dirty="0">
                <a:cs typeface="Times New Roman" pitchFamily="18" charset="0"/>
              </a:rPr>
              <a:t>рисунке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9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en-US" dirty="0">
                <a:cs typeface="Times New Roman" pitchFamily="18" charset="0"/>
              </a:rPr>
              <a:t>8</a:t>
            </a:r>
            <a:r>
              <a:rPr lang="ru-RU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ru-RU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Найдите </a:t>
            </a:r>
            <a:r>
              <a:rPr lang="en-US" i="1" dirty="0">
                <a:cs typeface="Times New Roman" pitchFamily="18" charset="0"/>
              </a:rPr>
              <a:t>DE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24897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25" y="299695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6. На рисунке </a:t>
            </a:r>
            <a:r>
              <a:rPr lang="en-US" i="1" dirty="0">
                <a:cs typeface="Times New Roman" pitchFamily="18" charset="0"/>
              </a:rPr>
              <a:t>AE</a:t>
            </a:r>
            <a:r>
              <a:rPr lang="ru-RU" i="1" dirty="0">
                <a:cs typeface="Times New Roman" pitchFamily="18" charset="0"/>
              </a:rPr>
              <a:t> = </a:t>
            </a:r>
            <a:r>
              <a:rPr lang="ru-RU" dirty="0"/>
              <a:t>6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 smtClean="0"/>
              <a:t>DE</a:t>
            </a:r>
            <a:r>
              <a:rPr lang="ru-RU" i="1" dirty="0" smtClean="0">
                <a:cs typeface="Times New Roman" pitchFamily="18" charset="0"/>
              </a:rPr>
              <a:t> </a:t>
            </a:r>
            <a:r>
              <a:rPr lang="ru-RU" i="1" dirty="0">
                <a:cs typeface="Times New Roman" pitchFamily="18" charset="0"/>
              </a:rPr>
              <a:t>= </a:t>
            </a:r>
            <a:r>
              <a:rPr lang="en-US" dirty="0">
                <a:cs typeface="Times New Roman" pitchFamily="18" charset="0"/>
              </a:rPr>
              <a:t>24</a:t>
            </a:r>
            <a:r>
              <a:rPr lang="ru-RU" dirty="0">
                <a:cs typeface="Times New Roman" pitchFamily="18" charset="0"/>
              </a:rPr>
              <a:t>. Найдите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i="1" dirty="0" smtClean="0">
                <a:cs typeface="Times New Roman" pitchFamily="18" charset="0"/>
              </a:rPr>
              <a:t>E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315" y="3789040"/>
            <a:ext cx="2562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20688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7</a:t>
            </a:r>
            <a:r>
              <a:rPr lang="ru-RU" dirty="0" smtClean="0">
                <a:cs typeface="Times New Roman" pitchFamily="18" charset="0"/>
              </a:rPr>
              <a:t>. Докажите, что прямая, проходящая через точки </a:t>
            </a:r>
            <a:r>
              <a:rPr lang="en-US" i="1" dirty="0" smtClean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i="1" dirty="0" smtClean="0">
                <a:cs typeface="Times New Roman" pitchFamily="18" charset="0"/>
              </a:rPr>
              <a:t>B </a:t>
            </a:r>
            <a:r>
              <a:rPr lang="ru-RU" dirty="0" smtClean="0">
                <a:cs typeface="Times New Roman" pitchFamily="18" charset="0"/>
              </a:rPr>
              <a:t>пересечения двух окружностей, делит пополам отрезок </a:t>
            </a:r>
            <a:r>
              <a:rPr lang="en-US" i="1" dirty="0" smtClean="0">
                <a:cs typeface="Times New Roman" pitchFamily="18" charset="0"/>
              </a:rPr>
              <a:t>CD </a:t>
            </a:r>
            <a:r>
              <a:rPr lang="ru-RU" dirty="0" smtClean="0">
                <a:cs typeface="Times New Roman" pitchFamily="18" charset="0"/>
              </a:rPr>
              <a:t>их общей касательной.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132856"/>
            <a:ext cx="351342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0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4868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8.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dirty="0" smtClean="0"/>
              <a:t>Две </a:t>
            </a:r>
            <a:r>
              <a:rPr lang="ru-RU" dirty="0"/>
              <a:t>окружности касаются внешним образом в точке </a:t>
            </a:r>
            <a:r>
              <a:rPr lang="ru-RU" i="1" dirty="0"/>
              <a:t>K</a:t>
            </a:r>
            <a:r>
              <a:rPr lang="ru-RU" dirty="0"/>
              <a:t>. </a:t>
            </a:r>
            <a:r>
              <a:rPr lang="ru-RU" dirty="0" smtClean="0"/>
              <a:t>Прямая </a:t>
            </a:r>
            <a:r>
              <a:rPr lang="ru-RU" i="1" dirty="0"/>
              <a:t>AB </a:t>
            </a:r>
            <a:r>
              <a:rPr lang="ru-RU" dirty="0" smtClean="0"/>
              <a:t>касается первой </a:t>
            </a:r>
            <a:r>
              <a:rPr lang="ru-RU" dirty="0"/>
              <a:t>окружности в точке </a:t>
            </a:r>
            <a:r>
              <a:rPr lang="ru-RU" i="1" dirty="0"/>
              <a:t>A</a:t>
            </a:r>
            <a:r>
              <a:rPr lang="ru-RU" dirty="0"/>
              <a:t>, а второй — в точке </a:t>
            </a:r>
            <a:r>
              <a:rPr lang="ru-RU" i="1" dirty="0"/>
              <a:t>B</a:t>
            </a:r>
            <a:r>
              <a:rPr lang="ru-RU" dirty="0"/>
              <a:t>. Прямая </a:t>
            </a:r>
            <a:r>
              <a:rPr lang="ru-RU" i="1" dirty="0"/>
              <a:t>BK </a:t>
            </a:r>
            <a:r>
              <a:rPr lang="ru-RU" dirty="0" smtClean="0"/>
              <a:t>пересекает первую </a:t>
            </a:r>
            <a:r>
              <a:rPr lang="ru-RU" dirty="0"/>
              <a:t>окружность в точке </a:t>
            </a:r>
            <a:r>
              <a:rPr lang="ru-RU" i="1" dirty="0"/>
              <a:t>D</a:t>
            </a:r>
            <a:r>
              <a:rPr lang="ru-RU" dirty="0"/>
              <a:t>, прямая </a:t>
            </a:r>
            <a:r>
              <a:rPr lang="ru-RU" i="1" dirty="0"/>
              <a:t>AK </a:t>
            </a:r>
            <a:r>
              <a:rPr lang="ru-RU" dirty="0"/>
              <a:t>пересекает вторую </a:t>
            </a:r>
            <a:r>
              <a:rPr lang="ru-RU" dirty="0" smtClean="0"/>
              <a:t>окружность в </a:t>
            </a:r>
            <a:r>
              <a:rPr lang="ru-RU" dirty="0"/>
              <a:t>точке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algn="just"/>
            <a:r>
              <a:rPr lang="ru-RU" dirty="0" smtClean="0"/>
              <a:t>	а</a:t>
            </a:r>
            <a:r>
              <a:rPr lang="ru-RU" dirty="0"/>
              <a:t>) Докажите, что прямые </a:t>
            </a:r>
            <a:r>
              <a:rPr lang="ru-RU" i="1" dirty="0"/>
              <a:t>AD </a:t>
            </a:r>
            <a:r>
              <a:rPr lang="ru-RU" dirty="0"/>
              <a:t>и </a:t>
            </a:r>
            <a:r>
              <a:rPr lang="ru-RU" i="1" dirty="0"/>
              <a:t>BC </a:t>
            </a:r>
            <a:r>
              <a:rPr lang="ru-RU" dirty="0"/>
              <a:t>параллельны.</a:t>
            </a:r>
          </a:p>
          <a:p>
            <a:pPr algn="just"/>
            <a:r>
              <a:rPr lang="ru-RU" dirty="0" smtClean="0"/>
              <a:t>	б</a:t>
            </a:r>
            <a:r>
              <a:rPr lang="ru-RU" dirty="0"/>
              <a:t>) Найдите площадь треугольника </a:t>
            </a:r>
            <a:r>
              <a:rPr lang="ru-RU" i="1" dirty="0"/>
              <a:t>AKB </a:t>
            </a:r>
            <a:r>
              <a:rPr lang="ru-RU" dirty="0"/>
              <a:t>, если известно, что </a:t>
            </a:r>
            <a:r>
              <a:rPr lang="ru-RU" dirty="0" smtClean="0"/>
              <a:t>радиусы окружностей </a:t>
            </a:r>
            <a:r>
              <a:rPr lang="ru-RU" dirty="0"/>
              <a:t>равны 4 и 1.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9746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Приведём пример задачи из демоверсии ЕГЭ 2018 года.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79" y="3287891"/>
            <a:ext cx="3644299" cy="310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9251" y="-26382"/>
            <a:ext cx="91440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Решение.</a:t>
            </a:r>
            <a:r>
              <a:rPr lang="ru-RU" sz="2200" b="1" dirty="0"/>
              <a:t> </a:t>
            </a:r>
            <a:r>
              <a:rPr lang="ru-RU" sz="2200" dirty="0" smtClean="0"/>
              <a:t>Обозначим центры окружностей </a:t>
            </a:r>
            <a:r>
              <a:rPr lang="ru-RU" sz="2200" i="1" dirty="0"/>
              <a:t>O</a:t>
            </a:r>
            <a:r>
              <a:rPr lang="ru-RU" sz="2200" baseline="-25000" dirty="0"/>
              <a:t>1</a:t>
            </a:r>
            <a:r>
              <a:rPr lang="ru-RU" sz="2200" dirty="0"/>
              <a:t> и </a:t>
            </a:r>
            <a:r>
              <a:rPr lang="ru-RU" sz="2200" i="1" dirty="0"/>
              <a:t>O</a:t>
            </a:r>
            <a:r>
              <a:rPr lang="ru-RU" sz="2200" baseline="-25000" dirty="0"/>
              <a:t>2</a:t>
            </a:r>
            <a:r>
              <a:rPr lang="ru-RU" sz="2200" dirty="0"/>
              <a:t> </a:t>
            </a:r>
            <a:r>
              <a:rPr lang="ru-RU" sz="2200" dirty="0" smtClean="0"/>
              <a:t>соответственно. 	Пусть </a:t>
            </a:r>
            <a:r>
              <a:rPr lang="ru-RU" sz="2200" dirty="0"/>
              <a:t>общая касательная, </a:t>
            </a:r>
            <a:r>
              <a:rPr lang="ru-RU" sz="2200" dirty="0" smtClean="0"/>
              <a:t>проведённая к </a:t>
            </a:r>
            <a:r>
              <a:rPr lang="ru-RU" sz="2200" dirty="0"/>
              <a:t>окружностям в точке </a:t>
            </a:r>
            <a:r>
              <a:rPr lang="ru-RU" sz="2200" i="1" dirty="0"/>
              <a:t>K</a:t>
            </a:r>
            <a:r>
              <a:rPr lang="ru-RU" sz="2200" dirty="0"/>
              <a:t>, пересекает </a:t>
            </a:r>
            <a:r>
              <a:rPr lang="ru-RU" sz="2200" i="1" dirty="0" smtClean="0"/>
              <a:t>AB </a:t>
            </a:r>
            <a:r>
              <a:rPr lang="ru-RU" sz="2200" dirty="0" smtClean="0"/>
              <a:t>в </a:t>
            </a:r>
            <a:r>
              <a:rPr lang="ru-RU" sz="2200" dirty="0"/>
              <a:t>точке </a:t>
            </a:r>
            <a:r>
              <a:rPr lang="ru-RU" sz="2200" i="1" dirty="0"/>
              <a:t>M</a:t>
            </a:r>
            <a:r>
              <a:rPr lang="ru-RU" sz="2200" dirty="0"/>
              <a:t>. По свойству </a:t>
            </a:r>
            <a:r>
              <a:rPr lang="ru-RU" sz="2200" dirty="0" smtClean="0"/>
              <a:t>касательных, проведённых </a:t>
            </a:r>
            <a:r>
              <a:rPr lang="ru-RU" sz="2200" dirty="0"/>
              <a:t>из одной точки, </a:t>
            </a:r>
            <a:r>
              <a:rPr lang="ru-RU" sz="2200" i="1" dirty="0"/>
              <a:t>AM </a:t>
            </a:r>
            <a:r>
              <a:rPr lang="ru-RU" sz="2200" dirty="0"/>
              <a:t>= </a:t>
            </a:r>
            <a:r>
              <a:rPr lang="ru-RU" sz="2200" i="1" dirty="0" smtClean="0"/>
              <a:t>KM </a:t>
            </a:r>
            <a:r>
              <a:rPr lang="ru-RU" sz="2200" dirty="0" smtClean="0"/>
              <a:t>и </a:t>
            </a:r>
            <a:r>
              <a:rPr lang="ru-RU" sz="2200" i="1" dirty="0"/>
              <a:t>KM </a:t>
            </a:r>
            <a:r>
              <a:rPr lang="ru-RU" sz="2200" dirty="0"/>
              <a:t>= </a:t>
            </a:r>
            <a:r>
              <a:rPr lang="ru-RU" sz="2200" i="1" dirty="0"/>
              <a:t>BM</a:t>
            </a:r>
            <a:r>
              <a:rPr lang="ru-RU" sz="2200" dirty="0"/>
              <a:t>. Треугольник </a:t>
            </a:r>
            <a:r>
              <a:rPr lang="ru-RU" sz="2200" i="1" dirty="0"/>
              <a:t>AKB</a:t>
            </a:r>
            <a:r>
              <a:rPr lang="ru-RU" sz="2200" dirty="0"/>
              <a:t>, у </a:t>
            </a:r>
            <a:r>
              <a:rPr lang="ru-RU" sz="2200" dirty="0" smtClean="0"/>
              <a:t>которого медиана </a:t>
            </a:r>
            <a:r>
              <a:rPr lang="ru-RU" sz="2200" dirty="0"/>
              <a:t>равна половине </a:t>
            </a:r>
            <a:r>
              <a:rPr lang="ru-RU" sz="2200" dirty="0" smtClean="0"/>
              <a:t>стороны, к </a:t>
            </a:r>
            <a:r>
              <a:rPr lang="ru-RU" sz="2200" dirty="0"/>
              <a:t>которой она проведена, </a:t>
            </a:r>
            <a:r>
              <a:rPr lang="ru-RU" sz="2200" dirty="0" smtClean="0"/>
              <a:t>прямоугольный. Вписанный </a:t>
            </a:r>
            <a:r>
              <a:rPr lang="ru-RU" sz="2200" dirty="0"/>
              <a:t>угол </a:t>
            </a:r>
            <a:r>
              <a:rPr lang="ru-RU" sz="2200" i="1" dirty="0"/>
              <a:t>AKD </a:t>
            </a:r>
            <a:r>
              <a:rPr lang="ru-RU" sz="2200" dirty="0"/>
              <a:t>прямой, поэтому он опирается на диаметр </a:t>
            </a:r>
            <a:r>
              <a:rPr lang="ru-RU" sz="2200" i="1" dirty="0"/>
              <a:t>AD</a:t>
            </a:r>
            <a:r>
              <a:rPr lang="ru-RU" sz="2200" dirty="0"/>
              <a:t>. </a:t>
            </a:r>
            <a:r>
              <a:rPr lang="ru-RU" sz="2200" dirty="0" smtClean="0"/>
              <a:t>Значит, </a:t>
            </a:r>
            <a:r>
              <a:rPr lang="ru-RU" sz="2200" i="1" dirty="0" smtClean="0"/>
              <a:t>AD </a:t>
            </a:r>
            <a:r>
              <a:rPr lang="ru-RU" sz="2200" dirty="0"/>
              <a:t>⊥ </a:t>
            </a:r>
            <a:r>
              <a:rPr lang="ru-RU" sz="2200" i="1" dirty="0"/>
              <a:t>AB</a:t>
            </a:r>
            <a:r>
              <a:rPr lang="ru-RU" sz="2200" dirty="0"/>
              <a:t>. Аналогично, получаем, что </a:t>
            </a:r>
            <a:r>
              <a:rPr lang="ru-RU" sz="2200" i="1" dirty="0"/>
              <a:t>BC </a:t>
            </a:r>
            <a:r>
              <a:rPr lang="ru-RU" sz="2200" dirty="0"/>
              <a:t>⊥ </a:t>
            </a:r>
            <a:r>
              <a:rPr lang="ru-RU" sz="2200" i="1" dirty="0"/>
              <a:t>AB</a:t>
            </a:r>
            <a:r>
              <a:rPr lang="ru-RU" sz="2200" dirty="0"/>
              <a:t>. Следовательно, прямые </a:t>
            </a:r>
            <a:r>
              <a:rPr lang="ru-RU" sz="2200" i="1" dirty="0"/>
              <a:t>AD </a:t>
            </a:r>
            <a:r>
              <a:rPr lang="ru-RU" sz="2200" dirty="0" smtClean="0"/>
              <a:t>и </a:t>
            </a:r>
            <a:r>
              <a:rPr lang="en-US" sz="2200" i="1" dirty="0" smtClean="0"/>
              <a:t>BC </a:t>
            </a:r>
            <a:r>
              <a:rPr lang="ru-RU" sz="2200" dirty="0" smtClean="0"/>
              <a:t>параллельны. Из треугольника </a:t>
            </a:r>
            <a:r>
              <a:rPr lang="en-US" sz="2200" i="1" dirty="0" smtClean="0"/>
              <a:t>O</a:t>
            </a:r>
            <a:r>
              <a:rPr lang="en-US" sz="2200" baseline="-25000" dirty="0" smtClean="0"/>
              <a:t>1</a:t>
            </a:r>
            <a:r>
              <a:rPr lang="en-US" sz="2200" i="1" dirty="0" smtClean="0"/>
              <a:t>O</a:t>
            </a:r>
            <a:r>
              <a:rPr lang="en-US" sz="2200" baseline="-25000" dirty="0" smtClean="0"/>
              <a:t>2</a:t>
            </a:r>
            <a:r>
              <a:rPr lang="en-US" sz="2200" i="1" dirty="0" smtClean="0"/>
              <a:t>E </a:t>
            </a:r>
            <a:r>
              <a:rPr lang="ru-RU" sz="2200" dirty="0" smtClean="0"/>
              <a:t>находим </a:t>
            </a:r>
            <a:r>
              <a:rPr lang="en-US" sz="2200" i="1" dirty="0" smtClean="0"/>
              <a:t>AB=O</a:t>
            </a:r>
            <a:r>
              <a:rPr lang="en-US" sz="2200" baseline="-25000" dirty="0" smtClean="0"/>
              <a:t>2</a:t>
            </a:r>
            <a:r>
              <a:rPr lang="en-US" sz="2200" i="1" dirty="0" smtClean="0"/>
              <a:t>E = </a:t>
            </a:r>
            <a:r>
              <a:rPr lang="en-US" sz="2200" dirty="0" smtClean="0"/>
              <a:t>4. </a:t>
            </a:r>
            <a:r>
              <a:rPr lang="ru-RU" sz="2200" dirty="0" smtClean="0"/>
              <a:t>Площадь треугольника </a:t>
            </a:r>
            <a:r>
              <a:rPr lang="en-US" sz="2200" i="1" dirty="0" smtClean="0"/>
              <a:t>ABD </a:t>
            </a:r>
            <a:r>
              <a:rPr lang="ru-RU" sz="2200" dirty="0" smtClean="0"/>
              <a:t>равна 16. Площадь треугольника </a:t>
            </a:r>
            <a:r>
              <a:rPr lang="en-US" sz="2200" i="1" dirty="0" smtClean="0"/>
              <a:t>ABK </a:t>
            </a:r>
            <a:r>
              <a:rPr lang="ru-RU" sz="2200" dirty="0" smtClean="0"/>
              <a:t>составляет одну пятую площади треугольника </a:t>
            </a:r>
            <a:r>
              <a:rPr lang="en-US" sz="2200" i="1" dirty="0" smtClean="0"/>
              <a:t>ABD</a:t>
            </a:r>
            <a:r>
              <a:rPr lang="ru-RU" sz="2200" dirty="0" smtClean="0"/>
              <a:t>, т. е. равна 3,2.</a:t>
            </a:r>
            <a:r>
              <a:rPr lang="ru-RU" sz="2200" b="1" dirty="0" smtClean="0"/>
              <a:t>	</a:t>
            </a:r>
            <a:endParaRPr lang="ru-RU" sz="2200" dirty="0"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60039"/>
            <a:ext cx="37052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165304"/>
            <a:ext cx="315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</a:t>
            </a:r>
            <a:r>
              <a:rPr lang="ru-RU" b="1" dirty="0"/>
              <a:t> </a:t>
            </a:r>
            <a:r>
              <a:rPr lang="ru-RU" dirty="0"/>
              <a:t>3,2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9626" y="1497091"/>
            <a:ext cx="9153625" cy="1772816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	Теорема 1. (Теорема </a:t>
            </a:r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синусов</a:t>
            </a:r>
            <a:r>
              <a:rPr lang="ru-RU" sz="2400" dirty="0" smtClean="0">
                <a:solidFill>
                  <a:srgbClr val="FF0000"/>
                </a:solidFill>
                <a:cs typeface="Times New Roman" pitchFamily="18" charset="0"/>
              </a:rPr>
              <a:t>.)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Стороны треугольника </a:t>
            </a:r>
            <a:r>
              <a:rPr lang="en-US" sz="2400" i="1" dirty="0" smtClean="0">
                <a:cs typeface="Times New Roman" pitchFamily="18" charset="0"/>
              </a:rPr>
              <a:t>ABC </a:t>
            </a:r>
            <a:r>
              <a:rPr lang="ru-RU" sz="2400" dirty="0" smtClean="0">
                <a:cs typeface="Times New Roman" pitchFamily="18" charset="0"/>
              </a:rPr>
              <a:t>пропорциональны </a:t>
            </a:r>
            <a:r>
              <a:rPr lang="ru-RU" sz="2400" dirty="0">
                <a:cs typeface="Times New Roman" pitchFamily="18" charset="0"/>
              </a:rPr>
              <a:t>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</a:t>
            </a:r>
            <a:r>
              <a:rPr lang="en-US" sz="2400" dirty="0" smtClean="0">
                <a:cs typeface="Times New Roman" pitchFamily="18" charset="0"/>
              </a:rPr>
              <a:t>,</a:t>
            </a:r>
            <a:r>
              <a:rPr lang="ru-RU" sz="2400" dirty="0" smtClean="0">
                <a:cs typeface="Times New Roman" pitchFamily="18" charset="0"/>
              </a:rPr>
              <a:t> т. е.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7" name="Picture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34003"/>
            <a:ext cx="217214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43807" y="3269907"/>
                <a:ext cx="3959930" cy="707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𝐴𝐶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𝐵𝐶</m:t>
                        </m:r>
                      </m:num>
                      <m:den>
                        <m:func>
                          <m:funcPr>
                            <m:ctrlP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7" y="3269907"/>
                <a:ext cx="3959930" cy="707117"/>
              </a:xfrm>
              <a:prstGeom prst="rect">
                <a:avLst/>
              </a:prstGeom>
              <a:blipFill rotWithShape="1">
                <a:blip r:embed="rId4"/>
                <a:stretch>
                  <a:fillRect r="-2311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152400" y="0"/>
            <a:ext cx="8839200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dirty="0" smtClean="0">
                <a:solidFill>
                  <a:srgbClr val="FF3300"/>
                </a:solidFill>
              </a:rPr>
              <a:t>V. </a:t>
            </a:r>
            <a:r>
              <a:rPr lang="ru-RU" sz="3600" dirty="0" smtClean="0">
                <a:solidFill>
                  <a:srgbClr val="FF3300"/>
                </a:solidFill>
              </a:rPr>
              <a:t>Треугольники, вписанные в окружность</a:t>
            </a:r>
            <a:br>
              <a:rPr lang="ru-RU" sz="3600" dirty="0" smtClean="0">
                <a:solidFill>
                  <a:srgbClr val="FF3300"/>
                </a:solidFill>
              </a:rPr>
            </a:br>
            <a:r>
              <a:rPr lang="ru-RU" sz="3600" dirty="0" smtClean="0">
                <a:solidFill>
                  <a:srgbClr val="FF3300"/>
                </a:solidFill>
              </a:rPr>
              <a:t>и описанные около окружности</a:t>
            </a:r>
          </a:p>
        </p:txBody>
      </p:sp>
    </p:spTree>
    <p:extLst>
      <p:ext uri="{BB962C8B-B14F-4D97-AF65-F5344CB8AC3E}">
        <p14:creationId xmlns:p14="http://schemas.microsoft.com/office/powerpoint/2010/main" val="8044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2833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Теорема 2. </a:t>
            </a:r>
            <a:r>
              <a:rPr lang="ru-RU" sz="2800" dirty="0" smtClean="0"/>
              <a:t>У</a:t>
            </a:r>
            <a:r>
              <a:rPr lang="ru-RU" sz="2800" dirty="0" smtClean="0">
                <a:cs typeface="Times New Roman" pitchFamily="18" charset="0"/>
              </a:rPr>
              <a:t>гол </a:t>
            </a:r>
            <a:r>
              <a:rPr lang="ru-RU" sz="2800" dirty="0">
                <a:cs typeface="Times New Roman" pitchFamily="18" charset="0"/>
              </a:rPr>
              <a:t>между касательной к окружности и хордой, проведенной через точку касания, измеряется половиной дуги окружности, заключенной внутри этого угла.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265363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1054" name="Group 14"/>
          <p:cNvGrpSpPr>
            <a:grpSpLocks/>
          </p:cNvGrpSpPr>
          <p:nvPr/>
        </p:nvGrpSpPr>
        <p:grpSpPr bwMode="auto">
          <a:xfrm>
            <a:off x="2438400" y="1676400"/>
            <a:ext cx="6705600" cy="5181600"/>
            <a:chOff x="1536" y="1056"/>
            <a:chExt cx="4224" cy="3264"/>
          </a:xfrm>
        </p:grpSpPr>
        <p:sp>
          <p:nvSpPr>
            <p:cNvPr id="2054" name="Text Box 7"/>
            <p:cNvSpPr txBox="1">
              <a:spLocks noChangeArrowheads="1"/>
            </p:cNvSpPr>
            <p:nvPr/>
          </p:nvSpPr>
          <p:spPr bwMode="auto">
            <a:xfrm>
              <a:off x="1824" y="1056"/>
              <a:ext cx="3936" cy="3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>
                  <a:solidFill>
                    <a:srgbClr val="FF3300"/>
                  </a:solidFill>
                </a:rPr>
                <a:t>Доказательство</a:t>
              </a:r>
              <a:r>
                <a:rPr lang="ru-RU">
                  <a:solidFill>
                    <a:srgbClr val="FF3300"/>
                  </a:solidFill>
                  <a:cs typeface="Times New Roman" pitchFamily="18" charset="0"/>
                </a:rPr>
                <a:t>.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>
                  <a:cs typeface="Times New Roman" pitchFamily="18" charset="0"/>
                </a:rPr>
                <a:t>Пусть угол </a:t>
              </a:r>
              <a:r>
                <a:rPr lang="en-US" i="1">
                  <a:cs typeface="Times New Roman" pitchFamily="18" charset="0"/>
                </a:rPr>
                <a:t>ACB</a:t>
              </a:r>
              <a:r>
                <a:rPr lang="ru-RU">
                  <a:cs typeface="Times New Roman" pitchFamily="18" charset="0"/>
                </a:rPr>
                <a:t> образован касательной </a:t>
              </a:r>
              <a:r>
                <a:rPr lang="en-US" i="1">
                  <a:cs typeface="Times New Roman" pitchFamily="18" charset="0"/>
                </a:rPr>
                <a:t>AC </a:t>
              </a:r>
              <a:r>
                <a:rPr lang="ru-RU">
                  <a:cs typeface="Times New Roman" pitchFamily="18" charset="0"/>
                </a:rPr>
                <a:t>и хордой </a:t>
              </a:r>
              <a:r>
                <a:rPr lang="en-US" i="1">
                  <a:cs typeface="Times New Roman" pitchFamily="18" charset="0"/>
                </a:rPr>
                <a:t>BC </a:t>
              </a:r>
              <a:r>
                <a:rPr lang="ru-RU">
                  <a:cs typeface="Times New Roman" pitchFamily="18" charset="0"/>
                </a:rPr>
                <a:t>окружности. Если этот угол – прямой, то </a:t>
              </a:r>
              <a:r>
                <a:rPr lang="en-US" i="1">
                  <a:cs typeface="Times New Roman" pitchFamily="18" charset="0"/>
                </a:rPr>
                <a:t>BC </a:t>
              </a:r>
              <a:r>
                <a:rPr lang="ru-RU">
                  <a:cs typeface="Times New Roman" pitchFamily="18" charset="0"/>
                </a:rPr>
                <a:t>– диаметр окружности и, следовательно, угол </a:t>
              </a:r>
              <a:r>
                <a:rPr lang="en-US" i="1">
                  <a:cs typeface="Times New Roman" pitchFamily="18" charset="0"/>
                </a:rPr>
                <a:t>ACB </a:t>
              </a:r>
              <a:r>
                <a:rPr lang="ru-RU">
                  <a:cs typeface="Times New Roman" pitchFamily="18" charset="0"/>
                </a:rPr>
                <a:t>измеряется половиной дуги полуокружности, заключенной внутри этого угла. Если угол </a:t>
              </a:r>
              <a:r>
                <a:rPr lang="en-US" i="1">
                  <a:cs typeface="Times New Roman" pitchFamily="18" charset="0"/>
                </a:rPr>
                <a:t>ACB </a:t>
              </a:r>
              <a:r>
                <a:rPr lang="ru-RU">
                  <a:cs typeface="Times New Roman" pitchFamily="18" charset="0"/>
                </a:rPr>
                <a:t>– острый, то проведем диаметр </a:t>
              </a:r>
              <a:r>
                <a:rPr lang="en-US" i="1">
                  <a:cs typeface="Times New Roman" pitchFamily="18" charset="0"/>
                </a:rPr>
                <a:t>CD</a:t>
              </a:r>
              <a:r>
                <a:rPr lang="ru-RU">
                  <a:cs typeface="Times New Roman" pitchFamily="18" charset="0"/>
                </a:rPr>
                <a:t>. Имеем </a:t>
              </a:r>
              <a:r>
                <a:rPr lang="ru-RU"/>
                <a:t> </a:t>
              </a:r>
              <a:r>
                <a:rPr lang="en-US" i="1">
                  <a:cs typeface="Times New Roman" pitchFamily="18" charset="0"/>
                </a:rPr>
                <a:t>ACB</a:t>
              </a:r>
              <a:r>
                <a:rPr lang="ru-RU" i="1">
                  <a:cs typeface="Times New Roman" pitchFamily="18" charset="0"/>
                </a:rPr>
                <a:t> =</a:t>
              </a:r>
              <a:r>
                <a:rPr lang="ru-RU" i="1"/>
                <a:t> </a:t>
              </a:r>
              <a:r>
                <a:rPr lang="ru-RU" i="1">
                  <a:cs typeface="Times New Roman" pitchFamily="18" charset="0"/>
                </a:rPr>
                <a:t> </a:t>
              </a:r>
              <a:r>
                <a:rPr lang="en-US" i="1">
                  <a:cs typeface="Times New Roman" pitchFamily="18" charset="0"/>
                </a:rPr>
                <a:t>ACD</a:t>
              </a:r>
              <a:r>
                <a:rPr lang="ru-RU">
                  <a:cs typeface="Times New Roman" pitchFamily="18" charset="0"/>
                </a:rPr>
                <a:t> –  </a:t>
              </a:r>
              <a:r>
                <a:rPr lang="en-US" i="1">
                  <a:cs typeface="Times New Roman" pitchFamily="18" charset="0"/>
                </a:rPr>
                <a:t>BCD</a:t>
              </a:r>
              <a:r>
                <a:rPr lang="ru-RU">
                  <a:cs typeface="Times New Roman" pitchFamily="18" charset="0"/>
                </a:rPr>
                <a:t>. Угол </a:t>
              </a:r>
              <a:r>
                <a:rPr lang="en-US" i="1">
                  <a:cs typeface="Times New Roman" pitchFamily="18" charset="0"/>
                </a:rPr>
                <a:t>ACD</a:t>
              </a:r>
              <a:r>
                <a:rPr lang="ru-RU">
                  <a:cs typeface="Times New Roman" pitchFamily="18" charset="0"/>
                </a:rPr>
                <a:t> измеряется половиной дуги </a:t>
              </a:r>
              <a:r>
                <a:rPr lang="en-US" i="1">
                  <a:cs typeface="Times New Roman" pitchFamily="18" charset="0"/>
                </a:rPr>
                <a:t>CBD</a:t>
              </a:r>
              <a:r>
                <a:rPr lang="ru-RU">
                  <a:cs typeface="Times New Roman" pitchFamily="18" charset="0"/>
                </a:rPr>
                <a:t> окружности. Угол </a:t>
              </a:r>
              <a:r>
                <a:rPr lang="en-US" i="1">
                  <a:cs typeface="Times New Roman" pitchFamily="18" charset="0"/>
                </a:rPr>
                <a:t>BCD</a:t>
              </a:r>
              <a:r>
                <a:rPr lang="ru-RU">
                  <a:cs typeface="Times New Roman" pitchFamily="18" charset="0"/>
                </a:rPr>
                <a:t> измеряется половиной дуги </a:t>
              </a:r>
              <a:r>
                <a:rPr lang="en-US" i="1">
                  <a:cs typeface="Times New Roman" pitchFamily="18" charset="0"/>
                </a:rPr>
                <a:t>BD</a:t>
              </a:r>
              <a:r>
                <a:rPr lang="ru-RU">
                  <a:cs typeface="Times New Roman" pitchFamily="18" charset="0"/>
                </a:rPr>
                <a:t> окружности. Следовательно, их разность (угол </a:t>
              </a:r>
              <a:r>
                <a:rPr lang="en-US" i="1">
                  <a:cs typeface="Times New Roman" pitchFamily="18" charset="0"/>
                </a:rPr>
                <a:t>ACB</a:t>
              </a:r>
              <a:r>
                <a:rPr lang="ru-RU">
                  <a:cs typeface="Times New Roman" pitchFamily="18" charset="0"/>
                </a:rPr>
                <a:t>) измеряется половиной дуги </a:t>
              </a:r>
              <a:r>
                <a:rPr lang="en-US" i="1">
                  <a:cs typeface="Times New Roman" pitchFamily="18" charset="0"/>
                </a:rPr>
                <a:t>CB</a:t>
              </a:r>
              <a:r>
                <a:rPr lang="ru-RU">
                  <a:cs typeface="Times New Roman" pitchFamily="18" charset="0"/>
                </a:rPr>
                <a:t> окружности, заключенной внутри этого угла. </a:t>
              </a:r>
            </a:p>
          </p:txBody>
        </p:sp>
        <p:graphicFrame>
          <p:nvGraphicFramePr>
            <p:cNvPr id="2055" name="Object 8"/>
            <p:cNvGraphicFramePr>
              <a:graphicFrameLocks noChangeAspect="1"/>
            </p:cNvGraphicFramePr>
            <p:nvPr/>
          </p:nvGraphicFramePr>
          <p:xfrm>
            <a:off x="2496" y="2736"/>
            <a:ext cx="16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7" name="Equation" r:id="rId5" imgW="266469" imgH="253780" progId="Equation.DSMT4">
                    <p:embed/>
                  </p:oleObj>
                </mc:Choice>
                <mc:Fallback>
                  <p:oleObj name="Equation" r:id="rId5" imgW="266469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2736"/>
                          <a:ext cx="168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6" name="Text Box 11"/>
            <p:cNvSpPr txBox="1">
              <a:spLocks noChangeArrowheads="1"/>
            </p:cNvSpPr>
            <p:nvPr/>
          </p:nvSpPr>
          <p:spPr bwMode="auto">
            <a:xfrm>
              <a:off x="1536" y="4032"/>
              <a:ext cx="4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Самостоятельно рассмотрите случай тупого угла.</a:t>
              </a:r>
            </a:p>
          </p:txBody>
        </p:sp>
        <p:graphicFrame>
          <p:nvGraphicFramePr>
            <p:cNvPr id="2057" name="Object 12"/>
            <p:cNvGraphicFramePr>
              <a:graphicFrameLocks noChangeAspect="1"/>
            </p:cNvGraphicFramePr>
            <p:nvPr/>
          </p:nvGraphicFramePr>
          <p:xfrm>
            <a:off x="3312" y="2736"/>
            <a:ext cx="16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8" name="Equation" r:id="rId7" imgW="266469" imgH="253780" progId="Equation.DSMT4">
                    <p:embed/>
                  </p:oleObj>
                </mc:Choice>
                <mc:Fallback>
                  <p:oleObj name="Equation" r:id="rId7" imgW="266469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736"/>
                          <a:ext cx="168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13"/>
            <p:cNvGraphicFramePr>
              <a:graphicFrameLocks noChangeAspect="1"/>
            </p:cNvGraphicFramePr>
            <p:nvPr/>
          </p:nvGraphicFramePr>
          <p:xfrm>
            <a:off x="4080" y="2736"/>
            <a:ext cx="16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9" name="Equation" r:id="rId8" imgW="266469" imgH="253780" progId="Equation.DSMT4">
                    <p:embed/>
                  </p:oleObj>
                </mc:Choice>
                <mc:Fallback>
                  <p:oleObj name="Equation" r:id="rId8" imgW="266469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2736"/>
                          <a:ext cx="168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67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	Теорема 2.</a:t>
                </a:r>
                <a:r>
                  <a:rPr lang="ru-RU" sz="2400" dirty="0" smtClean="0"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R 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окружности, описанной около</a:t>
                </a:r>
                <a:r>
                  <a:rPr lang="en-US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треугольника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𝑅</m:t>
                    </m:r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𝑎𝑏𝑐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44624"/>
                <a:ext cx="9108504" cy="1440160"/>
              </a:xfrm>
              <a:prstGeom prst="rect">
                <a:avLst/>
              </a:prstGeom>
              <a:blipFill rotWithShape="1">
                <a:blip r:embed="rId3"/>
                <a:stretch>
                  <a:fillRect l="-1003" r="-1003" b="-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620" y="1916832"/>
                <a:ext cx="9098879" cy="4332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Доказательство</a:t>
                </a:r>
                <a:r>
                  <a:rPr lang="ru-RU" dirty="0">
                    <a:solidFill>
                      <a:srgbClr val="FF0000"/>
                    </a:solidFill>
                  </a:rPr>
                  <a:t>. </a:t>
                </a:r>
                <a:r>
                  <a:rPr lang="ru-RU" dirty="0" smtClean="0"/>
                  <a:t>Воспользуемся теоремой синусов.</a:t>
                </a:r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ru-RU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US" sz="2000" i="1">
                          <a:latin typeface="Cambria Math"/>
                        </a:rPr>
                        <m:t>=2</m:t>
                      </m:r>
                      <m:r>
                        <a:rPr lang="en-US" sz="2000" i="1">
                          <a:latin typeface="Cambria Math"/>
                        </a:rPr>
                        <m:t>𝑅</m:t>
                      </m:r>
                      <m:r>
                        <a:rPr lang="en-US" sz="20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  <a:p>
                <a:r>
                  <a:rPr lang="ru-RU" dirty="0" smtClean="0"/>
                  <a:t>Выразим </a:t>
                </a:r>
                <a:r>
                  <a:rPr lang="en-US" dirty="0" smtClean="0"/>
                  <a:t>sin </a:t>
                </a:r>
                <a:r>
                  <a:rPr lang="en-US" i="1" dirty="0"/>
                  <a:t>C</a:t>
                </a:r>
                <a:r>
                  <a:rPr lang="ru-RU" dirty="0"/>
                  <a:t>. Получим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u-RU" sz="22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i="1">
                              <a:latin typeface="Cambria Math"/>
                            </a:rPr>
                            <m:t>𝐶</m:t>
                          </m:r>
                        </m:e>
                      </m:func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dirty="0"/>
              </a:p>
              <a:p>
                <a:pPr algn="just"/>
                <a:r>
                  <a:rPr lang="ru-RU" dirty="0"/>
                  <a:t>Подставляя это выражение синуса в формулу площади треугольника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𝑎𝑏</m:t>
                    </m:r>
                    <m:r>
                      <a:rPr lang="ru-RU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ru-RU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ru-RU" i="1">
                            <a:latin typeface="Cambria Math"/>
                          </a:rPr>
                          <m:t>𝐶</m:t>
                        </m:r>
                      </m:e>
                    </m:func>
                  </m:oMath>
                </a14:m>
                <a:r>
                  <a:rPr lang="ru-RU" dirty="0"/>
                  <a:t>, получим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𝑎𝑏𝑐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4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ru-RU" i="1">
                        <a:latin typeface="Cambria Math"/>
                      </a:rPr>
                      <m:t>.</m:t>
                    </m:r>
                  </m:oMath>
                </a14:m>
                <a:r>
                  <a:rPr lang="ru-RU" i="1" dirty="0"/>
                  <a:t> </a:t>
                </a:r>
                <a:endParaRPr lang="ru-RU" dirty="0"/>
              </a:p>
              <a:p>
                <a:r>
                  <a:rPr lang="ru-RU" dirty="0"/>
                  <a:t>Откуда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</m:t>
                      </m:r>
                      <m:r>
                        <a:rPr lang="ru-RU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𝑎𝑏𝑐</m:t>
                          </m:r>
                        </m:num>
                        <m:den>
                          <m:r>
                            <a:rPr lang="ru-RU" sz="2000" i="1">
                              <a:latin typeface="Cambria Math"/>
                            </a:rPr>
                            <m:t>4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" y="1916832"/>
                <a:ext cx="9098879" cy="4332340"/>
              </a:xfrm>
              <a:prstGeom prst="rect">
                <a:avLst/>
              </a:prstGeom>
              <a:blipFill rotWithShape="1">
                <a:blip r:embed="rId4"/>
                <a:stretch>
                  <a:fillRect l="-1005" t="-1125" r="-1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3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470"/>
            <a:ext cx="89916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1</a:t>
            </a:r>
            <a:r>
              <a:rPr lang="ru-RU" dirty="0" smtClean="0">
                <a:cs typeface="Times New Roman" pitchFamily="18" charset="0"/>
              </a:rPr>
              <a:t>. Найдите радиус окружности, описанной около правильного треугольника, стороны которого равны 1.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3200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 smtClean="0">
                <a:cs typeface="Times New Roman" pitchFamily="18" charset="0"/>
              </a:rPr>
              <a:t>. Сторона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 </a:t>
            </a:r>
            <a:r>
              <a:rPr lang="ru-RU" dirty="0">
                <a:cs typeface="Times New Roman" pitchFamily="18" charset="0"/>
              </a:rPr>
              <a:t>равна 1. Противолежащий ей угол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30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радиус окружности, описанной около этого треугольника. </a:t>
            </a:r>
            <a:endParaRPr lang="ru-RU" dirty="0" smtClean="0"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3</a:t>
            </a:r>
            <a:r>
              <a:rPr lang="ru-RU" dirty="0" smtClean="0">
                <a:cs typeface="Times New Roman" pitchFamily="18" charset="0"/>
              </a:rPr>
              <a:t>. Одна </a:t>
            </a:r>
            <a:r>
              <a:rPr lang="ru-RU" dirty="0">
                <a:cs typeface="Times New Roman" pitchFamily="18" charset="0"/>
              </a:rPr>
              <a:t>сторона треугольника равна радиусу описанной окружности. Найдите угол треугольника, противолежащий этой стороне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Сторона </a:t>
            </a:r>
            <a:r>
              <a:rPr lang="en-US" i="1" dirty="0">
                <a:cs typeface="Times New Roman" pitchFamily="18" charset="0"/>
              </a:rPr>
              <a:t>AB </a:t>
            </a:r>
            <a:r>
              <a:rPr lang="ru-RU" dirty="0">
                <a:cs typeface="Times New Roman" pitchFamily="18" charset="0"/>
              </a:rPr>
              <a:t>треугольника </a:t>
            </a:r>
            <a:r>
              <a:rPr lang="en-US" i="1" dirty="0">
                <a:cs typeface="Times New Roman" pitchFamily="18" charset="0"/>
              </a:rPr>
              <a:t>ABC </a:t>
            </a:r>
            <a:r>
              <a:rPr lang="ru-RU" dirty="0">
                <a:cs typeface="Times New Roman" pitchFamily="18" charset="0"/>
              </a:rPr>
              <a:t>равна 1. Противолежащий ей угол </a:t>
            </a:r>
            <a:r>
              <a:rPr lang="en-US" i="1" dirty="0">
                <a:cs typeface="Times New Roman" pitchFamily="18" charset="0"/>
              </a:rPr>
              <a:t>C </a:t>
            </a:r>
            <a:r>
              <a:rPr lang="ru-RU" dirty="0">
                <a:cs typeface="Times New Roman" pitchFamily="18" charset="0"/>
              </a:rPr>
              <a:t>равен 1</a:t>
            </a:r>
            <a:r>
              <a:rPr lang="en-US" dirty="0"/>
              <a:t>5</a:t>
            </a:r>
            <a:r>
              <a:rPr lang="ru-RU" dirty="0">
                <a:cs typeface="Times New Roman" pitchFamily="18" charset="0"/>
              </a:rPr>
              <a:t>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радиус окружности, описанной около этого треугольника.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5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>
                <a:cs typeface="Times New Roman" pitchFamily="18" charset="0"/>
              </a:rPr>
              <a:t>Сторона </a:t>
            </a:r>
            <a:r>
              <a:rPr lang="en-US" i="1" dirty="0">
                <a:cs typeface="Times New Roman" pitchFamily="18" charset="0"/>
              </a:rPr>
              <a:t>AB</a:t>
            </a:r>
            <a:r>
              <a:rPr lang="ru-RU" dirty="0">
                <a:cs typeface="Times New Roman" pitchFamily="18" charset="0"/>
              </a:rPr>
              <a:t> тупоугольного треугольника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равна радиусу описанной около него окружности. Найдите угол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 smtClean="0">
                <a:cs typeface="Times New Roman" pitchFamily="18" charset="0"/>
              </a:rPr>
              <a:t>.</a:t>
            </a:r>
            <a:r>
              <a:rPr lang="ru-RU" dirty="0" smtClean="0"/>
              <a:t>	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	6. Боковая </a:t>
            </a:r>
            <a:r>
              <a:rPr lang="ru-RU" dirty="0">
                <a:cs typeface="Times New Roman" pitchFamily="18" charset="0"/>
              </a:rPr>
              <a:t>сторона равнобедренного треугольника равна 1, угол при вершине, противолежащей основанию, равен 120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диаметр описанной окружности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247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 smtClean="0">
                <a:cs typeface="Times New Roman" pitchFamily="18" charset="0"/>
              </a:rPr>
              <a:t>	</a:t>
            </a:r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Найдите радиус окружности, описанной около равнобедренного треугольника, стороны которого равны 5, 5, 6</a:t>
            </a:r>
            <a:r>
              <a:rPr lang="ru-RU" dirty="0" smtClean="0"/>
              <a:t>.</a:t>
            </a:r>
            <a:endParaRPr lang="en-US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dirty="0"/>
              <a:t>	</a:t>
            </a:r>
            <a:endParaRPr lang="ru-RU" dirty="0"/>
          </a:p>
          <a:p>
            <a:pPr algn="just" eaLnBrk="1" hangingPunct="1">
              <a:spcBef>
                <a:spcPts val="0"/>
              </a:spcBef>
            </a:pPr>
            <a:r>
              <a:rPr lang="ru-RU" dirty="0" smtClean="0"/>
              <a:t>	</a:t>
            </a:r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/>
              <a:t>Найдите радиус окружности, описанной около треугольника, стороны которого равны 4, 5, 6</a:t>
            </a:r>
            <a:r>
              <a:rPr lang="ru-RU" dirty="0" smtClean="0"/>
              <a:t>.</a:t>
            </a:r>
            <a:r>
              <a:rPr lang="en-US" dirty="0"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770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/>
              <a:t>Для данных </a:t>
            </a:r>
            <a:r>
              <a:rPr lang="ru-RU" dirty="0" smtClean="0"/>
              <a:t>треугольников </a:t>
            </a:r>
            <a:r>
              <a:rPr lang="ru-RU" dirty="0"/>
              <a:t>изобразите центры описанных окружностей</a:t>
            </a:r>
            <a:r>
              <a:rPr lang="ru-RU" dirty="0" smtClean="0"/>
              <a:t>. Найдите их радиусы, если стороны клеток равны 1.</a:t>
            </a:r>
            <a:r>
              <a:rPr lang="ru-RU" sz="3200" dirty="0"/>
              <a:t> 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235200"/>
            <a:ext cx="681196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5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09600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200" dirty="0"/>
              <a:t>	</a:t>
            </a:r>
            <a:r>
              <a:rPr lang="ru-RU" dirty="0" smtClean="0"/>
              <a:t>10. </a:t>
            </a:r>
            <a:r>
              <a:rPr lang="ru-RU" dirty="0"/>
              <a:t>Для данных </a:t>
            </a:r>
            <a:r>
              <a:rPr lang="ru-RU" dirty="0" smtClean="0"/>
              <a:t>треугольников </a:t>
            </a:r>
            <a:r>
              <a:rPr lang="ru-RU" dirty="0"/>
              <a:t>изобразите центры описанных окружностей</a:t>
            </a:r>
            <a:r>
              <a:rPr lang="ru-RU" dirty="0" smtClean="0"/>
              <a:t>. Найдите их радиусы, если стороны клеток равны 1.</a:t>
            </a:r>
            <a:r>
              <a:rPr lang="ru-RU" sz="3200" dirty="0"/>
              <a:t> 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2249488"/>
            <a:ext cx="636428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2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026"/>
              <p:cNvSpPr txBox="1">
                <a:spLocks noChangeArrowheads="1"/>
              </p:cNvSpPr>
              <p:nvPr/>
            </p:nvSpPr>
            <p:spPr bwMode="auto">
              <a:xfrm>
                <a:off x="-9625" y="404664"/>
                <a:ext cx="9108504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spcBef>
                    <a:spcPct val="50000"/>
                  </a:spcBef>
                </a:pPr>
                <a:r>
                  <a:rPr lang="ru-RU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	Теорема </a:t>
                </a:r>
                <a:r>
                  <a:rPr lang="en-US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3</a:t>
                </a:r>
                <a:r>
                  <a:rPr lang="ru-RU" sz="2400" dirty="0" smtClean="0">
                    <a:solidFill>
                      <a:srgbClr val="FF0000"/>
                    </a:solidFill>
                    <a:cs typeface="Times New Roman" pitchFamily="18" charset="0"/>
                  </a:rPr>
                  <a:t>.</a:t>
                </a:r>
                <a:r>
                  <a:rPr lang="ru-RU" sz="2400" dirty="0" smtClean="0"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Радиус </a:t>
                </a:r>
                <a:r>
                  <a:rPr lang="en-US" sz="2400" i="1" dirty="0">
                    <a:solidFill>
                      <a:schemeClr val="tx1"/>
                    </a:solidFill>
                    <a:cs typeface="Times New Roman" pitchFamily="18" charset="0"/>
                  </a:rPr>
                  <a:t>r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окружности, вписанной в треугольник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ABC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, для которого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AB = c, AC = b, BC = a 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и площадь равна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S</a:t>
                </a:r>
                <a:r>
                  <a:rPr lang="ru-RU" sz="2400" dirty="0" smtClean="0">
                    <a:solidFill>
                      <a:schemeClr val="tx1"/>
                    </a:solidFill>
                    <a:cs typeface="Times New Roman" pitchFamily="18" charset="0"/>
                  </a:rPr>
                  <a:t>, выражается формулой </a:t>
                </a:r>
                <a:r>
                  <a:rPr lang="en-US" sz="24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sz="24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9625" y="404664"/>
                <a:ext cx="9108504" cy="1440160"/>
              </a:xfrm>
              <a:prstGeom prst="rect">
                <a:avLst/>
              </a:prstGeom>
              <a:blipFill rotWithShape="1">
                <a:blip r:embed="rId3"/>
                <a:stretch>
                  <a:fillRect l="-1003" r="-1003" b="-4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54747" y="1844824"/>
            <a:ext cx="9098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	Доказательство</a:t>
            </a:r>
            <a:r>
              <a:rPr lang="ru-RU" dirty="0">
                <a:solidFill>
                  <a:srgbClr val="FF0000"/>
                </a:solidFill>
              </a:rPr>
              <a:t>.  </a:t>
            </a:r>
            <a:r>
              <a:rPr lang="ru-RU" dirty="0"/>
              <a:t>Обозначим </a:t>
            </a:r>
            <a:r>
              <a:rPr lang="en-US" i="1" dirty="0"/>
              <a:t>O </a:t>
            </a:r>
            <a:r>
              <a:rPr lang="ru-RU" dirty="0"/>
              <a:t>центр вписанной в этот треугольник окружности радиусом </a:t>
            </a:r>
            <a:r>
              <a:rPr lang="en-US" i="1" dirty="0"/>
              <a:t>r</a:t>
            </a:r>
            <a:r>
              <a:rPr lang="ru-RU" dirty="0"/>
              <a:t>. Проведём отрезки </a:t>
            </a:r>
            <a:r>
              <a:rPr lang="en-US" i="1" dirty="0"/>
              <a:t>AO</a:t>
            </a:r>
            <a:r>
              <a:rPr lang="ru-RU" dirty="0"/>
              <a:t>, </a:t>
            </a:r>
            <a:r>
              <a:rPr lang="en-US" i="1" dirty="0"/>
              <a:t>BO</a:t>
            </a:r>
            <a:r>
              <a:rPr lang="ru-RU" dirty="0"/>
              <a:t>, </a:t>
            </a:r>
            <a:r>
              <a:rPr lang="en-US" i="1" dirty="0"/>
              <a:t>CO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683221"/>
            <a:ext cx="25622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748" y="4366271"/>
                <a:ext cx="9108504" cy="268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/>
                  <a:t>	Площадь </a:t>
                </a:r>
                <a:r>
                  <a:rPr lang="en-US" i="1" dirty="0"/>
                  <a:t>S </a:t>
                </a:r>
                <a:r>
                  <a:rPr lang="ru-RU" dirty="0"/>
                  <a:t>треугольника </a:t>
                </a:r>
                <a:r>
                  <a:rPr lang="en-US" i="1" dirty="0"/>
                  <a:t>ABC </a:t>
                </a:r>
                <a:r>
                  <a:rPr lang="ru-RU" dirty="0"/>
                  <a:t>равна сумме площадей треугольников </a:t>
                </a:r>
                <a:r>
                  <a:rPr lang="en-US" i="1" dirty="0"/>
                  <a:t>ABO</a:t>
                </a:r>
                <a:r>
                  <a:rPr lang="ru-RU" dirty="0"/>
                  <a:t>, </a:t>
                </a:r>
                <a:r>
                  <a:rPr lang="en-US" i="1" dirty="0"/>
                  <a:t>ACO</a:t>
                </a:r>
                <a:r>
                  <a:rPr lang="ru-RU" dirty="0"/>
                  <a:t>, </a:t>
                </a:r>
                <a:r>
                  <a:rPr lang="en-US" i="1" dirty="0"/>
                  <a:t>BCO</a:t>
                </a:r>
                <a:r>
                  <a:rPr lang="ru-RU" dirty="0"/>
                  <a:t>. Учитывая, что высотами в этих треугольниках являются радиусы вписанной окружности, будем иметь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ru-RU" sz="20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𝑎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𝑏</m:t>
                    </m:r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ru-RU" sz="2000" i="1">
                        <a:latin typeface="Cambria Math"/>
                      </a:rPr>
                      <m:t>)∙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</m:oMath>
                </a14:m>
                <a:r>
                  <a:rPr lang="ru-RU" dirty="0" smtClean="0"/>
                  <a:t>. Откуда</a:t>
                </a:r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𝑟</m:t>
                      </m:r>
                      <m:r>
                        <a:rPr lang="ru-RU" sz="2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/>
                            </a:rPr>
                            <m:t>2</m:t>
                          </m:r>
                          <m:r>
                            <a:rPr lang="en-US" sz="2000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𝑎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𝑏</m:t>
                          </m:r>
                          <m:r>
                            <a:rPr lang="ru-RU" sz="2000" i="1">
                              <a:latin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ru-RU" sz="20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8" y="4366271"/>
                <a:ext cx="9108504" cy="2684774"/>
              </a:xfrm>
              <a:prstGeom prst="rect">
                <a:avLst/>
              </a:prstGeom>
              <a:blipFill rotWithShape="1">
                <a:blip r:embed="rId5"/>
                <a:stretch>
                  <a:fillRect l="-1071" t="-1814" r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1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-6577" y="260648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 smtClean="0"/>
              <a:t>	</a:t>
            </a:r>
            <a:r>
              <a:rPr lang="en-US" sz="2800" dirty="0" smtClean="0"/>
              <a:t>1</a:t>
            </a:r>
            <a:r>
              <a:rPr lang="ru-RU" sz="2800" dirty="0"/>
              <a:t>1</a:t>
            </a:r>
            <a:r>
              <a:rPr lang="ru-RU" sz="2800" dirty="0" smtClean="0"/>
              <a:t>. Найдите </a:t>
            </a:r>
            <a:r>
              <a:rPr lang="ru-RU" sz="2800" dirty="0"/>
              <a:t>радиус окружности, вписанной в правильный треугольник со стороной 1.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931" y="1290520"/>
            <a:ext cx="913774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3200" dirty="0" smtClean="0"/>
              <a:t>	</a:t>
            </a:r>
            <a:r>
              <a:rPr lang="ru-RU" sz="2800" dirty="0" smtClean="0"/>
              <a:t>12. Найдите </a:t>
            </a:r>
            <a:r>
              <a:rPr lang="ru-RU" sz="2800" dirty="0"/>
              <a:t>радиус окружности, вписанной в равнобедренный прямоугольный треугольник, катеты которого равны 1</a:t>
            </a:r>
            <a:r>
              <a:rPr lang="ru-RU" sz="2800" dirty="0" smtClean="0"/>
              <a:t>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208" y="2737070"/>
            <a:ext cx="91377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sz="2800" dirty="0" smtClean="0"/>
              <a:t>13. Найдите </a:t>
            </a:r>
            <a:r>
              <a:rPr lang="ru-RU" sz="2800" dirty="0"/>
              <a:t>радиус окружности, вписанной в треугольник, стороны которого равны 3, 4, 5</a:t>
            </a:r>
            <a:r>
              <a:rPr lang="ru-RU" sz="2800" dirty="0" smtClean="0"/>
              <a:t>.</a:t>
            </a:r>
            <a:r>
              <a:rPr lang="ru-RU" sz="2800" dirty="0">
                <a:cs typeface="Times New Roman" pitchFamily="18" charset="0"/>
              </a:rPr>
              <a:t>	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2671" y="3728804"/>
            <a:ext cx="91472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3200" dirty="0" smtClean="0"/>
              <a:t>	</a:t>
            </a:r>
            <a:r>
              <a:rPr lang="ru-RU" sz="2800" dirty="0" smtClean="0"/>
              <a:t>14. Найдите </a:t>
            </a:r>
            <a:r>
              <a:rPr lang="ru-RU" sz="2800" dirty="0"/>
              <a:t>радиус окружности, вписанной в равнобедренный треугольник, основание которого равно 8, а боковые стороны равны 5</a:t>
            </a:r>
            <a:r>
              <a:rPr lang="ru-RU" sz="2800" dirty="0" smtClean="0"/>
              <a:t>.</a:t>
            </a:r>
            <a:r>
              <a:rPr lang="ru-RU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40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533400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	</a:t>
            </a:r>
            <a:r>
              <a:rPr lang="ru-RU" dirty="0" smtClean="0"/>
              <a:t>14. Укажите </a:t>
            </a:r>
            <a:r>
              <a:rPr lang="ru-RU" dirty="0"/>
              <a:t>центр окружности, вписанной в треугольник </a:t>
            </a:r>
            <a:r>
              <a:rPr lang="en-US" i="1" dirty="0"/>
              <a:t>ABC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882775"/>
            <a:ext cx="63642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8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3300"/>
                </a:solidFill>
              </a:rPr>
              <a:t>VI. </a:t>
            </a:r>
            <a:r>
              <a:rPr lang="ru-RU" sz="3200" dirty="0" smtClean="0">
                <a:solidFill>
                  <a:srgbClr val="FF3300"/>
                </a:solidFill>
              </a:rPr>
              <a:t>Вневписанная окружность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4062" y="1124744"/>
            <a:ext cx="53400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smtClean="0"/>
              <a:t>	Окружность </a:t>
            </a:r>
            <a:r>
              <a:rPr lang="ru-RU" dirty="0"/>
              <a:t>называется вневписанной для данного треугольника, если она касается одной из сторон этого треугольника и продолжения двух других его сторон.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063" y="3213931"/>
            <a:ext cx="89675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smtClean="0"/>
              <a:t>	Хотя понятие вневписанной окружности не входит в программу по геометрии 7-9 классов, тем не менее, соответствующие задачи включаются в ОГЭ и ЕГЭ по математике.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 smtClean="0">
                <a:cs typeface="Times New Roman" pitchFamily="18" charset="0"/>
              </a:rPr>
              <a:t>	Приведём пример такой задачи из демоверсии 2018 г.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4919008"/>
            <a:ext cx="89675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>
                <a:solidFill>
                  <a:srgbClr val="FF0000"/>
                </a:solidFill>
              </a:rPr>
              <a:t>	Задача ОГЭ. </a:t>
            </a:r>
            <a:r>
              <a:rPr lang="ru-RU" dirty="0" smtClean="0"/>
              <a:t>Основание </a:t>
            </a:r>
            <a:r>
              <a:rPr lang="ru-RU" i="1" dirty="0"/>
              <a:t>AC </a:t>
            </a:r>
            <a:r>
              <a:rPr lang="ru-RU" dirty="0"/>
              <a:t>равнобедренного треугольника </a:t>
            </a:r>
            <a:r>
              <a:rPr lang="ru-RU" i="1" dirty="0"/>
              <a:t>ABC </a:t>
            </a:r>
            <a:r>
              <a:rPr lang="ru-RU" dirty="0"/>
              <a:t>равно 12. </a:t>
            </a:r>
            <a:r>
              <a:rPr lang="ru-RU" dirty="0" smtClean="0"/>
              <a:t>Окружность радиуса </a:t>
            </a:r>
            <a:r>
              <a:rPr lang="ru-RU" dirty="0"/>
              <a:t>8 с центром вне </a:t>
            </a:r>
            <a:r>
              <a:rPr lang="ru-RU" dirty="0" smtClean="0"/>
              <a:t>этого треугольника </a:t>
            </a:r>
            <a:r>
              <a:rPr lang="ru-RU" dirty="0"/>
              <a:t>касается продолжений </a:t>
            </a:r>
            <a:r>
              <a:rPr lang="ru-RU" dirty="0" smtClean="0"/>
              <a:t>боковых сторон </a:t>
            </a:r>
            <a:r>
              <a:rPr lang="ru-RU" dirty="0"/>
              <a:t>треугольника и касается основания </a:t>
            </a:r>
            <a:r>
              <a:rPr lang="ru-RU" i="1" dirty="0"/>
              <a:t>AC </a:t>
            </a:r>
            <a:r>
              <a:rPr lang="ru-RU" dirty="0"/>
              <a:t>. Найдите радиус </a:t>
            </a:r>
            <a:r>
              <a:rPr lang="ru-RU" dirty="0" smtClean="0"/>
              <a:t>окружности, вписанной </a:t>
            </a:r>
            <a:r>
              <a:rPr lang="ru-RU" dirty="0"/>
              <a:t>в треугольник </a:t>
            </a:r>
            <a:r>
              <a:rPr lang="en-US" i="1" dirty="0"/>
              <a:t>ABC </a:t>
            </a:r>
            <a:r>
              <a:rPr lang="en-US" dirty="0"/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15" y="764704"/>
            <a:ext cx="31454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7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Text Box 3"/>
              <p:cNvSpPr txBox="1">
                <a:spLocks noChangeArrowheads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	Решение. </a:t>
                </a:r>
                <a:r>
                  <a:rPr lang="ru-RU" dirty="0"/>
                  <a:t>Пусть </a:t>
                </a:r>
                <a:r>
                  <a:rPr lang="ru-RU" i="1" dirty="0"/>
                  <a:t>O </a:t>
                </a:r>
                <a:r>
                  <a:rPr lang="ru-RU" dirty="0"/>
                  <a:t>— центр данной </a:t>
                </a:r>
                <a:r>
                  <a:rPr lang="ru-RU" dirty="0" smtClean="0"/>
                  <a:t>окружности, а </a:t>
                </a:r>
                <a:r>
                  <a:rPr lang="ru-RU" i="1" dirty="0"/>
                  <a:t>Q </a:t>
                </a:r>
                <a:r>
                  <a:rPr lang="ru-RU" dirty="0"/>
                  <a:t>— центр окружности, </a:t>
                </a:r>
                <a:r>
                  <a:rPr lang="ru-RU" dirty="0" smtClean="0"/>
                  <a:t>вписанной в </a:t>
                </a:r>
                <a:r>
                  <a:rPr lang="ru-RU" dirty="0"/>
                  <a:t>треугольник </a:t>
                </a:r>
                <a:r>
                  <a:rPr lang="en-US" i="1" dirty="0"/>
                  <a:t>ABC </a:t>
                </a:r>
                <a:r>
                  <a:rPr lang="en-US" dirty="0" smtClean="0"/>
                  <a:t>.</a:t>
                </a:r>
                <a:r>
                  <a:rPr lang="ru-RU" dirty="0" smtClean="0"/>
                  <a:t> Точка </a:t>
                </a:r>
                <a:r>
                  <a:rPr lang="ru-RU" dirty="0"/>
                  <a:t>касания </a:t>
                </a:r>
                <a:r>
                  <a:rPr lang="ru-RU" i="1" dirty="0"/>
                  <a:t>M </a:t>
                </a:r>
                <a:r>
                  <a:rPr lang="ru-RU" dirty="0"/>
                  <a:t>окружностей делит </a:t>
                </a:r>
                <a:r>
                  <a:rPr lang="ru-RU" i="1" dirty="0" smtClean="0"/>
                  <a:t>AC </a:t>
                </a:r>
                <a:r>
                  <a:rPr lang="ru-RU" dirty="0" smtClean="0"/>
                  <a:t>пополам. Лучи </a:t>
                </a:r>
                <a:r>
                  <a:rPr lang="ru-RU" i="1" dirty="0"/>
                  <a:t>AQ </a:t>
                </a:r>
                <a:r>
                  <a:rPr lang="ru-RU" dirty="0"/>
                  <a:t>и </a:t>
                </a:r>
                <a:r>
                  <a:rPr lang="ru-RU" i="1" dirty="0"/>
                  <a:t>AO </a:t>
                </a:r>
                <a:r>
                  <a:rPr lang="ru-RU" dirty="0"/>
                  <a:t>— биссектрисы </a:t>
                </a:r>
                <a:r>
                  <a:rPr lang="ru-RU" dirty="0" smtClean="0"/>
                  <a:t>смежных углов</a:t>
                </a:r>
                <a:r>
                  <a:rPr lang="ru-RU" dirty="0"/>
                  <a:t>, значит, угол </a:t>
                </a:r>
                <a:r>
                  <a:rPr lang="ru-RU" i="1" dirty="0"/>
                  <a:t>OAQ </a:t>
                </a:r>
                <a:r>
                  <a:rPr lang="ru-RU" dirty="0" smtClean="0"/>
                  <a:t>прямой. Из </a:t>
                </a:r>
                <a:r>
                  <a:rPr lang="ru-RU" dirty="0"/>
                  <a:t>прямоугольного треугольника </a:t>
                </a:r>
                <a:r>
                  <a:rPr lang="ru-RU" i="1" dirty="0"/>
                  <a:t>OAQ </a:t>
                </a:r>
                <a:r>
                  <a:rPr lang="ru-RU" dirty="0"/>
                  <a:t>получаем: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𝑀𝑄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𝑀𝑂</m:t>
                    </m:r>
                  </m:oMath>
                </a14:m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Следовательно, </a:t>
                </a:r>
                <a:r>
                  <a:rPr lang="en-US" i="1" dirty="0" smtClean="0"/>
                  <a:t>QM </a:t>
                </a:r>
                <a:r>
                  <a:rPr lang="ru-RU" dirty="0" smtClean="0"/>
                  <a:t> =</a:t>
                </a:r>
                <a:r>
                  <a:rPr lang="en-US" dirty="0" smtClean="0"/>
                  <a:t> 4,5.</a:t>
                </a:r>
                <a:endParaRPr lang="ru-RU" dirty="0"/>
              </a:p>
            </p:txBody>
          </p:sp>
        </mc:Choice>
        <mc:Fallback xmlns="">
          <p:sp>
            <p:nvSpPr>
              <p:cNvPr id="5017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2656"/>
                <a:ext cx="8967537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020" t="-2116" r="-1020" b="-52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53" y="2640980"/>
            <a:ext cx="3853325" cy="241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51723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Ответ: 4,5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1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1. Чему </a:t>
            </a:r>
            <a:r>
              <a:rPr lang="ru-RU" sz="3200" dirty="0">
                <a:cs typeface="Times New Roman" pitchFamily="18" charset="0"/>
              </a:rPr>
              <a:t>равен вписанный угол, опирающийся на диаметр окружности?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7633" y="16002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2. Чему </a:t>
            </a:r>
            <a:r>
              <a:rPr lang="ru-RU" sz="3200" dirty="0">
                <a:cs typeface="Times New Roman" pitchFamily="18" charset="0"/>
              </a:rPr>
              <a:t>равен </a:t>
            </a:r>
            <a:r>
              <a:rPr lang="ru-RU" sz="3200" dirty="0"/>
              <a:t>острый </a:t>
            </a:r>
            <a:r>
              <a:rPr lang="ru-RU" sz="3200" dirty="0">
                <a:cs typeface="Times New Roman" pitchFamily="18" charset="0"/>
              </a:rPr>
              <a:t>вписанный угол, опирающийся на </a:t>
            </a:r>
            <a:r>
              <a:rPr lang="ru-RU" sz="3200" dirty="0"/>
              <a:t>хорду, равную радиусу</a:t>
            </a:r>
            <a:r>
              <a:rPr lang="ru-RU" sz="3200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170981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3. Чему </a:t>
            </a:r>
            <a:r>
              <a:rPr lang="ru-RU" sz="3200" dirty="0">
                <a:cs typeface="Times New Roman" pitchFamily="18" charset="0"/>
              </a:rPr>
              <a:t>равен </a:t>
            </a:r>
            <a:r>
              <a:rPr lang="ru-RU" sz="3200" dirty="0"/>
              <a:t>тупой </a:t>
            </a:r>
            <a:r>
              <a:rPr lang="ru-RU" sz="3200" dirty="0">
                <a:cs typeface="Times New Roman" pitchFamily="18" charset="0"/>
              </a:rPr>
              <a:t>вписанный угол, опирающийся на </a:t>
            </a:r>
            <a:r>
              <a:rPr lang="ru-RU" sz="3200" dirty="0"/>
              <a:t>хорду, равную радиусу</a:t>
            </a:r>
            <a:r>
              <a:rPr lang="ru-RU" sz="3200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04800" y="4787163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>
                <a:cs typeface="Times New Roman" pitchFamily="18" charset="0"/>
              </a:rPr>
              <a:t>4. Найдите </a:t>
            </a:r>
            <a:r>
              <a:rPr lang="ru-RU" sz="3200" dirty="0">
                <a:cs typeface="Times New Roman" pitchFamily="18" charset="0"/>
              </a:rPr>
              <a:t>вписанный угол, опирающийся на дугу, которая составляет </a:t>
            </a:r>
            <a:r>
              <a:rPr lang="en-US" sz="3200" dirty="0">
                <a:cs typeface="Times New Roman" pitchFamily="18" charset="0"/>
              </a:rPr>
              <a:t>20%</a:t>
            </a:r>
            <a:r>
              <a:rPr lang="ru-RU" sz="3200" dirty="0"/>
              <a:t> </a:t>
            </a:r>
            <a:r>
              <a:rPr lang="ru-RU" sz="3200" dirty="0">
                <a:cs typeface="Times New Roman" pitchFamily="18" charset="0"/>
              </a:rPr>
              <a:t>окружности.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314546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04664"/>
            <a:ext cx="91536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Теорема 4.</a:t>
            </a:r>
            <a:r>
              <a:rPr lang="ru-RU" sz="2800" dirty="0" smtClean="0"/>
              <a:t> Центром вневписанной окружности является точка пересечения биссектрис одного угла треугольника и углов, смежных двум другим углам этого треугольника.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062" y="836712"/>
                <a:ext cx="9119937" cy="1357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	Теорема 5. </a:t>
                </a:r>
                <a:r>
                  <a:rPr lang="ru-RU" dirty="0" smtClean="0">
                    <a:cs typeface="Times New Roman" pitchFamily="18" charset="0"/>
                  </a:rPr>
                  <a:t>Радиус </a:t>
                </a:r>
                <a:r>
                  <a:rPr lang="en-US" i="1" dirty="0">
                    <a:cs typeface="Times New Roman" pitchFamily="18" charset="0"/>
                  </a:rPr>
                  <a:t>r </a:t>
                </a:r>
                <a:r>
                  <a:rPr lang="ru-RU" dirty="0">
                    <a:cs typeface="Times New Roman" pitchFamily="18" charset="0"/>
                  </a:rPr>
                  <a:t>окружности, </a:t>
                </a:r>
                <a:r>
                  <a:rPr lang="ru-RU" dirty="0" err="1" smtClean="0">
                    <a:cs typeface="Times New Roman" pitchFamily="18" charset="0"/>
                  </a:rPr>
                  <a:t>внеписанной</a:t>
                </a:r>
                <a:r>
                  <a:rPr lang="ru-RU" dirty="0" smtClean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в треугольник </a:t>
                </a:r>
                <a:r>
                  <a:rPr lang="en-US" i="1" dirty="0">
                    <a:cs typeface="Times New Roman" pitchFamily="18" charset="0"/>
                  </a:rPr>
                  <a:t>ABC</a:t>
                </a:r>
                <a:r>
                  <a:rPr lang="ru-RU" dirty="0">
                    <a:cs typeface="Times New Roman" pitchFamily="18" charset="0"/>
                  </a:rPr>
                  <a:t>, </a:t>
                </a:r>
                <a:r>
                  <a:rPr lang="ru-RU" dirty="0" smtClean="0">
                    <a:cs typeface="Times New Roman" pitchFamily="18" charset="0"/>
                  </a:rPr>
                  <a:t>касающейся стороны </a:t>
                </a:r>
                <a:r>
                  <a:rPr lang="en-US" i="1" dirty="0" smtClean="0">
                    <a:cs typeface="Times New Roman" pitchFamily="18" charset="0"/>
                  </a:rPr>
                  <a:t>BC, </a:t>
                </a:r>
                <a:r>
                  <a:rPr lang="ru-RU" dirty="0" smtClean="0">
                    <a:cs typeface="Times New Roman" pitchFamily="18" charset="0"/>
                  </a:rPr>
                  <a:t>для </a:t>
                </a:r>
                <a:r>
                  <a:rPr lang="ru-RU" dirty="0">
                    <a:cs typeface="Times New Roman" pitchFamily="18" charset="0"/>
                  </a:rPr>
                  <a:t>которого </a:t>
                </a:r>
                <a:r>
                  <a:rPr lang="en-US" i="1" dirty="0">
                    <a:cs typeface="Times New Roman" pitchFamily="18" charset="0"/>
                  </a:rPr>
                  <a:t>AB = c, AC = b, BC = a </a:t>
                </a:r>
                <a:r>
                  <a:rPr lang="ru-RU" dirty="0">
                    <a:cs typeface="Times New Roman" pitchFamily="18" charset="0"/>
                  </a:rPr>
                  <a:t>и площадь равна </a:t>
                </a:r>
                <a:r>
                  <a:rPr lang="en-US" i="1" dirty="0">
                    <a:cs typeface="Times New Roman" pitchFamily="18" charset="0"/>
                  </a:rPr>
                  <a:t>S</a:t>
                </a:r>
                <a:r>
                  <a:rPr lang="ru-RU" dirty="0">
                    <a:cs typeface="Times New Roman" pitchFamily="18" charset="0"/>
                  </a:rPr>
                  <a:t>, выражается формулой </a:t>
                </a:r>
                <a:r>
                  <a:rPr lang="en-US" i="1" dirty="0" smtClean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" y="836712"/>
                <a:ext cx="9119937" cy="1357616"/>
              </a:xfrm>
              <a:prstGeom prst="rect">
                <a:avLst/>
              </a:prstGeom>
              <a:blipFill rotWithShape="1">
                <a:blip r:embed="rId3"/>
                <a:stretch>
                  <a:fillRect l="-1070" t="-3587" r="-1003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348880"/>
            <a:ext cx="3196548" cy="201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</a:t>
                </a:r>
                <a:r>
                  <a:rPr lang="ru-RU" dirty="0" smtClean="0">
                    <a:cs typeface="Times New Roman" pitchFamily="18" charset="0"/>
                  </a:rPr>
                  <a:t> Удвоенные площади треугольников </a:t>
                </a:r>
                <a:r>
                  <a:rPr lang="en-US" i="1" dirty="0" smtClean="0">
                    <a:cs typeface="Times New Roman" pitchFamily="18" charset="0"/>
                  </a:rPr>
                  <a:t>ABO</a:t>
                </a:r>
                <a:r>
                  <a:rPr lang="en-US" dirty="0" smtClean="0">
                    <a:cs typeface="Times New Roman" pitchFamily="18" charset="0"/>
                  </a:rPr>
                  <a:t>, </a:t>
                </a:r>
                <a:r>
                  <a:rPr lang="en-US" i="1" dirty="0" smtClean="0">
                    <a:cs typeface="Times New Roman" pitchFamily="18" charset="0"/>
                  </a:rPr>
                  <a:t>ACO </a:t>
                </a:r>
                <a:r>
                  <a:rPr lang="ru-RU" dirty="0" smtClean="0">
                    <a:cs typeface="Times New Roman" pitchFamily="18" charset="0"/>
                  </a:rPr>
                  <a:t>и </a:t>
                </a:r>
                <a:r>
                  <a:rPr lang="en-US" i="1" dirty="0" smtClean="0">
                    <a:cs typeface="Times New Roman" pitchFamily="18" charset="0"/>
                  </a:rPr>
                  <a:t>BCO </a:t>
                </a:r>
                <a:r>
                  <a:rPr lang="ru-RU" dirty="0" smtClean="0">
                    <a:cs typeface="Times New Roman" pitchFamily="18" charset="0"/>
                  </a:rPr>
                  <a:t>равны соответственно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  <m:r>
                      <a:rPr lang="ru-RU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i="1" dirty="0" smtClean="0"/>
                  <a:t>a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Площадь треугольника </a:t>
                </a:r>
                <a:r>
                  <a:rPr lang="en-US" i="1" dirty="0" smtClean="0"/>
                  <a:t>ABC </a:t>
                </a:r>
                <a:r>
                  <a:rPr lang="ru-RU" dirty="0" smtClean="0"/>
                  <a:t>равна сумме площадей треугольников </a:t>
                </a:r>
                <a:r>
                  <a:rPr lang="en-US" i="1" dirty="0" smtClean="0"/>
                  <a:t>ABO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ACO </a:t>
                </a:r>
                <a:r>
                  <a:rPr lang="ru-RU" dirty="0" smtClean="0"/>
                  <a:t>минус площадь треугольника </a:t>
                </a:r>
                <a:r>
                  <a:rPr lang="en-US" i="1" dirty="0" smtClean="0"/>
                  <a:t>BCO</a:t>
                </a:r>
                <a:r>
                  <a:rPr lang="ru-RU" dirty="0" smtClean="0"/>
                  <a:t>. Следовательно, 2</a:t>
                </a:r>
                <a:r>
                  <a:rPr lang="en-US" i="1" dirty="0" smtClean="0"/>
                  <a:t>S = 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b + c – a</a:t>
                </a:r>
                <a:r>
                  <a:rPr lang="en-US" dirty="0" smtClean="0"/>
                  <a:t>)</a:t>
                </a:r>
                <a:r>
                  <a:rPr lang="en-US" i="1" dirty="0" smtClean="0"/>
                  <a:t>r</a:t>
                </a:r>
                <a:r>
                  <a:rPr lang="en-US" dirty="0" smtClean="0"/>
                  <a:t>.</a:t>
                </a:r>
              </a:p>
              <a:p>
                <a:pPr algn="just"/>
                <a:r>
                  <a:rPr lang="ru-RU" dirty="0" smtClean="0"/>
                  <a:t>Значит, </a:t>
                </a:r>
                <a:r>
                  <a:rPr lang="en-US" i="1" dirty="0"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" y="4367213"/>
                <a:ext cx="9119937" cy="2096279"/>
              </a:xfrm>
              <a:prstGeom prst="rect">
                <a:avLst/>
              </a:prstGeom>
              <a:blipFill rotWithShape="1">
                <a:blip r:embed="rId5"/>
                <a:stretch>
                  <a:fillRect l="-1070" t="-2326" r="-1003" b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6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836712"/>
            <a:ext cx="60121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 smtClean="0"/>
              <a:t>	</a:t>
            </a:r>
            <a:r>
              <a:rPr lang="en-US" dirty="0" smtClean="0"/>
              <a:t>1. </a:t>
            </a:r>
            <a:r>
              <a:rPr lang="ru-RU" dirty="0" smtClean="0"/>
              <a:t>Укажите центры и найдите </a:t>
            </a:r>
            <a:r>
              <a:rPr lang="ru-RU" dirty="0"/>
              <a:t>радиусы вневписанных окружностей для правильного треугольника со стороной 1</a:t>
            </a:r>
            <a:r>
              <a:rPr lang="ru-RU" dirty="0" smtClean="0"/>
              <a:t>.</a:t>
            </a:r>
            <a:r>
              <a:rPr lang="ru-RU" dirty="0" smtClean="0">
                <a:cs typeface="Times New Roman" pitchFamily="18" charset="0"/>
              </a:rPr>
              <a:t>	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420888"/>
            <a:ext cx="601216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dirty="0" smtClean="0"/>
              <a:t>	</a:t>
            </a: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ru-RU" dirty="0"/>
              <a:t>Укажите центры и найдите радиусы вневписанных окружностей для равнобедренного прямоугольного треугольника, катеты которого равны 1</a:t>
            </a:r>
            <a:r>
              <a:rPr lang="ru-RU" dirty="0" smtClean="0"/>
              <a:t>.</a:t>
            </a:r>
            <a:r>
              <a:rPr lang="ru-RU" dirty="0" smtClean="0"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25" y="4364244"/>
            <a:ext cx="60025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dirty="0" smtClean="0"/>
              <a:t>	</a:t>
            </a:r>
            <a:r>
              <a:rPr lang="en-US" dirty="0"/>
              <a:t>3</a:t>
            </a:r>
            <a:r>
              <a:rPr lang="ru-RU" dirty="0" smtClean="0"/>
              <a:t>. </a:t>
            </a:r>
            <a:r>
              <a:rPr lang="ru-RU" dirty="0"/>
              <a:t>Укажите центры и найдите радиусы вневписанных окружностей для равнобедренного треугольника, основание которого равно 8, а боковые стороны равны 5</a:t>
            </a:r>
            <a:r>
              <a:rPr lang="ru-RU" dirty="0" smtClean="0"/>
              <a:t>.</a:t>
            </a:r>
            <a:r>
              <a:rPr lang="ru-RU" dirty="0"/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2443"/>
            <a:ext cx="2229031" cy="180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2276871"/>
            <a:ext cx="1990206" cy="18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23" y="4737086"/>
            <a:ext cx="3043480" cy="119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332656"/>
            <a:ext cx="89675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 smtClean="0"/>
              <a:t>	</a:t>
            </a:r>
            <a:r>
              <a:rPr lang="en-US" dirty="0"/>
              <a:t>4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 smtClean="0"/>
              <a:t>Окружность с центром </a:t>
            </a:r>
            <a:r>
              <a:rPr lang="en-US" i="1" dirty="0" smtClean="0"/>
              <a:t>P </a:t>
            </a:r>
            <a:r>
              <a:rPr lang="ru-RU" dirty="0" smtClean="0"/>
              <a:t>касается стороны </a:t>
            </a:r>
            <a:r>
              <a:rPr lang="en-US" i="1" dirty="0" smtClean="0"/>
              <a:t>BC </a:t>
            </a:r>
            <a:r>
              <a:rPr lang="ru-RU" dirty="0" smtClean="0"/>
              <a:t>и продолжения сторон </a:t>
            </a:r>
            <a:r>
              <a:rPr lang="en-US" i="1" dirty="0" smtClean="0"/>
              <a:t>AB </a:t>
            </a:r>
            <a:r>
              <a:rPr lang="ru-RU" dirty="0" smtClean="0"/>
              <a:t>и </a:t>
            </a:r>
            <a:r>
              <a:rPr lang="en-US" i="1" dirty="0" smtClean="0"/>
              <a:t>AC </a:t>
            </a:r>
            <a:r>
              <a:rPr lang="ru-RU" dirty="0" smtClean="0"/>
              <a:t>треугольника </a:t>
            </a:r>
            <a:r>
              <a:rPr lang="en-US" i="1" dirty="0" smtClean="0"/>
              <a:t>ABC</a:t>
            </a:r>
            <a:r>
              <a:rPr lang="ru-RU" dirty="0"/>
              <a:t>.</a:t>
            </a:r>
            <a:r>
              <a:rPr lang="en-US" i="1" dirty="0" smtClean="0"/>
              <a:t> </a:t>
            </a:r>
            <a:r>
              <a:rPr lang="ru-RU" dirty="0" smtClean="0"/>
              <a:t>Докажите, что центр окружности, описанной около треугольника </a:t>
            </a:r>
            <a:r>
              <a:rPr lang="en-US" i="1" dirty="0" smtClean="0"/>
              <a:t>BCP </a:t>
            </a:r>
            <a:r>
              <a:rPr lang="ru-RU" dirty="0" smtClean="0"/>
              <a:t>принадлежит окружности, описанной около треугольника </a:t>
            </a:r>
            <a:r>
              <a:rPr lang="en-US" i="1" dirty="0" smtClean="0"/>
              <a:t>ABC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37866"/>
            <a:ext cx="4088147" cy="339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" y="44624"/>
                <a:ext cx="91526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 smtClean="0"/>
                  <a:t>Центром </a:t>
                </a:r>
                <a:r>
                  <a:rPr lang="en-US" i="1" dirty="0" smtClean="0"/>
                  <a:t>P </a:t>
                </a:r>
                <a:r>
                  <a:rPr lang="ru-RU" dirty="0" smtClean="0"/>
                  <a:t>окружности, к</a:t>
                </a:r>
                <a:r>
                  <a:rPr lang="ru-RU" dirty="0"/>
                  <a:t>а</a:t>
                </a:r>
                <a:r>
                  <a:rPr lang="ru-RU" dirty="0" smtClean="0"/>
                  <a:t>сающейся стороны </a:t>
                </a:r>
                <a:r>
                  <a:rPr lang="en-US" i="1" dirty="0" smtClean="0"/>
                  <a:t>BC</a:t>
                </a:r>
                <a:r>
                  <a:rPr lang="ru-RU" dirty="0" smtClean="0"/>
                  <a:t>, является точка пересечения биссектрис двух внешних углов треугольника </a:t>
                </a:r>
                <a:r>
                  <a:rPr lang="en-US" i="1" dirty="0" smtClean="0"/>
                  <a:t>ABC</a:t>
                </a:r>
                <a:r>
                  <a:rPr lang="ru-RU" dirty="0" smtClean="0"/>
                  <a:t>. Следовательно,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𝐶𝑄𝑃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=2∠</m:t>
                    </m:r>
                    <m:r>
                      <m:rPr>
                        <m:nor/>
                      </m:rPr>
                      <a:rPr lang="en-US" i="1" dirty="0"/>
                      <m:t>CBP</m:t>
                    </m:r>
                  </m:oMath>
                </a14:m>
                <a:r>
                  <a:rPr lang="en-US" i="1" dirty="0" smtClean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180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°−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i="1" dirty="0" smtClean="0"/>
                  <a:t>ABC,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𝑄𝑃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=2∠</m:t>
                    </m:r>
                    <m:r>
                      <m:rPr>
                        <m:nor/>
                      </m:rPr>
                      <a:rPr lang="en-US" b="0" i="1" smtClean="0">
                        <a:latin typeface="Cambria Math"/>
                        <a:ea typeface="Cambria Math"/>
                      </a:rPr>
                      <m:t>BC</m:t>
                    </m:r>
                    <m:r>
                      <m:rPr>
                        <m:nor/>
                      </m:rPr>
                      <a:rPr lang="en-US" i="1" dirty="0"/>
                      <m:t>P</m:t>
                    </m:r>
                  </m:oMath>
                </a14:m>
                <a:r>
                  <a:rPr lang="en-US" i="1" dirty="0"/>
                  <a:t>=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180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°−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</m:oMath>
                </a14:m>
                <a:r>
                  <a:rPr lang="en-US" i="1" dirty="0" smtClean="0"/>
                  <a:t>ACB.</a:t>
                </a:r>
              </a:p>
              <a:p>
                <a:r>
                  <a:rPr lang="ru-RU" dirty="0" smtClean="0"/>
                  <a:t>Значит,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nor/>
                      </m:rPr>
                      <a:rPr lang="en-US" i="1">
                        <a:latin typeface="Cambria Math"/>
                        <a:ea typeface="Cambria Math"/>
                      </a:rPr>
                      <m:t>B</m:t>
                    </m:r>
                    <m:r>
                      <m:rPr>
                        <m:nor/>
                      </m:rPr>
                      <a:rPr lang="en-US" b="0" i="1" smtClean="0">
                        <a:latin typeface="Cambria Math"/>
                        <a:ea typeface="Cambria Math"/>
                      </a:rPr>
                      <m:t>QC</m:t>
                    </m:r>
                  </m:oMath>
                </a14:m>
                <a:r>
                  <a:rPr lang="en-US" i="1" dirty="0"/>
                  <a:t>=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+∠</m:t>
                    </m:r>
                    <m:r>
                      <m:rPr>
                        <m:nor/>
                      </m:rPr>
                      <a:rPr lang="en-US" i="1" dirty="0"/>
                      <m:t>ACB</m:t>
                    </m:r>
                  </m:oMath>
                </a14:m>
                <a:r>
                  <a:rPr lang="en-US" i="1" dirty="0" smtClean="0"/>
                  <a:t> =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180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°−</m:t>
                    </m:r>
                    <m:r>
                      <a:rPr lang="ru-RU" i="1"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𝐵𝐴𝐶</m:t>
                    </m:r>
                  </m:oMath>
                </a14:m>
                <a:r>
                  <a:rPr lang="en-US" i="1" dirty="0" smtClean="0"/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4624"/>
                <a:ext cx="9152662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999" t="-2111" r="-999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3955802" cy="330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3529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 теореме о вписанном четырёхугольнике точка </a:t>
            </a:r>
            <a:r>
              <a:rPr lang="en-US" i="1" dirty="0" smtClean="0"/>
              <a:t>Q </a:t>
            </a:r>
            <a:r>
              <a:rPr lang="ru-RU" dirty="0" smtClean="0"/>
              <a:t>принадлежит окружности, описанной около треугольника </a:t>
            </a:r>
            <a:r>
              <a:rPr lang="en-US" i="1" dirty="0" smtClean="0"/>
              <a:t>ABC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5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648"/>
            <a:ext cx="7772400" cy="457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3300"/>
                </a:solidFill>
              </a:rPr>
              <a:t>VII. </a:t>
            </a:r>
            <a:r>
              <a:rPr lang="ru-RU" sz="3600" dirty="0" smtClean="0">
                <a:solidFill>
                  <a:srgbClr val="FF3300"/>
                </a:solidFill>
              </a:rPr>
              <a:t>Окружность Эйлера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485957"/>
            <a:ext cx="9144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Пусть в треугольнике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 обозначают середины сторон противоположных соответствующим вершинам; </a:t>
            </a:r>
            <a:r>
              <a:rPr lang="en-US" sz="2800" i="1" dirty="0">
                <a:cs typeface="Times New Roman" pitchFamily="18" charset="0"/>
              </a:rPr>
              <a:t>H</a:t>
            </a:r>
            <a:r>
              <a:rPr lang="ru-RU" sz="2800" dirty="0">
                <a:cs typeface="Times New Roman" pitchFamily="18" charset="0"/>
              </a:rPr>
              <a:t> – точка пересечения высот треугольника;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 – основания высот, опущенных из соответствующих вершин;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 – середины отрезков </a:t>
            </a:r>
            <a:r>
              <a:rPr lang="en-US" sz="2800" i="1" dirty="0">
                <a:cs typeface="Times New Roman" pitchFamily="18" charset="0"/>
              </a:rPr>
              <a:t>AH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BH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CH</a:t>
            </a:r>
            <a:r>
              <a:rPr lang="ru-RU" sz="2800" dirty="0">
                <a:cs typeface="Times New Roman" pitchFamily="18" charset="0"/>
              </a:rPr>
              <a:t>. Докажите, что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ru-RU" sz="2800" baseline="-300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2</a:t>
            </a:r>
            <a:r>
              <a:rPr lang="ru-RU" sz="2800" dirty="0">
                <a:cs typeface="Times New Roman" pitchFamily="18" charset="0"/>
              </a:rPr>
              <a:t>,</a:t>
            </a:r>
            <a:r>
              <a:rPr lang="ru-RU" sz="2800" baseline="-30000" dirty="0">
                <a:cs typeface="Times New Roman" pitchFamily="18" charset="0"/>
              </a:rPr>
              <a:t>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3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3 </a:t>
            </a:r>
            <a:r>
              <a:rPr lang="ru-RU" sz="2800" dirty="0">
                <a:cs typeface="Times New Roman" pitchFamily="18" charset="0"/>
              </a:rPr>
              <a:t>принадлежат одной окружности, называемой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окружностью девяти точек,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или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3300"/>
                </a:solidFill>
                <a:cs typeface="Times New Roman" pitchFamily="18" charset="0"/>
              </a:rPr>
              <a:t>окружностью Эйлера</a:t>
            </a:r>
            <a:r>
              <a:rPr lang="ru-RU" sz="2800" dirty="0">
                <a:solidFill>
                  <a:schemeClr val="accent1"/>
                </a:solidFill>
                <a:cs typeface="Times New Roman" pitchFamily="18" charset="0"/>
              </a:rPr>
              <a:t>. </a:t>
            </a:r>
            <a:endParaRPr lang="en-US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506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30" y="3989387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304800" y="6172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1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048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3300"/>
                </a:solidFill>
              </a:rPr>
              <a:t>Решение </a:t>
            </a:r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Проведем окружность через точки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. </a:t>
            </a:r>
            <a:r>
              <a:rPr lang="ru-RU"/>
              <a:t>Отрезок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ru-RU"/>
              <a:t>будет ее диаметром. Так как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ru-RU"/>
              <a:t>– средняя линия треугольника </a:t>
            </a:r>
            <a:r>
              <a:rPr lang="en-US" i="1"/>
              <a:t>ABC</a:t>
            </a:r>
            <a:r>
              <a:rPr lang="ru-RU"/>
              <a:t>, то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 || </a:t>
            </a:r>
            <a:r>
              <a:rPr lang="en-US" i="1"/>
              <a:t>AC</a:t>
            </a:r>
            <a:r>
              <a:rPr lang="en-US"/>
              <a:t>. </a:t>
            </a:r>
            <a:r>
              <a:rPr lang="ru-RU"/>
              <a:t>Так как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ru-RU"/>
              <a:t>– средняя линия треугольника </a:t>
            </a:r>
            <a:r>
              <a:rPr lang="en-US" i="1"/>
              <a:t>BCH</a:t>
            </a:r>
            <a:r>
              <a:rPr lang="ru-RU"/>
              <a:t>, то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 || </a:t>
            </a:r>
            <a:r>
              <a:rPr lang="en-US" i="1"/>
              <a:t>BH</a:t>
            </a:r>
            <a:r>
              <a:rPr lang="en-US"/>
              <a:t>. </a:t>
            </a:r>
            <a:r>
              <a:rPr lang="ru-RU"/>
              <a:t>Значит,                          и, следовательно, точка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ru-RU"/>
              <a:t> принадлежит этой окружности. </a:t>
            </a:r>
          </a:p>
        </p:txBody>
      </p:sp>
      <p:graphicFrame>
        <p:nvGraphicFramePr>
          <p:cNvPr id="47108" name="Object 8"/>
          <p:cNvGraphicFramePr>
            <a:graphicFrameLocks noChangeAspect="1"/>
          </p:cNvGraphicFramePr>
          <p:nvPr/>
        </p:nvGraphicFramePr>
        <p:xfrm>
          <a:off x="1042988" y="1484313"/>
          <a:ext cx="182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4" imgW="1828800" imgH="381000" progId="Equation.DSMT4">
                  <p:embed/>
                </p:oleObj>
              </mc:Choice>
              <mc:Fallback>
                <p:oleObj name="Equation" r:id="rId4" imgW="1828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484313"/>
                        <a:ext cx="1828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Text Box 14"/>
          <p:cNvSpPr txBox="1">
            <a:spLocks noChangeArrowheads="1"/>
          </p:cNvSpPr>
          <p:nvPr/>
        </p:nvSpPr>
        <p:spPr bwMode="auto">
          <a:xfrm>
            <a:off x="152400" y="17526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accent1"/>
                </a:solidFill>
              </a:rPr>
              <a:t>                              </a:t>
            </a:r>
            <a:r>
              <a:rPr lang="ru-RU"/>
              <a:t>Аналогично, Так как 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ru-RU"/>
              <a:t>– средняя линия треугольника </a:t>
            </a:r>
            <a:r>
              <a:rPr lang="en-US" i="1"/>
              <a:t>AHC</a:t>
            </a:r>
            <a:r>
              <a:rPr lang="ru-RU"/>
              <a:t>, то 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 || </a:t>
            </a:r>
            <a:r>
              <a:rPr lang="en-US" i="1"/>
              <a:t>AC</a:t>
            </a:r>
            <a:r>
              <a:rPr lang="en-US"/>
              <a:t>. </a:t>
            </a:r>
            <a:r>
              <a:rPr lang="ru-RU"/>
              <a:t>Так как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ru-RU"/>
              <a:t>– средняя линия треугольника </a:t>
            </a:r>
            <a:r>
              <a:rPr lang="en-US" i="1"/>
              <a:t>ABH</a:t>
            </a:r>
            <a:r>
              <a:rPr lang="ru-RU"/>
              <a:t>, то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en-US"/>
              <a:t> || </a:t>
            </a:r>
            <a:r>
              <a:rPr lang="en-US" i="1"/>
              <a:t>BH</a:t>
            </a:r>
            <a:r>
              <a:rPr lang="en-US"/>
              <a:t>. </a:t>
            </a:r>
            <a:r>
              <a:rPr lang="ru-RU"/>
              <a:t>Значит,                          и, следовательно, точка 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ru-RU"/>
              <a:t> принадлежит этой окружности. </a:t>
            </a:r>
          </a:p>
        </p:txBody>
      </p:sp>
      <p:graphicFrame>
        <p:nvGraphicFramePr>
          <p:cNvPr id="47111" name="Object 15"/>
          <p:cNvGraphicFramePr>
            <a:graphicFrameLocks noChangeAspect="1"/>
          </p:cNvGraphicFramePr>
          <p:nvPr/>
        </p:nvGraphicFramePr>
        <p:xfrm>
          <a:off x="5638800" y="2590800"/>
          <a:ext cx="184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7" imgW="1841500" imgH="381000" progId="Equation.DSMT4">
                  <p:embed/>
                </p:oleObj>
              </mc:Choice>
              <mc:Fallback>
                <p:oleObj name="Equation" r:id="rId7" imgW="184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90800"/>
                        <a:ext cx="184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2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4038600" y="3200400"/>
            <a:ext cx="51054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en-US" i="1"/>
              <a:t>C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ru-RU"/>
              <a:t>– прямоугольник и, значит,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en-US"/>
              <a:t> </a:t>
            </a:r>
            <a:r>
              <a:rPr lang="ru-RU"/>
              <a:t>– диаметр окружности. Так как </a:t>
            </a:r>
          </a:p>
          <a:p>
            <a:pPr eaLnBrk="1" hangingPunct="1">
              <a:spcBef>
                <a:spcPct val="50000"/>
              </a:spcBef>
            </a:pPr>
            <a:r>
              <a:rPr lang="ru-RU" i="1"/>
              <a:t>                         </a:t>
            </a:r>
            <a:r>
              <a:rPr lang="ru-RU"/>
              <a:t>, то 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</a:t>
            </a:r>
            <a:r>
              <a:rPr lang="ru-RU"/>
              <a:t>принадлежит окружности. Таким образом, мы доказали, что этой окружности принадлежат точки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A</a:t>
            </a:r>
            <a:r>
              <a:rPr lang="en-US" baseline="-25000"/>
              <a:t>3</a:t>
            </a:r>
            <a:r>
              <a:rPr lang="en-US"/>
              <a:t>. </a:t>
            </a:r>
            <a:r>
              <a:rPr lang="ru-RU"/>
              <a:t>Аналогично доказывается, что этой окружности принадлежат точки </a:t>
            </a:r>
            <a:r>
              <a:rPr lang="en-US" i="1"/>
              <a:t>B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 baseline="-25000"/>
              <a:t>3</a:t>
            </a:r>
            <a:r>
              <a:rPr lang="en-US"/>
              <a:t>. </a:t>
            </a:r>
            <a:endParaRPr lang="ru-RU"/>
          </a:p>
        </p:txBody>
      </p:sp>
      <p:graphicFrame>
        <p:nvGraphicFramePr>
          <p:cNvPr id="47114" name="Object 11"/>
          <p:cNvGraphicFramePr>
            <a:graphicFrameLocks noChangeAspect="1"/>
          </p:cNvGraphicFramePr>
          <p:nvPr/>
        </p:nvGraphicFramePr>
        <p:xfrm>
          <a:off x="4133850" y="4191000"/>
          <a:ext cx="180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10" imgW="1803400" imgH="381000" progId="Equation.DSMT4">
                  <p:embed/>
                </p:oleObj>
              </mc:Choice>
              <mc:Fallback>
                <p:oleObj name="Equation" r:id="rId10" imgW="1803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4191000"/>
                        <a:ext cx="1803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15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8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836" y="116632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sz="2800" dirty="0" smtClean="0"/>
              <a:t>	</a:t>
            </a:r>
            <a:r>
              <a:rPr lang="en-US" sz="2800" dirty="0" smtClean="0"/>
              <a:t>1</a:t>
            </a:r>
            <a:r>
              <a:rPr lang="ru-RU" sz="2800" dirty="0" smtClean="0"/>
              <a:t>. На </a:t>
            </a:r>
            <a:r>
              <a:rPr lang="ru-RU" sz="2800" dirty="0"/>
              <a:t>клетчатой бумаге изобразите треугольник, как показано на </a:t>
            </a:r>
            <a:r>
              <a:rPr lang="ru-RU" sz="2800" dirty="0" smtClean="0"/>
              <a:t>рисунке. </a:t>
            </a:r>
            <a:r>
              <a:rPr lang="ru-RU" sz="2800" dirty="0"/>
              <a:t>Отметьте нужные точки и проведите через них окружность Эйлера. Найдите её радиус, считая стороны клеток равными 1.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36" y="2420888"/>
            <a:ext cx="29718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2. </a:t>
            </a:r>
            <a:r>
              <a:rPr lang="ru-RU" sz="2800" dirty="0" smtClean="0"/>
              <a:t>Радиус окружности, описанной около треугольника </a:t>
            </a:r>
            <a:r>
              <a:rPr lang="en-US" sz="2800" i="1" dirty="0" smtClean="0"/>
              <a:t>ABC </a:t>
            </a:r>
            <a:r>
              <a:rPr lang="ru-RU" sz="2800" dirty="0" smtClean="0"/>
              <a:t>равен </a:t>
            </a:r>
            <a:r>
              <a:rPr lang="ru-RU" sz="2800" dirty="0"/>
              <a:t>1</a:t>
            </a:r>
            <a:r>
              <a:rPr lang="en-US" sz="2800" dirty="0" smtClean="0"/>
              <a:t>. </a:t>
            </a:r>
            <a:r>
              <a:rPr lang="ru-RU" sz="2800" dirty="0" smtClean="0"/>
              <a:t>Найдите радиус окружности Эйлера.</a:t>
            </a:r>
            <a:endParaRPr lang="ru-RU" sz="28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3803650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1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5" y="3326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3. </a:t>
            </a:r>
            <a:r>
              <a:rPr lang="ru-RU" sz="2800" dirty="0" smtClean="0"/>
              <a:t>Радиус окружности, описанной около треугольника </a:t>
            </a:r>
            <a:r>
              <a:rPr lang="en-US" sz="2800" i="1" dirty="0" smtClean="0"/>
              <a:t>ABC </a:t>
            </a:r>
            <a:r>
              <a:rPr lang="ru-RU" sz="2800" dirty="0" smtClean="0"/>
              <a:t>равен </a:t>
            </a:r>
            <a:r>
              <a:rPr lang="ru-RU" sz="2800" dirty="0"/>
              <a:t>1</a:t>
            </a:r>
            <a:r>
              <a:rPr lang="en-US" sz="2800" dirty="0" smtClean="0"/>
              <a:t>. </a:t>
            </a:r>
            <a:r>
              <a:rPr lang="ru-RU" sz="2800" dirty="0" smtClean="0"/>
              <a:t>Найдите радиус окружности, описанной около треугольника, вершинами которого являются основания высот треугольника </a:t>
            </a:r>
            <a:r>
              <a:rPr lang="en-US" sz="2800" i="1" dirty="0" smtClean="0"/>
              <a:t>ABC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10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5.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08768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9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44624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just"/>
            <a:r>
              <a:rPr lang="ru-RU" sz="2800" dirty="0" smtClean="0"/>
              <a:t>	4. Пусть </a:t>
            </a:r>
            <a:r>
              <a:rPr lang="en-US" sz="2800" i="1" dirty="0"/>
              <a:t>H </a:t>
            </a:r>
            <a:r>
              <a:rPr lang="ru-RU" sz="2800" dirty="0"/>
              <a:t>– ортоцентр треугольника </a:t>
            </a:r>
            <a:r>
              <a:rPr lang="en-US" sz="2800" i="1" dirty="0"/>
              <a:t>ABC</a:t>
            </a:r>
            <a:r>
              <a:rPr lang="ru-RU" sz="2800" dirty="0"/>
              <a:t>. Докажите, что окружности Эйлера треугольников </a:t>
            </a:r>
            <a:r>
              <a:rPr lang="en-US" sz="2800" i="1" dirty="0"/>
              <a:t>ABC</a:t>
            </a:r>
            <a:r>
              <a:rPr lang="ru-RU" sz="2800" dirty="0"/>
              <a:t>, </a:t>
            </a:r>
            <a:r>
              <a:rPr lang="en-US" sz="2800" i="1" dirty="0"/>
              <a:t>ABH</a:t>
            </a:r>
            <a:r>
              <a:rPr lang="ru-RU" sz="2800" dirty="0"/>
              <a:t>, </a:t>
            </a:r>
            <a:r>
              <a:rPr lang="en-US" sz="2800" i="1" dirty="0"/>
              <a:t>ACH</a:t>
            </a:r>
            <a:r>
              <a:rPr lang="ru-RU" sz="2800" dirty="0"/>
              <a:t>, </a:t>
            </a:r>
            <a:r>
              <a:rPr lang="en-US" sz="2800" i="1" dirty="0"/>
              <a:t>BCH</a:t>
            </a:r>
            <a:r>
              <a:rPr lang="ru-RU" sz="2800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29618"/>
            <a:ext cx="3312368" cy="24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12834" y="28741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 smtClean="0">
                <a:solidFill>
                  <a:srgbClr val="FF3300"/>
                </a:solidFill>
              </a:rPr>
              <a:t>	Решение. </a:t>
            </a:r>
            <a:r>
              <a:rPr lang="ru-RU" dirty="0"/>
              <a:t>Докажем, например, что окружности Эйлера треугольников </a:t>
            </a:r>
            <a:r>
              <a:rPr lang="en-US" i="1" dirty="0"/>
              <a:t>ABC </a:t>
            </a:r>
            <a:r>
              <a:rPr lang="ru-RU" dirty="0"/>
              <a:t>и </a:t>
            </a:r>
            <a:r>
              <a:rPr lang="en-US" i="1" dirty="0"/>
              <a:t>ABH </a:t>
            </a:r>
            <a:r>
              <a:rPr lang="ru-RU" dirty="0"/>
              <a:t>совпадают. Действительно, основаниями высот треугольника </a:t>
            </a:r>
            <a:r>
              <a:rPr lang="en-US" i="1" dirty="0"/>
              <a:t>ABH</a:t>
            </a:r>
            <a:r>
              <a:rPr lang="ru-RU" dirty="0"/>
              <a:t> являются точки </a:t>
            </a:r>
            <a:r>
              <a:rPr lang="en-US" i="1" dirty="0"/>
              <a:t>A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B</a:t>
            </a:r>
            <a:r>
              <a:rPr lang="ru-RU" baseline="-25000" dirty="0"/>
              <a:t>2</a:t>
            </a:r>
            <a:r>
              <a:rPr lang="ru-RU" dirty="0"/>
              <a:t>, </a:t>
            </a:r>
            <a:r>
              <a:rPr lang="en-US" i="1" dirty="0"/>
              <a:t>C</a:t>
            </a:r>
            <a:r>
              <a:rPr lang="ru-RU" baseline="-25000" dirty="0"/>
              <a:t>2</a:t>
            </a:r>
            <a:r>
              <a:rPr lang="ru-RU" dirty="0"/>
              <a:t> (рис. 16). Окружность Эйлера треугольника </a:t>
            </a:r>
            <a:r>
              <a:rPr lang="en-US" i="1" dirty="0"/>
              <a:t>ABH </a:t>
            </a:r>
            <a:r>
              <a:rPr lang="ru-RU" dirty="0"/>
              <a:t>проходит через эти точки, следовательно, она совпадает с окружностью Эйлера треугольника </a:t>
            </a:r>
            <a:r>
              <a:rPr lang="en-US" i="1" dirty="0"/>
              <a:t>ABC</a:t>
            </a:r>
            <a:r>
              <a:rPr lang="ru-RU" dirty="0"/>
              <a:t>. Аналогично доказывается, что окружности Эйлера треугольников </a:t>
            </a:r>
            <a:r>
              <a:rPr lang="en-US" i="1" dirty="0"/>
              <a:t>ABC</a:t>
            </a:r>
            <a:r>
              <a:rPr lang="ru-RU" dirty="0"/>
              <a:t>, </a:t>
            </a:r>
            <a:r>
              <a:rPr lang="en-US" i="1" dirty="0"/>
              <a:t>ACH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BCH</a:t>
            </a:r>
            <a:r>
              <a:rPr lang="ru-RU" dirty="0"/>
              <a:t> совпадают.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3312368" cy="24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12834" y="28741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FF3300"/>
                </a:solidFill>
              </a:rPr>
              <a:t>ОТВЕТЫ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980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1. 90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2. 30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3. 150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4. 36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5. 45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6. 135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7. 22,5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8. 67,5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9. 105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12834" y="551961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I</a:t>
            </a:r>
            <a:endParaRPr lang="ru-RU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12834" y="260211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IV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007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en-US" sz="2000" dirty="0" smtClean="0"/>
              <a:t>4</a:t>
            </a:r>
            <a:r>
              <a:rPr lang="ru-RU" sz="2000" dirty="0" smtClean="0"/>
              <a:t>. 2. 6. 3. 10. 4. 15. 5. 27. 6. 1,5.</a:t>
            </a:r>
            <a:endParaRPr lang="ru-RU" sz="2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12834" y="3354671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V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3786719"/>
                <a:ext cx="9144000" cy="1076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. 2. 1. 3. </a:t>
                </a:r>
                <a:r>
                  <a:rPr lang="ru-RU" sz="2000" dirty="0"/>
                  <a:t>30</a:t>
                </a:r>
                <a:r>
                  <a:rPr lang="ru-RU" sz="2000" baseline="30000" dirty="0"/>
                  <a:t>о</a:t>
                </a:r>
                <a:r>
                  <a:rPr lang="ru-RU" sz="2000" dirty="0" smtClean="0"/>
                  <a:t>. 4. 1. 5. 150</a:t>
                </a:r>
                <a:r>
                  <a:rPr lang="ru-RU" sz="2000" baseline="30000" dirty="0" smtClean="0"/>
                  <a:t>о</a:t>
                </a:r>
                <a:r>
                  <a:rPr lang="ru-RU" sz="2000" dirty="0"/>
                  <a:t>.</a:t>
                </a:r>
                <a:r>
                  <a:rPr lang="ru-RU" sz="2000" dirty="0" smtClean="0"/>
                  <a:t> 6. 2. 7.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000" dirty="0" smtClean="0"/>
                  <a:t>. 8.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000" dirty="0" smtClean="0"/>
                  <a:t>. 9. а)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000" dirty="0" smtClean="0"/>
                  <a:t>; б)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ru-RU" sz="2000" dirty="0" smtClean="0"/>
                  <a:t>; в) 3. 10. </a:t>
                </a:r>
                <a:r>
                  <a:rPr lang="ru-RU" sz="2000" dirty="0"/>
                  <a:t>а)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000" dirty="0"/>
                  <a:t>; б)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000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sz="2000" dirty="0"/>
                  <a:t>; в) </a:t>
                </a:r>
                <a:r>
                  <a:rPr lang="ru-RU" sz="2000" dirty="0" smtClean="0"/>
                  <a:t>5. 11.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000" dirty="0" smtClean="0"/>
                  <a:t>. 12.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/>
                  <a:t>. 13. 1. 14.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 smtClean="0"/>
                  <a:t>.</a:t>
                </a:r>
                <a:endParaRPr lang="ru-RU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6719"/>
                <a:ext cx="9144000" cy="1076064"/>
              </a:xfrm>
              <a:prstGeom prst="rect">
                <a:avLst/>
              </a:prstGeom>
              <a:blipFill rotWithShape="1">
                <a:blip r:embed="rId3"/>
                <a:stretch>
                  <a:fillRect l="-667" r="-1267" b="-2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12834" y="4826964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VI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5259012"/>
                <a:ext cx="9144000" cy="582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/>
                  <a:t>. 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</a:rPr>
                      <m:t>, 1+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ru-RU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000" dirty="0" smtClean="0"/>
                  <a:t>. 3. 3, 12.</a:t>
                </a:r>
                <a:endParaRPr lang="ru-R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9012"/>
                <a:ext cx="9144000" cy="582852"/>
              </a:xfrm>
              <a:prstGeom prst="rect">
                <a:avLst/>
              </a:prstGeom>
              <a:blipFill rotWithShape="1">
                <a:blip r:embed="rId4"/>
                <a:stretch>
                  <a:fillRect l="-667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12834" y="5917342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VII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3493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1. 2,5. 2. 0,5. 3. 0,5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7728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56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2</a:t>
            </a:r>
            <a:r>
              <a:rPr lang="ru-RU" sz="2000" dirty="0" smtClean="0"/>
              <a:t>. </a:t>
            </a:r>
            <a:r>
              <a:rPr lang="ru-RU" sz="2000" dirty="0"/>
              <a:t>20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3</a:t>
            </a:r>
            <a:r>
              <a:rPr lang="ru-RU" sz="2000" dirty="0" smtClean="0"/>
              <a:t>. </a:t>
            </a:r>
            <a:r>
              <a:rPr lang="ru-RU" sz="2000" dirty="0"/>
              <a:t>55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4</a:t>
            </a:r>
            <a:r>
              <a:rPr lang="ru-RU" sz="2000" dirty="0" smtClean="0"/>
              <a:t>. </a:t>
            </a:r>
            <a:r>
              <a:rPr lang="ru-RU" sz="2000" dirty="0"/>
              <a:t>40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5</a:t>
            </a:r>
            <a:r>
              <a:rPr lang="ru-RU" sz="2000" dirty="0" smtClean="0"/>
              <a:t>. </a:t>
            </a:r>
            <a:r>
              <a:rPr lang="ru-RU" sz="2000" dirty="0"/>
              <a:t>20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6</a:t>
            </a:r>
            <a:r>
              <a:rPr lang="ru-RU" sz="2000" dirty="0" smtClean="0"/>
              <a:t>. </a:t>
            </a:r>
            <a:r>
              <a:rPr lang="ru-RU" sz="2000" dirty="0"/>
              <a:t>61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7</a:t>
            </a:r>
            <a:r>
              <a:rPr lang="ru-RU" sz="2000" dirty="0" smtClean="0"/>
              <a:t>. </a:t>
            </a:r>
            <a:r>
              <a:rPr lang="ru-RU" sz="2000" dirty="0"/>
              <a:t>44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8</a:t>
            </a:r>
            <a:r>
              <a:rPr lang="ru-RU" sz="2000" dirty="0" smtClean="0"/>
              <a:t>. </a:t>
            </a:r>
            <a:r>
              <a:rPr lang="ru-RU" sz="2000" dirty="0"/>
              <a:t>46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/>
              <a:t>9</a:t>
            </a:r>
            <a:r>
              <a:rPr lang="ru-RU" sz="2000" dirty="0" smtClean="0"/>
              <a:t>. </a:t>
            </a:r>
            <a:r>
              <a:rPr lang="ru-RU" sz="2000" dirty="0"/>
              <a:t>64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10</a:t>
            </a:r>
            <a:r>
              <a:rPr lang="ru-RU" sz="2000" dirty="0" smtClean="0"/>
              <a:t>. </a:t>
            </a:r>
            <a:r>
              <a:rPr lang="ru-RU" sz="2000" dirty="0"/>
              <a:t>118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11</a:t>
            </a:r>
            <a:r>
              <a:rPr lang="ru-RU" sz="2000" dirty="0" smtClean="0"/>
              <a:t>. </a:t>
            </a:r>
            <a:r>
              <a:rPr lang="ru-RU" sz="2000" dirty="0"/>
              <a:t>58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12</a:t>
            </a:r>
            <a:r>
              <a:rPr lang="ru-RU" sz="2000" dirty="0" smtClean="0"/>
              <a:t>. </a:t>
            </a:r>
            <a:r>
              <a:rPr lang="ru-RU" sz="2000" dirty="0"/>
              <a:t>48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13</a:t>
            </a:r>
            <a:r>
              <a:rPr lang="ru-RU" sz="2000" dirty="0" smtClean="0"/>
              <a:t>. </a:t>
            </a:r>
            <a:r>
              <a:rPr lang="ru-RU" sz="2000" dirty="0"/>
              <a:t>128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14</a:t>
            </a:r>
            <a:r>
              <a:rPr lang="ru-RU" sz="2000" dirty="0" smtClean="0"/>
              <a:t>. </a:t>
            </a:r>
            <a:r>
              <a:rPr lang="ru-RU" sz="2000" dirty="0"/>
              <a:t>52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15</a:t>
            </a:r>
            <a:r>
              <a:rPr lang="ru-RU" sz="2000" dirty="0" smtClean="0"/>
              <a:t>. </a:t>
            </a:r>
            <a:r>
              <a:rPr lang="ru-RU" sz="2000" dirty="0"/>
              <a:t>228. </a:t>
            </a:r>
            <a:r>
              <a:rPr lang="en-US" sz="2000" dirty="0" smtClean="0"/>
              <a:t>16</a:t>
            </a:r>
            <a:r>
              <a:rPr lang="ru-RU" sz="2000" dirty="0" smtClean="0"/>
              <a:t>. </a:t>
            </a:r>
            <a:r>
              <a:rPr lang="ru-RU" sz="2000" dirty="0"/>
              <a:t>20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17</a:t>
            </a:r>
            <a:r>
              <a:rPr lang="ru-RU" sz="2000" dirty="0" smtClean="0"/>
              <a:t>. </a:t>
            </a:r>
            <a:r>
              <a:rPr lang="ru-RU" sz="2000" dirty="0"/>
              <a:t>45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18</a:t>
            </a:r>
            <a:r>
              <a:rPr lang="ru-RU" sz="2000" dirty="0" smtClean="0"/>
              <a:t>. </a:t>
            </a:r>
            <a:r>
              <a:rPr lang="ru-RU" sz="2000" dirty="0"/>
              <a:t>45</a:t>
            </a:r>
            <a:r>
              <a:rPr lang="ru-RU" sz="2000" baseline="30000" dirty="0"/>
              <a:t>о</a:t>
            </a:r>
            <a:r>
              <a:rPr lang="ru-RU" sz="2000" dirty="0"/>
              <a:t>. </a:t>
            </a:r>
            <a:r>
              <a:rPr lang="en-US" sz="2000" dirty="0" smtClean="0"/>
              <a:t>19</a:t>
            </a:r>
            <a:r>
              <a:rPr lang="ru-RU" sz="2000" dirty="0" smtClean="0"/>
              <a:t>. </a:t>
            </a:r>
            <a:r>
              <a:rPr lang="ru-RU" sz="2000" dirty="0"/>
              <a:t>30</a:t>
            </a:r>
            <a:r>
              <a:rPr lang="ru-RU" sz="2000" baseline="30000" dirty="0"/>
              <a:t>о</a:t>
            </a:r>
            <a:r>
              <a:rPr lang="ru-RU" sz="2000" dirty="0"/>
              <a:t>.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-12834" y="1361265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6.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087688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 smtClean="0"/>
              <a:t>7. Найдите </a:t>
            </a:r>
            <a:r>
              <a:rPr lang="ru-RU" sz="3200" dirty="0"/>
              <a:t>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852613"/>
            <a:ext cx="308768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2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3818741</TotalTime>
  <Words>2838</Words>
  <Application>Microsoft Office PowerPoint</Application>
  <PresentationFormat>Экран (4:3)</PresentationFormat>
  <Paragraphs>327</Paragraphs>
  <Slides>72</Slides>
  <Notes>72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72</vt:i4>
      </vt:variant>
    </vt:vector>
  </HeadingPairs>
  <TitlesOfParts>
    <vt:vector size="75" baseType="lpstr">
      <vt:lpstr>Оформление по умолчанию</vt:lpstr>
      <vt:lpstr>Equation</vt:lpstr>
      <vt:lpstr>Точечный рисунок</vt:lpstr>
      <vt:lpstr>Презентация PowerPoint</vt:lpstr>
      <vt:lpstr>Подготовка к ОГЭ</vt:lpstr>
      <vt:lpstr>Подготовка к ОГЭ</vt:lpstr>
      <vt:lpstr>I. УГЛЫ, СВЯЗАННЫЕ С ОКРУЖНОСТЬЮ</vt:lpstr>
      <vt:lpstr>Презентация PowerPoint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Геометрические места точек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IV. Отрезки, связанные с окружностью</vt:lpstr>
      <vt:lpstr>Упражнения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 Теорема 1. (Теорема синусов.) Стороны треугольника ABC пропорциональны синусам противолежащих углов. Причем отношение стороны треугольника к синусу противолежащего угла равно диаметру описанной около треугольника окружности, т. 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VI. Вневписанная окружность</vt:lpstr>
      <vt:lpstr>Презентация PowerPoint</vt:lpstr>
      <vt:lpstr>Презентация PowerPoint</vt:lpstr>
      <vt:lpstr>Презентация PowerPoint</vt:lpstr>
      <vt:lpstr>Упражнения</vt:lpstr>
      <vt:lpstr>Презентация PowerPoint</vt:lpstr>
      <vt:lpstr>Презентация PowerPoint</vt:lpstr>
      <vt:lpstr>VII. Окружность Эйлера</vt:lpstr>
      <vt:lpstr>Решение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Владимир</cp:lastModifiedBy>
  <cp:revision>297</cp:revision>
  <dcterms:created xsi:type="dcterms:W3CDTF">2008-04-30T05:51:18Z</dcterms:created>
  <dcterms:modified xsi:type="dcterms:W3CDTF">2019-03-11T06:47:11Z</dcterms:modified>
</cp:coreProperties>
</file>