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1423" r:id="rId2"/>
    <p:sldId id="1216" r:id="rId3"/>
    <p:sldId id="1217" r:id="rId4"/>
    <p:sldId id="1428" r:id="rId5"/>
    <p:sldId id="1424" r:id="rId6"/>
    <p:sldId id="1429" r:id="rId7"/>
    <p:sldId id="1572" r:id="rId8"/>
    <p:sldId id="379" r:id="rId9"/>
    <p:sldId id="1430" r:id="rId10"/>
    <p:sldId id="1431" r:id="rId11"/>
    <p:sldId id="521" r:id="rId12"/>
    <p:sldId id="522" r:id="rId13"/>
    <p:sldId id="523" r:id="rId14"/>
    <p:sldId id="1567" r:id="rId15"/>
    <p:sldId id="432" r:id="rId16"/>
    <p:sldId id="1562" r:id="rId17"/>
    <p:sldId id="481" r:id="rId18"/>
    <p:sldId id="1570" r:id="rId19"/>
    <p:sldId id="482" r:id="rId20"/>
    <p:sldId id="1563" r:id="rId21"/>
    <p:sldId id="1564" r:id="rId22"/>
    <p:sldId id="1568" r:id="rId23"/>
    <p:sldId id="1569" r:id="rId24"/>
    <p:sldId id="1312" r:id="rId25"/>
    <p:sldId id="1529" r:id="rId26"/>
    <p:sldId id="1533" r:id="rId27"/>
    <p:sldId id="413" r:id="rId28"/>
    <p:sldId id="1534" r:id="rId29"/>
    <p:sldId id="417" r:id="rId30"/>
    <p:sldId id="1535" r:id="rId31"/>
    <p:sldId id="416" r:id="rId32"/>
    <p:sldId id="1536" r:id="rId33"/>
    <p:sldId id="425" r:id="rId34"/>
    <p:sldId id="1537" r:id="rId35"/>
    <p:sldId id="1528" r:id="rId36"/>
    <p:sldId id="1538" r:id="rId37"/>
    <p:sldId id="426" r:id="rId38"/>
    <p:sldId id="1539" r:id="rId39"/>
    <p:sldId id="1540" r:id="rId40"/>
    <p:sldId id="420" r:id="rId41"/>
    <p:sldId id="414" r:id="rId42"/>
    <p:sldId id="1541" r:id="rId43"/>
    <p:sldId id="415" r:id="rId44"/>
    <p:sldId id="1542" r:id="rId45"/>
    <p:sldId id="419" r:id="rId46"/>
    <p:sldId id="1544" r:id="rId47"/>
    <p:sldId id="1559" r:id="rId48"/>
    <p:sldId id="1545" r:id="rId49"/>
    <p:sldId id="276" r:id="rId50"/>
    <p:sldId id="1546" r:id="rId51"/>
    <p:sldId id="272" r:id="rId52"/>
    <p:sldId id="1547" r:id="rId53"/>
    <p:sldId id="280" r:id="rId54"/>
    <p:sldId id="1548" r:id="rId55"/>
    <p:sldId id="1532" r:id="rId56"/>
    <p:sldId id="296" r:id="rId57"/>
    <p:sldId id="1549" r:id="rId58"/>
    <p:sldId id="300" r:id="rId59"/>
    <p:sldId id="1550" r:id="rId60"/>
    <p:sldId id="294" r:id="rId61"/>
    <p:sldId id="1551" r:id="rId62"/>
    <p:sldId id="305" r:id="rId63"/>
    <p:sldId id="1552" r:id="rId64"/>
    <p:sldId id="1530" r:id="rId65"/>
    <p:sldId id="308" r:id="rId66"/>
    <p:sldId id="1553" r:id="rId67"/>
    <p:sldId id="1521" r:id="rId68"/>
    <p:sldId id="1554" r:id="rId69"/>
    <p:sldId id="279" r:id="rId70"/>
    <p:sldId id="1555" r:id="rId71"/>
    <p:sldId id="1522" r:id="rId72"/>
    <p:sldId id="1556" r:id="rId73"/>
    <p:sldId id="1523" r:id="rId74"/>
    <p:sldId id="1557" r:id="rId75"/>
    <p:sldId id="1524" r:id="rId76"/>
    <p:sldId id="1558" r:id="rId77"/>
    <p:sldId id="1240" r:id="rId78"/>
    <p:sldId id="1241" r:id="rId7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54" autoAdjust="0"/>
    <p:restoredTop sz="90929"/>
  </p:normalViewPr>
  <p:slideViewPr>
    <p:cSldViewPr>
      <p:cViewPr varScale="1">
        <p:scale>
          <a:sx n="93" d="100"/>
          <a:sy n="93" d="100"/>
        </p:scale>
        <p:origin x="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55D47-3F0E-46BA-8362-A2F89A8971DB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0E677-96DE-486E-98D3-2C44A094E8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375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2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66937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B2ADE1D8-14AF-2F6E-E909-5DC7EF97A8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26E77CE-7F90-4938-A67A-BF8D39955312}" type="slidenum">
              <a:rPr lang="ru-RU" altLang="ru-RU" sz="1200"/>
              <a:pPr eaLnBrk="1" hangingPunct="1"/>
              <a:t>17</a:t>
            </a:fld>
            <a:endParaRPr lang="ru-RU" altLang="ru-RU" sz="1200"/>
          </a:p>
        </p:txBody>
      </p:sp>
      <p:sp>
        <p:nvSpPr>
          <p:cNvPr id="51203" name="Rectangle 1026">
            <a:extLst>
              <a:ext uri="{FF2B5EF4-FFF2-40B4-BE49-F238E27FC236}">
                <a16:creationId xmlns:a16="http://schemas.microsoft.com/office/drawing/2014/main" id="{1BCEFB6E-546D-B4ED-4F98-AAC9D15ADE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1027">
            <a:extLst>
              <a:ext uri="{FF2B5EF4-FFF2-40B4-BE49-F238E27FC236}">
                <a16:creationId xmlns:a16="http://schemas.microsoft.com/office/drawing/2014/main" id="{216D52E6-7348-430C-EC3B-239A10C3F8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99F4C41A-42FC-5E9B-DCE5-B981EBC25B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A02D03E-5625-44C2-95CA-5B4FE556EAB7}" type="slidenum">
              <a:rPr lang="ru-RU" altLang="ru-RU" sz="1200"/>
              <a:pPr eaLnBrk="1" hangingPunct="1"/>
              <a:t>18</a:t>
            </a:fld>
            <a:endParaRPr lang="ru-RU" altLang="ru-RU" sz="1200"/>
          </a:p>
        </p:txBody>
      </p:sp>
      <p:sp>
        <p:nvSpPr>
          <p:cNvPr id="52227" name="Rectangle 1026">
            <a:extLst>
              <a:ext uri="{FF2B5EF4-FFF2-40B4-BE49-F238E27FC236}">
                <a16:creationId xmlns:a16="http://schemas.microsoft.com/office/drawing/2014/main" id="{F0FEE706-338F-284F-A836-8052F63490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1027">
            <a:extLst>
              <a:ext uri="{FF2B5EF4-FFF2-40B4-BE49-F238E27FC236}">
                <a16:creationId xmlns:a16="http://schemas.microsoft.com/office/drawing/2014/main" id="{19D2BFA2-E3A5-CA6B-BB7B-69941458F8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35554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99F4C41A-42FC-5E9B-DCE5-B981EBC25B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A02D03E-5625-44C2-95CA-5B4FE556EAB7}" type="slidenum">
              <a:rPr lang="ru-RU" altLang="ru-RU" sz="1200"/>
              <a:pPr eaLnBrk="1" hangingPunct="1"/>
              <a:t>19</a:t>
            </a:fld>
            <a:endParaRPr lang="ru-RU" altLang="ru-RU" sz="1200"/>
          </a:p>
        </p:txBody>
      </p:sp>
      <p:sp>
        <p:nvSpPr>
          <p:cNvPr id="52227" name="Rectangle 1026">
            <a:extLst>
              <a:ext uri="{FF2B5EF4-FFF2-40B4-BE49-F238E27FC236}">
                <a16:creationId xmlns:a16="http://schemas.microsoft.com/office/drawing/2014/main" id="{F0FEE706-338F-284F-A836-8052F63490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1027">
            <a:extLst>
              <a:ext uri="{FF2B5EF4-FFF2-40B4-BE49-F238E27FC236}">
                <a16:creationId xmlns:a16="http://schemas.microsoft.com/office/drawing/2014/main" id="{19D2BFA2-E3A5-CA6B-BB7B-69941458F8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3963FDB7-39F7-4A6A-A6B1-45846F2E04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AD17F0A-1F49-4CF5-B0C8-745043D320EC}" type="slidenum">
              <a:rPr lang="ru-RU" altLang="ru-RU" sz="1200"/>
              <a:pPr/>
              <a:t>20</a:t>
            </a:fld>
            <a:endParaRPr lang="ru-RU" altLang="ru-RU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C8828285-7036-4D80-99C0-9E8FEB581B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E1092FD3-25B7-4574-AB97-E9A7EBD50A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06268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3963FDB7-39F7-4A6A-A6B1-45846F2E04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AD17F0A-1F49-4CF5-B0C8-745043D320EC}" type="slidenum">
              <a:rPr lang="ru-RU" altLang="ru-RU" sz="1200"/>
              <a:pPr/>
              <a:t>21</a:t>
            </a:fld>
            <a:endParaRPr lang="ru-RU" altLang="ru-RU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C8828285-7036-4D80-99C0-9E8FEB581B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E1092FD3-25B7-4574-AB97-E9A7EBD50A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05238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3963FDB7-39F7-4A6A-A6B1-45846F2E04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AD17F0A-1F49-4CF5-B0C8-745043D320EC}" type="slidenum">
              <a:rPr lang="ru-RU" altLang="ru-RU" sz="1200"/>
              <a:pPr/>
              <a:t>22</a:t>
            </a:fld>
            <a:endParaRPr lang="ru-RU" altLang="ru-RU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C8828285-7036-4D80-99C0-9E8FEB581B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E1092FD3-25B7-4574-AB97-E9A7EBD50A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98356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3963FDB7-39F7-4A6A-A6B1-45846F2E04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AD17F0A-1F49-4CF5-B0C8-745043D320EC}" type="slidenum">
              <a:rPr lang="ru-RU" altLang="ru-RU" sz="1200"/>
              <a:pPr/>
              <a:t>23</a:t>
            </a:fld>
            <a:endParaRPr lang="ru-RU" altLang="ru-RU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C8828285-7036-4D80-99C0-9E8FEB581B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E1092FD3-25B7-4574-AB97-E9A7EBD50A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315821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3963FDB7-39F7-4A6A-A6B1-45846F2E04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AD17F0A-1F49-4CF5-B0C8-745043D320EC}" type="slidenum">
              <a:rPr lang="ru-RU" altLang="ru-RU" sz="1200"/>
              <a:pPr/>
              <a:t>25</a:t>
            </a:fld>
            <a:endParaRPr lang="ru-RU" altLang="ru-RU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C8828285-7036-4D80-99C0-9E8FEB581B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E1092FD3-25B7-4574-AB97-E9A7EBD50A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584661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3963FDB7-39F7-4A6A-A6B1-45846F2E04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AD17F0A-1F49-4CF5-B0C8-745043D320EC}" type="slidenum">
              <a:rPr lang="ru-RU" altLang="ru-RU" sz="1200"/>
              <a:pPr/>
              <a:t>26</a:t>
            </a:fld>
            <a:endParaRPr lang="ru-RU" altLang="ru-RU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C8828285-7036-4D80-99C0-9E8FEB581B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E1092FD3-25B7-4574-AB97-E9A7EBD50A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29065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98E04083-D000-4732-85BF-153696145A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83E9C35-F9B6-41D6-A765-F0311CD4BA35}" type="slidenum">
              <a:rPr lang="ru-RU" altLang="ru-RU" sz="1200"/>
              <a:pPr/>
              <a:t>27</a:t>
            </a:fld>
            <a:endParaRPr lang="ru-RU" altLang="ru-RU" sz="12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086DE4F5-AB73-4E95-B41B-AE1ADB36C8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B8A0423-52AE-4743-8480-FC54216FDC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29658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3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600196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98E04083-D000-4732-85BF-153696145A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83E9C35-F9B6-41D6-A765-F0311CD4BA35}" type="slidenum">
              <a:rPr lang="ru-RU" altLang="ru-RU" sz="1200"/>
              <a:pPr/>
              <a:t>28</a:t>
            </a:fld>
            <a:endParaRPr lang="ru-RU" altLang="ru-RU" sz="12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086DE4F5-AB73-4E95-B41B-AE1ADB36C8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B8A0423-52AE-4743-8480-FC54216FDC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866018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FFF6EAA3-7C79-4987-8F60-5A3D9EEA33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F8E749-5939-4276-B82A-406349EB4B43}" type="slidenum">
              <a:rPr lang="ru-RU" altLang="ru-RU" sz="1200"/>
              <a:pPr/>
              <a:t>29</a:t>
            </a:fld>
            <a:endParaRPr lang="ru-RU" altLang="ru-RU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44F4B7E1-191B-48B0-BF22-C07AC7B722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B03837CF-BBE5-4F4C-81D3-C075E95DD0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FFF6EAA3-7C79-4987-8F60-5A3D9EEA33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F8E749-5939-4276-B82A-406349EB4B43}" type="slidenum">
              <a:rPr lang="ru-RU" altLang="ru-RU" sz="1200"/>
              <a:pPr/>
              <a:t>30</a:t>
            </a:fld>
            <a:endParaRPr lang="ru-RU" altLang="ru-RU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44F4B7E1-191B-48B0-BF22-C07AC7B722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B03837CF-BBE5-4F4C-81D3-C075E95DD0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278719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7D1D01EB-56E0-4781-BD73-55434DFF01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E74183F-45EE-4E8F-87D0-4C4E2872ABFD}" type="slidenum">
              <a:rPr lang="ru-RU" altLang="ru-RU" sz="1200"/>
              <a:pPr/>
              <a:t>31</a:t>
            </a:fld>
            <a:endParaRPr lang="ru-RU" altLang="ru-RU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744802B2-C2D0-4C0E-840C-D85FB06BFD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284413BC-3DCE-431D-932D-C6EE884832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7D1D01EB-56E0-4781-BD73-55434DFF01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E74183F-45EE-4E8F-87D0-4C4E2872ABFD}" type="slidenum">
              <a:rPr lang="ru-RU" altLang="ru-RU" sz="1200"/>
              <a:pPr/>
              <a:t>32</a:t>
            </a:fld>
            <a:endParaRPr lang="ru-RU" altLang="ru-RU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744802B2-C2D0-4C0E-840C-D85FB06BFD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284413BC-3DCE-431D-932D-C6EE884832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705886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BDE564FC-1F36-4300-9CFE-A5C31619C1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A80CE17-F95E-4E06-989C-57D6CAB90DAC}" type="slidenum">
              <a:rPr lang="ru-RU" altLang="ru-RU" sz="1200"/>
              <a:pPr/>
              <a:t>33</a:t>
            </a:fld>
            <a:endParaRPr lang="ru-RU" altLang="ru-RU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741B37C8-CEF4-4849-9C7B-2939A5461A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889E9522-A850-43D5-9D1C-B190711976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BDE564FC-1F36-4300-9CFE-A5C31619C1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A80CE17-F95E-4E06-989C-57D6CAB90DAC}" type="slidenum">
              <a:rPr lang="ru-RU" altLang="ru-RU" sz="1200"/>
              <a:pPr/>
              <a:t>34</a:t>
            </a:fld>
            <a:endParaRPr lang="ru-RU" altLang="ru-RU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741B37C8-CEF4-4849-9C7B-2939A5461A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889E9522-A850-43D5-9D1C-B190711976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964309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09C3E3-579B-438E-B496-57B80DF02340}" type="slidenum">
              <a:rPr lang="ru-RU"/>
              <a:pPr/>
              <a:t>35</a:t>
            </a:fld>
            <a:endParaRPr lang="ru-RU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183226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09C3E3-579B-438E-B496-57B80DF02340}" type="slidenum">
              <a:rPr lang="ru-RU"/>
              <a:pPr/>
              <a:t>36</a:t>
            </a:fld>
            <a:endParaRPr lang="ru-RU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452137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6B473EA5-C7D7-46BB-9BB5-9F8343DFD0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A0B738D-53D4-4D76-859B-E70DC24A05B9}" type="slidenum">
              <a:rPr lang="ru-RU" altLang="ru-RU" sz="1200"/>
              <a:pPr/>
              <a:t>37</a:t>
            </a:fld>
            <a:endParaRPr lang="ru-RU" altLang="ru-RU" sz="12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49BE94B9-E565-4D9D-9FB4-63290A08B4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811CDDDB-3E69-434C-9E00-6ADB07C707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4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59558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6B473EA5-C7D7-46BB-9BB5-9F8343DFD0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A0B738D-53D4-4D76-859B-E70DC24A05B9}" type="slidenum">
              <a:rPr lang="ru-RU" altLang="ru-RU" sz="1200"/>
              <a:pPr/>
              <a:t>38</a:t>
            </a:fld>
            <a:endParaRPr lang="ru-RU" altLang="ru-RU" sz="12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49BE94B9-E565-4D9D-9FB4-63290A08B4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811CDDDB-3E69-434C-9E00-6ADB07C707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375475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E077CE80-B221-4147-A3C2-F1FA3BE662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724EDDF-A89D-43B7-AADA-2B426107CC1A}" type="slidenum">
              <a:rPr lang="ru-RU" altLang="ru-RU" sz="1200"/>
              <a:pPr/>
              <a:t>39</a:t>
            </a:fld>
            <a:endParaRPr lang="ru-RU" altLang="ru-RU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B17E9C25-4435-47E4-AA48-1E8E2E27FF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0B85F007-12BA-4C71-9891-D64597D1ED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288431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E077CE80-B221-4147-A3C2-F1FA3BE662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724EDDF-A89D-43B7-AADA-2B426107CC1A}" type="slidenum">
              <a:rPr lang="ru-RU" altLang="ru-RU" sz="1200"/>
              <a:pPr/>
              <a:t>40</a:t>
            </a:fld>
            <a:endParaRPr lang="ru-RU" altLang="ru-RU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B17E9C25-4435-47E4-AA48-1E8E2E27FF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0B85F007-12BA-4C71-9891-D64597D1ED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3C638A16-0D03-49F2-A485-D90DDA88DC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6EFD20C-4C4D-49E5-B5DD-F5B9729445E7}" type="slidenum">
              <a:rPr lang="ru-RU" altLang="ru-RU" sz="1200"/>
              <a:pPr/>
              <a:t>41</a:t>
            </a:fld>
            <a:endParaRPr lang="ru-RU" altLang="ru-RU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208785DE-853D-433D-92FE-50610D913C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AB28A028-9E8A-4593-97FE-CED5D17CE0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3C638A16-0D03-49F2-A485-D90DDA88DC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6EFD20C-4C4D-49E5-B5DD-F5B9729445E7}" type="slidenum">
              <a:rPr lang="ru-RU" altLang="ru-RU" sz="1200"/>
              <a:pPr/>
              <a:t>42</a:t>
            </a:fld>
            <a:endParaRPr lang="ru-RU" altLang="ru-RU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208785DE-853D-433D-92FE-50610D913C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AB28A028-9E8A-4593-97FE-CED5D17CE0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834963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AB196DCC-851B-40AF-A7E3-8CBB8F382D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1E75271-4288-4FDF-B939-6AAED2687E39}" type="slidenum">
              <a:rPr lang="ru-RU" altLang="ru-RU" sz="1200"/>
              <a:pPr/>
              <a:t>43</a:t>
            </a:fld>
            <a:endParaRPr lang="ru-RU" altLang="ru-RU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DDFA3823-F7ED-4288-A68A-906BBE6DE1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7D93FFEB-A62C-4367-AE0C-7DF6DB9D36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AB196DCC-851B-40AF-A7E3-8CBB8F382D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1E75271-4288-4FDF-B939-6AAED2687E39}" type="slidenum">
              <a:rPr lang="ru-RU" altLang="ru-RU" sz="1200"/>
              <a:pPr/>
              <a:t>44</a:t>
            </a:fld>
            <a:endParaRPr lang="ru-RU" altLang="ru-RU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DDFA3823-F7ED-4288-A68A-906BBE6DE1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7D93FFEB-A62C-4367-AE0C-7DF6DB9D36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282482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95575E72-26AB-4AAD-8011-D850230727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BEEA1BB-FDBD-4EC4-ACC7-2761E4D93A6A}" type="slidenum">
              <a:rPr lang="ru-RU" altLang="ru-RU" sz="1200"/>
              <a:pPr/>
              <a:t>45</a:t>
            </a:fld>
            <a:endParaRPr lang="ru-RU" altLang="ru-RU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68E89E0A-3747-41D4-BF02-A9130AEBBE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080D2BCC-8088-4EBF-98DA-88290CE376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95575E72-26AB-4AAD-8011-D850230727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BEEA1BB-FDBD-4EC4-ACC7-2761E4D93A6A}" type="slidenum">
              <a:rPr lang="ru-RU" altLang="ru-RU" sz="1200"/>
              <a:pPr/>
              <a:t>46</a:t>
            </a:fld>
            <a:endParaRPr lang="ru-RU" altLang="ru-RU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68E89E0A-3747-41D4-BF02-A9130AEBBE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080D2BCC-8088-4EBF-98DA-88290CE376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78035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47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32975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5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18827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48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281243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49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487197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50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896080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627DA3-1B15-451D-AE00-B57250301FB0}" type="slidenum">
              <a:rPr lang="ru-RU"/>
              <a:pPr/>
              <a:t>51</a:t>
            </a:fld>
            <a:endParaRPr lang="ru-RU"/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166454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627DA3-1B15-451D-AE00-B57250301FB0}" type="slidenum">
              <a:rPr lang="ru-RU"/>
              <a:pPr/>
              <a:t>52</a:t>
            </a:fld>
            <a:endParaRPr lang="ru-RU"/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2824339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627DA3-1B15-451D-AE00-B57250301FB0}" type="slidenum">
              <a:rPr lang="ru-RU"/>
              <a:pPr/>
              <a:t>53</a:t>
            </a:fld>
            <a:endParaRPr lang="ru-RU"/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198268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627DA3-1B15-451D-AE00-B57250301FB0}" type="slidenum">
              <a:rPr lang="ru-RU"/>
              <a:pPr/>
              <a:t>54</a:t>
            </a:fld>
            <a:endParaRPr lang="ru-RU"/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507712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56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637162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57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8826071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58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36670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533BB4A-9735-A2E5-04CE-C6199552BD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2788FD-0D58-4B20-B98F-F2374269436C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C3CFBDA2-5999-2E62-5901-F1BE54332D3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766A9C63-D98C-F2B3-968D-FC30B6B1764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59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5779354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60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0175626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61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8929623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62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6494559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63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37924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65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7730266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66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1161559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67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68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6401831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69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C7AB976-A669-4287-1603-82C0F3FE26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C1D4B8-99DD-499E-9515-749CA8BEBB83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308226" name="Rectangle 2">
            <a:extLst>
              <a:ext uri="{FF2B5EF4-FFF2-40B4-BE49-F238E27FC236}">
                <a16:creationId xmlns:a16="http://schemas.microsoft.com/office/drawing/2014/main" id="{F1A6876A-169D-3A94-6335-9CADD1FC558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27" name="Rectangle 3">
            <a:extLst>
              <a:ext uri="{FF2B5EF4-FFF2-40B4-BE49-F238E27FC236}">
                <a16:creationId xmlns:a16="http://schemas.microsoft.com/office/drawing/2014/main" id="{07E94439-CB45-8795-1D38-FD7FEA0D0E0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70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2777589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71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72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411414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73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74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5099788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75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76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2307812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77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66937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7E179D6D-E741-3FC5-BDC5-CF29D68871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31D9AF7-5195-4289-B07E-F0667FA2C2FD}" type="slidenum">
              <a:rPr lang="ru-RU" altLang="ru-RU" sz="1200"/>
              <a:pPr eaLnBrk="1" hangingPunct="1"/>
              <a:t>14</a:t>
            </a:fld>
            <a:endParaRPr lang="ru-RU" altLang="ru-RU" sz="1200"/>
          </a:p>
        </p:txBody>
      </p:sp>
      <p:sp>
        <p:nvSpPr>
          <p:cNvPr id="46083" name="Rectangle 1026">
            <a:extLst>
              <a:ext uri="{FF2B5EF4-FFF2-40B4-BE49-F238E27FC236}">
                <a16:creationId xmlns:a16="http://schemas.microsoft.com/office/drawing/2014/main" id="{06BA4D40-44FB-B18B-0658-C50E7572F6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1027">
            <a:extLst>
              <a:ext uri="{FF2B5EF4-FFF2-40B4-BE49-F238E27FC236}">
                <a16:creationId xmlns:a16="http://schemas.microsoft.com/office/drawing/2014/main" id="{2D388C66-E333-BB58-5780-7B62F20FBA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DDD1B71B-CEFB-ECFF-90DF-9244C8093E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F507C55-3479-47CB-9CF6-FFCFD9E6B237}" type="slidenum">
              <a:rPr lang="ru-RU" altLang="ru-RU" sz="1200"/>
              <a:pPr eaLnBrk="1" hangingPunct="1"/>
              <a:t>15</a:t>
            </a:fld>
            <a:endParaRPr lang="ru-RU" altLang="ru-RU" sz="12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56D48A8-2339-08D2-5CAF-D3D735DECF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56FEC181-50FE-3739-6669-516869594F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3963FDB7-39F7-4A6A-A6B1-45846F2E04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AD17F0A-1F49-4CF5-B0C8-745043D320EC}" type="slidenum">
              <a:rPr lang="ru-RU" altLang="ru-RU" sz="1200"/>
              <a:pPr/>
              <a:t>16</a:t>
            </a:fld>
            <a:endParaRPr lang="ru-RU" altLang="ru-RU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C8828285-7036-4D80-99C0-9E8FEB581B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E1092FD3-25B7-4574-AB97-E9A7EBD50A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39634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F3E6E-ACD7-4C5B-9184-CBB2281A20A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241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8AC7E-C8D9-46BB-8CC3-843BC5F61A9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64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C8890-0A13-48A7-B2DB-748B03F976E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46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68F22-11BA-4D0E-A233-0C76300652A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04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3D0DD-2DE3-4F4B-BE87-B98054DC041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00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406AD-5F0B-40F1-934D-680F7324E31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80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F0CA0-C365-4FE2-9BD4-31B8A5299E4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83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83536-8292-48C2-844E-10611AD0EA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18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1DA6B-3281-4421-9C24-6F83840074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01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A880D-9C5E-481E-8043-7B6D0815C14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87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4A6CE-B59D-408F-8555-410423B0143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60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9B32B0-1281-4E1A-B4F3-60148745A6E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v-a-smirnov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0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nemozina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0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0.pn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370.png"/><Relationship Id="rId4" Type="http://schemas.openxmlformats.org/officeDocument/2006/relationships/image" Target="../media/image3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0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7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5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5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5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png"/><Relationship Id="rId4" Type="http://schemas.openxmlformats.org/officeDocument/2006/relationships/image" Target="../media/image5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7.png"/><Relationship Id="rId4" Type="http://schemas.openxmlformats.org/officeDocument/2006/relationships/image" Target="../media/image6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1.png"/><Relationship Id="rId4" Type="http://schemas.openxmlformats.org/officeDocument/2006/relationships/image" Target="../media/image8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3.png"/><Relationship Id="rId4" Type="http://schemas.openxmlformats.org/officeDocument/2006/relationships/image" Target="../media/image8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9.png"/><Relationship Id="rId4" Type="http://schemas.openxmlformats.org/officeDocument/2006/relationships/image" Target="../media/image7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6.png"/><Relationship Id="rId4" Type="http://schemas.openxmlformats.org/officeDocument/2006/relationships/image" Target="../media/image8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6.png"/><Relationship Id="rId4" Type="http://schemas.openxmlformats.org/officeDocument/2006/relationships/image" Target="../media/image9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mailto:ioc@mnemozina.ru" TargetMode="External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zakaz@ars-edu.ru" TargetMode="External"/><Relationship Id="rId4" Type="http://schemas.openxmlformats.org/officeDocument/2006/relationships/hyperlink" Target="mailto:td@mnemozina.r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628800"/>
            <a:ext cx="9144000" cy="3816424"/>
          </a:xfrm>
        </p:spPr>
        <p:txBody>
          <a:bodyPr anchor="ctr">
            <a:noAutofit/>
          </a:bodyPr>
          <a:lstStyle/>
          <a:p>
            <a:r>
              <a:rPr lang="ru-RU" sz="3600" kern="1200" cap="all" spc="-120" dirty="0">
                <a:solidFill>
                  <a:srgbClr val="002060"/>
                </a:solidFill>
                <a:latin typeface="Arial Black" pitchFamily="34" charset="0"/>
              </a:rPr>
              <a:t>Аналитическое задание фигур. </a:t>
            </a:r>
            <a:br>
              <a:rPr lang="ru-RU" sz="3600" kern="1200" cap="all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600" kern="1200" cap="all" dirty="0">
                <a:solidFill>
                  <a:srgbClr val="002060"/>
                </a:solidFill>
                <a:latin typeface="Arial Black" pitchFamily="34" charset="0"/>
              </a:rPr>
              <a:t>Задачи с параметром </a:t>
            </a:r>
            <a:br>
              <a:rPr lang="ru-RU" sz="3600" kern="1200" cap="all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en-US" sz="3600" kern="1200" cap="all" dirty="0">
                <a:solidFill>
                  <a:srgbClr val="002060"/>
                </a:solidFill>
                <a:latin typeface="Arial Black" pitchFamily="34" charset="0"/>
              </a:rPr>
              <a:t>9</a:t>
            </a:r>
            <a:r>
              <a:rPr lang="ru-RU" sz="3600" kern="1200" cap="all" dirty="0">
                <a:solidFill>
                  <a:srgbClr val="002060"/>
                </a:solidFill>
                <a:latin typeface="Arial Black" pitchFamily="34" charset="0"/>
              </a:rPr>
              <a:t> класс</a:t>
            </a:r>
            <a:br>
              <a:rPr lang="ru-RU" sz="4400" cap="all" dirty="0">
                <a:solidFill>
                  <a:srgbClr val="002060"/>
                </a:solidFill>
                <a:ea typeface="Times New Roman" panose="02020603050405020304" pitchFamily="18" charset="0"/>
              </a:rPr>
            </a:br>
            <a:r>
              <a:rPr lang="ru-RU" sz="3200" kern="1200" dirty="0">
                <a:solidFill>
                  <a:srgbClr val="002060"/>
                </a:solidFill>
                <a:latin typeface="Arial Black" pitchFamily="34" charset="0"/>
              </a:rPr>
              <a:t>Презентация к учебникам </a:t>
            </a:r>
            <a:br>
              <a:rPr lang="ru-RU" sz="3200" kern="12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200" kern="1200" dirty="0">
                <a:solidFill>
                  <a:srgbClr val="002060"/>
                </a:solidFill>
                <a:latin typeface="Arial Black" pitchFamily="34" charset="0"/>
              </a:rPr>
              <a:t>И.М. Смирновой и В.А. Смирнова </a:t>
            </a:r>
          </a:p>
        </p:txBody>
      </p:sp>
      <p:sp>
        <p:nvSpPr>
          <p:cNvPr id="7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5517232"/>
            <a:ext cx="9144000" cy="1340768"/>
          </a:xfrm>
          <a:solidFill>
            <a:srgbClr val="DFDBC7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80000" algn="just">
              <a:spcBef>
                <a:spcPts val="0"/>
              </a:spcBef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ВЕДУЩИЙ: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Смирнов Владимир Алексеевич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доктор физико-математических наук, профессор, заведующий кафедрой элементарной математики и теории чисел МПГУ, соавтор учебников по</a:t>
            </a:r>
            <a:r>
              <a:rPr lang="ru-RU" sz="1600" dirty="0"/>
              <a:t>  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геометрии для 5—6, 7—9 и 10—11 классов.</a:t>
            </a:r>
          </a:p>
          <a:p>
            <a:pPr marL="180000" algn="just">
              <a:spcBef>
                <a:spcPts val="0"/>
              </a:spcBef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	E-mail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v-a-smirnov@mail.ru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Сайт: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vasmirnov.ru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6" name="Рисунок 5" descr="Смирнов Зас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6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67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658" y="116632"/>
            <a:ext cx="900813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 Предложенный метод вывода уравнения прямой имеет существенные недостатки.</a:t>
            </a:r>
          </a:p>
          <a:p>
            <a:pPr algn="just"/>
            <a:r>
              <a:rPr lang="ru-RU" dirty="0"/>
              <a:t>	1. Не приводится уравнение прямой, проходящей через две точки с заданными координатами. Каждый раз для нахождения уравнения прямой приходится решать систему из двух линейных уравнений.</a:t>
            </a:r>
          </a:p>
          <a:p>
            <a:pPr algn="just"/>
            <a:r>
              <a:rPr lang="ru-RU" dirty="0"/>
              <a:t>	2. Не раскрывается геометрический смысл коэффициентов </a:t>
            </a:r>
            <a:r>
              <a:rPr lang="en-US" i="1" dirty="0"/>
              <a:t>a</a:t>
            </a:r>
            <a:r>
              <a:rPr lang="ru-RU" dirty="0"/>
              <a:t>, </a:t>
            </a:r>
            <a:r>
              <a:rPr lang="en-US" i="1" dirty="0"/>
              <a:t>b</a:t>
            </a:r>
            <a:r>
              <a:rPr lang="ru-RU" dirty="0"/>
              <a:t> в уравнении прямой. Эти коэффициенты являются координатами вектора нормали к прямой, но об этом не говорится, так как к этому времени отсутствует понятие угла между векторами.</a:t>
            </a:r>
          </a:p>
          <a:p>
            <a:pPr algn="just"/>
            <a:r>
              <a:rPr lang="ru-RU" dirty="0"/>
              <a:t>	3. Не рассматривается вопрос о взаимном расположении двух прямых.</a:t>
            </a:r>
          </a:p>
          <a:p>
            <a:pPr algn="just"/>
            <a:r>
              <a:rPr lang="ru-RU" dirty="0"/>
              <a:t>	4. Не рассматривается вопрос о нахождении угла между двумя пересекающимися прямыми.</a:t>
            </a:r>
          </a:p>
          <a:p>
            <a:pPr algn="just"/>
            <a:r>
              <a:rPr lang="ru-RU" dirty="0"/>
              <a:t>	5. Не рассматривается вопрос о нахождении расстояния от точки до прямой.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823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-6821"/>
                <a:ext cx="908979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/>
                  <a:t>	 В нашем учебнике предлагается вывод уравнения прямой, использующий понятие вектора нормали.</a:t>
                </a:r>
              </a:p>
              <a:p>
                <a:pPr algn="just"/>
                <a:r>
                  <a:rPr lang="ru-RU" dirty="0"/>
                  <a:t>	Рассмотрим прямую на координатной плоскости.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acc>
                    <m:r>
                      <a:rPr lang="ru-RU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ru-RU" dirty="0"/>
                  <a:t>, перпендикулярный этой прямой, называется вектором нормали этой прямой.	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6821"/>
                <a:ext cx="9089791" cy="1938992"/>
              </a:xfrm>
              <a:prstGeom prst="rect">
                <a:avLst/>
              </a:prstGeom>
              <a:blipFill>
                <a:blip r:embed="rId2" cstate="print"/>
                <a:stretch>
                  <a:fillRect l="-1006" t="-2516" r="-1006" b="-62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71800" y="2186627"/>
                <a:ext cx="6317991" cy="2355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/>
                  <a:t>	Зафиксируем точку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ru-RU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ru-RU" dirty="0"/>
                  <a:t>, принадлежащую данной прямой. Точка </a:t>
                </a:r>
                <a:r>
                  <a:rPr lang="en-US" i="1" dirty="0"/>
                  <a:t>A</a:t>
                </a:r>
                <a:r>
                  <a:rPr lang="ru-RU" dirty="0"/>
                  <a:t>(</a:t>
                </a:r>
                <a:r>
                  <a:rPr lang="en-US" i="1" dirty="0"/>
                  <a:t>x</a:t>
                </a:r>
                <a:r>
                  <a:rPr lang="ru-RU" dirty="0"/>
                  <a:t>, </a:t>
                </a:r>
                <a:r>
                  <a:rPr lang="en-US" i="1" dirty="0"/>
                  <a:t>y</a:t>
                </a:r>
                <a:r>
                  <a:rPr lang="ru-RU" dirty="0"/>
                  <a:t>) будет принадлежать этой прямой, если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</m:acc>
                    <m:r>
                      <a:rPr lang="ru-RU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ru-RU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ru-RU" i="1">
                        <a:latin typeface="Cambria Math"/>
                      </a:rPr>
                      <m:t>− 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)</m:t>
                    </m:r>
                  </m:oMath>
                </a14:m>
                <a:r>
                  <a:rPr lang="ru-RU" b="1" dirty="0"/>
                  <a:t> </a:t>
                </a:r>
                <a:r>
                  <a:rPr lang="ru-RU" dirty="0"/>
                  <a:t>будет перпендикулярен вектору нормали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acc>
                    <m:r>
                      <a:rPr lang="ru-RU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ru-RU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ru-RU" i="1">
                        <a:latin typeface="Cambria Math"/>
                      </a:rPr>
                      <m:t>)</m:t>
                    </m:r>
                  </m:oMath>
                </a14:m>
                <a:r>
                  <a:rPr lang="ru-RU" dirty="0"/>
                  <a:t>, т. е. если скалярное произведение этих векторов будет равно нулю.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186627"/>
                <a:ext cx="6317991" cy="2355517"/>
              </a:xfrm>
              <a:prstGeom prst="rect">
                <a:avLst/>
              </a:prstGeom>
              <a:blipFill>
                <a:blip r:embed="rId3" cstate="print"/>
                <a:stretch>
                  <a:fillRect l="-1544" t="-2073" r="-1448" b="-51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01503"/>
            <a:ext cx="2347682" cy="24608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0" y="47966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Расписывая скалярное произведение через координаты данных векторов, получим уравнение этой прямой</a:t>
            </a:r>
          </a:p>
          <a:p>
            <a:pPr algn="ctr"/>
            <a:r>
              <a:rPr lang="en-US" i="1" dirty="0"/>
              <a:t>a</a:t>
            </a:r>
            <a:r>
              <a:rPr lang="ru-RU" dirty="0"/>
              <a:t>(</a:t>
            </a:r>
            <a:r>
              <a:rPr lang="en-US" i="1" dirty="0"/>
              <a:t>x </a:t>
            </a:r>
            <a:r>
              <a:rPr lang="ru-RU" dirty="0"/>
              <a:t>– </a:t>
            </a:r>
            <a:r>
              <a:rPr lang="en-US" i="1" dirty="0"/>
              <a:t>x</a:t>
            </a:r>
            <a:r>
              <a:rPr lang="ru-RU" baseline="-25000" dirty="0"/>
              <a:t>0</a:t>
            </a:r>
            <a:r>
              <a:rPr lang="ru-RU" dirty="0"/>
              <a:t>) + </a:t>
            </a:r>
            <a:r>
              <a:rPr lang="en-US" i="1" dirty="0"/>
              <a:t>b</a:t>
            </a:r>
            <a:r>
              <a:rPr lang="ru-RU" dirty="0"/>
              <a:t>(</a:t>
            </a:r>
            <a:r>
              <a:rPr lang="en-US" i="1" dirty="0"/>
              <a:t>y </a:t>
            </a:r>
            <a:r>
              <a:rPr lang="ru-RU" dirty="0"/>
              <a:t>– </a:t>
            </a:r>
            <a:r>
              <a:rPr lang="en-US" i="1" dirty="0"/>
              <a:t>y</a:t>
            </a:r>
            <a:r>
              <a:rPr lang="ru-RU" baseline="-25000" dirty="0"/>
              <a:t>0</a:t>
            </a:r>
            <a:r>
              <a:rPr lang="ru-RU" dirty="0"/>
              <a:t>) = 0.</a:t>
            </a:r>
          </a:p>
          <a:p>
            <a:pPr algn="just"/>
            <a:r>
              <a:rPr lang="ru-RU" dirty="0"/>
              <a:t>	Обозначая –</a:t>
            </a:r>
            <a:r>
              <a:rPr lang="en-US" i="1" dirty="0"/>
              <a:t>ax</a:t>
            </a:r>
            <a:r>
              <a:rPr lang="ru-RU" baseline="-25000" dirty="0"/>
              <a:t>0 </a:t>
            </a:r>
            <a:r>
              <a:rPr lang="ru-RU" dirty="0"/>
              <a:t>– </a:t>
            </a:r>
            <a:r>
              <a:rPr lang="en-US" i="1" dirty="0"/>
              <a:t>by</a:t>
            </a:r>
            <a:r>
              <a:rPr lang="ru-RU" baseline="-25000" dirty="0"/>
              <a:t>0 </a:t>
            </a:r>
            <a:r>
              <a:rPr lang="ru-RU" dirty="0"/>
              <a:t>= </a:t>
            </a:r>
            <a:r>
              <a:rPr lang="en-US" i="1" dirty="0"/>
              <a:t>c</a:t>
            </a:r>
            <a:r>
              <a:rPr lang="ru-RU" dirty="0"/>
              <a:t>, данное уравнение можно переписать в виде </a:t>
            </a:r>
            <a:r>
              <a:rPr lang="en-US" i="1" dirty="0"/>
              <a:t>ax</a:t>
            </a:r>
            <a:r>
              <a:rPr lang="ru-RU" dirty="0"/>
              <a:t> + </a:t>
            </a:r>
            <a:r>
              <a:rPr lang="en-US" i="1" dirty="0"/>
              <a:t>by</a:t>
            </a:r>
            <a:r>
              <a:rPr lang="ru-RU" dirty="0"/>
              <a:t> + </a:t>
            </a:r>
            <a:r>
              <a:rPr lang="en-US" i="1" dirty="0"/>
              <a:t>c</a:t>
            </a:r>
            <a:r>
              <a:rPr lang="ru-RU" dirty="0"/>
              <a:t> = 0.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046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833" y="188640"/>
                <a:ext cx="9008133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/>
                  <a:t>	</a:t>
                </a:r>
                <a:r>
                  <a:rPr lang="ru-RU" sz="2800" dirty="0"/>
                  <a:t>Направляющим вектором прямой называется вектор, параллельный этой прямой или лежащей на ней.</a:t>
                </a:r>
              </a:p>
              <a:p>
                <a:pPr algn="just"/>
                <a:r>
                  <a:rPr lang="ru-RU" sz="2800" dirty="0"/>
                  <a:t>	Если направляющий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e>
                    </m:acc>
                  </m:oMath>
                </a14:m>
                <a:r>
                  <a:rPr lang="ru-RU" sz="2800" dirty="0"/>
                  <a:t> прямой имеет координаты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𝑎</m:t>
                    </m:r>
                    <m:r>
                      <a:rPr lang="en-US" sz="2800" i="1">
                        <a:latin typeface="Cambria Math"/>
                      </a:rPr>
                      <m:t>, </m:t>
                    </m:r>
                    <m:r>
                      <a:rPr lang="en-US" sz="2800" i="1">
                        <a:latin typeface="Cambria Math"/>
                      </a:rPr>
                      <m:t>𝑏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ru-RU" sz="2800" dirty="0"/>
                  <a:t>, то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e>
                    </m:acc>
                  </m:oMath>
                </a14:m>
                <a:r>
                  <a:rPr lang="ru-RU" sz="2800" dirty="0"/>
                  <a:t> с координатами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𝑏</m:t>
                        </m:r>
                        <m:r>
                          <a:rPr lang="en-US" sz="2800" i="1">
                            <a:latin typeface="Cambria Math"/>
                          </a:rPr>
                          <m:t>, −</m:t>
                        </m:r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800" dirty="0"/>
                  <a:t>будет вектором нормали этой прямой</a:t>
                </a:r>
              </a:p>
              <a:p>
                <a:pPr algn="just"/>
                <a:r>
                  <a:rPr lang="ru-RU" sz="2800" dirty="0"/>
                  <a:t>	Следовательно, прямая с направляющим вектором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, </a:t>
                </a:r>
                <a:r>
                  <a:rPr lang="ru-RU" sz="2800" dirty="0"/>
                  <a:t>проходящая через точку 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0</a:t>
                </a:r>
                <a:r>
                  <a:rPr lang="en-US" sz="2800" dirty="0"/>
                  <a:t>(</a:t>
                </a:r>
                <a:r>
                  <a:rPr lang="en-US" sz="2800" i="1" dirty="0"/>
                  <a:t>x</a:t>
                </a:r>
                <a:r>
                  <a:rPr lang="en-US" sz="2800" baseline="-25000" dirty="0"/>
                  <a:t>0</a:t>
                </a:r>
                <a:r>
                  <a:rPr lang="en-US" sz="2800" dirty="0"/>
                  <a:t>, </a:t>
                </a:r>
                <a:r>
                  <a:rPr lang="en-US" sz="2800" i="1" dirty="0"/>
                  <a:t>y</a:t>
                </a:r>
                <a:r>
                  <a:rPr lang="en-US" sz="2800" baseline="-25000" dirty="0"/>
                  <a:t>0</a:t>
                </a:r>
                <a:r>
                  <a:rPr lang="en-US" sz="2800" dirty="0"/>
                  <a:t>)</a:t>
                </a:r>
                <a:r>
                  <a:rPr lang="ru-RU" sz="2800" dirty="0"/>
                  <a:t>,</a:t>
                </a:r>
                <a:r>
                  <a:rPr lang="en-US" sz="2800" dirty="0"/>
                  <a:t> </a:t>
                </a:r>
                <a:r>
                  <a:rPr lang="ru-RU" sz="2800" dirty="0"/>
                  <a:t> задаётся уравнением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ru-RU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=0.</m:t>
                    </m:r>
                  </m:oMath>
                </a14:m>
                <a:r>
                  <a:rPr lang="ru-RU" sz="2800" b="1" dirty="0"/>
                  <a:t>	</a:t>
                </a:r>
                <a:endParaRPr lang="ru-RU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3" y="188640"/>
                <a:ext cx="9008133" cy="3970318"/>
              </a:xfrm>
              <a:prstGeom prst="rect">
                <a:avLst/>
              </a:prstGeom>
              <a:blipFill>
                <a:blip r:embed="rId2" cstate="print"/>
                <a:stretch>
                  <a:fillRect l="-1421" t="-1690" r="-13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54785"/>
            <a:ext cx="24384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877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1658" y="-5930"/>
                <a:ext cx="9008133" cy="2355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/>
                  <a:t>	 Найдём уравнение прямой, проходящей через две точки </a:t>
                </a:r>
                <a:r>
                  <a:rPr lang="ru-RU" i="1" dirty="0"/>
                  <a:t>А</a:t>
                </a:r>
                <a:r>
                  <a:rPr lang="ru-RU" baseline="-25000" dirty="0"/>
                  <a:t>1</a:t>
                </a:r>
                <a:r>
                  <a:rPr lang="ru-RU" dirty="0"/>
                  <a:t>(</a:t>
                </a:r>
                <a:r>
                  <a:rPr lang="en-US" i="1" dirty="0"/>
                  <a:t>x</a:t>
                </a:r>
                <a:r>
                  <a:rPr lang="ru-RU" baseline="-25000" dirty="0"/>
                  <a:t>1</a:t>
                </a:r>
                <a:r>
                  <a:rPr lang="ru-RU" dirty="0"/>
                  <a:t>, </a:t>
                </a:r>
                <a:r>
                  <a:rPr lang="en-US" i="1" dirty="0"/>
                  <a:t>y</a:t>
                </a:r>
                <a:r>
                  <a:rPr lang="ru-RU" baseline="-25000" dirty="0"/>
                  <a:t>1</a:t>
                </a:r>
                <a:r>
                  <a:rPr lang="ru-RU" dirty="0"/>
                  <a:t>), </a:t>
                </a:r>
                <a:r>
                  <a:rPr lang="en-US" i="1" dirty="0"/>
                  <a:t>A</a:t>
                </a:r>
                <a:r>
                  <a:rPr lang="ru-RU" baseline="-25000" dirty="0"/>
                  <a:t>2</a:t>
                </a:r>
                <a:r>
                  <a:rPr lang="ru-RU" dirty="0"/>
                  <a:t>(</a:t>
                </a:r>
                <a:r>
                  <a:rPr lang="en-US" i="1" dirty="0"/>
                  <a:t>x</a:t>
                </a:r>
                <a:r>
                  <a:rPr lang="ru-RU" baseline="-25000" dirty="0"/>
                  <a:t>2</a:t>
                </a:r>
                <a:r>
                  <a:rPr lang="ru-RU" dirty="0"/>
                  <a:t>, </a:t>
                </a:r>
                <a:r>
                  <a:rPr lang="en-US" i="1" dirty="0"/>
                  <a:t>y</a:t>
                </a:r>
                <a:r>
                  <a:rPr lang="ru-RU" baseline="-25000" dirty="0"/>
                  <a:t>2</a:t>
                </a:r>
                <a:r>
                  <a:rPr lang="ru-RU" dirty="0"/>
                  <a:t>). </a:t>
                </a:r>
              </a:p>
              <a:p>
                <a:pPr algn="just"/>
                <a:r>
                  <a:rPr lang="ru-RU" dirty="0"/>
                  <a:t>	В этом случае в качестве точки </a:t>
                </a:r>
                <a:r>
                  <a:rPr lang="en-US" i="1" dirty="0"/>
                  <a:t>A</a:t>
                </a:r>
                <a:r>
                  <a:rPr lang="ru-RU" baseline="-25000" dirty="0"/>
                  <a:t>0</a:t>
                </a:r>
                <a:r>
                  <a:rPr lang="ru-RU" dirty="0"/>
                  <a:t>, принадлежащей данной прямой, возьмём точку </a:t>
                </a:r>
                <a:r>
                  <a:rPr lang="ru-RU" i="1" dirty="0"/>
                  <a:t>А</a:t>
                </a:r>
                <a:r>
                  <a:rPr lang="ru-RU" baseline="-25000" dirty="0"/>
                  <a:t>1</a:t>
                </a:r>
                <a:r>
                  <a:rPr lang="ru-RU" dirty="0"/>
                  <a:t>(</a:t>
                </a:r>
                <a:r>
                  <a:rPr lang="en-US" i="1" dirty="0"/>
                  <a:t>x</a:t>
                </a:r>
                <a:r>
                  <a:rPr lang="ru-RU" baseline="-25000" dirty="0"/>
                  <a:t>1</a:t>
                </a:r>
                <a:r>
                  <a:rPr lang="ru-RU" dirty="0"/>
                  <a:t>, </a:t>
                </a:r>
                <a:r>
                  <a:rPr lang="en-US" i="1" dirty="0"/>
                  <a:t>y</a:t>
                </a:r>
                <a:r>
                  <a:rPr lang="ru-RU" baseline="-25000" dirty="0"/>
                  <a:t>1</a:t>
                </a:r>
                <a:r>
                  <a:rPr lang="ru-RU" dirty="0"/>
                  <a:t>). В качестве направляющего вектора можно взять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ru-RU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ru-RU">
                            <a:latin typeface="Cambria Math"/>
                          </a:rPr>
                          <m:t>,</m:t>
                        </m:r>
                        <m:r>
                          <a:rPr lang="ru-RU" baseline="-25000">
                            <a:latin typeface="Cambria Math"/>
                          </a:rPr>
                          <m:t>  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ru-RU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ru-RU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ru-RU" dirty="0"/>
                  <a:t> Вектор нормали можно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ru-RU" dirty="0"/>
                  <a:t>будет иметь координаты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, −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ru-RU" i="1">
                        <a:latin typeface="Cambria Math"/>
                      </a:rPr>
                      <m:t>)</m:t>
                    </m:r>
                  </m:oMath>
                </a14:m>
                <a:r>
                  <a:rPr lang="ru-RU" dirty="0"/>
                  <a:t>.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58" y="-5930"/>
                <a:ext cx="9008133" cy="2355517"/>
              </a:xfrm>
              <a:prstGeom prst="rect">
                <a:avLst/>
              </a:prstGeom>
              <a:blipFill>
                <a:blip r:embed="rId2" cstate="print"/>
                <a:stretch>
                  <a:fillRect l="-1015" t="-2073" r="-1083" b="-51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87824" y="2468979"/>
                <a:ext cx="615617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/>
                  <a:t>	 Подставляя координаты вектора нормали и точки </a:t>
                </a:r>
                <a:r>
                  <a:rPr lang="en-US" i="1" dirty="0"/>
                  <a:t>A</a:t>
                </a:r>
                <a:r>
                  <a:rPr lang="ru-RU" baseline="-25000" dirty="0"/>
                  <a:t>1</a:t>
                </a:r>
                <a:r>
                  <a:rPr lang="ru-RU" dirty="0"/>
                  <a:t> в уравнение прямой, получим уравнение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− 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  <m:r>
                            <a:rPr lang="en-US" i="1">
                              <a:latin typeface="Cambria Math"/>
                            </a:rPr>
                            <m:t>− 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=0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2468979"/>
                <a:ext cx="6156176" cy="1569660"/>
              </a:xfrm>
              <a:prstGeom prst="rect">
                <a:avLst/>
              </a:prstGeom>
              <a:blipFill>
                <a:blip r:embed="rId3" cstate="print"/>
                <a:stretch>
                  <a:fillRect l="-1485" t="-3101" r="-1584" b="-27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2592288" cy="241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42C5610-4753-4CB4-8C59-CD934157682F}"/>
                  </a:ext>
                </a:extLst>
              </p:cNvPr>
              <p:cNvSpPr txBox="1"/>
              <p:nvPr/>
            </p:nvSpPr>
            <p:spPr>
              <a:xfrm>
                <a:off x="2987824" y="4119467"/>
                <a:ext cx="6156176" cy="1488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/>
                  <a:t>	 Используя понятие определителя, это уравнение  можно переписать в виде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 </m:t>
                                </m:r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 </m:t>
                                </m:r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ru-RU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ru-RU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=0.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742C5610-4753-4CB4-8C59-CD9341576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4119467"/>
                <a:ext cx="6156176" cy="1488293"/>
              </a:xfrm>
              <a:prstGeom prst="rect">
                <a:avLst/>
              </a:prstGeom>
              <a:blipFill>
                <a:blip r:embed="rId5" cstate="print"/>
                <a:stretch>
                  <a:fillRect l="-1485" t="-3279" r="-15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336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4858511-139A-3183-6577-896F442166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Полуплоскость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1" name="Text Box 16">
                <a:extLst>
                  <a:ext uri="{FF2B5EF4-FFF2-40B4-BE49-F238E27FC236}">
                    <a16:creationId xmlns:a16="http://schemas.microsoft.com/office/drawing/2014/main" id="{EEB3AD9A-1E8B-42F6-CF3E-DCBF5B95D7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57200"/>
                <a:ext cx="9144000" cy="4249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dirty="0">
                    <a:cs typeface="Times New Roman" panose="02020603050405020304" pitchFamily="18" charset="0"/>
                  </a:rPr>
                  <a:t>	Пусть прямая задана уравнением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ax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+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by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+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c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= 0 и проходит через точку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0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(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x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0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y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0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). Её вектор нормали</a:t>
                </a:r>
                <a:r>
                  <a:rPr lang="ru-RU" altLang="ru-RU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ru-RU" altLang="ru-RU" dirty="0"/>
                  <a:t>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имеет координаты (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b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)</a:t>
                </a:r>
                <a:r>
                  <a:rPr lang="ru-RU" altLang="ru-RU" dirty="0"/>
                  <a:t> и определяет полуплоскость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. Точка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(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x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y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) принадлежит </a:t>
                </a:r>
                <a:r>
                  <a:rPr lang="ru-RU" altLang="ru-RU" dirty="0"/>
                  <a:t>этой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полуплоскости</a:t>
                </a:r>
                <a:r>
                  <a:rPr lang="ru-RU" altLang="ru-RU" dirty="0"/>
                  <a:t>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в случае, если угол между векторами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ru-RU" altLang="ru-RU" i="1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altLang="ru-RU" dirty="0">
                    <a:cs typeface="Times New Roman" panose="02020603050405020304" pitchFamily="18" charset="0"/>
                  </a:rPr>
                  <a:t>не превосходит 90°, т. е. в случае, если скалярное произведение этих векторов больше или равно нулю, т.е.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ru-RU" altLang="ru-RU" dirty="0"/>
                  <a:t> </a:t>
                </a:r>
                <a:r>
                  <a:rPr lang="en-US" altLang="ru-RU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</a:t>
                </a:r>
                <a:r>
                  <a:rPr lang="ru-RU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altLang="ru-RU" dirty="0">
                    <a:cs typeface="Times New Roman" panose="02020603050405020304" pitchFamily="18" charset="0"/>
                  </a:rPr>
                  <a:t>=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(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x-x</a:t>
                </a:r>
                <a:r>
                  <a:rPr lang="en-US" altLang="ru-RU" baseline="-30000" dirty="0">
                    <a:cs typeface="Times New Roman" panose="02020603050405020304" pitchFamily="18" charset="0"/>
                  </a:rPr>
                  <a:t>0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)+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b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(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y-y</a:t>
                </a:r>
                <a:r>
                  <a:rPr lang="en-US" altLang="ru-RU" baseline="-30000" dirty="0">
                    <a:cs typeface="Times New Roman" panose="02020603050405020304" pitchFamily="18" charset="0"/>
                  </a:rPr>
                  <a:t>0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)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</a:t>
                </a:r>
                <a:r>
                  <a:rPr lang="en-US" altLang="ru-RU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</a:t>
                </a:r>
                <a:r>
                  <a:rPr lang="ru-RU" altLang="ru-RU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0. </a:t>
                </a:r>
                <a:r>
                  <a:rPr lang="ru-RU" altLang="ru-RU" dirty="0"/>
                  <a:t>Так как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-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ax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0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-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by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0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=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c</a:t>
                </a:r>
                <a:r>
                  <a:rPr lang="ru-RU" altLang="ru-RU" dirty="0"/>
                  <a:t>, то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точка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(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x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y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) принадлежит этой полуплоскости, если выполняется неравенство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ax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+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by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+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c</a:t>
                </a:r>
                <a:r>
                  <a:rPr lang="en-US" altLang="ru-RU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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0.</a:t>
                </a:r>
                <a:r>
                  <a:rPr lang="ru-RU" altLang="ru-RU" dirty="0"/>
                  <a:t>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Аналогично, точка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(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x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y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) принадлежит другой полуплоскости, по отношению к данной прямой, если выполняется неравенство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ax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+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by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+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c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ru-RU" altLang="ru-RU" dirty="0">
                    <a:cs typeface="Times New Roman" panose="02020603050405020304" pitchFamily="18" charset="0"/>
                  </a:rPr>
                  <a:t> 0.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2051" name="Text Box 16">
                <a:extLst>
                  <a:ext uri="{FF2B5EF4-FFF2-40B4-BE49-F238E27FC236}">
                    <a16:creationId xmlns:a16="http://schemas.microsoft.com/office/drawing/2014/main" id="{EEB3AD9A-1E8B-42F6-CF3E-DCBF5B95D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57200"/>
                <a:ext cx="9144000" cy="4249368"/>
              </a:xfrm>
              <a:prstGeom prst="rect">
                <a:avLst/>
              </a:prstGeom>
              <a:blipFill>
                <a:blip r:embed="rId3"/>
                <a:stretch>
                  <a:fillRect l="-1000" t="-1148" r="-1000" b="-243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5" name="Object 89">
                <a:extLst>
                  <a:ext uri="{FF2B5EF4-FFF2-40B4-BE49-F238E27FC236}">
                    <a16:creationId xmlns:a16="http://schemas.microsoft.com/office/drawing/2014/main" id="{436AE5F4-7BD8-E50C-DE2A-6C104C63116B}"/>
                  </a:ext>
                </a:extLst>
              </p:cNvPr>
              <p:cNvSpPr txBox="1"/>
              <p:nvPr/>
            </p:nvSpPr>
            <p:spPr bwMode="auto">
              <a:xfrm>
                <a:off x="4953000" y="844550"/>
                <a:ext cx="228600" cy="317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55" name="Object 89">
                <a:extLst>
                  <a:ext uri="{FF2B5EF4-FFF2-40B4-BE49-F238E27FC236}">
                    <a16:creationId xmlns:a16="http://schemas.microsoft.com/office/drawing/2014/main" id="{436AE5F4-7BD8-E50C-DE2A-6C104C631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3000" y="844550"/>
                <a:ext cx="228600" cy="317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7" name="Picture 93">
            <a:extLst>
              <a:ext uri="{FF2B5EF4-FFF2-40B4-BE49-F238E27FC236}">
                <a16:creationId xmlns:a16="http://schemas.microsoft.com/office/drawing/2014/main" id="{7C0D061A-D1E9-22B0-EBFC-7A50EBC59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267200"/>
            <a:ext cx="3355975" cy="244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64B7EA7-74FD-9A9F-C46A-0A1436FE85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Выпуклые многоугольники</a:t>
            </a:r>
          </a:p>
        </p:txBody>
      </p:sp>
      <p:sp>
        <p:nvSpPr>
          <p:cNvPr id="3075" name="Text Box 7">
            <a:extLst>
              <a:ext uri="{FF2B5EF4-FFF2-40B4-BE49-F238E27FC236}">
                <a16:creationId xmlns:a16="http://schemas.microsoft.com/office/drawing/2014/main" id="{F7FECBC5-4266-9C52-15F7-0E3FBE087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57200"/>
            <a:ext cx="88392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П</a:t>
            </a:r>
            <a:r>
              <a:rPr lang="ru-RU" altLang="ru-RU" sz="2800" dirty="0">
                <a:cs typeface="Times New Roman" panose="02020603050405020304" pitchFamily="18" charset="0"/>
              </a:rPr>
              <a:t>усть стороны выпуклого многоугольника лежат на прямых, задаваемых уравнениями</a:t>
            </a:r>
            <a:endParaRPr lang="ru-RU" altLang="ru-RU" sz="2800" dirty="0"/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                                                               	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76" name="Object 11">
                <a:extLst>
                  <a:ext uri="{FF2B5EF4-FFF2-40B4-BE49-F238E27FC236}">
                    <a16:creationId xmlns:a16="http://schemas.microsoft.com/office/drawing/2014/main" id="{D403F37F-143B-76B9-F153-A643713A628A}"/>
                  </a:ext>
                </a:extLst>
              </p:cNvPr>
              <p:cNvSpPr txBox="1"/>
              <p:nvPr/>
            </p:nvSpPr>
            <p:spPr bwMode="auto">
              <a:xfrm>
                <a:off x="3185494" y="4444429"/>
                <a:ext cx="2773012" cy="159749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≥0,</m:t>
                              </m:r>
                            </m:e>
                            <m:e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&amp;.......................,</m:t>
                              </m:r>
                            </m:e>
                            <m:e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≥0,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/>
              </a:p>
            </p:txBody>
          </p:sp>
        </mc:Choice>
        <mc:Fallback>
          <p:sp>
            <p:nvSpPr>
              <p:cNvPr id="3076" name="Object 11">
                <a:extLst>
                  <a:ext uri="{FF2B5EF4-FFF2-40B4-BE49-F238E27FC236}">
                    <a16:creationId xmlns:a16="http://schemas.microsoft.com/office/drawing/2014/main" id="{D403F37F-143B-76B9-F153-A643713A6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85494" y="4444429"/>
                <a:ext cx="2773012" cy="15974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7" name="Text Box 12">
            <a:extLst>
              <a:ext uri="{FF2B5EF4-FFF2-40B4-BE49-F238E27FC236}">
                <a16:creationId xmlns:a16="http://schemas.microsoft.com/office/drawing/2014/main" id="{28D02517-A9BF-493C-B9CF-906C818A4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3296"/>
            <a:ext cx="853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которая и задаёт этот многоугольник.</a:t>
            </a:r>
            <a:endParaRPr lang="ru-RU" altLang="ru-RU" sz="2800" dirty="0"/>
          </a:p>
        </p:txBody>
      </p:sp>
      <p:sp>
        <p:nvSpPr>
          <p:cNvPr id="3078" name="Text Box 13">
            <a:extLst>
              <a:ext uri="{FF2B5EF4-FFF2-40B4-BE49-F238E27FC236}">
                <a16:creationId xmlns:a16="http://schemas.microsoft.com/office/drawing/2014/main" id="{EA788ADD-66BA-9FC5-DE14-3AD060AA2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371600"/>
            <a:ext cx="31242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 sz="2800" i="1">
                <a:cs typeface="Times New Roman" panose="02020603050405020304" pitchFamily="18" charset="0"/>
              </a:rPr>
              <a:t>a</a:t>
            </a:r>
            <a:r>
              <a:rPr lang="en-US" altLang="ru-RU" sz="2800" baseline="-30000">
                <a:cs typeface="Times New Roman" panose="02020603050405020304" pitchFamily="18" charset="0"/>
              </a:rPr>
              <a:t>1</a:t>
            </a:r>
            <a:r>
              <a:rPr lang="en-US" altLang="ru-RU" sz="2800" i="1">
                <a:cs typeface="Times New Roman" panose="02020603050405020304" pitchFamily="18" charset="0"/>
              </a:rPr>
              <a:t>x</a:t>
            </a:r>
            <a:r>
              <a:rPr lang="en-US" altLang="ru-RU" sz="2800">
                <a:cs typeface="Times New Roman" panose="02020603050405020304" pitchFamily="18" charset="0"/>
              </a:rPr>
              <a:t> + </a:t>
            </a:r>
            <a:r>
              <a:rPr lang="en-US" altLang="ru-RU" sz="2800" i="1">
                <a:cs typeface="Times New Roman" panose="02020603050405020304" pitchFamily="18" charset="0"/>
              </a:rPr>
              <a:t>b</a:t>
            </a:r>
            <a:r>
              <a:rPr lang="en-US" altLang="ru-RU" sz="2800" baseline="-30000">
                <a:cs typeface="Times New Roman" panose="02020603050405020304" pitchFamily="18" charset="0"/>
              </a:rPr>
              <a:t>1</a:t>
            </a:r>
            <a:r>
              <a:rPr lang="en-US" altLang="ru-RU" sz="2800" i="1">
                <a:cs typeface="Times New Roman" panose="02020603050405020304" pitchFamily="18" charset="0"/>
              </a:rPr>
              <a:t>y</a:t>
            </a:r>
            <a:r>
              <a:rPr lang="en-US" altLang="ru-RU" sz="2800">
                <a:cs typeface="Times New Roman" panose="02020603050405020304" pitchFamily="18" charset="0"/>
              </a:rPr>
              <a:t> + </a:t>
            </a:r>
            <a:r>
              <a:rPr lang="en-US" altLang="ru-RU" sz="2800" i="1">
                <a:cs typeface="Times New Roman" panose="02020603050405020304" pitchFamily="18" charset="0"/>
              </a:rPr>
              <a:t>c</a:t>
            </a:r>
            <a:r>
              <a:rPr lang="en-US" altLang="ru-RU" sz="2800" baseline="-30000">
                <a:cs typeface="Times New Roman" panose="02020603050405020304" pitchFamily="18" charset="0"/>
              </a:rPr>
              <a:t>1</a:t>
            </a:r>
            <a:r>
              <a:rPr lang="en-US" altLang="ru-RU" sz="2800">
                <a:cs typeface="Times New Roman" panose="02020603050405020304" pitchFamily="18" charset="0"/>
              </a:rPr>
              <a:t> = 0,</a:t>
            </a:r>
            <a:r>
              <a:rPr lang="ru-RU" altLang="ru-RU" sz="2800"/>
              <a:t> </a:t>
            </a:r>
            <a:r>
              <a:rPr lang="en-US" altLang="ru-RU" sz="2800">
                <a:cs typeface="Times New Roman" panose="02020603050405020304" pitchFamily="18" charset="0"/>
              </a:rPr>
              <a:t>..................,</a:t>
            </a:r>
            <a:endParaRPr lang="ru-RU" altLang="ru-RU" sz="2800"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2800" i="1"/>
              <a:t>  </a:t>
            </a:r>
            <a:r>
              <a:rPr lang="en-US" altLang="ru-RU" sz="2800" i="1">
                <a:cs typeface="Times New Roman" panose="02020603050405020304" pitchFamily="18" charset="0"/>
              </a:rPr>
              <a:t>a</a:t>
            </a:r>
            <a:r>
              <a:rPr lang="en-US" altLang="ru-RU" sz="2800" i="1" baseline="-30000">
                <a:cs typeface="Times New Roman" panose="02020603050405020304" pitchFamily="18" charset="0"/>
              </a:rPr>
              <a:t>n</a:t>
            </a:r>
            <a:r>
              <a:rPr lang="en-US" altLang="ru-RU" sz="2800" i="1">
                <a:cs typeface="Times New Roman" panose="02020603050405020304" pitchFamily="18" charset="0"/>
              </a:rPr>
              <a:t>x</a:t>
            </a:r>
            <a:r>
              <a:rPr lang="en-US" altLang="ru-RU" sz="2800">
                <a:cs typeface="Times New Roman" panose="02020603050405020304" pitchFamily="18" charset="0"/>
              </a:rPr>
              <a:t> + </a:t>
            </a:r>
            <a:r>
              <a:rPr lang="en-US" altLang="ru-RU" sz="2800" i="1">
                <a:cs typeface="Times New Roman" panose="02020603050405020304" pitchFamily="18" charset="0"/>
              </a:rPr>
              <a:t>b</a:t>
            </a:r>
            <a:r>
              <a:rPr lang="en-US" altLang="ru-RU" sz="2800" i="1" baseline="-30000">
                <a:cs typeface="Times New Roman" panose="02020603050405020304" pitchFamily="18" charset="0"/>
              </a:rPr>
              <a:t>n</a:t>
            </a:r>
            <a:r>
              <a:rPr lang="en-US" altLang="ru-RU" sz="2800" i="1">
                <a:cs typeface="Times New Roman" panose="02020603050405020304" pitchFamily="18" charset="0"/>
              </a:rPr>
              <a:t>y</a:t>
            </a:r>
            <a:r>
              <a:rPr lang="en-US" altLang="ru-RU" sz="2800">
                <a:cs typeface="Times New Roman" panose="02020603050405020304" pitchFamily="18" charset="0"/>
              </a:rPr>
              <a:t> + </a:t>
            </a:r>
            <a:r>
              <a:rPr lang="en-US" altLang="ru-RU" sz="2800" i="1">
                <a:cs typeface="Times New Roman" panose="02020603050405020304" pitchFamily="18" charset="0"/>
              </a:rPr>
              <a:t>c</a:t>
            </a:r>
            <a:r>
              <a:rPr lang="en-US" altLang="ru-RU" sz="2800" i="1" baseline="-30000">
                <a:cs typeface="Times New Roman" panose="02020603050405020304" pitchFamily="18" charset="0"/>
              </a:rPr>
              <a:t>n</a:t>
            </a:r>
            <a:r>
              <a:rPr lang="en-US" altLang="ru-RU" sz="2800">
                <a:cs typeface="Times New Roman" panose="02020603050405020304" pitchFamily="18" charset="0"/>
              </a:rPr>
              <a:t> = 0.</a:t>
            </a:r>
            <a:endParaRPr lang="ru-RU" altLang="ru-RU"/>
          </a:p>
        </p:txBody>
      </p:sp>
      <p:sp>
        <p:nvSpPr>
          <p:cNvPr id="3079" name="Text Box 14">
            <a:extLst>
              <a:ext uri="{FF2B5EF4-FFF2-40B4-BE49-F238E27FC236}">
                <a16:creationId xmlns:a16="http://schemas.microsoft.com/office/drawing/2014/main" id="{D6B8CAA7-E47A-256E-C7E9-678F83590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718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Тогда сам многоугольник является пересечением соответствующих полуплоскостей, следовательно, для его точек должна выполняться система неравенств вид</a:t>
            </a:r>
            <a:r>
              <a:rPr lang="ru-RU" altLang="ru-RU" sz="2800" dirty="0"/>
              <a:t>а</a:t>
            </a:r>
            <a:endParaRPr lang="ru-RU" alt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2707A34-AF6B-46F2-8ABD-6B9EDD7FA5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4288"/>
            <a:ext cx="7772400" cy="612775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Упражнение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6DDC091D-E564-42C1-BD83-B7D6E99AC1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93713"/>
                <a:ext cx="9144000" cy="892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sz="2800" dirty="0"/>
                  <a:t>	</a:t>
                </a:r>
                <a:r>
                  <a:rPr lang="ru-RU" dirty="0"/>
                  <a:t>1. Изобразите фигуру, заданную уравнением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+1=0</m:t>
                    </m:r>
                  </m:oMath>
                </a14:m>
                <a:r>
                  <a:rPr lang="ru-RU" dirty="0"/>
                  <a:t>.  </a:t>
                </a:r>
              </a:p>
            </p:txBody>
          </p:sp>
        </mc:Choice>
        <mc:Fallback xmlns=""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6DDC091D-E564-42C1-BD83-B7D6E99AC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93713"/>
                <a:ext cx="9144000" cy="892552"/>
              </a:xfrm>
              <a:prstGeom prst="rect">
                <a:avLst/>
              </a:prstGeom>
              <a:blipFill>
                <a:blip r:embed="rId3"/>
                <a:stretch>
                  <a:fillRect b="-150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DBA9F9-F800-E962-D252-BB26DEECA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1628800"/>
            <a:ext cx="4536504" cy="41401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8C8851-B580-CEBC-1717-97F0EFD27E50}"/>
              </a:ext>
            </a:extLst>
          </p:cNvPr>
          <p:cNvSpPr txBox="1"/>
          <p:nvPr/>
        </p:nvSpPr>
        <p:spPr>
          <a:xfrm>
            <a:off x="887016" y="5205932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199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>
            <a:extLst>
              <a:ext uri="{FF2B5EF4-FFF2-40B4-BE49-F238E27FC236}">
                <a16:creationId xmlns:a16="http://schemas.microsoft.com/office/drawing/2014/main" id="{168FEFF6-AB0F-564D-EEF5-6146183180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71" name="Text Box 1027">
                <a:extLst>
                  <a:ext uri="{FF2B5EF4-FFF2-40B4-BE49-F238E27FC236}">
                    <a16:creationId xmlns:a16="http://schemas.microsoft.com/office/drawing/2014/main" id="{1EE8B471-CF41-6899-CCEB-FC1ABEEA65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09600"/>
                <a:ext cx="8915400" cy="14843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	2. Какую фигуру задаёт система неравенств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&amp;0≤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≤3,</m:t>
                              </m:r>
                            </m:e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&amp;0≤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≤5?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altLang="ru-RU" sz="2800" dirty="0"/>
              </a:p>
            </p:txBody>
          </p:sp>
        </mc:Choice>
        <mc:Fallback>
          <p:sp>
            <p:nvSpPr>
              <p:cNvPr id="7171" name="Text Box 1027">
                <a:extLst>
                  <a:ext uri="{FF2B5EF4-FFF2-40B4-BE49-F238E27FC236}">
                    <a16:creationId xmlns:a16="http://schemas.microsoft.com/office/drawing/2014/main" id="{1EE8B471-CF41-6899-CCEB-FC1ABEEA6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09600"/>
                <a:ext cx="8915400" cy="1484381"/>
              </a:xfrm>
              <a:prstGeom prst="rect">
                <a:avLst/>
              </a:prstGeom>
              <a:blipFill>
                <a:blip r:embed="rId3"/>
                <a:stretch>
                  <a:fillRect t="-409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6581" name="Text Box 1029">
            <a:extLst>
              <a:ext uri="{FF2B5EF4-FFF2-40B4-BE49-F238E27FC236}">
                <a16:creationId xmlns:a16="http://schemas.microsoft.com/office/drawing/2014/main" id="{98E92BA1-F560-E431-3F2E-0E0EBD727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743200"/>
            <a:ext cx="883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Ответ: </a:t>
            </a:r>
            <a:r>
              <a:rPr lang="ru-RU" altLang="ru-RU" sz="2800" dirty="0"/>
              <a:t>Прямоугольник.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8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>
            <a:extLst>
              <a:ext uri="{FF2B5EF4-FFF2-40B4-BE49-F238E27FC236}">
                <a16:creationId xmlns:a16="http://schemas.microsoft.com/office/drawing/2014/main" id="{2946EAEF-EAFE-2BC5-9B0A-BB2330CF03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95" name="Text Box 1027">
                <a:extLst>
                  <a:ext uri="{FF2B5EF4-FFF2-40B4-BE49-F238E27FC236}">
                    <a16:creationId xmlns:a16="http://schemas.microsoft.com/office/drawing/2014/main" id="{2E6ECC6F-9B76-5EE0-79F4-44353F2563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09600"/>
                <a:ext cx="914400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	</a:t>
                </a:r>
                <a:r>
                  <a:rPr lang="en-US" altLang="ru-RU" sz="2800" dirty="0"/>
                  <a:t>3</a:t>
                </a:r>
                <a:r>
                  <a:rPr lang="ru-RU" altLang="ru-RU" sz="2800" dirty="0"/>
                  <a:t>. Какую фигуру задаёт неравенство</a:t>
                </a:r>
                <a:r>
                  <a:rPr lang="en-US" altLang="ru-RU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ru-RU" sz="2800" dirty="0"/>
                  <a:t>1</a:t>
                </a:r>
                <a:r>
                  <a:rPr lang="ru-RU" altLang="ru-RU" sz="2800" dirty="0"/>
                  <a:t>?</a:t>
                </a:r>
              </a:p>
            </p:txBody>
          </p:sp>
        </mc:Choice>
        <mc:Fallback>
          <p:sp>
            <p:nvSpPr>
              <p:cNvPr id="8195" name="Text Box 1027">
                <a:extLst>
                  <a:ext uri="{FF2B5EF4-FFF2-40B4-BE49-F238E27FC236}">
                    <a16:creationId xmlns:a16="http://schemas.microsoft.com/office/drawing/2014/main" id="{2E6ECC6F-9B76-5EE0-79F4-44353F256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09600"/>
                <a:ext cx="9144000" cy="523220"/>
              </a:xfrm>
              <a:prstGeom prst="rect">
                <a:avLst/>
              </a:prstGeom>
              <a:blipFill>
                <a:blip r:embed="rId3"/>
                <a:stretch>
                  <a:fillRect t="-11628" b="-313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8" name="Text Box 1028">
            <a:extLst>
              <a:ext uri="{FF2B5EF4-FFF2-40B4-BE49-F238E27FC236}">
                <a16:creationId xmlns:a16="http://schemas.microsoft.com/office/drawing/2014/main" id="{B5A7AAA3-1973-44E2-45C9-631E1EFF0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505200"/>
            <a:ext cx="342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</a:t>
            </a:r>
            <a:endParaRPr lang="ru-RU" altLang="ru-RU" sz="280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CDEFA6-C311-D738-244A-3A3318939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1838103"/>
            <a:ext cx="3515216" cy="318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4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>
            <a:extLst>
              <a:ext uri="{FF2B5EF4-FFF2-40B4-BE49-F238E27FC236}">
                <a16:creationId xmlns:a16="http://schemas.microsoft.com/office/drawing/2014/main" id="{2946EAEF-EAFE-2BC5-9B0A-BB2330CF03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95" name="Text Box 1027">
                <a:extLst>
                  <a:ext uri="{FF2B5EF4-FFF2-40B4-BE49-F238E27FC236}">
                    <a16:creationId xmlns:a16="http://schemas.microsoft.com/office/drawing/2014/main" id="{2E6ECC6F-9B76-5EE0-79F4-44353F2563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09600"/>
                <a:ext cx="9144000" cy="23297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	</a:t>
                </a:r>
                <a:r>
                  <a:rPr lang="en-US" altLang="ru-RU" sz="2800" dirty="0"/>
                  <a:t>4</a:t>
                </a:r>
                <a:r>
                  <a:rPr lang="ru-RU" altLang="ru-RU" sz="2800" dirty="0"/>
                  <a:t>. Изобразите фигуру, задаваемую системой неравенств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&amp;0≤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≤3,</m:t>
                              </m:r>
                            </m:e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&amp;0≤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≤5,</m:t>
                              </m:r>
                            </m:e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≤6.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altLang="ru-RU" sz="2800" dirty="0"/>
              </a:p>
            </p:txBody>
          </p:sp>
        </mc:Choice>
        <mc:Fallback>
          <p:sp>
            <p:nvSpPr>
              <p:cNvPr id="8195" name="Text Box 1027">
                <a:extLst>
                  <a:ext uri="{FF2B5EF4-FFF2-40B4-BE49-F238E27FC236}">
                    <a16:creationId xmlns:a16="http://schemas.microsoft.com/office/drawing/2014/main" id="{2E6ECC6F-9B76-5EE0-79F4-44353F256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09600"/>
                <a:ext cx="9144000" cy="2329740"/>
              </a:xfrm>
              <a:prstGeom prst="rect">
                <a:avLst/>
              </a:prstGeom>
              <a:blipFill>
                <a:blip r:embed="rId3"/>
                <a:stretch>
                  <a:fillRect l="-1333" t="-2618" r="-1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8634" name="Group 1034">
            <a:extLst>
              <a:ext uri="{FF2B5EF4-FFF2-40B4-BE49-F238E27FC236}">
                <a16:creationId xmlns:a16="http://schemas.microsoft.com/office/drawing/2014/main" id="{B3AB0189-8BEB-EFFB-CC28-FDAF455E69D0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3573463"/>
            <a:ext cx="4895850" cy="2524125"/>
            <a:chOff x="768" y="2251"/>
            <a:chExt cx="3084" cy="1590"/>
          </a:xfrm>
        </p:grpSpPr>
        <p:sp>
          <p:nvSpPr>
            <p:cNvPr id="8198" name="Text Box 1028">
              <a:extLst>
                <a:ext uri="{FF2B5EF4-FFF2-40B4-BE49-F238E27FC236}">
                  <a16:creationId xmlns:a16="http://schemas.microsoft.com/office/drawing/2014/main" id="{B5A7AAA3-1973-44E2-45C9-631E1EFF0C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2395"/>
              <a:ext cx="216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endParaRPr lang="ru-RU" altLang="ru-RU" sz="2800"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199" name="Object 1033">
              <a:extLst>
                <a:ext uri="{FF2B5EF4-FFF2-40B4-BE49-F238E27FC236}">
                  <a16:creationId xmlns:a16="http://schemas.microsoft.com/office/drawing/2014/main" id="{23342891-2A6B-C1E4-F396-23A4D3594A9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04580148"/>
                </p:ext>
              </p:extLst>
            </p:nvPr>
          </p:nvGraphicFramePr>
          <p:xfrm>
            <a:off x="2160" y="2251"/>
            <a:ext cx="1692" cy="15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Точечный рисунок" r:id="rId4" imgW="2685714" imgH="2523810" progId="Paint.Picture">
                    <p:embed/>
                  </p:oleObj>
                </mc:Choice>
                <mc:Fallback>
                  <p:oleObj name="Точечный рисунок" r:id="rId4" imgW="2685714" imgH="2523810" progId="Paint.Picture">
                    <p:embed/>
                    <p:pic>
                      <p:nvPicPr>
                        <p:cNvPr id="8199" name="Object 1033">
                          <a:extLst>
                            <a:ext uri="{FF2B5EF4-FFF2-40B4-BE49-F238E27FC236}">
                              <a16:creationId xmlns:a16="http://schemas.microsoft.com/office/drawing/2014/main" id="{23342891-2A6B-C1E4-F396-23A4D3594A9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0" y="2251"/>
                          <a:ext cx="1692" cy="15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4384A1-C8D6-FE26-8536-FC8AF50D9835}"/>
              </a:ext>
            </a:extLst>
          </p:cNvPr>
          <p:cNvSpPr txBox="1"/>
          <p:nvPr/>
        </p:nvSpPr>
        <p:spPr>
          <a:xfrm>
            <a:off x="0" y="573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Учебники можно бесплатно скачать на сайте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https://mnemozina.ru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20688"/>
            <a:ext cx="8593452" cy="590465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8640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2707A34-AF6B-46F2-8ABD-6B9EDD7FA5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4288"/>
            <a:ext cx="7772400" cy="612775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Упражнение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6DDC091D-E564-42C1-BD83-B7D6E99AC1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93713"/>
                <a:ext cx="9144000" cy="892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sz="2800" dirty="0"/>
                  <a:t>	</a:t>
                </a:r>
                <a:r>
                  <a:rPr lang="en-US" dirty="0"/>
                  <a:t>5</a:t>
                </a:r>
                <a:r>
                  <a:rPr lang="ru-RU" dirty="0"/>
                  <a:t>. Изобразите фигуру, заданную уравнением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|+|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|=</m:t>
                    </m:r>
                  </m:oMath>
                </a14:m>
                <a:r>
                  <a:rPr lang="en-US" dirty="0"/>
                  <a:t>1</a:t>
                </a:r>
                <a:r>
                  <a:rPr lang="ru-RU" dirty="0"/>
                  <a:t>.  </a:t>
                </a:r>
              </a:p>
            </p:txBody>
          </p:sp>
        </mc:Choice>
        <mc:Fallback xmlns=""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6DDC091D-E564-42C1-BD83-B7D6E99AC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93713"/>
                <a:ext cx="9144000" cy="892552"/>
              </a:xfrm>
              <a:prstGeom prst="rect">
                <a:avLst/>
              </a:prstGeom>
              <a:blipFill>
                <a:blip r:embed="rId3"/>
                <a:stretch>
                  <a:fillRect b="-150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8C8851-B580-CEBC-1717-97F0EFD27E50}"/>
              </a:ext>
            </a:extLst>
          </p:cNvPr>
          <p:cNvSpPr txBox="1"/>
          <p:nvPr/>
        </p:nvSpPr>
        <p:spPr>
          <a:xfrm>
            <a:off x="887016" y="5205932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</a:t>
            </a:r>
            <a:r>
              <a:rPr lang="ru-RU" dirty="0"/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DEC4C4-6118-8D36-FAB8-2AD8C611B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5286" y="1676155"/>
            <a:ext cx="3953427" cy="350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8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2707A34-AF6B-46F2-8ABD-6B9EDD7FA5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4288"/>
            <a:ext cx="7772400" cy="612775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Упражнение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6DDC091D-E564-42C1-BD83-B7D6E99AC1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93713"/>
                <a:ext cx="9144000" cy="892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sz="2800" dirty="0"/>
                  <a:t>	</a:t>
                </a:r>
                <a:r>
                  <a:rPr lang="ru-RU" dirty="0"/>
                  <a:t>6. Изобразите фигуру, заданную уравнением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|+|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|=2</m:t>
                    </m:r>
                  </m:oMath>
                </a14:m>
                <a:r>
                  <a:rPr lang="ru-RU" dirty="0"/>
                  <a:t>.  </a:t>
                </a:r>
              </a:p>
            </p:txBody>
          </p:sp>
        </mc:Choice>
        <mc:Fallback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6DDC091D-E564-42C1-BD83-B7D6E99AC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93713"/>
                <a:ext cx="9144000" cy="892552"/>
              </a:xfrm>
              <a:prstGeom prst="rect">
                <a:avLst/>
              </a:prstGeom>
              <a:blipFill>
                <a:blip r:embed="rId3"/>
                <a:stretch>
                  <a:fillRect b="-150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8C8851-B580-CEBC-1717-97F0EFD27E50}"/>
              </a:ext>
            </a:extLst>
          </p:cNvPr>
          <p:cNvSpPr txBox="1"/>
          <p:nvPr/>
        </p:nvSpPr>
        <p:spPr>
          <a:xfrm>
            <a:off x="887016" y="5205932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</a:t>
            </a:r>
            <a:r>
              <a:rPr lang="ru-RU" dirty="0"/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01A2CB-3E44-B3D6-3E9D-112365A84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3865" y="1661866"/>
            <a:ext cx="3896269" cy="35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1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2707A34-AF6B-46F2-8ABD-6B9EDD7FA5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4288"/>
            <a:ext cx="7772400" cy="612775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Упражнение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6DDC091D-E564-42C1-BD83-B7D6E99AC1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93713"/>
                <a:ext cx="9144000" cy="892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sz="2800" dirty="0"/>
                  <a:t>	</a:t>
                </a:r>
                <a:r>
                  <a:rPr lang="ru-RU" dirty="0"/>
                  <a:t>7. Изобразите фигуру, заданную уравнением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ru-RU" dirty="0"/>
                  <a:t>.  </a:t>
                </a:r>
              </a:p>
            </p:txBody>
          </p:sp>
        </mc:Choice>
        <mc:Fallback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6DDC091D-E564-42C1-BD83-B7D6E99AC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93713"/>
                <a:ext cx="9144000" cy="892552"/>
              </a:xfrm>
              <a:prstGeom prst="rect">
                <a:avLst/>
              </a:prstGeom>
              <a:blipFill>
                <a:blip r:embed="rId3"/>
                <a:stretch>
                  <a:fillRect b="-150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8C8851-B580-CEBC-1717-97F0EFD27E50}"/>
              </a:ext>
            </a:extLst>
          </p:cNvPr>
          <p:cNvSpPr txBox="1"/>
          <p:nvPr/>
        </p:nvSpPr>
        <p:spPr>
          <a:xfrm>
            <a:off x="887016" y="5205932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</a:t>
            </a:r>
            <a:r>
              <a:rPr lang="ru-RU" dirty="0"/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7AA9DB-D3F7-C7CA-3304-25EE879E9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1480437"/>
            <a:ext cx="4253230" cy="418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3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2707A34-AF6B-46F2-8ABD-6B9EDD7FA5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4288"/>
            <a:ext cx="7772400" cy="612775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Упражнение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6DDC091D-E564-42C1-BD83-B7D6E99AC1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93713"/>
                <a:ext cx="9144000" cy="9704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sz="2800" dirty="0"/>
                  <a:t>	</a:t>
                </a:r>
                <a:r>
                  <a:rPr lang="ru-RU" dirty="0"/>
                  <a:t>8. Изобразите фигуру, заданную уравнением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+16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+64</m:t>
                        </m:r>
                      </m:e>
                    </m:rad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−12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+36</m:t>
                        </m:r>
                      </m:e>
                    </m:rad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ru-RU" dirty="0"/>
                  <a:t>.  </a:t>
                </a:r>
              </a:p>
            </p:txBody>
          </p:sp>
        </mc:Choice>
        <mc:Fallback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6DDC091D-E564-42C1-BD83-B7D6E99AC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93713"/>
                <a:ext cx="9144000" cy="970458"/>
              </a:xfrm>
              <a:prstGeom prst="rect">
                <a:avLst/>
              </a:prstGeom>
              <a:blipFill>
                <a:blip r:embed="rId3"/>
                <a:stretch>
                  <a:fillRect b="-125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88C8851-B580-CEBC-1717-97F0EFD27E50}"/>
                  </a:ext>
                </a:extLst>
              </p:cNvPr>
              <p:cNvSpPr txBox="1"/>
              <p:nvPr/>
            </p:nvSpPr>
            <p:spPr>
              <a:xfrm>
                <a:off x="0" y="1498924"/>
                <a:ext cx="9144000" cy="2755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FF0000"/>
                    </a:solidFill>
                  </a:rPr>
                  <a:t>	Ответ.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ru-RU" dirty="0"/>
                  <a:t>Преобразуем уравнение к виду </a:t>
                </a:r>
                <a:endParaRPr lang="ru-RU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+8)</m:t>
                            </m:r>
                          </m:e>
                          <m:sup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−6)</m:t>
                            </m:r>
                          </m:e>
                          <m:sup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ru-RU" dirty="0"/>
                  <a:t>. </a:t>
                </a:r>
              </a:p>
              <a:p>
                <a:pPr algn="just"/>
                <a:r>
                  <a:rPr lang="ru-RU" dirty="0"/>
                  <a:t> 	Первый корень представляет собой расстояние от точки (</a:t>
                </a:r>
                <a:r>
                  <a:rPr lang="en-US" i="1" dirty="0"/>
                  <a:t>x</a:t>
                </a:r>
                <a:r>
                  <a:rPr lang="en-US" dirty="0"/>
                  <a:t>, </a:t>
                </a:r>
                <a:r>
                  <a:rPr lang="en-US" i="1" dirty="0"/>
                  <a:t>y</a:t>
                </a:r>
                <a:r>
                  <a:rPr lang="en-US" dirty="0"/>
                  <a:t>) </a:t>
                </a:r>
                <a:r>
                  <a:rPr lang="ru-RU" dirty="0"/>
                  <a:t>до точки </a:t>
                </a:r>
                <a:r>
                  <a:rPr lang="en-US" dirty="0"/>
                  <a:t>(-8, 0). </a:t>
                </a:r>
                <a:r>
                  <a:rPr lang="ru-RU" dirty="0"/>
                  <a:t>Второй - расстояние от точки (</a:t>
                </a:r>
                <a:r>
                  <a:rPr lang="en-US" i="1" dirty="0"/>
                  <a:t>x</a:t>
                </a:r>
                <a:r>
                  <a:rPr lang="en-US" dirty="0"/>
                  <a:t>, </a:t>
                </a:r>
                <a:r>
                  <a:rPr lang="en-US" i="1" dirty="0"/>
                  <a:t>y</a:t>
                </a:r>
                <a:r>
                  <a:rPr lang="en-US" dirty="0"/>
                  <a:t>) </a:t>
                </a:r>
                <a:r>
                  <a:rPr lang="ru-RU" dirty="0"/>
                  <a:t>до точки </a:t>
                </a:r>
                <a:r>
                  <a:rPr lang="en-US" dirty="0"/>
                  <a:t>(</a:t>
                </a:r>
                <a:r>
                  <a:rPr lang="ru-RU" dirty="0"/>
                  <a:t>0</a:t>
                </a:r>
                <a:r>
                  <a:rPr lang="en-US" dirty="0"/>
                  <a:t>, </a:t>
                </a:r>
                <a:r>
                  <a:rPr lang="ru-RU" dirty="0"/>
                  <a:t>6</a:t>
                </a:r>
                <a:r>
                  <a:rPr lang="en-US" dirty="0"/>
                  <a:t>).</a:t>
                </a:r>
                <a:r>
                  <a:rPr lang="ru-RU" dirty="0"/>
                  <a:t> Искомой фигурой является отрезок, соединяющий точки </a:t>
                </a:r>
                <a:r>
                  <a:rPr lang="en-US" i="1" dirty="0"/>
                  <a:t>A</a:t>
                </a:r>
                <a:r>
                  <a:rPr lang="en-US" dirty="0"/>
                  <a:t>(-8, 0) </a:t>
                </a:r>
                <a:r>
                  <a:rPr lang="ru-RU" dirty="0"/>
                  <a:t>и </a:t>
                </a:r>
                <a:r>
                  <a:rPr lang="en-US" i="1" dirty="0"/>
                  <a:t>B</a:t>
                </a:r>
                <a:r>
                  <a:rPr lang="en-US" dirty="0"/>
                  <a:t>(0, 6).</a:t>
                </a:r>
                <a:endParaRPr lang="ru-RU" dirty="0"/>
              </a:p>
              <a:p>
                <a:r>
                  <a:rPr lang="ru-RU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88C8851-B580-CEBC-1717-97F0EFD27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98924"/>
                <a:ext cx="9144000" cy="2755563"/>
              </a:xfrm>
              <a:prstGeom prst="rect">
                <a:avLst/>
              </a:prstGeom>
              <a:blipFill>
                <a:blip r:embed="rId4"/>
                <a:stretch>
                  <a:fillRect l="-1000" t="-1770" r="-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7C61E1-0950-2F82-A262-D5789A0C46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792" y="3671103"/>
            <a:ext cx="4020111" cy="3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1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944724"/>
            <a:ext cx="9144000" cy="2232248"/>
          </a:xfrm>
        </p:spPr>
        <p:txBody>
          <a:bodyPr>
            <a:noAutofit/>
          </a:bodyPr>
          <a:lstStyle/>
          <a:p>
            <a:r>
              <a:rPr lang="ru-RU" altLang="ru-RU" sz="4800" dirty="0">
                <a:solidFill>
                  <a:srgbClr val="FF3300"/>
                </a:solidFill>
              </a:rPr>
              <a:t>Задачи с параметром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291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2707A34-AF6B-46F2-8ABD-6B9EDD7FA5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4288"/>
            <a:ext cx="7772400" cy="612775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Упражнение (Демоверсия 20</a:t>
            </a:r>
            <a:r>
              <a:rPr lang="en-US" altLang="ru-RU" sz="2800" dirty="0">
                <a:solidFill>
                  <a:srgbClr val="FF3300"/>
                </a:solidFill>
              </a:rPr>
              <a:t>2</a:t>
            </a:r>
            <a:r>
              <a:rPr lang="ru-RU" altLang="ru-RU" sz="2800" dirty="0">
                <a:solidFill>
                  <a:srgbClr val="FF3300"/>
                </a:solidFill>
              </a:rPr>
              <a:t>4, задача 17)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6DDC091D-E564-42C1-BD83-B7D6E99AC1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93713"/>
                <a:ext cx="9144000" cy="22211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sz="2800" dirty="0"/>
                  <a:t>	</a:t>
                </a:r>
                <a:r>
                  <a:rPr lang="ru-RU" dirty="0"/>
                  <a:t>1. Найдите все положительные значения </a:t>
                </a:r>
                <a:r>
                  <a:rPr lang="en-US" i="1" dirty="0"/>
                  <a:t>a</a:t>
                </a:r>
                <a:r>
                  <a:rPr lang="ru-RU" dirty="0"/>
                  <a:t>, при каждом из которых система уравнений</a:t>
                </a:r>
              </a:p>
              <a:p>
                <a:pPr algn="just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|−5)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−4)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=9,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+2)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  <a:p>
                <a:pPr algn="just">
                  <a:spcBef>
                    <a:spcPts val="0"/>
                  </a:spcBef>
                </a:pPr>
                <a:r>
                  <a:rPr lang="ru-RU" dirty="0"/>
                  <a:t>имеет единственное решение.</a:t>
                </a:r>
              </a:p>
            </p:txBody>
          </p:sp>
        </mc:Choice>
        <mc:Fallback xmlns=""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DDC091D-E564-42C1-BD83-B7D6E99AC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93713"/>
                <a:ext cx="9144000" cy="2221121"/>
              </a:xfrm>
              <a:prstGeom prst="rect">
                <a:avLst/>
              </a:prstGeom>
              <a:blipFill>
                <a:blip r:embed="rId3" cstate="print"/>
                <a:stretch>
                  <a:fillRect l="-1000" r="-1000" b="-54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894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9F7DDE-4982-4E41-B412-B94ECE0659D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15208" y="1463525"/>
            <a:ext cx="3684984" cy="3637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4A3A5E4-F221-40D7-B7B1-C31739764BDF}"/>
                  </a:ext>
                </a:extLst>
              </p:cNvPr>
              <p:cNvSpPr txBox="1"/>
              <p:nvPr/>
            </p:nvSpPr>
            <p:spPr>
              <a:xfrm>
                <a:off x="887016" y="5205932"/>
                <a:ext cx="3456384" cy="513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FF0000"/>
                    </a:solidFill>
                  </a:rPr>
                  <a:t>Ответ.</a:t>
                </a:r>
                <a:r>
                  <a:rPr lang="ru-RU" dirty="0"/>
                  <a:t> 2,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/>
                          </a:rPr>
                          <m:t>65</m:t>
                        </m:r>
                      </m:e>
                    </m:rad>
                    <m:r>
                      <a:rPr lang="ru-RU" b="0" i="1" smtClean="0">
                        <a:latin typeface="Cambria Math"/>
                      </a:rPr>
                      <m:t>+3.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4A3A5E4-F221-40D7-B7B1-C31739764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016" y="5205932"/>
                <a:ext cx="3456384" cy="513602"/>
              </a:xfrm>
              <a:prstGeom prst="rect">
                <a:avLst/>
              </a:prstGeom>
              <a:blipFill>
                <a:blip r:embed="rId4" cstate="print"/>
                <a:stretch>
                  <a:fillRect l="-2822" t="-1190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E347A4-CDED-4F75-BD6B-FB533D096263}"/>
                  </a:ext>
                </a:extLst>
              </p:cNvPr>
              <p:cNvSpPr txBox="1"/>
              <p:nvPr/>
            </p:nvSpPr>
            <p:spPr>
              <a:xfrm>
                <a:off x="0" y="119503"/>
                <a:ext cx="8640960" cy="1238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Решение.</a:t>
                </a:r>
                <a:r>
                  <a:rPr lang="ru-RU" dirty="0"/>
                  <a:t> Первое уравнение задаёт две окружности с центрами (5, 4) и (-5, 4) и радиусами 3. Второе уравнение задаёт окружность с центром (-2, 0) и радиусом </a:t>
                </a:r>
                <a:r>
                  <a:rPr lang="en-US" i="1" dirty="0"/>
                  <a:t>a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6E347A4-CDED-4F75-BD6B-FB533D096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9503"/>
                <a:ext cx="8640960" cy="1238865"/>
              </a:xfrm>
              <a:prstGeom prst="rect">
                <a:avLst/>
              </a:prstGeom>
              <a:blipFill>
                <a:blip r:embed="rId5" cstate="print"/>
                <a:stretch>
                  <a:fillRect l="-1059" t="-3941" r="-1059" b="-7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886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75" name="Text Box 4">
                <a:extLst>
                  <a:ext uri="{FF2B5EF4-FFF2-40B4-BE49-F238E27FC236}">
                    <a16:creationId xmlns:a16="http://schemas.microsoft.com/office/drawing/2014/main" id="{2483F513-EE27-40C9-B1E5-915144B740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25615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	2. Найдите все значения параметра </a:t>
                </a:r>
                <a:r>
                  <a:rPr lang="en-US" altLang="ru-RU" sz="2800" i="1" dirty="0"/>
                  <a:t>a</a:t>
                </a:r>
                <a:r>
                  <a:rPr lang="ru-RU" altLang="ru-RU" sz="2800" dirty="0"/>
                  <a:t>, при которых система уравнений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altLang="ru-RU" sz="2800" dirty="0"/>
              </a:p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имеет ровно два решения.</a:t>
                </a:r>
              </a:p>
            </p:txBody>
          </p:sp>
        </mc:Choice>
        <mc:Fallback xmlns="">
          <p:sp>
            <p:nvSpPr>
              <p:cNvPr id="3075" name="Text 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483F513-EE27-40C9-B1E5-915144B74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2561599"/>
              </a:xfrm>
              <a:prstGeom prst="rect">
                <a:avLst/>
              </a:prstGeom>
              <a:blipFill>
                <a:blip r:embed="rId3" cstate="print"/>
                <a:stretch>
                  <a:fillRect l="-1333" t="-2381" r="-1333" b="-57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222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Text Box 11">
                <a:extLst>
                  <a:ext uri="{FF2B5EF4-FFF2-40B4-BE49-F238E27FC236}">
                    <a16:creationId xmlns:a16="http://schemas.microsoft.com/office/drawing/2014/main" id="{4A338556-E4CD-4387-90D0-99EF3D7597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89537"/>
                <a:ext cx="9144000" cy="144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	Решение.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Перво</a:t>
                </a:r>
                <a:r>
                  <a:rPr lang="ru-RU" altLang="ru-RU" sz="2800" dirty="0"/>
                  <a:t>е уравнение задаёт прямую, второе – окружность. Два решения системы получаются, если для параметра </a:t>
                </a:r>
                <a:r>
                  <a:rPr lang="en-US" altLang="ru-RU" sz="2800" i="1" dirty="0"/>
                  <a:t>a </a:t>
                </a:r>
                <a:r>
                  <a:rPr lang="ru-RU" altLang="ru-RU" sz="2800" dirty="0"/>
                  <a:t>выполняются неравенства </a:t>
                </a:r>
                <a14:m>
                  <m:oMath xmlns:m="http://schemas.openxmlformats.org/officeDocument/2006/math">
                    <m:r>
                      <a:rPr lang="ru-RU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ru-RU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sz="2800" dirty="0"/>
                  <a:t> </a:t>
                </a:r>
                <a:r>
                  <a:rPr lang="ru-RU" altLang="ru-RU" sz="3200" dirty="0"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78" name="Text Box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A338556-E4CD-4387-90D0-99EF3D759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89537"/>
                <a:ext cx="9144000" cy="1446550"/>
              </a:xfrm>
              <a:prstGeom prst="rect">
                <a:avLst/>
              </a:prstGeom>
              <a:blipFill>
                <a:blip r:embed="rId3" cstate="print"/>
                <a:stretch>
                  <a:fillRect l="-1333" t="-4219" r="-1067" b="-101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9" name="Picture 33">
            <a:extLst>
              <a:ext uri="{FF2B5EF4-FFF2-40B4-BE49-F238E27FC236}">
                <a16:creationId xmlns:a16="http://schemas.microsoft.com/office/drawing/2014/main" id="{E595C15D-0731-4560-B8C5-91080C9B4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4" y="1844824"/>
            <a:ext cx="3450307" cy="339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81" name="Text Box 35">
                <a:extLst>
                  <a:ext uri="{FF2B5EF4-FFF2-40B4-BE49-F238E27FC236}">
                    <a16:creationId xmlns:a16="http://schemas.microsoft.com/office/drawing/2014/main" id="{5CFD88D7-1334-454E-8DDD-BF2DBF18F2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568" y="5486400"/>
                <a:ext cx="4027512" cy="4976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Ответ.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dirty="0">
                    <a:solidFill>
                      <a:srgbClr val="FF33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081" name="Text Box 3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CFD88D7-1334-454E-8DDD-BF2DBF18F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5486400"/>
                <a:ext cx="4027512" cy="497637"/>
              </a:xfrm>
              <a:prstGeom prst="rect">
                <a:avLst/>
              </a:prstGeom>
              <a:blipFill>
                <a:blip r:embed="rId5" cstate="print"/>
                <a:stretch>
                  <a:fillRect l="-2269" t="-2439" b="-268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359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Text Box 3">
                <a:extLst>
                  <a:ext uri="{FF2B5EF4-FFF2-40B4-BE49-F238E27FC236}">
                    <a16:creationId xmlns:a16="http://schemas.microsoft.com/office/drawing/2014/main" id="{F1D8DC00-B4D7-409D-94ED-04047C69E7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1119"/>
                <a:ext cx="9144000" cy="25615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	3. Найдите все значения параметра </a:t>
                </a:r>
                <a:r>
                  <a:rPr lang="en-US" altLang="ru-RU" sz="2800" i="1" dirty="0"/>
                  <a:t>a</a:t>
                </a:r>
                <a:r>
                  <a:rPr lang="ru-RU" altLang="ru-RU" sz="2800" dirty="0"/>
                  <a:t>, при которых система уравнений 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&amp;|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|+|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|=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altLang="ru-RU" sz="2800" dirty="0"/>
              </a:p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имеет наибольшее число решений.</a:t>
                </a:r>
              </a:p>
            </p:txBody>
          </p:sp>
        </mc:Choice>
        <mc:Fallback xmlns="">
          <p:sp>
            <p:nvSpPr>
              <p:cNvPr id="5123" name="Text 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1D8DC00-B4D7-409D-94ED-04047C69E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1119"/>
                <a:ext cx="9144000" cy="2561599"/>
              </a:xfrm>
              <a:prstGeom prst="rect">
                <a:avLst/>
              </a:prstGeom>
              <a:blipFill>
                <a:blip r:embed="rId3" cstate="print"/>
                <a:stretch>
                  <a:fillRect l="-1333" t="-2619" r="-1333" b="-57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8E5F68-69C8-7623-5254-212341679DF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"/>
            <a:ext cx="2159026" cy="32129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173532-60C7-235E-BD3C-E445365767C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3121" y="1"/>
            <a:ext cx="2196463" cy="32129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F3BCA9-504D-39E6-1820-7067D7C4826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1"/>
            <a:ext cx="2161744" cy="32129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B1E530-2DED-CDA5-86A8-88021962584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754" y="3451546"/>
            <a:ext cx="2459750" cy="321297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491E7B-E56B-FC42-7B59-EE2E79B869D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3429000"/>
            <a:ext cx="2720436" cy="321781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E9E2F72-C50B-9536-60F8-4E18F6CC45C4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8813" y="3451545"/>
            <a:ext cx="2468568" cy="321781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335401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6" name="Text Box 7">
                <a:extLst>
                  <a:ext uri="{FF2B5EF4-FFF2-40B4-BE49-F238E27FC236}">
                    <a16:creationId xmlns:a16="http://schemas.microsoft.com/office/drawing/2014/main" id="{626776D3-AF43-4C47-8053-5B32A5BF57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32656"/>
                <a:ext cx="9144000" cy="1494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	Решение.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Перво</a:t>
                </a:r>
                <a:r>
                  <a:rPr lang="ru-RU" altLang="ru-RU" sz="2800" dirty="0"/>
                  <a:t>е уравнение задаёт квадрат, второе – окружность. Наибольшее число решений системы получается, если </a:t>
                </a:r>
                <a14:m>
                  <m:oMath xmlns:m="http://schemas.openxmlformats.org/officeDocument/2006/math">
                    <m:r>
                      <a:rPr lang="ru-RU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1&lt;</m:t>
                    </m:r>
                    <m:r>
                      <a:rPr lang="ru-RU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ru-RU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altLang="ru-RU" sz="32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26" name="Text 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26776D3-AF43-4C47-8053-5B32A5BF5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32656"/>
                <a:ext cx="9144000" cy="1494576"/>
              </a:xfrm>
              <a:prstGeom prst="rect">
                <a:avLst/>
              </a:prstGeom>
              <a:blipFill>
                <a:blip r:embed="rId3" cstate="print"/>
                <a:stretch>
                  <a:fillRect l="-1333" t="-4490" r="-333" b="-979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8" name="Picture 12">
            <a:extLst>
              <a:ext uri="{FF2B5EF4-FFF2-40B4-BE49-F238E27FC236}">
                <a16:creationId xmlns:a16="http://schemas.microsoft.com/office/drawing/2014/main" id="{A1D06B61-BEBB-40B6-A86E-9C825000A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60848"/>
            <a:ext cx="326433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30" name="Text Box 6">
                <a:extLst>
                  <a:ext uri="{FF2B5EF4-FFF2-40B4-BE49-F238E27FC236}">
                    <a16:creationId xmlns:a16="http://schemas.microsoft.com/office/drawing/2014/main" id="{B348B81E-0C2B-4726-8BF5-489C32D060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5576" y="5589240"/>
                <a:ext cx="3048000" cy="4976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Ответ.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1&lt;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dirty="0">
                    <a:solidFill>
                      <a:srgbClr val="FF33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130" name="Text 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348B81E-0C2B-4726-8BF5-489C32D06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5589240"/>
                <a:ext cx="3048000" cy="497637"/>
              </a:xfrm>
              <a:prstGeom prst="rect">
                <a:avLst/>
              </a:prstGeom>
              <a:blipFill>
                <a:blip r:embed="rId5" cstate="print"/>
                <a:stretch>
                  <a:fillRect l="-3200" t="-2439" b="-268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56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Text Box 3">
                <a:extLst>
                  <a:ext uri="{FF2B5EF4-FFF2-40B4-BE49-F238E27FC236}">
                    <a16:creationId xmlns:a16="http://schemas.microsoft.com/office/drawing/2014/main" id="{91F57075-46D3-4F57-B74C-948FF0CE97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-57150"/>
                <a:ext cx="9144000" cy="25615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	4. Найдите все положительные значения параметра </a:t>
                </a:r>
                <a:r>
                  <a:rPr lang="en-US" altLang="ru-RU" sz="2800" i="1" dirty="0"/>
                  <a:t>a</a:t>
                </a:r>
                <a:r>
                  <a:rPr lang="ru-RU" altLang="ru-RU" sz="2800" dirty="0"/>
                  <a:t>, при которых система уравнений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&amp;|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|+|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|=2,</m:t>
                              </m:r>
                            </m:e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ru-RU" altLang="ru-RU" sz="2800" dirty="0"/>
              </a:p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имеет наибольшее число решений.</a:t>
                </a:r>
              </a:p>
            </p:txBody>
          </p:sp>
        </mc:Choice>
        <mc:Fallback xmlns="">
          <p:sp>
            <p:nvSpPr>
              <p:cNvPr id="7171" name="Text 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1F57075-46D3-4F57-B74C-948FF0CE9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57150"/>
                <a:ext cx="9144000" cy="2561599"/>
              </a:xfrm>
              <a:prstGeom prst="rect">
                <a:avLst/>
              </a:prstGeom>
              <a:blipFill>
                <a:blip r:embed="rId3" cstate="print"/>
                <a:stretch>
                  <a:fillRect l="-1333" t="-2619" r="-1333" b="-57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2253" name="Group 13">
            <a:extLst>
              <a:ext uri="{FF2B5EF4-FFF2-40B4-BE49-F238E27FC236}">
                <a16:creationId xmlns:a16="http://schemas.microsoft.com/office/drawing/2014/main" id="{F665031F-5F53-4841-8DD0-C5C7C352C216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895600"/>
            <a:ext cx="8583488" cy="2820988"/>
            <a:chOff x="240" y="1824"/>
            <a:chExt cx="5520" cy="1777"/>
          </a:xfrm>
        </p:grpSpPr>
        <p:sp>
          <p:nvSpPr>
            <p:cNvPr id="7174" name="Text Box 6">
              <a:extLst>
                <a:ext uri="{FF2B5EF4-FFF2-40B4-BE49-F238E27FC236}">
                  <a16:creationId xmlns:a16="http://schemas.microsoft.com/office/drawing/2014/main" id="{5169B78B-FCD2-4E2A-96D9-374E4E6916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824"/>
              <a:ext cx="3744" cy="1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Решение.</a:t>
              </a:r>
              <a:r>
                <a:rPr lang="ru-RU" altLang="ru-RU" sz="2800">
                  <a:cs typeface="Times New Roman" panose="02020603050405020304" pitchFamily="18" charset="0"/>
                </a:rPr>
                <a:t> Перво</a:t>
              </a:r>
              <a:r>
                <a:rPr lang="ru-RU" altLang="ru-RU" sz="2800"/>
                <a:t>е уравнение задает квадрат, второе – окружность. Наибольшее число решений получается, если для параметра </a:t>
              </a:r>
              <a:r>
                <a:rPr lang="en-US" altLang="ru-RU" sz="2800" i="1"/>
                <a:t>a </a:t>
              </a:r>
              <a:r>
                <a:rPr lang="ru-RU" altLang="ru-RU" sz="2800"/>
                <a:t>выполняются неравенства </a:t>
              </a:r>
              <a:r>
                <a:rPr lang="ru-RU" altLang="ru-RU" sz="3200">
                  <a:cs typeface="Times New Roman" panose="02020603050405020304" pitchFamily="18" charset="0"/>
                </a:rPr>
                <a:t>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75" name="Object 8">
                  <a:extLst>
                    <a:ext uri="{FF2B5EF4-FFF2-40B4-BE49-F238E27FC236}">
                      <a16:creationId xmlns:a16="http://schemas.microsoft.com/office/drawing/2014/main" id="{0EC7E85A-69F8-4C0F-8389-040BF23E55E5}"/>
                    </a:ext>
                  </a:extLst>
                </p:cNvPr>
                <p:cNvSpPr txBox="1"/>
                <p:nvPr/>
              </p:nvSpPr>
              <p:spPr bwMode="auto">
                <a:xfrm>
                  <a:off x="4656" y="2928"/>
                  <a:ext cx="896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70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1&lt;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/>
                </a:p>
              </p:txBody>
            </p:sp>
          </mc:Choice>
          <mc:Fallback xmlns="">
            <p:sp>
              <p:nvSpPr>
                <p:cNvPr id="7175" name="Object 8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EC7E85A-69F8-4C0F-8389-040BF23E55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56" y="2928"/>
                  <a:ext cx="896" cy="289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76" name="Text Box 9">
              <a:extLst>
                <a:ext uri="{FF2B5EF4-FFF2-40B4-BE49-F238E27FC236}">
                  <a16:creationId xmlns:a16="http://schemas.microsoft.com/office/drawing/2014/main" id="{FB3693AB-C0D2-4B5D-9A9E-49E5DDB4FC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3312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Ответ.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77" name="Object 10">
                  <a:extLst>
                    <a:ext uri="{FF2B5EF4-FFF2-40B4-BE49-F238E27FC236}">
                      <a16:creationId xmlns:a16="http://schemas.microsoft.com/office/drawing/2014/main" id="{A0CE3277-EEDC-47C8-8EA1-E37E812D7AD6}"/>
                    </a:ext>
                  </a:extLst>
                </p:cNvPr>
                <p:cNvSpPr txBox="1"/>
                <p:nvPr/>
              </p:nvSpPr>
              <p:spPr bwMode="auto">
                <a:xfrm>
                  <a:off x="2888" y="3312"/>
                  <a:ext cx="896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70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1&lt;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/>
                </a:p>
              </p:txBody>
            </p:sp>
          </mc:Choice>
          <mc:Fallback xmlns="">
            <p:sp>
              <p:nvSpPr>
                <p:cNvPr id="7177" name="Object 1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A0CE3277-EEDC-47C8-8EA1-E37E812D7A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88" y="3312"/>
                  <a:ext cx="896" cy="289"/>
                </a:xfrm>
                <a:prstGeom prst="rect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178" name="Picture 12">
              <a:extLst>
                <a:ext uri="{FF2B5EF4-FFF2-40B4-BE49-F238E27FC236}">
                  <a16:creationId xmlns:a16="http://schemas.microsoft.com/office/drawing/2014/main" id="{9F8B5206-1075-49B2-A91B-693826F19D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920"/>
              <a:ext cx="1716" cy="1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74" name="Text Box 6">
                <a:extLst>
                  <a:ext uri="{FF2B5EF4-FFF2-40B4-BE49-F238E27FC236}">
                    <a16:creationId xmlns:a16="http://schemas.microsoft.com/office/drawing/2014/main" id="{5169B78B-FCD2-4E2A-96D9-374E4E6916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60648"/>
                <a:ext cx="9144000" cy="1494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	Решение.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Перво</a:t>
                </a:r>
                <a:r>
                  <a:rPr lang="ru-RU" altLang="ru-RU" sz="2800" dirty="0"/>
                  <a:t>е уравнение задаёт квадрат, второе – окружность. Наибольшее число решений получается, если для параметра </a:t>
                </a:r>
                <a:r>
                  <a:rPr lang="en-US" altLang="ru-RU" sz="2800" i="1" dirty="0"/>
                  <a:t>a </a:t>
                </a:r>
                <a:r>
                  <a:rPr lang="ru-RU" altLang="ru-RU" sz="2800" dirty="0"/>
                  <a:t>выполняются неравенства </a:t>
                </a:r>
                <a14:m>
                  <m:oMath xmlns:m="http://schemas.openxmlformats.org/officeDocument/2006/math">
                    <m:r>
                      <a:rPr lang="ru-RU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1&lt;</m:t>
                    </m:r>
                    <m:r>
                      <a:rPr lang="ru-RU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ru-RU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sz="3200" dirty="0"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174" name="Text 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169B78B-FCD2-4E2A-96D9-374E4E691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60648"/>
                <a:ext cx="9144000" cy="1494576"/>
              </a:xfrm>
              <a:prstGeom prst="rect">
                <a:avLst/>
              </a:prstGeom>
              <a:blipFill>
                <a:blip r:embed="rId3" cstate="print"/>
                <a:stretch>
                  <a:fillRect l="-1333" t="-4490" r="-1733" b="-979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76" name="Text Box 9">
                <a:extLst>
                  <a:ext uri="{FF2B5EF4-FFF2-40B4-BE49-F238E27FC236}">
                    <a16:creationId xmlns:a16="http://schemas.microsoft.com/office/drawing/2014/main" id="{FB3693AB-C0D2-4B5D-9A9E-49E5DDB4FC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9552" y="5257800"/>
                <a:ext cx="3048000" cy="4976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Ответ.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1&lt;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dirty="0">
                    <a:solidFill>
                      <a:srgbClr val="FF33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176" name="Text Box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B3693AB-C0D2-4B5D-9A9E-49E5DDB4F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5257800"/>
                <a:ext cx="3048000" cy="497637"/>
              </a:xfrm>
              <a:prstGeom prst="rect">
                <a:avLst/>
              </a:prstGeom>
              <a:blipFill>
                <a:blip r:embed="rId4" cstate="print"/>
                <a:stretch>
                  <a:fillRect l="-3200" t="-2469" b="-271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8" name="Picture 12">
            <a:extLst>
              <a:ext uri="{FF2B5EF4-FFF2-40B4-BE49-F238E27FC236}">
                <a16:creationId xmlns:a16="http://schemas.microsoft.com/office/drawing/2014/main" id="{9F8B5206-1075-49B2-A91B-693826F19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55224"/>
            <a:ext cx="3960440" cy="357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1893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Text Box 3">
                <a:extLst>
                  <a:ext uri="{FF2B5EF4-FFF2-40B4-BE49-F238E27FC236}">
                    <a16:creationId xmlns:a16="http://schemas.microsoft.com/office/drawing/2014/main" id="{20F2EF59-DA42-46C5-951D-F9CAD2A2CB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-5563"/>
                <a:ext cx="9144000" cy="25615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	5. Найдите все значения параметра </a:t>
                </a:r>
                <a:r>
                  <a:rPr lang="en-US" altLang="ru-RU" sz="2800" i="1" dirty="0"/>
                  <a:t>a</a:t>
                </a:r>
                <a:r>
                  <a:rPr lang="ru-RU" altLang="ru-RU" sz="2800" dirty="0"/>
                  <a:t>, при которых система уравнений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&amp;|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|+|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|=2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&amp;|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|+|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altLang="ru-RU" sz="2800" dirty="0"/>
              </a:p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имеет наибольшее число решений.</a:t>
                </a:r>
              </a:p>
            </p:txBody>
          </p:sp>
        </mc:Choice>
        <mc:Fallback xmlns="">
          <p:sp>
            <p:nvSpPr>
              <p:cNvPr id="9219" name="Text 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0F2EF59-DA42-46C5-951D-F9CAD2A2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5563"/>
                <a:ext cx="9144000" cy="2561599"/>
              </a:xfrm>
              <a:prstGeom prst="rect">
                <a:avLst/>
              </a:prstGeom>
              <a:blipFill>
                <a:blip r:embed="rId3" cstate="print"/>
                <a:stretch>
                  <a:fillRect l="-1333" t="-2381" r="-1333" b="-57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6">
            <a:extLst>
              <a:ext uri="{FF2B5EF4-FFF2-40B4-BE49-F238E27FC236}">
                <a16:creationId xmlns:a16="http://schemas.microsoft.com/office/drawing/2014/main" id="{A0B164CD-C27C-489F-82C9-8DE55A6C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5126957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Ответ:</a:t>
            </a:r>
            <a:r>
              <a:rPr lang="en-US" altLang="ru-RU" dirty="0">
                <a:solidFill>
                  <a:srgbClr val="FF3300"/>
                </a:solidFill>
              </a:rPr>
              <a:t> </a:t>
            </a:r>
            <a:r>
              <a:rPr lang="ru-RU" altLang="ru-RU" sz="2800" dirty="0"/>
              <a:t>0</a:t>
            </a:r>
            <a:r>
              <a:rPr lang="en-US" altLang="ru-RU" sz="2800" dirty="0"/>
              <a:t>,5 &lt; </a:t>
            </a:r>
            <a:r>
              <a:rPr lang="en-US" altLang="ru-RU" sz="2800" i="1" dirty="0"/>
              <a:t>a </a:t>
            </a:r>
            <a:r>
              <a:rPr lang="en-US" altLang="ru-RU" sz="2800" dirty="0"/>
              <a:t>&lt; 1.</a:t>
            </a:r>
            <a:endParaRPr lang="ru-RU" altLang="ru-RU" sz="2800" dirty="0"/>
          </a:p>
        </p:txBody>
      </p:sp>
      <p:sp>
        <p:nvSpPr>
          <p:cNvPr id="9223" name="Text Box 7">
            <a:extLst>
              <a:ext uri="{FF2B5EF4-FFF2-40B4-BE49-F238E27FC236}">
                <a16:creationId xmlns:a16="http://schemas.microsoft.com/office/drawing/2014/main" id="{6525D00E-33E0-4F64-ABA9-136BE68B4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64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Решение.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Уравнения задают квадраты. Наибольшее число решений системы получается, если 0</a:t>
            </a:r>
            <a:r>
              <a:rPr lang="en-US" altLang="ru-RU" sz="2800" dirty="0"/>
              <a:t>,5 &lt; </a:t>
            </a:r>
            <a:r>
              <a:rPr lang="en-US" altLang="ru-RU" sz="2800" i="1" dirty="0"/>
              <a:t>a </a:t>
            </a:r>
            <a:r>
              <a:rPr lang="en-US" altLang="ru-RU" sz="2800" dirty="0"/>
              <a:t>&lt; 1.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9224" name="Picture 8">
            <a:extLst>
              <a:ext uri="{FF2B5EF4-FFF2-40B4-BE49-F238E27FC236}">
                <a16:creationId xmlns:a16="http://schemas.microsoft.com/office/drawing/2014/main" id="{D83DCCE9-9484-45BD-ADE9-136E508A7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584" y="1213346"/>
            <a:ext cx="3949549" cy="394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524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46819" name="Text Box 3"/>
              <p:cNvSpPr txBox="1">
                <a:spLocks noChangeArrowheads="1"/>
              </p:cNvSpPr>
              <p:nvPr/>
            </p:nvSpPr>
            <p:spPr bwMode="auto">
              <a:xfrm>
                <a:off x="0" y="-15291"/>
                <a:ext cx="9144000" cy="2346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sz="2800" dirty="0"/>
                  <a:t>	6. Найдите все значения параметра </a:t>
                </a:r>
                <a:r>
                  <a:rPr lang="en-US" sz="2800" i="1" dirty="0"/>
                  <a:t>a</a:t>
                </a:r>
                <a:r>
                  <a:rPr lang="ru-RU" sz="2800" dirty="0"/>
                  <a:t>, при которых система уравнений</a:t>
                </a:r>
                <a:endParaRPr lang="en-US" sz="2800" dirty="0"/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=6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dirty="0"/>
              </a:p>
              <a:p>
                <a:pPr algn="just">
                  <a:spcBef>
                    <a:spcPts val="0"/>
                  </a:spcBef>
                </a:pPr>
                <a:r>
                  <a:rPr lang="ru-RU" sz="2800" dirty="0"/>
                  <a:t>имеет наибольшее число решений.</a:t>
                </a:r>
              </a:p>
            </p:txBody>
          </p:sp>
        </mc:Choice>
        <mc:Fallback xmlns="">
          <p:sp>
            <p:nvSpPr>
              <p:cNvPr id="54681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15291"/>
                <a:ext cx="9144000" cy="2346155"/>
              </a:xfrm>
              <a:prstGeom prst="rect">
                <a:avLst/>
              </a:prstGeom>
              <a:blipFill>
                <a:blip r:embed="rId3" cstate="print"/>
                <a:stretch>
                  <a:fillRect l="-1333" t="-2597" r="-1333" b="-62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651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>
            <a:extLst>
              <a:ext uri="{FF2B5EF4-FFF2-40B4-BE49-F238E27FC236}">
                <a16:creationId xmlns:a16="http://schemas.microsoft.com/office/drawing/2014/main" id="{BFAFFF63-1F76-4C87-A36A-13543A707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79" y="116632"/>
            <a:ext cx="897991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FF3300"/>
                </a:solidFill>
              </a:rPr>
              <a:t>	</a:t>
            </a:r>
            <a:r>
              <a:rPr lang="ru-RU" sz="2800" dirty="0">
                <a:solidFill>
                  <a:srgbClr val="FF3300"/>
                </a:solidFill>
              </a:rPr>
              <a:t>Решение.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ru-RU" sz="2800" dirty="0"/>
              <a:t>Уравнения задают прямоугольник и ромб. Наибольшее число решений системы получается, если </a:t>
            </a:r>
            <a:r>
              <a:rPr lang="en-US" sz="2800" dirty="0"/>
              <a:t>6</a:t>
            </a:r>
            <a:r>
              <a:rPr lang="ru-RU" sz="2800" dirty="0"/>
              <a:t> </a:t>
            </a:r>
            <a:r>
              <a:rPr lang="en-US" sz="2800" dirty="0"/>
              <a:t>&lt; </a:t>
            </a:r>
            <a:r>
              <a:rPr lang="en-US" sz="2800" i="1" dirty="0"/>
              <a:t>a </a:t>
            </a:r>
            <a:r>
              <a:rPr lang="en-US" sz="2800" dirty="0"/>
              <a:t>&lt; 12.</a:t>
            </a:r>
            <a:endParaRPr lang="ru-RU" sz="3200" dirty="0"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CFA8BF-1710-4486-B681-92DA29C980C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772816"/>
            <a:ext cx="4188098" cy="363664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1031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Text Box 3">
                <a:extLst>
                  <a:ext uri="{FF2B5EF4-FFF2-40B4-BE49-F238E27FC236}">
                    <a16:creationId xmlns:a16="http://schemas.microsoft.com/office/drawing/2014/main" id="{C9EA8149-9493-4F76-A01B-AEA220289F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25615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	7. Найдите все значения параметра </a:t>
                </a:r>
                <a:r>
                  <a:rPr lang="en-US" altLang="ru-RU" sz="2800" i="1" dirty="0"/>
                  <a:t>a</a:t>
                </a:r>
                <a:r>
                  <a:rPr lang="ru-RU" altLang="ru-RU" sz="2800" dirty="0"/>
                  <a:t>, при которых система уравнений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&amp;|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|+|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|=2,</m:t>
                              </m:r>
                            </m:e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&amp;(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altLang="ru-RU" sz="2800" dirty="0"/>
              </a:p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имеет два решения.</a:t>
                </a:r>
              </a:p>
            </p:txBody>
          </p:sp>
        </mc:Choice>
        <mc:Fallback xmlns="">
          <p:sp>
            <p:nvSpPr>
              <p:cNvPr id="11267" name="Text 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9EA8149-9493-4F76-A01B-AEA220289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2561599"/>
              </a:xfrm>
              <a:prstGeom prst="rect">
                <a:avLst/>
              </a:prstGeom>
              <a:blipFill>
                <a:blip r:embed="rId3" cstate="print"/>
                <a:stretch>
                  <a:fillRect l="-1333" t="-2381" r="-1333" b="-57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270" name="Text Box 6">
                <a:extLst>
                  <a:ext uri="{FF2B5EF4-FFF2-40B4-BE49-F238E27FC236}">
                    <a16:creationId xmlns:a16="http://schemas.microsoft.com/office/drawing/2014/main" id="{CD869536-6905-4770-98A3-AD0E5D1469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528" y="5334000"/>
                <a:ext cx="5029200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Ответ:</a:t>
                </a:r>
                <a:r>
                  <a:rPr lang="en-US" altLang="ru-RU" dirty="0">
                    <a:solidFill>
                      <a:srgbClr val="FF3300"/>
                    </a:solidFill>
                  </a:rPr>
                  <a:t> </a:t>
                </a:r>
                <a:r>
                  <a:rPr lang="ru-RU" altLang="ru-RU" sz="2800" dirty="0"/>
                  <a:t>1 </a:t>
                </a:r>
                <a14:m>
                  <m:oMath xmlns:m="http://schemas.openxmlformats.org/officeDocument/2006/math">
                    <m:r>
                      <a:rPr lang="en-US" altLang="ru-RU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ru-RU" sz="2800" dirty="0"/>
                  <a:t> </a:t>
                </a:r>
                <a:r>
                  <a:rPr lang="en-US" altLang="ru-RU" sz="2800" i="1" dirty="0"/>
                  <a:t>a &lt;</a:t>
                </a:r>
                <a:r>
                  <a:rPr lang="en-US" altLang="ru-RU" sz="2800" dirty="0"/>
                  <a:t> 2 </a:t>
                </a:r>
                <a:r>
                  <a:rPr lang="ru-RU" altLang="ru-RU" sz="2800" dirty="0"/>
                  <a:t>или </a:t>
                </a:r>
                <a:r>
                  <a:rPr lang="en-US" altLang="ru-RU" sz="2800" dirty="0"/>
                  <a:t>–2 &lt; </a:t>
                </a:r>
                <a:r>
                  <a:rPr lang="en-US" altLang="ru-RU" sz="2800" i="1" dirty="0"/>
                  <a:t>a </a:t>
                </a:r>
                <a14:m>
                  <m:oMath xmlns:m="http://schemas.openxmlformats.org/officeDocument/2006/math">
                    <m:r>
                      <a:rPr lang="en-US" altLang="ru-RU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ru-RU" sz="2800" dirty="0"/>
                  <a:t> -1.</a:t>
                </a:r>
                <a:endParaRPr lang="ru-RU" altLang="ru-RU" sz="2800" dirty="0"/>
              </a:p>
            </p:txBody>
          </p:sp>
        </mc:Choice>
        <mc:Fallback xmlns="">
          <p:sp>
            <p:nvSpPr>
              <p:cNvPr id="11270" name="Text 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D869536-6905-4770-98A3-AD0E5D146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5334000"/>
                <a:ext cx="5029200" cy="519113"/>
              </a:xfrm>
              <a:prstGeom prst="rect">
                <a:avLst/>
              </a:prstGeom>
              <a:blipFill>
                <a:blip r:embed="rId3" cstate="print"/>
                <a:stretch>
                  <a:fillRect l="-1818" t="-11765" r="-1576" b="-329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71" name="Text Box 7">
                <a:extLst>
                  <a:ext uri="{FF2B5EF4-FFF2-40B4-BE49-F238E27FC236}">
                    <a16:creationId xmlns:a16="http://schemas.microsoft.com/office/drawing/2014/main" id="{2085C98D-0C9B-491B-80E9-B17A9992B6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16632"/>
                <a:ext cx="9144000" cy="16004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	Решение.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sz="2800" dirty="0"/>
                  <a:t>Первое уравнение задает квадрат, второе – окружность. Два решения системы получается, если </a:t>
                </a:r>
                <a:endParaRPr lang="en-US" altLang="ru-RU" sz="2800" dirty="0"/>
              </a:p>
              <a:p>
                <a:pPr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1 </a:t>
                </a:r>
                <a14:m>
                  <m:oMath xmlns:m="http://schemas.openxmlformats.org/officeDocument/2006/math">
                    <m:r>
                      <a:rPr lang="en-US" altLang="ru-RU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ru-RU" sz="2800" dirty="0"/>
                  <a:t> </a:t>
                </a:r>
                <a:r>
                  <a:rPr lang="en-US" altLang="ru-RU" sz="2800" i="1" dirty="0"/>
                  <a:t>a &lt;</a:t>
                </a:r>
                <a:r>
                  <a:rPr lang="en-US" altLang="ru-RU" sz="2800" dirty="0"/>
                  <a:t> 2 </a:t>
                </a:r>
                <a:r>
                  <a:rPr lang="ru-RU" altLang="ru-RU" sz="2800" dirty="0"/>
                  <a:t>или </a:t>
                </a:r>
                <a:r>
                  <a:rPr lang="en-US" altLang="ru-RU" sz="2800" dirty="0"/>
                  <a:t>–2 &lt; </a:t>
                </a:r>
                <a:r>
                  <a:rPr lang="en-US" altLang="ru-RU" sz="2800" i="1" dirty="0"/>
                  <a:t>a </a:t>
                </a:r>
                <a14:m>
                  <m:oMath xmlns:m="http://schemas.openxmlformats.org/officeDocument/2006/math">
                    <m:r>
                      <a:rPr lang="en-US" altLang="ru-RU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ru-RU" sz="2800" dirty="0"/>
                  <a:t> -1.</a:t>
                </a:r>
                <a:endParaRPr lang="ru-RU" altLang="ru-RU" sz="32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271" name="Text 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085C98D-0C9B-491B-80E9-B17A9992B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16632"/>
                <a:ext cx="9144000" cy="1600438"/>
              </a:xfrm>
              <a:prstGeom prst="rect">
                <a:avLst/>
              </a:prstGeom>
              <a:blipFill>
                <a:blip r:embed="rId4" cstate="print"/>
                <a:stretch>
                  <a:fillRect l="-1333" t="-3802" r="-333" b="-95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72" name="Picture 8">
            <a:extLst>
              <a:ext uri="{FF2B5EF4-FFF2-40B4-BE49-F238E27FC236}">
                <a16:creationId xmlns:a16="http://schemas.microsoft.com/office/drawing/2014/main" id="{7A8C660B-C3E3-434D-A830-850D61876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17070"/>
            <a:ext cx="4176464" cy="329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5347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Text Box 3">
                <a:extLst>
                  <a:ext uri="{FF2B5EF4-FFF2-40B4-BE49-F238E27FC236}">
                    <a16:creationId xmlns:a16="http://schemas.microsoft.com/office/drawing/2014/main" id="{E9BFAA2B-D94E-4784-9F94-604F532511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6987"/>
                <a:ext cx="9144000" cy="25615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	8. Найдите все значения параметра </a:t>
                </a:r>
                <a:r>
                  <a:rPr lang="en-US" altLang="ru-RU" sz="2800" i="1" dirty="0"/>
                  <a:t>a</a:t>
                </a:r>
                <a:r>
                  <a:rPr lang="ru-RU" altLang="ru-RU" sz="2800" dirty="0"/>
                  <a:t>, при которых система уравнений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=|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|+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altLang="ru-RU" sz="2800" dirty="0"/>
              </a:p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имеет ровно два решения.</a:t>
                </a:r>
              </a:p>
            </p:txBody>
          </p:sp>
        </mc:Choice>
        <mc:Fallback xmlns="">
          <p:sp>
            <p:nvSpPr>
              <p:cNvPr id="13315" name="Text 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9BFAA2B-D94E-4784-9F94-604F53251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6987"/>
                <a:ext cx="9144000" cy="2561599"/>
              </a:xfrm>
              <a:prstGeom prst="rect">
                <a:avLst/>
              </a:prstGeom>
              <a:blipFill>
                <a:blip r:embed="rId3" cstate="print"/>
                <a:stretch>
                  <a:fillRect l="-1333" t="-2375" r="-1333" b="-54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631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F6313AD-E584-FFF4-7F06-5F3BA3D73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796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800" dirty="0">
                <a:solidFill>
                  <a:srgbClr val="FF3300"/>
                </a:solidFill>
              </a:rPr>
              <a:t>Оглавление учебника 9-го класса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49DB45-2B2F-5EB0-794E-48530CF6BF2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791" y="471672"/>
            <a:ext cx="4714418" cy="636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554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318" name="Text Box 6">
                <a:extLst>
                  <a:ext uri="{FF2B5EF4-FFF2-40B4-BE49-F238E27FC236}">
                    <a16:creationId xmlns:a16="http://schemas.microsoft.com/office/drawing/2014/main" id="{E40F43DE-8A33-4BC2-B909-8324F3833B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34143"/>
                <a:ext cx="9144000" cy="10636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	Решение.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sz="2800" dirty="0"/>
                  <a:t>Второе уравнение задаёт окружность. Два решения получается, если –1</a:t>
                </a:r>
                <a:r>
                  <a:rPr lang="en-US" altLang="ru-RU" sz="2800" dirty="0"/>
                  <a:t> &lt; </a:t>
                </a:r>
                <a:r>
                  <a:rPr lang="en-US" altLang="ru-RU" sz="2800" i="1" dirty="0"/>
                  <a:t>a &lt; </a:t>
                </a:r>
                <a:r>
                  <a:rPr lang="en-US" altLang="ru-RU" sz="2800" dirty="0"/>
                  <a:t>1 </a:t>
                </a:r>
                <a:r>
                  <a:rPr lang="ru-RU" altLang="ru-RU" sz="2800" dirty="0"/>
                  <a:t>или </a:t>
                </a:r>
                <a14:m>
                  <m:oMath xmlns:m="http://schemas.openxmlformats.org/officeDocument/2006/math">
                    <m:r>
                      <a:rPr lang="ru-RU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ru-RU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altLang="ru-RU" sz="32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318" name="Text 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40F43DE-8A33-4BC2-B909-8324F3833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34143"/>
                <a:ext cx="9144000" cy="1063689"/>
              </a:xfrm>
              <a:prstGeom prst="rect">
                <a:avLst/>
              </a:prstGeom>
              <a:blipFill>
                <a:blip r:embed="rId3" cstate="print"/>
                <a:stretch>
                  <a:fillRect l="-1333" t="-5747" r="-667" b="-143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20" name="Text Box 8">
                <a:extLst>
                  <a:ext uri="{FF2B5EF4-FFF2-40B4-BE49-F238E27FC236}">
                    <a16:creationId xmlns:a16="http://schemas.microsoft.com/office/drawing/2014/main" id="{71CF16A8-E1F1-4C58-AA23-C4E317D70F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5536" y="5257800"/>
                <a:ext cx="5544616" cy="565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Ответ. </a:t>
                </a:r>
                <a:r>
                  <a:rPr lang="ru-RU" altLang="ru-RU" sz="2800" dirty="0"/>
                  <a:t>–1</a:t>
                </a:r>
                <a:r>
                  <a:rPr lang="en-US" altLang="ru-RU" sz="2800" dirty="0"/>
                  <a:t> &lt; </a:t>
                </a:r>
                <a:r>
                  <a:rPr lang="en-US" altLang="ru-RU" sz="2800" i="1" dirty="0"/>
                  <a:t>a &lt; </a:t>
                </a:r>
                <a:r>
                  <a:rPr lang="en-US" altLang="ru-RU" sz="2800" dirty="0"/>
                  <a:t>1</a:t>
                </a:r>
                <a:r>
                  <a:rPr lang="ru-RU" altLang="ru-RU" sz="2800" dirty="0"/>
                  <a:t>; </a:t>
                </a:r>
                <a14:m>
                  <m:oMath xmlns:m="http://schemas.openxmlformats.org/officeDocument/2006/math">
                    <m:r>
                      <a:rPr lang="ru-RU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sz="2800" dirty="0"/>
                  <a:t> </a:t>
                </a:r>
                <a:r>
                  <a:rPr lang="en-US" altLang="ru-RU" sz="2800" dirty="0"/>
                  <a:t> </a:t>
                </a:r>
                <a:endParaRPr lang="ru-RU" altLang="ru-RU" sz="2800" dirty="0"/>
              </a:p>
            </p:txBody>
          </p:sp>
        </mc:Choice>
        <mc:Fallback xmlns="">
          <p:sp>
            <p:nvSpPr>
              <p:cNvPr id="13320" name="Text Box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1CF16A8-E1F1-4C58-AA23-C4E317D70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5257800"/>
                <a:ext cx="5544616" cy="565155"/>
              </a:xfrm>
              <a:prstGeom prst="rect">
                <a:avLst/>
              </a:prstGeom>
              <a:blipFill>
                <a:blip r:embed="rId4" cstate="print"/>
                <a:stretch>
                  <a:fillRect l="-1760" t="-4348" b="-293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22" name="Picture 13">
            <a:extLst>
              <a:ext uri="{FF2B5EF4-FFF2-40B4-BE49-F238E27FC236}">
                <a16:creationId xmlns:a16="http://schemas.microsoft.com/office/drawing/2014/main" id="{9772C8B1-7A5A-4B50-BB26-AB0A7A3EC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98621"/>
            <a:ext cx="3333750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Text Box 3">
                <a:extLst>
                  <a:ext uri="{FF2B5EF4-FFF2-40B4-BE49-F238E27FC236}">
                    <a16:creationId xmlns:a16="http://schemas.microsoft.com/office/drawing/2014/main" id="{811C56DE-CE8E-4B33-B1EC-F560D334FB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25615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	9. Найдите все значения параметра </a:t>
                </a:r>
                <a:r>
                  <a:rPr lang="en-US" altLang="ru-RU" sz="2800" i="1" dirty="0"/>
                  <a:t>a</a:t>
                </a:r>
                <a:r>
                  <a:rPr lang="ru-RU" altLang="ru-RU" sz="2800" dirty="0"/>
                  <a:t>, при которых система уравнений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+1=0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altLang="ru-RU" sz="2800" dirty="0"/>
              </a:p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имеет единственное решение.</a:t>
                </a:r>
              </a:p>
            </p:txBody>
          </p:sp>
        </mc:Choice>
        <mc:Fallback xmlns="">
          <p:sp>
            <p:nvSpPr>
              <p:cNvPr id="15363" name="Text 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11C56DE-CE8E-4B33-B1EC-F560D334F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2561599"/>
              </a:xfrm>
              <a:prstGeom prst="rect">
                <a:avLst/>
              </a:prstGeom>
              <a:blipFill>
                <a:blip r:embed="rId3" cstate="print"/>
                <a:stretch>
                  <a:fillRect l="-1333" t="-2381" r="-1333" b="-57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366" name="Text Box 9">
                <a:extLst>
                  <a:ext uri="{FF2B5EF4-FFF2-40B4-BE49-F238E27FC236}">
                    <a16:creationId xmlns:a16="http://schemas.microsoft.com/office/drawing/2014/main" id="{546C1FE8-1C51-4D20-80EF-3E79FE147D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7896" y="5507983"/>
                <a:ext cx="3048000" cy="4976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Ответ.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=2±</m:t>
                    </m:r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dirty="0">
                    <a:solidFill>
                      <a:srgbClr val="FF33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366" name="Text Box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46C1FE8-1C51-4D20-80EF-3E79FE147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7896" y="5507983"/>
                <a:ext cx="3048000" cy="497637"/>
              </a:xfrm>
              <a:prstGeom prst="rect">
                <a:avLst/>
              </a:prstGeom>
              <a:blipFill>
                <a:blip r:embed="rId3" cstate="print"/>
                <a:stretch>
                  <a:fillRect l="-3000" t="-2469" b="-283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67" name="Text Box 6">
                <a:extLst>
                  <a:ext uri="{FF2B5EF4-FFF2-40B4-BE49-F238E27FC236}">
                    <a16:creationId xmlns:a16="http://schemas.microsoft.com/office/drawing/2014/main" id="{06A70B77-83ED-4498-BB80-3AD8DF36E6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3230"/>
                <a:ext cx="9144000" cy="1494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	Решение.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Перво</a:t>
                </a:r>
                <a:r>
                  <a:rPr lang="ru-RU" altLang="ru-RU" sz="2800" dirty="0"/>
                  <a:t>е уравнение задаёт прямую, второе – окружность. Единственное решение системы получается, если </a:t>
                </a:r>
                <a14:m>
                  <m:oMath xmlns:m="http://schemas.openxmlformats.org/officeDocument/2006/math">
                    <m:r>
                      <a:rPr lang="ru-RU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=2+</m:t>
                    </m:r>
                    <m:rad>
                      <m:radPr>
                        <m:degHide m:val="on"/>
                        <m:ctrlP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sz="2800" dirty="0"/>
                  <a:t> </a:t>
                </a:r>
                <a:r>
                  <a:rPr lang="ru-RU" altLang="ru-RU" sz="2800" dirty="0"/>
                  <a:t>или </a:t>
                </a:r>
                <a14:m>
                  <m:oMath xmlns:m="http://schemas.openxmlformats.org/officeDocument/2006/math">
                    <m:r>
                      <a:rPr lang="ru-RU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=2−</m:t>
                    </m:r>
                    <m:rad>
                      <m:radPr>
                        <m:degHide m:val="on"/>
                        <m:ctrlPr>
                          <a:rPr lang="ru-RU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altLang="ru-RU" sz="32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367" name="Text 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6A70B77-83ED-4498-BB80-3AD8DF36E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3230"/>
                <a:ext cx="9144000" cy="1494576"/>
              </a:xfrm>
              <a:prstGeom prst="rect">
                <a:avLst/>
              </a:prstGeom>
              <a:blipFill>
                <a:blip r:embed="rId4" cstate="print"/>
                <a:stretch>
                  <a:fillRect l="-1333" t="-4065" r="-1067" b="-93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70" name="Object 13">
            <a:extLst>
              <a:ext uri="{FF2B5EF4-FFF2-40B4-BE49-F238E27FC236}">
                <a16:creationId xmlns:a16="http://schemas.microsoft.com/office/drawing/2014/main" id="{1BB76F41-7399-4163-A4D2-B4D087E79BDE}"/>
              </a:ext>
            </a:extLst>
          </p:cNvPr>
          <p:cNvSpPr txBox="1"/>
          <p:nvPr/>
        </p:nvSpPr>
        <p:spPr bwMode="auto">
          <a:xfrm>
            <a:off x="4419600" y="5410200"/>
            <a:ext cx="1600200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5371" name="Picture 15">
            <a:extLst>
              <a:ext uri="{FF2B5EF4-FFF2-40B4-BE49-F238E27FC236}">
                <a16:creationId xmlns:a16="http://schemas.microsoft.com/office/drawing/2014/main" id="{6A034429-CCCC-4490-9D0C-8E16212D3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72816"/>
            <a:ext cx="2971800" cy="299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7475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Text Box 3">
                <a:extLst>
                  <a:ext uri="{FF2B5EF4-FFF2-40B4-BE49-F238E27FC236}">
                    <a16:creationId xmlns:a16="http://schemas.microsoft.com/office/drawing/2014/main" id="{91CDF669-CAFE-427B-B56B-A0B22888CA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9900"/>
                <a:ext cx="9144000" cy="27195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	10. Найдите все положительные значения параметра </a:t>
                </a:r>
                <a:r>
                  <a:rPr lang="en-US" altLang="ru-RU" sz="2800" i="1" dirty="0"/>
                  <a:t>a</a:t>
                </a:r>
                <a:r>
                  <a:rPr lang="ru-RU" altLang="ru-RU" sz="2800" dirty="0"/>
                  <a:t>, при которых система уравнений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+4=0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altLang="ru-RU" sz="2800" dirty="0"/>
              </a:p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имеет единственное решение.</a:t>
                </a:r>
              </a:p>
            </p:txBody>
          </p:sp>
        </mc:Choice>
        <mc:Fallback xmlns="">
          <p:sp>
            <p:nvSpPr>
              <p:cNvPr id="17411" name="Text 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1CDF669-CAFE-427B-B56B-A0B22888C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9900"/>
                <a:ext cx="9144000" cy="2719527"/>
              </a:xfrm>
              <a:prstGeom prst="rect">
                <a:avLst/>
              </a:prstGeom>
              <a:blipFill>
                <a:blip r:embed="rId3" cstate="print"/>
                <a:stretch>
                  <a:fillRect l="-1333" t="-2237" r="-1333" b="-51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414" name="Text Box 6">
                <a:extLst>
                  <a:ext uri="{FF2B5EF4-FFF2-40B4-BE49-F238E27FC236}">
                    <a16:creationId xmlns:a16="http://schemas.microsoft.com/office/drawing/2014/main" id="{F2A46D4E-1EE7-461B-B704-5BE264CA73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512" y="5075238"/>
                <a:ext cx="3886200" cy="5000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Ответ.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±1.</m:t>
                    </m:r>
                  </m:oMath>
                </a14:m>
                <a:endParaRPr lang="ru-RU" altLang="ru-RU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17414" name="Text 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2A46D4E-1EE7-461B-B704-5BE264CA7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5075238"/>
                <a:ext cx="3886200" cy="500063"/>
              </a:xfrm>
              <a:prstGeom prst="rect">
                <a:avLst/>
              </a:prstGeom>
              <a:blipFill>
                <a:blip r:embed="rId3" cstate="print"/>
                <a:stretch>
                  <a:fillRect l="-2351" t="-1220" b="-280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15" name="Text Box 7">
                <a:extLst>
                  <a:ext uri="{FF2B5EF4-FFF2-40B4-BE49-F238E27FC236}">
                    <a16:creationId xmlns:a16="http://schemas.microsoft.com/office/drawing/2014/main" id="{842E23D3-9C31-4559-96C3-4B56AADF37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88640"/>
                <a:ext cx="8991600" cy="12774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	Решение.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Перво</a:t>
                </a:r>
                <a:r>
                  <a:rPr lang="ru-RU" altLang="ru-RU" dirty="0"/>
                  <a:t>е и второе уравнения задают окружности. Единственное решение системы получается, если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ru-RU" altLang="ru-RU" dirty="0"/>
                  <a:t> или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+1.</m:t>
                    </m:r>
                  </m:oMath>
                </a14:m>
                <a:endParaRPr lang="ru-RU" altLang="ru-RU" sz="32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415" name="Text 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42E23D3-9C31-4559-96C3-4B56AADF3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88640"/>
                <a:ext cx="8991600" cy="1277401"/>
              </a:xfrm>
              <a:prstGeom prst="rect">
                <a:avLst/>
              </a:prstGeom>
              <a:blipFill>
                <a:blip r:embed="rId4" cstate="print"/>
                <a:stretch>
                  <a:fillRect l="-1017" t="-3828" r="-10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417" name="Picture 12">
            <a:extLst>
              <a:ext uri="{FF2B5EF4-FFF2-40B4-BE49-F238E27FC236}">
                <a16:creationId xmlns:a16="http://schemas.microsoft.com/office/drawing/2014/main" id="{74EC2CBF-F041-411E-9F41-885FF5BFE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56792"/>
            <a:ext cx="4176464" cy="353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0292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507" name="Text Box 3">
                <a:extLst>
                  <a:ext uri="{FF2B5EF4-FFF2-40B4-BE49-F238E27FC236}">
                    <a16:creationId xmlns:a16="http://schemas.microsoft.com/office/drawing/2014/main" id="{63FD3CB1-0F2B-4A7F-8C19-D1E9BDA79E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3501"/>
                <a:ext cx="9144000" cy="27195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	1</a:t>
                </a:r>
                <a:r>
                  <a:rPr lang="en-US" altLang="ru-RU" sz="2800" dirty="0"/>
                  <a:t>1</a:t>
                </a:r>
                <a:r>
                  <a:rPr lang="ru-RU" altLang="ru-RU" sz="2800" dirty="0"/>
                  <a:t>. Найдите все значения параметра </a:t>
                </a:r>
                <a:r>
                  <a:rPr lang="en-US" altLang="ru-RU" sz="2800" i="1" dirty="0"/>
                  <a:t>a</a:t>
                </a:r>
                <a:r>
                  <a:rPr lang="ru-RU" altLang="ru-RU" sz="2800" dirty="0"/>
                  <a:t>, при которых система уравнений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ru-RU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ru-RU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ru-RU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ru-RU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+16</m:t>
                                  </m:r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+64</m:t>
                                  </m:r>
                                </m:e>
                              </m:rad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ru-RU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ru-RU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ru-RU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ru-RU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−12</m:t>
                                  </m:r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+36</m:t>
                                  </m:r>
                                </m:e>
                              </m:rad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=10,</m:t>
                              </m:r>
                            </m:e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ru-RU" altLang="ru-RU" sz="2800" dirty="0"/>
              </a:p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имеет ровно два решения.</a:t>
                </a:r>
              </a:p>
            </p:txBody>
          </p:sp>
        </mc:Choice>
        <mc:Fallback>
          <p:sp>
            <p:nvSpPr>
              <p:cNvPr id="21507" name="Text Box 3">
                <a:extLst>
                  <a:ext uri="{FF2B5EF4-FFF2-40B4-BE49-F238E27FC236}">
                    <a16:creationId xmlns:a16="http://schemas.microsoft.com/office/drawing/2014/main" id="{63FD3CB1-0F2B-4A7F-8C19-D1E9BDA79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3501"/>
                <a:ext cx="9144000" cy="2719527"/>
              </a:xfrm>
              <a:prstGeom prst="rect">
                <a:avLst/>
              </a:prstGeom>
              <a:blipFill>
                <a:blip r:embed="rId3"/>
                <a:stretch>
                  <a:fillRect l="-1333" t="-2237" r="-1333" b="-51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510" name="Text Box 7">
                <a:extLst>
                  <a:ext uri="{FF2B5EF4-FFF2-40B4-BE49-F238E27FC236}">
                    <a16:creationId xmlns:a16="http://schemas.microsoft.com/office/drawing/2014/main" id="{23DA01F7-0D95-417D-B04A-D9F9ECBB49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16632"/>
                <a:ext cx="9144000" cy="144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	Решение.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Перво</a:t>
                </a:r>
                <a:r>
                  <a:rPr lang="ru-RU" altLang="ru-RU" sz="2800" dirty="0"/>
                  <a:t>е уравнение задаёт отрезок </a:t>
                </a:r>
                <a:r>
                  <a:rPr lang="en-US" altLang="ru-RU" sz="2800" i="1" dirty="0"/>
                  <a:t>AB</a:t>
                </a:r>
                <a:r>
                  <a:rPr lang="ru-RU" altLang="ru-RU" sz="2800" dirty="0"/>
                  <a:t>, второе – окружность. Два решения системы получается, если:  </a:t>
                </a:r>
                <a14:m>
                  <m:oMath xmlns:m="http://schemas.openxmlformats.org/officeDocument/2006/math">
                    <m:r>
                      <a:rPr lang="ru-RU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4,8&lt;</m:t>
                    </m:r>
                    <m:r>
                      <a:rPr lang="ru-RU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≤6</m:t>
                    </m:r>
                  </m:oMath>
                </a14:m>
                <a:r>
                  <a:rPr lang="en-US" altLang="ru-RU" sz="2800" dirty="0"/>
                  <a:t> </a:t>
                </a:r>
                <a:r>
                  <a:rPr lang="ru-RU" altLang="ru-RU" sz="2800" dirty="0"/>
                  <a:t>или </a:t>
                </a:r>
                <a14:m>
                  <m:oMath xmlns:m="http://schemas.openxmlformats.org/officeDocument/2006/math">
                    <m:r>
                      <a:rPr lang="ru-RU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−6≤</m:t>
                    </m:r>
                    <m:r>
                      <a:rPr lang="ru-RU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&lt;−4,8.</m:t>
                    </m:r>
                  </m:oMath>
                </a14:m>
                <a:endParaRPr lang="ru-RU" altLang="ru-RU" sz="32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510" name="Text 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3DA01F7-0D95-417D-B04A-D9F9ECBB4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16632"/>
                <a:ext cx="9144000" cy="1446550"/>
              </a:xfrm>
              <a:prstGeom prst="rect">
                <a:avLst/>
              </a:prstGeom>
              <a:blipFill>
                <a:blip r:embed="rId3" cstate="print"/>
                <a:stretch>
                  <a:fillRect l="-1333" t="-4219" r="-1333" b="-101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511" name="Picture 14">
            <a:extLst>
              <a:ext uri="{FF2B5EF4-FFF2-40B4-BE49-F238E27FC236}">
                <a16:creationId xmlns:a16="http://schemas.microsoft.com/office/drawing/2014/main" id="{E9718C7D-98A6-4DD7-B337-C11732507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2" y="1773237"/>
            <a:ext cx="3762375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514" name="Text Box 18">
                <a:extLst>
                  <a:ext uri="{FF2B5EF4-FFF2-40B4-BE49-F238E27FC236}">
                    <a16:creationId xmlns:a16="http://schemas.microsoft.com/office/drawing/2014/main" id="{B232ADCA-261C-4D22-8668-41E1A4C6E1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528" y="5562600"/>
                <a:ext cx="5976664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Ответ: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4,8&lt;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≤6</m:t>
                    </m:r>
                  </m:oMath>
                </a14:m>
                <a:r>
                  <a:rPr lang="ru-RU" altLang="ru-RU" dirty="0"/>
                  <a:t>;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−6≤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&lt;−4,8.</m:t>
                    </m:r>
                  </m:oMath>
                </a14:m>
                <a:r>
                  <a:rPr lang="ru-RU" altLang="ru-RU" dirty="0">
                    <a:solidFill>
                      <a:srgbClr val="FF3300"/>
                    </a:solidFill>
                  </a:rPr>
                  <a:t> </a:t>
                </a:r>
                <a:r>
                  <a:rPr lang="en-US" altLang="ru-RU" i="1" dirty="0"/>
                  <a:t> </a:t>
                </a:r>
                <a:r>
                  <a:rPr lang="en-US" altLang="ru-RU" dirty="0"/>
                  <a:t> </a:t>
                </a:r>
                <a:r>
                  <a:rPr lang="ru-RU" altLang="ru-RU" dirty="0">
                    <a:solidFill>
                      <a:srgbClr val="FF33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1514" name="Text Box 1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232ADCA-261C-4D22-8668-41E1A4C6E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5562600"/>
                <a:ext cx="5976664" cy="461665"/>
              </a:xfrm>
              <a:prstGeom prst="rect">
                <a:avLst/>
              </a:prstGeom>
              <a:blipFill>
                <a:blip r:embed="rId5" cstate="print"/>
                <a:stretch>
                  <a:fillRect l="-1531" t="-10667" b="-29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1971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78884" name="Text Box 4"/>
              <p:cNvSpPr txBox="1">
                <a:spLocks noChangeArrowheads="1"/>
              </p:cNvSpPr>
              <p:nvPr/>
            </p:nvSpPr>
            <p:spPr bwMode="auto">
              <a:xfrm>
                <a:off x="0" y="6180"/>
                <a:ext cx="9144000" cy="21595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1</a:t>
                </a:r>
                <a:r>
                  <a:rPr lang="en-US" dirty="0"/>
                  <a:t>2</a:t>
                </a:r>
                <a:r>
                  <a:rPr lang="ru-RU" dirty="0"/>
                  <a:t>. Найдите все положительные значения параметра </a:t>
                </a:r>
                <a:r>
                  <a:rPr lang="ru-RU" i="1" dirty="0"/>
                  <a:t>a</a:t>
                </a:r>
                <a:r>
                  <a:rPr lang="ru-RU" dirty="0"/>
                  <a:t>, при каждом из которых система уравнений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=4,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ru-RU" dirty="0"/>
                  <a:t>имеет единственное решение.</a:t>
                </a:r>
              </a:p>
            </p:txBody>
          </p:sp>
        </mc:Choice>
        <mc:Fallback>
          <p:sp>
            <p:nvSpPr>
              <p:cNvPr id="37888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180"/>
                <a:ext cx="9144000" cy="2159566"/>
              </a:xfrm>
              <a:prstGeom prst="rect">
                <a:avLst/>
              </a:prstGeom>
              <a:blipFill>
                <a:blip r:embed="rId3"/>
                <a:stretch>
                  <a:fillRect l="-1000" t="-2260" r="-1000" b="-56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1558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0B38BA45-F6D5-4D25-AD99-08FD44935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6" y="186756"/>
            <a:ext cx="911450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dirty="0">
                <a:solidFill>
                  <a:srgbClr val="FF0000"/>
                </a:solidFill>
              </a:rPr>
              <a:t>Решение. </a:t>
            </a:r>
            <a:r>
              <a:rPr lang="ru-RU" dirty="0"/>
              <a:t>Первое уравнение задаёт квадрат, второе – окружность</a:t>
            </a:r>
            <a:r>
              <a:rPr lang="en-US" dirty="0"/>
              <a:t>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4">
                <a:extLst>
                  <a:ext uri="{FF2B5EF4-FFF2-40B4-BE49-F238E27FC236}">
                    <a16:creationId xmlns:a16="http://schemas.microsoft.com/office/drawing/2014/main" id="{23E2A1C7-767C-49C6-A933-45DC428072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911" y="5147646"/>
                <a:ext cx="4499992" cy="5136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Ответ. </a:t>
                </a:r>
                <a:r>
                  <a:rPr lang="en-US" i="1" dirty="0"/>
                  <a:t>a = </a:t>
                </a:r>
                <a:r>
                  <a:rPr lang="en-US" dirty="0"/>
                  <a:t>0, </a:t>
                </a:r>
                <a:r>
                  <a:rPr lang="en-US" i="1" dirty="0"/>
                  <a:t>a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6" name="Text 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3E2A1C7-767C-49C6-A933-45DC42807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911" y="5147646"/>
                <a:ext cx="4499992" cy="513602"/>
              </a:xfrm>
              <a:prstGeom prst="rect">
                <a:avLst/>
              </a:prstGeom>
              <a:blipFill>
                <a:blip r:embed="rId3" cstate="print"/>
                <a:stretch>
                  <a:fillRect t="-2353" b="-223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963492E-251B-6B57-1C0F-7E5D801E107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09095" y="1196752"/>
            <a:ext cx="3181794" cy="3439005"/>
          </a:xfrm>
          <a:prstGeom prst="rect">
            <a:avLst/>
          </a:prstGeom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8512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78884" name="Text Box 4"/>
              <p:cNvSpPr txBox="1">
                <a:spLocks noChangeArrowheads="1"/>
              </p:cNvSpPr>
              <p:nvPr/>
            </p:nvSpPr>
            <p:spPr bwMode="auto">
              <a:xfrm>
                <a:off x="13433" y="250"/>
                <a:ext cx="9144000" cy="2024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1</a:t>
                </a:r>
                <a:r>
                  <a:rPr lang="en-US" dirty="0"/>
                  <a:t>3</a:t>
                </a:r>
                <a:r>
                  <a:rPr lang="ru-RU" dirty="0"/>
                  <a:t>. Найдите все значения параметра </a:t>
                </a:r>
                <a:r>
                  <a:rPr lang="ru-RU" i="1" dirty="0"/>
                  <a:t>a</a:t>
                </a:r>
                <a:r>
                  <a:rPr lang="ru-RU" dirty="0"/>
                  <a:t>, при каждом из которых система уравнений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=2,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𝑎𝑥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ru-RU" dirty="0"/>
                  <a:t>имеет единственное решение.</a:t>
                </a:r>
              </a:p>
            </p:txBody>
          </p:sp>
        </mc:Choice>
        <mc:Fallback>
          <p:sp>
            <p:nvSpPr>
              <p:cNvPr id="37888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433" y="250"/>
                <a:ext cx="9144000" cy="2024144"/>
              </a:xfrm>
              <a:prstGeom prst="rect">
                <a:avLst/>
              </a:prstGeom>
              <a:blipFill>
                <a:blip r:embed="rId3"/>
                <a:stretch>
                  <a:fillRect l="-1000" t="-2410" r="-1067" b="-60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297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/>
              <a:t>	</a:t>
            </a:r>
            <a:r>
              <a:rPr lang="ru-RU" sz="3200" dirty="0">
                <a:solidFill>
                  <a:srgbClr val="FF0000"/>
                </a:solidFill>
              </a:rPr>
              <a:t>Авторский сайт: </a:t>
            </a:r>
            <a:r>
              <a:rPr lang="en-US" sz="3200" dirty="0">
                <a:solidFill>
                  <a:srgbClr val="FF0000"/>
                </a:solidFill>
              </a:rPr>
              <a:t>vasmirnov.ru</a:t>
            </a:r>
            <a:r>
              <a:rPr lang="ru-RU" sz="3200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76250"/>
            <a:ext cx="7200900" cy="638175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0544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060367-6735-4214-BF5D-210A067DD63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83848" y="1196751"/>
            <a:ext cx="2672328" cy="3665209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67855E39-B6A2-4FC1-AEFC-D66BDFD56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81" y="5325045"/>
            <a:ext cx="43277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en-US" i="1" dirty="0"/>
              <a:t>a = </a:t>
            </a:r>
            <a:r>
              <a:rPr lang="en-US" dirty="0"/>
              <a:t>1,5, </a:t>
            </a:r>
            <a:r>
              <a:rPr lang="en-US" i="1" dirty="0"/>
              <a:t>a</a:t>
            </a:r>
            <a:r>
              <a:rPr lang="en-US" dirty="0"/>
              <a:t> = 4.</a:t>
            </a:r>
            <a:endParaRPr lang="ru-RU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C3DBF34B-F893-4694-B28B-E994706BE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3" y="182823"/>
            <a:ext cx="91145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dirty="0">
                <a:solidFill>
                  <a:srgbClr val="FF0000"/>
                </a:solidFill>
              </a:rPr>
              <a:t>Решение. </a:t>
            </a:r>
            <a:r>
              <a:rPr lang="ru-RU" dirty="0"/>
              <a:t>Первое уравнение задаёт квадрат, второе – прямую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7849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30435" name="Text Box 3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18517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dirty="0"/>
                  <a:t>	</a:t>
                </a:r>
                <a:r>
                  <a:rPr lang="ru-RU" dirty="0"/>
                  <a:t>1</a:t>
                </a:r>
                <a:r>
                  <a:rPr lang="en-US" dirty="0"/>
                  <a:t>4</a:t>
                </a:r>
                <a:r>
                  <a:rPr lang="ru-RU" dirty="0"/>
                  <a:t>. Найдите все значения параметра </a:t>
                </a:r>
                <a:r>
                  <a:rPr lang="en-US" i="1" dirty="0"/>
                  <a:t>a</a:t>
                </a:r>
                <a:r>
                  <a:rPr lang="ru-RU" dirty="0"/>
                  <a:t>, при которых система 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5,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just">
                  <a:spcBef>
                    <a:spcPts val="0"/>
                  </a:spcBef>
                </a:pPr>
                <a:r>
                  <a:rPr lang="ru-RU" dirty="0"/>
                  <a:t>имеет единственное решение.</a:t>
                </a:r>
              </a:p>
            </p:txBody>
          </p:sp>
        </mc:Choice>
        <mc:Fallback>
          <p:sp>
            <p:nvSpPr>
              <p:cNvPr id="53043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1851789"/>
              </a:xfrm>
              <a:prstGeom prst="rect">
                <a:avLst/>
              </a:prstGeom>
              <a:blipFill>
                <a:blip r:embed="rId3"/>
                <a:stretch>
                  <a:fillRect l="-1000" t="-2632" b="-32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5928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54BF04-1E5C-4525-A6D9-6C5DD64BB282}"/>
                  </a:ext>
                </a:extLst>
              </p:cNvPr>
              <p:cNvSpPr txBox="1"/>
              <p:nvPr/>
            </p:nvSpPr>
            <p:spPr>
              <a:xfrm>
                <a:off x="114300" y="0"/>
                <a:ext cx="8915400" cy="2369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Решение.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ru-RU" dirty="0"/>
                  <a:t>Неравенство задаёт полосу, ограниченную двумя прямыми. Уравнение задаёт окружность с центром </a:t>
                </a:r>
                <a:r>
                  <a:rPr lang="ru-RU" i="1" dirty="0"/>
                  <a:t>(</a:t>
                </a:r>
                <a:r>
                  <a:rPr lang="en-US" i="1" dirty="0"/>
                  <a:t>a</a:t>
                </a:r>
                <a:r>
                  <a:rPr lang="en-US" dirty="0"/>
                  <a:t>, 2</a:t>
                </a:r>
                <a:r>
                  <a:rPr lang="en-US" i="1" dirty="0"/>
                  <a:t>a</a:t>
                </a:r>
                <a:r>
                  <a:rPr lang="en-US" dirty="0"/>
                  <a:t>) </a:t>
                </a:r>
                <a:r>
                  <a:rPr lang="ru-RU" dirty="0"/>
                  <a:t>и радиусом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i="1" dirty="0"/>
                  <a:t>.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rad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A54BF04-1E5C-4525-A6D9-6C5DD64BB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0"/>
                <a:ext cx="8915400" cy="2369303"/>
              </a:xfrm>
              <a:prstGeom prst="rect">
                <a:avLst/>
              </a:prstGeom>
              <a:blipFill>
                <a:blip r:embed="rId3" cstate="print"/>
                <a:stretch>
                  <a:fillRect l="-1094" t="-2057" r="-1026" b="-12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FE49E5-1A47-45D9-BFC9-90D74FEFA64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988840"/>
            <a:ext cx="3407296" cy="37237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A0B915-B8BE-4202-B1A5-34361E255A87}"/>
                  </a:ext>
                </a:extLst>
              </p:cNvPr>
              <p:cNvSpPr txBox="1"/>
              <p:nvPr/>
            </p:nvSpPr>
            <p:spPr>
              <a:xfrm>
                <a:off x="217599" y="5627338"/>
                <a:ext cx="8812101" cy="681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Ответ.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DA0B915-B8BE-4202-B1A5-34361E255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99" y="5627338"/>
                <a:ext cx="8812101" cy="681982"/>
              </a:xfrm>
              <a:prstGeom prst="rect">
                <a:avLst/>
              </a:prstGeom>
              <a:blipFill>
                <a:blip r:embed="rId5" cstate="print"/>
                <a:stretch>
                  <a:fillRect l="-1107"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7724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30435" name="Text Box 3"/>
              <p:cNvSpPr txBox="1">
                <a:spLocks noChangeArrowheads="1"/>
              </p:cNvSpPr>
              <p:nvPr/>
            </p:nvSpPr>
            <p:spPr bwMode="auto">
              <a:xfrm>
                <a:off x="0" y="58006"/>
                <a:ext cx="9144000" cy="21595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/>
                  <a:t>	</a:t>
                </a:r>
                <a:r>
                  <a:rPr lang="ru-RU" dirty="0"/>
                  <a:t>1</a:t>
                </a:r>
                <a:r>
                  <a:rPr lang="en-US" dirty="0"/>
                  <a:t>6</a:t>
                </a:r>
                <a:r>
                  <a:rPr lang="ru-RU" dirty="0"/>
                  <a:t>. Найдите все значения параметра </a:t>
                </a:r>
                <a:r>
                  <a:rPr lang="ru-RU" i="1" dirty="0"/>
                  <a:t>a</a:t>
                </a:r>
                <a:r>
                  <a:rPr lang="ru-RU" dirty="0"/>
                  <a:t>, при каждом из которых следующая система уравнений имеет хотя бы одно решение</a:t>
                </a:r>
                <a:r>
                  <a:rPr lang="en-US" dirty="0"/>
                  <a:t>.</a:t>
                </a:r>
                <a:endParaRPr lang="ru-RU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−4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func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4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func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3043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8006"/>
                <a:ext cx="9144000" cy="2159566"/>
              </a:xfrm>
              <a:prstGeom prst="rect">
                <a:avLst/>
              </a:prstGeom>
              <a:blipFill>
                <a:blip r:embed="rId3" cstate="print"/>
                <a:stretch>
                  <a:fillRect l="-1000" t="-2260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0450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59F0CC-2B2D-4F38-A33D-909279B8D1D1}"/>
              </a:ext>
            </a:extLst>
          </p:cNvPr>
          <p:cNvSpPr txBox="1"/>
          <p:nvPr/>
        </p:nvSpPr>
        <p:spPr>
          <a:xfrm>
            <a:off x="-33883" y="31798"/>
            <a:ext cx="9153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ru-RU" dirty="0">
                <a:solidFill>
                  <a:srgbClr val="FF0000"/>
                </a:solidFill>
              </a:rPr>
              <a:t>Решение.</a:t>
            </a:r>
            <a:r>
              <a:rPr lang="ru-RU" dirty="0"/>
              <a:t> Первое уравнение задаёт окружность с центром (4</a:t>
            </a:r>
            <a:r>
              <a:rPr lang="en-US" dirty="0"/>
              <a:t>cos z, 4sin z)</a:t>
            </a:r>
            <a:r>
              <a:rPr lang="ru-RU" dirty="0"/>
              <a:t> и радиусом 1. Все эти центры лежат на окружности с центром (0, 0) и радиусом 4.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73C894-53C3-4C5A-B171-6B259AC6129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5796" y="1232127"/>
            <a:ext cx="3924436" cy="39633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F3A75C-1F81-47B4-A08B-40075B0B4DEC}"/>
                  </a:ext>
                </a:extLst>
              </p:cNvPr>
              <p:cNvSpPr txBox="1"/>
              <p:nvPr/>
            </p:nvSpPr>
            <p:spPr>
              <a:xfrm>
                <a:off x="611560" y="5877272"/>
                <a:ext cx="3816424" cy="497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Ответ.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≤5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  <a:r>
                  <a:rPr lang="ru-RU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0F3A75C-1F81-47B4-A08B-40075B0B4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877272"/>
                <a:ext cx="3816424" cy="497637"/>
              </a:xfrm>
              <a:prstGeom prst="rect">
                <a:avLst/>
              </a:prstGeom>
              <a:blipFill>
                <a:blip r:embed="rId4" cstate="print"/>
                <a:stretch>
                  <a:fillRect t="-2439" r="-799" b="-268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4288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700808"/>
            <a:ext cx="9144000" cy="1044116"/>
          </a:xfrm>
        </p:spPr>
        <p:txBody>
          <a:bodyPr>
            <a:noAutofit/>
          </a:bodyPr>
          <a:lstStyle/>
          <a:p>
            <a:r>
              <a:rPr lang="ru-RU" altLang="ru-RU" sz="4400" dirty="0">
                <a:solidFill>
                  <a:srgbClr val="FF3300"/>
                </a:solidFill>
              </a:rPr>
              <a:t>Уравнения и неравенства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5493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78884" name="Text Box 4"/>
              <p:cNvSpPr txBox="1">
                <a:spLocks noChangeArrowheads="1"/>
              </p:cNvSpPr>
              <p:nvPr/>
            </p:nvSpPr>
            <p:spPr bwMode="auto">
              <a:xfrm>
                <a:off x="0" y="692696"/>
                <a:ext cx="9144000" cy="10569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/>
                  <a:t>	</a:t>
                </a:r>
                <a:r>
                  <a:rPr lang="ru-RU" sz="2800" dirty="0"/>
                  <a:t>Решите уравнение</a:t>
                </a:r>
              </a:p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+5</m:t>
                          </m:r>
                        </m:e>
                      </m:rad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</a:rPr>
                            <m:t>+20</m:t>
                          </m:r>
                        </m:e>
                      </m:rad>
                      <m:r>
                        <a:rPr lang="ru-RU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8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37888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92696"/>
                <a:ext cx="9144000" cy="1056956"/>
              </a:xfrm>
              <a:prstGeom prst="rect">
                <a:avLst/>
              </a:prstGeom>
              <a:blipFill>
                <a:blip r:embed="rId3"/>
                <a:stretch>
                  <a:fillRect t="-63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FD54293C-1FC3-4099-896A-32702FFBAA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5051" y="72008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6275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F49B6C-AAEE-4C85-B650-8983C5571498}"/>
                  </a:ext>
                </a:extLst>
              </p:cNvPr>
              <p:cNvSpPr txBox="1"/>
              <p:nvPr/>
            </p:nvSpPr>
            <p:spPr>
              <a:xfrm>
                <a:off x="-19339" y="0"/>
                <a:ext cx="9163339" cy="2541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FF0000"/>
                    </a:solidFill>
                  </a:rPr>
                  <a:t>	Решение.</a:t>
                </a:r>
                <a:r>
                  <a:rPr lang="ru-RU" dirty="0"/>
                  <a:t> Преобразуем выражение к виду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  <m:r>
                        <a:rPr lang="en-US" i="1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rad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  <a:p>
                <a:pPr algn="just"/>
                <a:r>
                  <a:rPr lang="en-US" dirty="0"/>
                  <a:t>	</a:t>
                </a:r>
                <a:r>
                  <a:rPr lang="ru-RU" dirty="0"/>
                  <a:t>Первое слагаемое равно расстоянию от точки (</a:t>
                </a:r>
                <a:r>
                  <a:rPr lang="en-US" i="1" dirty="0"/>
                  <a:t>x</a:t>
                </a:r>
                <a:r>
                  <a:rPr lang="en-US" dirty="0"/>
                  <a:t>, </a:t>
                </a:r>
                <a:r>
                  <a:rPr lang="ru-RU" dirty="0"/>
                  <a:t>0</a:t>
                </a:r>
                <a:r>
                  <a:rPr lang="en-US" dirty="0"/>
                  <a:t>) </a:t>
                </a:r>
                <a:r>
                  <a:rPr lang="ru-RU" dirty="0"/>
                  <a:t>до точки </a:t>
                </a:r>
                <a:r>
                  <a:rPr lang="en-US" i="1" dirty="0"/>
                  <a:t>A</a:t>
                </a:r>
                <a:r>
                  <a:rPr lang="ru-RU" dirty="0"/>
                  <a:t>(</a:t>
                </a:r>
                <a:r>
                  <a:rPr lang="en-US" dirty="0"/>
                  <a:t>2</a:t>
                </a:r>
                <a:r>
                  <a:rPr lang="ru-RU" dirty="0"/>
                  <a:t>, </a:t>
                </a:r>
                <a:r>
                  <a:rPr lang="en-US" dirty="0"/>
                  <a:t>-1</a:t>
                </a:r>
                <a:r>
                  <a:rPr lang="ru-RU" dirty="0"/>
                  <a:t>). Второе слагаемое равно расстоянию от точки (</a:t>
                </a:r>
                <a:r>
                  <a:rPr lang="en-US" i="1" dirty="0"/>
                  <a:t>x</a:t>
                </a:r>
                <a:r>
                  <a:rPr lang="en-US" dirty="0"/>
                  <a:t>, </a:t>
                </a:r>
                <a:r>
                  <a:rPr lang="ru-RU" dirty="0"/>
                  <a:t>0</a:t>
                </a:r>
                <a:r>
                  <a:rPr lang="en-US" dirty="0"/>
                  <a:t>) </a:t>
                </a:r>
                <a:r>
                  <a:rPr lang="ru-RU" dirty="0"/>
                  <a:t>до точки </a:t>
                </a:r>
                <a:r>
                  <a:rPr lang="en-US" i="1" dirty="0"/>
                  <a:t>B</a:t>
                </a:r>
                <a:r>
                  <a:rPr lang="ru-RU" dirty="0"/>
                  <a:t>(-</a:t>
                </a:r>
                <a:r>
                  <a:rPr lang="en-US" dirty="0"/>
                  <a:t>2</a:t>
                </a:r>
                <a:r>
                  <a:rPr lang="ru-RU" dirty="0"/>
                  <a:t>, </a:t>
                </a:r>
                <a:r>
                  <a:rPr lang="en-US" dirty="0"/>
                  <a:t>2</a:t>
                </a:r>
                <a:r>
                  <a:rPr lang="ru-RU" dirty="0"/>
                  <a:t>).</a:t>
                </a:r>
                <a:r>
                  <a:rPr lang="en-US" dirty="0"/>
                  <a:t> </a:t>
                </a:r>
                <a:r>
                  <a:rPr lang="ru-RU" dirty="0"/>
                  <a:t>Наименьшее значение данной суммы, равное </a:t>
                </a:r>
                <a:r>
                  <a:rPr lang="en-US" dirty="0"/>
                  <a:t>5</a:t>
                </a:r>
                <a:r>
                  <a:rPr lang="ru-RU" dirty="0"/>
                  <a:t>, принимается в точке </a:t>
                </a:r>
                <a:r>
                  <a:rPr lang="en-US" i="1" dirty="0"/>
                  <a:t>C</a:t>
                </a:r>
                <a:r>
                  <a:rPr lang="ru-RU" dirty="0"/>
                  <a:t>, для которой </a:t>
                </a:r>
                <a:r>
                  <a:rPr lang="en-US" i="1" dirty="0"/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ru-RU" dirty="0"/>
                  <a:t>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F49B6C-AAEE-4C85-B650-8983C5571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339" y="0"/>
                <a:ext cx="9163339" cy="2541080"/>
              </a:xfrm>
              <a:prstGeom prst="rect">
                <a:avLst/>
              </a:prstGeom>
              <a:blipFill>
                <a:blip r:embed="rId3"/>
                <a:stretch>
                  <a:fillRect l="-1065" t="-1918" r="-998" b="-11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649FCE-F468-4A45-9463-DD14CB0D6EA7}"/>
                  </a:ext>
                </a:extLst>
              </p:cNvPr>
              <p:cNvSpPr txBox="1"/>
              <p:nvPr/>
            </p:nvSpPr>
            <p:spPr>
              <a:xfrm>
                <a:off x="-19339" y="5877272"/>
                <a:ext cx="9144000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FF0000"/>
                    </a:solidFill>
                  </a:rPr>
                  <a:t>	Ответ.</a:t>
                </a:r>
                <a:r>
                  <a:rPr lang="ru-RU" dirty="0"/>
                  <a:t> </a:t>
                </a:r>
                <a:r>
                  <a:rPr lang="en-US" i="1" dirty="0"/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ru-RU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C649FCE-F468-4A45-9463-DD14CB0D6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339" y="5877272"/>
                <a:ext cx="9144000" cy="616964"/>
              </a:xfrm>
              <a:prstGeom prst="rect">
                <a:avLst/>
              </a:prstGeom>
              <a:blipFill>
                <a:blip r:embed="rId4" cstate="print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0C6C58-488A-2297-CAAD-BC6ACF931E4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2585354"/>
            <a:ext cx="4239379" cy="3600400"/>
          </a:xfrm>
          <a:prstGeom prst="rect">
            <a:avLst/>
          </a:prstGeom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3341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78884" name="Text Box 4"/>
              <p:cNvSpPr txBox="1">
                <a:spLocks noChangeArrowheads="1"/>
              </p:cNvSpPr>
              <p:nvPr/>
            </p:nvSpPr>
            <p:spPr bwMode="auto">
              <a:xfrm>
                <a:off x="0" y="692696"/>
                <a:ext cx="9144000" cy="10569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/>
                  <a:t>	</a:t>
                </a:r>
                <a:r>
                  <a:rPr lang="ru-RU" sz="2800" dirty="0"/>
                  <a:t>Решите неравенство</a:t>
                </a:r>
              </a:p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u-RU" sz="2800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+26</m:t>
                          </m:r>
                        </m:e>
                      </m:rad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</a:rPr>
                            <m:t>+13</m:t>
                          </m:r>
                        </m:e>
                      </m:rad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ru-RU" sz="2800" b="0" i="1" smtClean="0">
                          <a:latin typeface="Cambria Math"/>
                          <a:ea typeface="Cambria Math"/>
                        </a:rPr>
                        <m:t>5</m:t>
                      </m:r>
                      <m:r>
                        <a:rPr lang="en-US" sz="28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37888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92696"/>
                <a:ext cx="9144000" cy="1056956"/>
              </a:xfrm>
              <a:prstGeom prst="rect">
                <a:avLst/>
              </a:prstGeom>
              <a:blipFill>
                <a:blip r:embed="rId3"/>
                <a:stretch>
                  <a:fillRect t="-63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80B79CB1-0023-4AA1-B74C-50ECFEB5A8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5051" y="72008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1792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A006D4-1808-4B6E-92B4-9DAEC08E55EC}"/>
                  </a:ext>
                </a:extLst>
              </p:cNvPr>
              <p:cNvSpPr txBox="1"/>
              <p:nvPr/>
            </p:nvSpPr>
            <p:spPr>
              <a:xfrm>
                <a:off x="-7615" y="116632"/>
                <a:ext cx="9144000" cy="2571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FF0000"/>
                    </a:solidFill>
                  </a:rPr>
                  <a:t>	Решение.</a:t>
                </a:r>
                <a:r>
                  <a:rPr lang="ru-RU" dirty="0"/>
                  <a:t> Преобразуем подкоренные выражения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  <m:r>
                        <a:rPr lang="en-US" i="1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5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  <a:p>
                <a:pPr algn="just"/>
                <a:r>
                  <a:rPr lang="ru-RU" dirty="0"/>
                  <a:t>	Первое слагаемое равно расстоянию от точки (</a:t>
                </a:r>
                <a:r>
                  <a:rPr lang="en-US" i="1" dirty="0"/>
                  <a:t>x</a:t>
                </a:r>
                <a:r>
                  <a:rPr lang="en-US" dirty="0"/>
                  <a:t>, </a:t>
                </a:r>
                <a:r>
                  <a:rPr lang="ru-RU" dirty="0"/>
                  <a:t>0</a:t>
                </a:r>
                <a:r>
                  <a:rPr lang="en-US" dirty="0"/>
                  <a:t>) </a:t>
                </a:r>
                <a:r>
                  <a:rPr lang="ru-RU" dirty="0"/>
                  <a:t>до точки </a:t>
                </a:r>
                <a:r>
                  <a:rPr lang="en-US" i="1" dirty="0"/>
                  <a:t>A</a:t>
                </a:r>
                <a:r>
                  <a:rPr lang="ru-RU" dirty="0"/>
                  <a:t>(</a:t>
                </a:r>
                <a:r>
                  <a:rPr lang="en-US" dirty="0"/>
                  <a:t>5</a:t>
                </a:r>
                <a:r>
                  <a:rPr lang="ru-RU" dirty="0"/>
                  <a:t>, -</a:t>
                </a:r>
                <a:r>
                  <a:rPr lang="en-US" dirty="0"/>
                  <a:t>1</a:t>
                </a:r>
                <a:r>
                  <a:rPr lang="ru-RU" dirty="0"/>
                  <a:t>). Второе слагаемое равно расстоянию от точки (</a:t>
                </a:r>
                <a:r>
                  <a:rPr lang="en-US" i="1" dirty="0"/>
                  <a:t>x</a:t>
                </a:r>
                <a:r>
                  <a:rPr lang="en-US" dirty="0"/>
                  <a:t>, </a:t>
                </a:r>
                <a:r>
                  <a:rPr lang="ru-RU" dirty="0"/>
                  <a:t>0</a:t>
                </a:r>
                <a:r>
                  <a:rPr lang="en-US" dirty="0"/>
                  <a:t>) </a:t>
                </a:r>
                <a:r>
                  <a:rPr lang="ru-RU" dirty="0"/>
                  <a:t>до точки </a:t>
                </a:r>
                <a:r>
                  <a:rPr lang="en-US" i="1" dirty="0"/>
                  <a:t>B</a:t>
                </a:r>
                <a:r>
                  <a:rPr lang="ru-RU" dirty="0"/>
                  <a:t>(</a:t>
                </a:r>
                <a:r>
                  <a:rPr lang="en-US" dirty="0"/>
                  <a:t>2</a:t>
                </a:r>
                <a:r>
                  <a:rPr lang="ru-RU" dirty="0"/>
                  <a:t>, </a:t>
                </a:r>
                <a:r>
                  <a:rPr lang="en-US" dirty="0"/>
                  <a:t>3</a:t>
                </a:r>
                <a:r>
                  <a:rPr lang="ru-RU" dirty="0"/>
                  <a:t>). Расстояние между точками </a:t>
                </a:r>
                <a:r>
                  <a:rPr lang="en-US" i="1" dirty="0"/>
                  <a:t>A </a:t>
                </a:r>
                <a:r>
                  <a:rPr lang="ru-RU" dirty="0"/>
                  <a:t>и </a:t>
                </a:r>
                <a:r>
                  <a:rPr lang="en-US" i="1" dirty="0"/>
                  <a:t>B </a:t>
                </a:r>
                <a:r>
                  <a:rPr lang="ru-RU" dirty="0"/>
                  <a:t>равно 15. Решением является </a:t>
                </a:r>
                <a:r>
                  <a:rPr lang="en-US" i="1" dirty="0"/>
                  <a:t>x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9A006D4-1808-4B6E-92B4-9DAEC08E5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15" y="116632"/>
                <a:ext cx="9144000" cy="2571923"/>
              </a:xfrm>
              <a:prstGeom prst="rect">
                <a:avLst/>
              </a:prstGeom>
              <a:blipFill>
                <a:blip r:embed="rId3" cstate="print"/>
                <a:stretch>
                  <a:fillRect l="-1067" t="-1896" r="-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08040C-CC9A-42A9-B9F5-F0EF7A76EAA7}"/>
                  </a:ext>
                </a:extLst>
              </p:cNvPr>
              <p:cNvSpPr txBox="1"/>
              <p:nvPr/>
            </p:nvSpPr>
            <p:spPr>
              <a:xfrm>
                <a:off x="-28876" y="5747598"/>
                <a:ext cx="4240836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FF0000"/>
                    </a:solidFill>
                  </a:rPr>
                  <a:t>	Ответ.</a:t>
                </a:r>
                <a:r>
                  <a:rPr lang="ru-RU" dirty="0"/>
                  <a:t> </a:t>
                </a:r>
                <a:r>
                  <a:rPr lang="en-US" i="1" dirty="0"/>
                  <a:t>x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C08040C-CC9A-42A9-B9F5-F0EF7A76E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876" y="5747598"/>
                <a:ext cx="4240836" cy="613886"/>
              </a:xfrm>
              <a:prstGeom prst="rect">
                <a:avLst/>
              </a:prstGeom>
              <a:blipFill>
                <a:blip r:embed="rId4" cstate="print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3CADF73-B571-A0D0-79E0-CA991C7B202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2492896"/>
            <a:ext cx="3496163" cy="2819794"/>
          </a:xfrm>
          <a:prstGeom prst="rect">
            <a:avLst/>
          </a:prstGeom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755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050"/>
          <p:cNvSpPr txBox="1">
            <a:spLocks noChangeArrowheads="1"/>
          </p:cNvSpPr>
          <p:nvPr/>
        </p:nvSpPr>
        <p:spPr bwMode="auto">
          <a:xfrm>
            <a:off x="0" y="2286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</a:rPr>
              <a:t>АНАЛИТИЧЕСКОЕ ЗАДАНИЕ ФИГУР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1052736"/>
            <a:ext cx="89289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800" dirty="0"/>
              <a:t>Обучение учащихся аналитическому заданию фигур на плоскости и в пространстве весьма актуально в связи с распространением компьютерных программ, позволяющих получать не только графики функций, но и изображения различных геометрических фигур, используя их аналитические задания, а также находить геометрические величины (длины, углы, площади, объёмы).		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5759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620688"/>
                <a:ext cx="9144000" cy="1640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/>
                  <a:t>	Решите систему уравнений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ad>
                                <m:radPr>
                                  <m:degHide m:val="on"/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ru-RU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b="0" i="1" smtClean="0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−6)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−4)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US" i="1">
                                  <a:latin typeface="Cambria Math"/>
                                </a:rPr>
                                <m:t>=2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13</m:t>
                                  </m:r>
                                </m:e>
                              </m:rad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rad>
                                <m:radPr>
                                  <m:degHide m:val="on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−9)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−3)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rad>
                              <m:r>
                                <a:rPr lang="en-US" b="0" i="1" smtClean="0">
                                  <a:latin typeface="Cambria Math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20688"/>
                <a:ext cx="9144000" cy="1640770"/>
              </a:xfrm>
              <a:prstGeom prst="rect">
                <a:avLst/>
              </a:prstGeom>
              <a:blipFill>
                <a:blip r:embed="rId3" cstate="print"/>
                <a:stretch>
                  <a:fillRect t="-29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88B963E7-7CD5-4828-944F-CDBEB3CF72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5051" y="72008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8981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BAE837-3C79-4020-884E-8A99CCBA56F9}"/>
                  </a:ext>
                </a:extLst>
              </p:cNvPr>
              <p:cNvSpPr txBox="1"/>
              <p:nvPr/>
            </p:nvSpPr>
            <p:spPr>
              <a:xfrm>
                <a:off x="5580" y="72008"/>
                <a:ext cx="9144000" cy="2008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Решение. </a:t>
                </a:r>
                <a:r>
                  <a:rPr lang="ru-RU" dirty="0"/>
                  <a:t>Рассмотрим на координатной плоскости </a:t>
                </a:r>
                <a:r>
                  <a:rPr lang="ru-RU" i="1" dirty="0" err="1"/>
                  <a:t>Oxy</a:t>
                </a:r>
                <a:r>
                  <a:rPr lang="ru-RU" i="1" dirty="0"/>
                  <a:t> </a:t>
                </a:r>
                <a:r>
                  <a:rPr lang="ru-RU" dirty="0"/>
                  <a:t>точки</a:t>
                </a:r>
                <a:r>
                  <a:rPr lang="en-US" dirty="0"/>
                  <a:t> </a:t>
                </a:r>
                <a:r>
                  <a:rPr lang="ru-RU" i="1" dirty="0"/>
                  <a:t>A</a:t>
                </a:r>
                <a:r>
                  <a:rPr lang="ru-RU" dirty="0"/>
                  <a:t>(6; 0), </a:t>
                </a:r>
                <a:r>
                  <a:rPr lang="ru-RU" i="1" dirty="0"/>
                  <a:t>B</a:t>
                </a:r>
                <a:r>
                  <a:rPr lang="ru-RU" dirty="0"/>
                  <a:t>(0; 4), </a:t>
                </a:r>
                <a:r>
                  <a:rPr lang="ru-RU" i="1" dirty="0"/>
                  <a:t>C</a:t>
                </a:r>
                <a:r>
                  <a:rPr lang="ru-RU" dirty="0"/>
                  <a:t>(9; 0), </a:t>
                </a:r>
                <a:r>
                  <a:rPr lang="ru-RU" i="1" dirty="0"/>
                  <a:t>D</a:t>
                </a:r>
                <a:r>
                  <a:rPr lang="ru-RU" dirty="0"/>
                  <a:t>(0; 3). Решить систему означает найти все</a:t>
                </a:r>
                <a:r>
                  <a:rPr lang="en-US" dirty="0"/>
                  <a:t> </a:t>
                </a:r>
                <a:r>
                  <a:rPr lang="ru-RU" dirty="0"/>
                  <a:t>точки </a:t>
                </a:r>
                <a:r>
                  <a:rPr lang="en-US" i="1" dirty="0"/>
                  <a:t>E</a:t>
                </a:r>
                <a:r>
                  <a:rPr lang="ru-RU" dirty="0"/>
                  <a:t>(</a:t>
                </a:r>
                <a:r>
                  <a:rPr lang="ru-RU" i="1" dirty="0"/>
                  <a:t>x</a:t>
                </a:r>
                <a:r>
                  <a:rPr lang="en-US" dirty="0"/>
                  <a:t>,</a:t>
                </a:r>
                <a:r>
                  <a:rPr lang="ru-RU" dirty="0"/>
                  <a:t> </a:t>
                </a:r>
                <a:r>
                  <a:rPr lang="ru-RU" i="1" dirty="0"/>
                  <a:t>y</a:t>
                </a:r>
                <a:r>
                  <a:rPr lang="ru-RU" dirty="0"/>
                  <a:t>), для каждой из которых</a:t>
                </a:r>
                <a:r>
                  <a:rPr lang="en-US" dirty="0"/>
                  <a:t> </a:t>
                </a:r>
                <a:r>
                  <a:rPr lang="ru-RU" dirty="0"/>
                  <a:t> </a:t>
                </a:r>
                <a:r>
                  <a:rPr lang="en-US" i="1" dirty="0"/>
                  <a:t>E</a:t>
                </a:r>
                <a:r>
                  <a:rPr lang="ru-RU" i="1" dirty="0"/>
                  <a:t>A</a:t>
                </a:r>
                <a:r>
                  <a:rPr lang="ru-RU" dirty="0"/>
                  <a:t>+</a:t>
                </a:r>
                <a:r>
                  <a:rPr lang="en-US" i="1" dirty="0"/>
                  <a:t>E</a:t>
                </a:r>
                <a:r>
                  <a:rPr lang="ru-RU" i="1" dirty="0"/>
                  <a:t>B</a:t>
                </a:r>
                <a:r>
                  <a:rPr lang="en-US" i="1" dirty="0"/>
                  <a:t> </a:t>
                </a:r>
                <a:r>
                  <a:rPr lang="ru-RU" dirty="0"/>
                  <a:t>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13</m:t>
                        </m:r>
                      </m:e>
                    </m:rad>
                  </m:oMath>
                </a14:m>
                <a:r>
                  <a:rPr lang="en-US" dirty="0"/>
                  <a:t>, </a:t>
                </a:r>
                <a:r>
                  <a:rPr lang="en-US" i="1" dirty="0"/>
                  <a:t>EC + ED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e>
                    </m:rad>
                  </m:oMath>
                </a14:m>
                <a:r>
                  <a:rPr lang="en-US" dirty="0"/>
                  <a:t>. </a:t>
                </a:r>
                <a:r>
                  <a:rPr lang="ru-RU" dirty="0"/>
                  <a:t>Следовательно, точка  </a:t>
                </a:r>
                <a:r>
                  <a:rPr lang="en-US" i="1" dirty="0"/>
                  <a:t>E</a:t>
                </a:r>
                <a:r>
                  <a:rPr lang="en-US" dirty="0"/>
                  <a:t> </a:t>
                </a:r>
                <a:r>
                  <a:rPr lang="ru-RU" dirty="0"/>
                  <a:t>принадлежит отрезкам </a:t>
                </a:r>
                <a:r>
                  <a:rPr lang="en-US" i="1" dirty="0"/>
                  <a:t>AB </a:t>
                </a:r>
                <a:r>
                  <a:rPr lang="ru-RU" dirty="0"/>
                  <a:t>и </a:t>
                </a:r>
                <a:r>
                  <a:rPr lang="en-US" i="1" dirty="0"/>
                  <a:t>CD</a:t>
                </a:r>
                <a:r>
                  <a:rPr lang="ru-RU" dirty="0"/>
                  <a:t>.</a:t>
                </a:r>
                <a:r>
                  <a:rPr lang="en-US" dirty="0"/>
                  <a:t> </a:t>
                </a:r>
                <a:r>
                  <a:rPr lang="ru-RU" dirty="0"/>
                  <a:t>Она имеет координаты (3, 2).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5BAE837-3C79-4020-884E-8A99CCBA5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" y="72008"/>
                <a:ext cx="9144000" cy="2008627"/>
              </a:xfrm>
              <a:prstGeom prst="rect">
                <a:avLst/>
              </a:prstGeom>
              <a:blipFill>
                <a:blip r:embed="rId3" cstate="print"/>
                <a:stretch>
                  <a:fillRect l="-1067" t="-2432" r="-1000" b="-63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9660B195-4D1B-4E0B-BA18-8AD918D86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76872"/>
            <a:ext cx="5289780" cy="292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9A5134-53EE-45DB-9ADB-040065D92656}"/>
              </a:ext>
            </a:extLst>
          </p:cNvPr>
          <p:cNvSpPr txBox="1"/>
          <p:nvPr/>
        </p:nvSpPr>
        <p:spPr>
          <a:xfrm>
            <a:off x="336866" y="5766469"/>
            <a:ext cx="3010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ru-RU" dirty="0"/>
              <a:t> </a:t>
            </a:r>
            <a:r>
              <a:rPr lang="en-US" i="1" dirty="0"/>
              <a:t>x = </a:t>
            </a:r>
            <a:r>
              <a:rPr lang="en-US" dirty="0"/>
              <a:t>3, </a:t>
            </a:r>
            <a:r>
              <a:rPr lang="en-US" i="1" dirty="0"/>
              <a:t>y = </a:t>
            </a:r>
            <a:r>
              <a:rPr lang="en-US" dirty="0"/>
              <a:t>2.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8599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9626" y="548680"/>
                <a:ext cx="9144000" cy="1207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/>
                  <a:t>Решите уравнение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sz="20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2)</m:t>
                              </m:r>
                            </m:e>
                            <m:sup>
                              <m:r>
                                <a:rPr lang="ru-RU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0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ru-RU" sz="2000" b="0" i="1" smtClean="0">
                                  <a:latin typeface="Cambria Math"/>
                                </a:rPr>
                                <m:t>+2)</m:t>
                              </m:r>
                            </m:e>
                            <m:sup>
                              <m:r>
                                <a:rPr lang="ru-RU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ru-RU" sz="2000" b="0" i="1" smtClean="0">
                                      <a:latin typeface="Cambria Math"/>
                                    </a:rPr>
                                    <m:t>−2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ru-RU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ru-RU" sz="2000" b="0" i="1" smtClean="0">
                                  <a:latin typeface="Cambria Math"/>
                                </a:rPr>
                                <m:t>+2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ru-RU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000" b="0" i="1" dirty="0">
                  <a:latin typeface="Cambria Math"/>
                </a:endParaRPr>
              </a:p>
              <a:p>
                <a:pPr algn="ctr"/>
                <a:r>
                  <a:rPr lang="ru-RU" sz="2000" dirty="0"/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1)</m:t>
                                </m:r>
                              </m:e>
                              <m:sup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/>
                              </a:rPr>
                              <m:t>+(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−2)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sz="2000" b="0" i="1" smtClean="0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+1)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0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𝑦</m:t>
                            </m:r>
                            <m:r>
                              <a:rPr lang="ru-RU" sz="2000" b="0" i="1" smtClean="0">
                                <a:latin typeface="Cambria Math"/>
                              </a:rPr>
                              <m:t>−2)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sz="2000" b="0" i="1" smtClean="0">
                        <a:latin typeface="Cambria Math"/>
                      </a:rPr>
                      <m:t>=10</m:t>
                    </m:r>
                  </m:oMath>
                </a14:m>
                <a:r>
                  <a:rPr lang="ru-RU" sz="2000" dirty="0"/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626" y="548680"/>
                <a:ext cx="9144000" cy="1207125"/>
              </a:xfrm>
              <a:prstGeom prst="rect">
                <a:avLst/>
              </a:prstGeom>
              <a:blipFill>
                <a:blip r:embed="rId3" cstate="print"/>
                <a:stretch>
                  <a:fillRect t="-4040" b="-70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50BBD227-3E75-46CA-A1BF-8E45D15735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5051" y="72008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4811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1811A09-CE3C-4002-94DC-C9B242118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95781"/>
            <a:ext cx="3630578" cy="3661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D213A44-7FDD-4890-940D-6C695A495319}"/>
                  </a:ext>
                </a:extLst>
              </p:cNvPr>
              <p:cNvSpPr txBox="1"/>
              <p:nvPr/>
            </p:nvSpPr>
            <p:spPr>
              <a:xfrm>
                <a:off x="-18577" y="106205"/>
                <a:ext cx="9144000" cy="1355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Решение.</a:t>
                </a:r>
                <a:r>
                  <a:rPr lang="ru-RU" dirty="0"/>
                  <a:t> Слагаемые выражают расстояния от точки с координатами (</a:t>
                </a:r>
                <a:r>
                  <a:rPr lang="en-US" i="1" dirty="0"/>
                  <a:t>x</a:t>
                </a:r>
                <a:r>
                  <a:rPr lang="en-US" dirty="0"/>
                  <a:t>, </a:t>
                </a:r>
                <a:r>
                  <a:rPr lang="en-US" i="1" dirty="0"/>
                  <a:t>y</a:t>
                </a:r>
                <a:r>
                  <a:rPr lang="en-US" dirty="0"/>
                  <a:t>) </a:t>
                </a:r>
                <a:r>
                  <a:rPr lang="ru-RU" dirty="0"/>
                  <a:t>до точек (-2, -2), (2, -2), (1, 2), (-1, 2). Наименьшее значение суммы равно 10 и принимается в точке (</a:t>
                </a:r>
                <a:r>
                  <a:rPr lang="en-US" dirty="0"/>
                  <a:t>0,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/>
                  <a:t>).</a:t>
                </a:r>
                <a:endParaRPr lang="ru-RU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D213A44-7FDD-4890-940D-6C695A495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577" y="106205"/>
                <a:ext cx="9144000" cy="1355179"/>
              </a:xfrm>
              <a:prstGeom prst="rect">
                <a:avLst/>
              </a:prstGeom>
              <a:blipFill>
                <a:blip r:embed="rId4" cstate="print"/>
                <a:stretch>
                  <a:fillRect l="-1067" t="-3587" r="-1000" b="-31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6A9EE5-61E2-426C-880F-D24F097C94A8}"/>
                  </a:ext>
                </a:extLst>
              </p:cNvPr>
              <p:cNvSpPr txBox="1"/>
              <p:nvPr/>
            </p:nvSpPr>
            <p:spPr>
              <a:xfrm>
                <a:off x="-9626" y="5661248"/>
                <a:ext cx="4437611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Ответ.</a:t>
                </a:r>
                <a:r>
                  <a:rPr lang="ru-RU" dirty="0"/>
                  <a:t> </a:t>
                </a:r>
                <a:r>
                  <a:rPr lang="en-US" i="1" dirty="0"/>
                  <a:t>x = </a:t>
                </a:r>
                <a:r>
                  <a:rPr lang="en-US" dirty="0"/>
                  <a:t>0, </a:t>
                </a:r>
                <a:r>
                  <a:rPr lang="en-US" i="1" dirty="0"/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  <a:endParaRPr lang="ru-RU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D6A9EE5-61E2-426C-880F-D24F097C9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626" y="5661248"/>
                <a:ext cx="4437611" cy="616515"/>
              </a:xfrm>
              <a:prstGeom prst="rect">
                <a:avLst/>
              </a:prstGeom>
              <a:blipFill>
                <a:blip r:embed="rId5" cstate="print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8528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944724"/>
            <a:ext cx="9144000" cy="2232248"/>
          </a:xfrm>
        </p:spPr>
        <p:txBody>
          <a:bodyPr>
            <a:noAutofit/>
          </a:bodyPr>
          <a:lstStyle/>
          <a:p>
            <a:r>
              <a:rPr lang="ru-RU" altLang="ru-RU" sz="4400" dirty="0">
                <a:solidFill>
                  <a:srgbClr val="FF3300"/>
                </a:solidFill>
              </a:rPr>
              <a:t>Задачи на нахождение наибольших и</a:t>
            </a:r>
            <a:r>
              <a:rPr lang="ru-RU" dirty="0"/>
              <a:t> </a:t>
            </a:r>
            <a:r>
              <a:rPr lang="ru-RU" altLang="ru-RU" sz="4400" dirty="0">
                <a:solidFill>
                  <a:srgbClr val="FF3300"/>
                </a:solidFill>
              </a:rPr>
              <a:t>наименьших значений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2328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8884" name="Text Box 4"/>
              <p:cNvSpPr txBox="1">
                <a:spLocks noChangeArrowheads="1"/>
              </p:cNvSpPr>
              <p:nvPr/>
            </p:nvSpPr>
            <p:spPr bwMode="auto">
              <a:xfrm>
                <a:off x="60671" y="486569"/>
                <a:ext cx="9144000" cy="9089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/>
                  <a:t>	Найдите наименьшее значение выражения</a:t>
                </a:r>
              </a:p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−4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+5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−2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  <m:r>
                            <a:rPr lang="en-US" i="1">
                              <a:latin typeface="Cambria Math"/>
                            </a:rPr>
                            <m:t>+10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888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71" y="486569"/>
                <a:ext cx="9144000" cy="908903"/>
              </a:xfrm>
              <a:prstGeom prst="rect">
                <a:avLst/>
              </a:prstGeom>
              <a:blipFill>
                <a:blip r:embed="rId3" cstate="print"/>
                <a:stretch>
                  <a:fillRect t="-53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EFE9653D-2386-40AE-A140-BB9E15668B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5051" y="72008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491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F04F16F-86D1-4A31-8CFB-40AA006D7986}"/>
                  </a:ext>
                </a:extLst>
              </p:cNvPr>
              <p:cNvSpPr txBox="1"/>
              <p:nvPr/>
            </p:nvSpPr>
            <p:spPr>
              <a:xfrm>
                <a:off x="9251" y="116632"/>
                <a:ext cx="9144000" cy="2055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FF0000"/>
                    </a:solidFill>
                  </a:rPr>
                  <a:t>	Решение.</a:t>
                </a:r>
                <a:r>
                  <a:rPr lang="ru-RU" dirty="0"/>
                  <a:t> Преобразуем подкоренные выражения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−1)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i="1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−1)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  <a:p>
                <a:pPr algn="just"/>
                <a:r>
                  <a:rPr lang="ru-RU" dirty="0"/>
                  <a:t>Первое слагаемое равно расстоянию от точки (</a:t>
                </a:r>
                <a:r>
                  <a:rPr lang="en-US" i="1" dirty="0"/>
                  <a:t>x</a:t>
                </a:r>
                <a:r>
                  <a:rPr lang="en-US" dirty="0"/>
                  <a:t>, </a:t>
                </a:r>
                <a:r>
                  <a:rPr lang="en-US" i="1" dirty="0"/>
                  <a:t>y</a:t>
                </a:r>
                <a:r>
                  <a:rPr lang="en-US" dirty="0"/>
                  <a:t>) </a:t>
                </a:r>
                <a:r>
                  <a:rPr lang="ru-RU" dirty="0"/>
                  <a:t>до точки </a:t>
                </a:r>
                <a:r>
                  <a:rPr lang="en-US" i="1" dirty="0"/>
                  <a:t>A</a:t>
                </a:r>
                <a:r>
                  <a:rPr lang="ru-RU" dirty="0"/>
                  <a:t>(1, 2). Второе слагаемое равно расстоянию от точки (</a:t>
                </a:r>
                <a:r>
                  <a:rPr lang="en-US" i="1" dirty="0"/>
                  <a:t>x</a:t>
                </a:r>
                <a:r>
                  <a:rPr lang="en-US" dirty="0"/>
                  <a:t>, </a:t>
                </a:r>
                <a:r>
                  <a:rPr lang="en-US" i="1" dirty="0"/>
                  <a:t>y</a:t>
                </a:r>
                <a:r>
                  <a:rPr lang="en-US" dirty="0"/>
                  <a:t>) </a:t>
                </a:r>
                <a:r>
                  <a:rPr lang="ru-RU" dirty="0"/>
                  <a:t>до точки </a:t>
                </a:r>
                <a:r>
                  <a:rPr lang="en-US" i="1" dirty="0"/>
                  <a:t>B</a:t>
                </a:r>
                <a:r>
                  <a:rPr lang="ru-RU" dirty="0"/>
                  <a:t>(</a:t>
                </a:r>
                <a:r>
                  <a:rPr lang="en-US" dirty="0"/>
                  <a:t>3</a:t>
                </a:r>
                <a:r>
                  <a:rPr lang="ru-RU" dirty="0"/>
                  <a:t>, </a:t>
                </a:r>
                <a:r>
                  <a:rPr lang="en-US" dirty="0"/>
                  <a:t>1</a:t>
                </a:r>
                <a:r>
                  <a:rPr lang="ru-RU" dirty="0"/>
                  <a:t>).</a:t>
                </a:r>
              </a:p>
              <a:p>
                <a:pPr algn="just"/>
                <a:r>
                  <a:rPr lang="ru-RU" dirty="0"/>
                  <a:t>Наименьшее значение принимается в точках отрезка </a:t>
                </a:r>
                <a:r>
                  <a:rPr lang="en-US" i="1" dirty="0"/>
                  <a:t>AB</a:t>
                </a:r>
                <a:r>
                  <a:rPr lang="ru-RU" dirty="0"/>
                  <a:t> и равно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e>
                    </m:rad>
                  </m:oMath>
                </a14:m>
                <a:r>
                  <a:rPr lang="ru-RU" dirty="0"/>
                  <a:t>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F04F16F-86D1-4A31-8CFB-40AA006D7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1" y="116632"/>
                <a:ext cx="9144000" cy="2055434"/>
              </a:xfrm>
              <a:prstGeom prst="rect">
                <a:avLst/>
              </a:prstGeom>
              <a:blipFill>
                <a:blip r:embed="rId3" cstate="print"/>
                <a:stretch>
                  <a:fillRect l="-1067" t="-2374" r="-1000" b="-59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4A746B9F-5937-49BC-A368-CDB14E896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2276872"/>
            <a:ext cx="4176567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62B1E9-78DF-41D5-B7FA-AF186418AD4F}"/>
                  </a:ext>
                </a:extLst>
              </p:cNvPr>
              <p:cNvSpPr txBox="1"/>
              <p:nvPr/>
            </p:nvSpPr>
            <p:spPr>
              <a:xfrm>
                <a:off x="56876" y="5661248"/>
                <a:ext cx="4155084" cy="500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FF0000"/>
                    </a:solidFill>
                  </a:rPr>
                  <a:t>	Ответ.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e>
                    </m:rad>
                  </m:oMath>
                </a14:m>
                <a:r>
                  <a:rPr lang="ru-RU" dirty="0"/>
                  <a:t>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862B1E9-78DF-41D5-B7FA-AF186418A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6" y="5661248"/>
                <a:ext cx="4155084" cy="500202"/>
              </a:xfrm>
              <a:prstGeom prst="rect">
                <a:avLst/>
              </a:prstGeom>
              <a:blipFill>
                <a:blip r:embed="rId5" cstate="print"/>
                <a:stretch>
                  <a:fillRect t="-1220" b="-280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83170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8884" name="Text Box 4"/>
              <p:cNvSpPr txBox="1">
                <a:spLocks noChangeArrowheads="1"/>
              </p:cNvSpPr>
              <p:nvPr/>
            </p:nvSpPr>
            <p:spPr bwMode="auto">
              <a:xfrm>
                <a:off x="0" y="548680"/>
                <a:ext cx="9144000" cy="9089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/>
                  <a:t>	Найдите наименьшее значение функции</a:t>
                </a:r>
              </a:p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−2)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ru-RU" b="0" i="1" smtClean="0">
                              <a:latin typeface="Cambria Math"/>
                            </a:rPr>
                            <m:t>16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−10)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ru-RU" b="0" i="1" smtClean="0">
                              <a:latin typeface="Cambria Math"/>
                            </a:rPr>
                            <m:t>4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888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48680"/>
                <a:ext cx="9144000" cy="908903"/>
              </a:xfrm>
              <a:prstGeom prst="rect">
                <a:avLst/>
              </a:prstGeom>
              <a:blipFill>
                <a:blip r:embed="rId3" cstate="print"/>
                <a:stretch>
                  <a:fillRect t="-53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5AC105C-02CB-451A-9EA0-B965B4F539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5051" y="72008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0447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473F9E0-D636-4B67-A232-26917F831E80}"/>
                  </a:ext>
                </a:extLst>
              </p:cNvPr>
              <p:cNvSpPr txBox="1"/>
              <p:nvPr/>
            </p:nvSpPr>
            <p:spPr>
              <a:xfrm>
                <a:off x="9153" y="116632"/>
                <a:ext cx="9144000" cy="1802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FF0000"/>
                    </a:solidFill>
                  </a:rPr>
                  <a:t>	Решение.</a:t>
                </a:r>
                <a:r>
                  <a:rPr lang="ru-RU" dirty="0"/>
                  <a:t> Первое слагаемое равно расстоянию от точки (</a:t>
                </a:r>
                <a:r>
                  <a:rPr lang="en-US" i="1" dirty="0"/>
                  <a:t>x</a:t>
                </a:r>
                <a:r>
                  <a:rPr lang="en-US" dirty="0"/>
                  <a:t>, 0) </a:t>
                </a:r>
                <a:r>
                  <a:rPr lang="ru-RU" dirty="0"/>
                  <a:t>до точки (2, 4). Второе слагаемое равно расстоянию от точки (</a:t>
                </a:r>
                <a:r>
                  <a:rPr lang="en-US" i="1" dirty="0"/>
                  <a:t>x</a:t>
                </a:r>
                <a:r>
                  <a:rPr lang="en-US" dirty="0"/>
                  <a:t>, 0) </a:t>
                </a:r>
                <a:r>
                  <a:rPr lang="ru-RU" dirty="0"/>
                  <a:t>до точки (10, 2). Наименьшее значение принимается в точке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/>
                          </a:rPr>
                          <m:t>7</m:t>
                        </m:r>
                        <m:f>
                          <m:fPr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, 0</m:t>
                        </m:r>
                      </m:e>
                    </m:d>
                  </m:oMath>
                </a14:m>
                <a:r>
                  <a:rPr lang="ru-RU" dirty="0"/>
                  <a:t> и равно</a:t>
                </a:r>
                <a:r>
                  <a:rPr lang="en-US" dirty="0"/>
                  <a:t> 10</a:t>
                </a:r>
                <a:r>
                  <a:rPr lang="ru-RU" dirty="0"/>
                  <a:t>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473F9E0-D636-4B67-A232-26917F831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3" y="116632"/>
                <a:ext cx="9144000" cy="1802481"/>
              </a:xfrm>
              <a:prstGeom prst="rect">
                <a:avLst/>
              </a:prstGeom>
              <a:blipFill>
                <a:blip r:embed="rId3" cstate="print"/>
                <a:stretch>
                  <a:fillRect l="-1067" t="-2703" r="-467" b="-40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B0217E38-7057-434A-B80E-064AF5D12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88840"/>
            <a:ext cx="4369346" cy="338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FAF94D-D7C3-4002-A3AF-C3C40428F2CD}"/>
              </a:ext>
            </a:extLst>
          </p:cNvPr>
          <p:cNvSpPr txBox="1"/>
          <p:nvPr/>
        </p:nvSpPr>
        <p:spPr>
          <a:xfrm>
            <a:off x="9153" y="5847655"/>
            <a:ext cx="2834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	Ответ.</a:t>
            </a:r>
            <a:r>
              <a:rPr lang="ru-RU" dirty="0"/>
              <a:t> </a:t>
            </a:r>
            <a:r>
              <a:rPr lang="en-US" dirty="0"/>
              <a:t>10</a:t>
            </a:r>
            <a:r>
              <a:rPr lang="ru-RU" dirty="0"/>
              <a:t>.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82245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8884" name="Text Box 4"/>
              <p:cNvSpPr txBox="1">
                <a:spLocks noChangeArrowheads="1"/>
              </p:cNvSpPr>
              <p:nvPr/>
            </p:nvSpPr>
            <p:spPr bwMode="auto">
              <a:xfrm>
                <a:off x="0" y="620688"/>
                <a:ext cx="9144000" cy="9190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/>
                  <a:t>	Найдите наименьшее значение функции</a:t>
                </a:r>
              </a:p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+5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−16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+89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888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20688"/>
                <a:ext cx="9144000" cy="919098"/>
              </a:xfrm>
              <a:prstGeom prst="rect">
                <a:avLst/>
              </a:prstGeom>
              <a:blipFill>
                <a:blip r:embed="rId3" cstate="print"/>
                <a:stretch>
                  <a:fillRect t="-529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9CD99051-21BC-4918-A070-89BC05F2BD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5051" y="72008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797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DC4A4262-41A5-FFF0-504D-677546A01B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Расстояние между точками</a:t>
            </a:r>
          </a:p>
        </p:txBody>
      </p:sp>
      <p:sp>
        <p:nvSpPr>
          <p:cNvPr id="92176" name="Text Box 16">
            <a:extLst>
              <a:ext uri="{FF2B5EF4-FFF2-40B4-BE49-F238E27FC236}">
                <a16:creationId xmlns:a16="http://schemas.microsoft.com/office/drawing/2014/main" id="{B6A19B21-8C2C-DAFB-BFE8-913E4E9B9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Расстояние между точками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(</a:t>
            </a:r>
            <a:r>
              <a:rPr lang="en-US" altLang="ru-RU" sz="2800" i="1" dirty="0">
                <a:cs typeface="Times New Roman" panose="02020603050405020304" pitchFamily="18" charset="0"/>
              </a:rPr>
              <a:t>x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, </a:t>
            </a:r>
            <a:r>
              <a:rPr lang="en-US" altLang="ru-RU" sz="2800" i="1" dirty="0">
                <a:cs typeface="Times New Roman" panose="02020603050405020304" pitchFamily="18" charset="0"/>
              </a:rPr>
              <a:t>y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),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800" dirty="0">
                <a:cs typeface="Times New Roman" panose="02020603050405020304" pitchFamily="18" charset="0"/>
              </a:rPr>
              <a:t>(</a:t>
            </a:r>
            <a:r>
              <a:rPr lang="en-US" altLang="ru-RU" sz="2800" i="1" dirty="0">
                <a:cs typeface="Times New Roman" panose="02020603050405020304" pitchFamily="18" charset="0"/>
              </a:rPr>
              <a:t>x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800" dirty="0">
                <a:cs typeface="Times New Roman" panose="02020603050405020304" pitchFamily="18" charset="0"/>
              </a:rPr>
              <a:t>, </a:t>
            </a:r>
            <a:r>
              <a:rPr lang="en-US" altLang="ru-RU" sz="2800" i="1" dirty="0">
                <a:cs typeface="Times New Roman" panose="02020603050405020304" pitchFamily="18" charset="0"/>
              </a:rPr>
              <a:t>y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800" dirty="0">
                <a:cs typeface="Times New Roman" panose="02020603050405020304" pitchFamily="18" charset="0"/>
              </a:rPr>
              <a:t>) на плоскости с заданными координатами</a:t>
            </a:r>
            <a:r>
              <a:rPr lang="ru-RU" altLang="ru-RU" sz="2800" dirty="0"/>
              <a:t> выражается формулой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200" name="Object 40">
                <a:extLst>
                  <a:ext uri="{FF2B5EF4-FFF2-40B4-BE49-F238E27FC236}">
                    <a16:creationId xmlns:a16="http://schemas.microsoft.com/office/drawing/2014/main" id="{2867BDBB-0CCD-9492-944F-93A7D31D2718}"/>
                  </a:ext>
                </a:extLst>
              </p:cNvPr>
              <p:cNvSpPr txBox="1"/>
              <p:nvPr/>
            </p:nvSpPr>
            <p:spPr bwMode="auto">
              <a:xfrm>
                <a:off x="2133600" y="1828800"/>
                <a:ext cx="4318000" cy="584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+(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ru-R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/>
              </a:p>
            </p:txBody>
          </p:sp>
        </mc:Choice>
        <mc:Fallback>
          <p:sp>
            <p:nvSpPr>
              <p:cNvPr id="92200" name="Object 40">
                <a:extLst>
                  <a:ext uri="{FF2B5EF4-FFF2-40B4-BE49-F238E27FC236}">
                    <a16:creationId xmlns:a16="http://schemas.microsoft.com/office/drawing/2014/main" id="{2867BDBB-0CCD-9492-944F-93A7D31D2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3600" y="1828800"/>
                <a:ext cx="4318000" cy="584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01" name="Picture 41">
            <a:extLst>
              <a:ext uri="{FF2B5EF4-FFF2-40B4-BE49-F238E27FC236}">
                <a16:creationId xmlns:a16="http://schemas.microsoft.com/office/drawing/2014/main" id="{042EB018-2405-21F1-BC40-4AD56924C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43200"/>
            <a:ext cx="3430588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02E5B3-B8A5-45C2-B31D-E2CD347A5359}"/>
                  </a:ext>
                </a:extLst>
              </p:cNvPr>
              <p:cNvSpPr txBox="1"/>
              <p:nvPr/>
            </p:nvSpPr>
            <p:spPr>
              <a:xfrm>
                <a:off x="-34677" y="163515"/>
                <a:ext cx="9144000" cy="2068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Решение.</a:t>
                </a:r>
                <a:r>
                  <a:rPr lang="ru-RU" dirty="0"/>
                  <a:t> Преобразуем подкоренные выражения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−1)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ru-RU" b="0" i="1" smtClean="0">
                              <a:latin typeface="Cambria Math"/>
                            </a:rPr>
                            <m:t>4</m:t>
                          </m:r>
                        </m:e>
                      </m:rad>
                      <m:r>
                        <a:rPr lang="en-US" i="1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−8)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ru-RU" b="0" i="1" smtClean="0">
                              <a:latin typeface="Cambria Math"/>
                            </a:rPr>
                            <m:t>25</m:t>
                          </m:r>
                        </m:e>
                      </m:rad>
                      <m:r>
                        <a:rPr lang="en-US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  <a:p>
                <a:pPr algn="just"/>
                <a:r>
                  <a:rPr lang="ru-RU" dirty="0"/>
                  <a:t>Первое слагаемое равно расстоянию от точки (</a:t>
                </a:r>
                <a:r>
                  <a:rPr lang="en-US" i="1" dirty="0"/>
                  <a:t>x</a:t>
                </a:r>
                <a:r>
                  <a:rPr lang="en-US" dirty="0"/>
                  <a:t>, 0) </a:t>
                </a:r>
                <a:r>
                  <a:rPr lang="ru-RU" dirty="0"/>
                  <a:t>до точки (1, 2). Второе слагаемое равно расстоянию от точки (</a:t>
                </a:r>
                <a:r>
                  <a:rPr lang="en-US" i="1" dirty="0"/>
                  <a:t>x</a:t>
                </a:r>
                <a:r>
                  <a:rPr lang="en-US" dirty="0"/>
                  <a:t>, 0) </a:t>
                </a:r>
                <a:r>
                  <a:rPr lang="ru-RU" dirty="0"/>
                  <a:t>до точки (8, 5).</a:t>
                </a:r>
              </a:p>
              <a:p>
                <a:pPr algn="just"/>
                <a:r>
                  <a:rPr lang="ru-RU" dirty="0"/>
                  <a:t>Наименьшее значение принимается в точке (3, 0) и равно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7</m:t>
                    </m:r>
                    <m:rad>
                      <m:radPr>
                        <m:degHide m:val="on"/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dirty="0"/>
                  <a:t>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202E5B3-B8A5-45C2-B31D-E2CD347A5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677" y="163515"/>
                <a:ext cx="9144000" cy="2068836"/>
              </a:xfrm>
              <a:prstGeom prst="rect">
                <a:avLst/>
              </a:prstGeom>
              <a:blipFill>
                <a:blip r:embed="rId3" cstate="print"/>
                <a:stretch>
                  <a:fillRect l="-1000" t="-2360" r="-1067" b="-53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FD89311F-D9A9-4021-B181-9356EAEA9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48880"/>
            <a:ext cx="3568416" cy="3212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8D18A7-318D-4EE2-8A1C-C9590619DA23}"/>
                  </a:ext>
                </a:extLst>
              </p:cNvPr>
              <p:cNvSpPr txBox="1"/>
              <p:nvPr/>
            </p:nvSpPr>
            <p:spPr>
              <a:xfrm>
                <a:off x="5347" y="5949280"/>
                <a:ext cx="3486533" cy="497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Ответ.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7</m:t>
                    </m:r>
                    <m:rad>
                      <m:radPr>
                        <m:degHide m:val="on"/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dirty="0"/>
                  <a:t>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08D18A7-318D-4EE2-8A1C-C9590619D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" y="5949280"/>
                <a:ext cx="3486533" cy="497637"/>
              </a:xfrm>
              <a:prstGeom prst="rect">
                <a:avLst/>
              </a:prstGeom>
              <a:blipFill>
                <a:blip r:embed="rId5" cstate="print"/>
                <a:stretch>
                  <a:fillRect t="-2439" b="-268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2871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8884" name="Text Box 4"/>
              <p:cNvSpPr txBox="1">
                <a:spLocks noChangeArrowheads="1"/>
              </p:cNvSpPr>
              <p:nvPr/>
            </p:nvSpPr>
            <p:spPr bwMode="auto">
              <a:xfrm>
                <a:off x="0" y="548680"/>
                <a:ext cx="9144000" cy="9089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Найдите наименьшее значение функции</a:t>
                </a:r>
                <a:endParaRPr lang="ru-RU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2)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(2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888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48680"/>
                <a:ext cx="9144000" cy="908903"/>
              </a:xfrm>
              <a:prstGeom prst="rect">
                <a:avLst/>
              </a:prstGeom>
              <a:blipFill>
                <a:blip r:embed="rId3" cstate="print"/>
                <a:stretch>
                  <a:fillRect t="-53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E39041F-ED24-4FE5-8537-67F347F5F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5051" y="72008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17604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C8A14C-C8BE-4ED1-8513-25B6971DE886}"/>
                  </a:ext>
                </a:extLst>
              </p:cNvPr>
              <p:cNvSpPr txBox="1"/>
              <p:nvPr/>
            </p:nvSpPr>
            <p:spPr>
              <a:xfrm>
                <a:off x="43133" y="56950"/>
                <a:ext cx="9144000" cy="2343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Решение.</a:t>
                </a:r>
                <a:r>
                  <a:rPr lang="ru-RU" dirty="0"/>
                  <a:t> Первое слагаемое равно расстоянию от точки (</a:t>
                </a:r>
                <a:r>
                  <a:rPr lang="en-US" i="1" dirty="0"/>
                  <a:t>x</a:t>
                </a:r>
                <a:r>
                  <a:rPr lang="en-US" dirty="0"/>
                  <a:t>, 2</a:t>
                </a:r>
                <a:r>
                  <a:rPr lang="en-US" i="1" dirty="0"/>
                  <a:t>x</a:t>
                </a:r>
                <a:r>
                  <a:rPr lang="en-US" dirty="0"/>
                  <a:t>) </a:t>
                </a:r>
                <a:r>
                  <a:rPr lang="ru-RU" dirty="0"/>
                  <a:t>до точки </a:t>
                </a:r>
                <a:r>
                  <a:rPr lang="en-US" i="1" dirty="0"/>
                  <a:t>A</a:t>
                </a:r>
                <a:r>
                  <a:rPr lang="ru-RU" dirty="0"/>
                  <a:t>(</a:t>
                </a:r>
                <a:r>
                  <a:rPr lang="en-US" dirty="0"/>
                  <a:t>2</a:t>
                </a:r>
                <a:r>
                  <a:rPr lang="ru-RU" dirty="0"/>
                  <a:t>, </a:t>
                </a:r>
                <a:r>
                  <a:rPr lang="en-US" dirty="0"/>
                  <a:t>-1</a:t>
                </a:r>
                <a:r>
                  <a:rPr lang="ru-RU" dirty="0"/>
                  <a:t>). Второе слагаемое равно расстоянию от точки (</a:t>
                </a:r>
                <a:r>
                  <a:rPr lang="en-US" i="1" dirty="0"/>
                  <a:t>x</a:t>
                </a:r>
                <a:r>
                  <a:rPr lang="en-US" dirty="0"/>
                  <a:t>, 2</a:t>
                </a:r>
                <a:r>
                  <a:rPr lang="en-US" i="1" dirty="0"/>
                  <a:t>x</a:t>
                </a:r>
                <a:r>
                  <a:rPr lang="en-US" dirty="0"/>
                  <a:t>) </a:t>
                </a:r>
                <a:r>
                  <a:rPr lang="ru-RU" dirty="0"/>
                  <a:t>до точки </a:t>
                </a:r>
                <a:r>
                  <a:rPr lang="en-US" i="1" dirty="0"/>
                  <a:t>B</a:t>
                </a:r>
                <a:r>
                  <a:rPr lang="ru-RU" dirty="0"/>
                  <a:t>(</a:t>
                </a:r>
                <a:r>
                  <a:rPr lang="en-US" dirty="0"/>
                  <a:t>7</a:t>
                </a:r>
                <a:r>
                  <a:rPr lang="ru-RU" dirty="0"/>
                  <a:t>, </a:t>
                </a:r>
                <a:r>
                  <a:rPr lang="en-US" dirty="0"/>
                  <a:t>4</a:t>
                </a:r>
                <a:r>
                  <a:rPr lang="ru-RU" dirty="0"/>
                  <a:t>).</a:t>
                </a:r>
                <a:r>
                  <a:rPr lang="en-US" dirty="0"/>
                  <a:t> </a:t>
                </a:r>
                <a:r>
                  <a:rPr lang="ru-RU" dirty="0"/>
                  <a:t>Рассмотрим точку </a:t>
                </a:r>
                <a:r>
                  <a:rPr lang="en-US" i="1" dirty="0"/>
                  <a:t>A’</a:t>
                </a:r>
                <a:r>
                  <a:rPr lang="en-US" dirty="0"/>
                  <a:t>(-2, 1).</a:t>
                </a:r>
                <a:r>
                  <a:rPr lang="en-US" i="1" dirty="0"/>
                  <a:t> </a:t>
                </a:r>
                <a:r>
                  <a:rPr lang="ru-RU" dirty="0"/>
                  <a:t>Тогда расстояние от </a:t>
                </a:r>
                <a:r>
                  <a:rPr lang="en-US" i="1" dirty="0"/>
                  <a:t>A </a:t>
                </a:r>
                <a:r>
                  <a:rPr lang="ru-RU" dirty="0"/>
                  <a:t>до </a:t>
                </a:r>
                <a:r>
                  <a:rPr lang="en-US" i="1" dirty="0"/>
                  <a:t>C </a:t>
                </a:r>
                <a:r>
                  <a:rPr lang="ru-RU" dirty="0"/>
                  <a:t>равно расстоянию от </a:t>
                </a:r>
                <a:r>
                  <a:rPr lang="en-US" i="1" dirty="0"/>
                  <a:t>A’ </a:t>
                </a:r>
                <a:r>
                  <a:rPr lang="ru-RU" dirty="0"/>
                  <a:t>до </a:t>
                </a:r>
                <a:r>
                  <a:rPr lang="en-US" i="1" dirty="0"/>
                  <a:t>C</a:t>
                </a:r>
                <a:r>
                  <a:rPr lang="ru-RU" dirty="0"/>
                  <a:t>.</a:t>
                </a:r>
                <a:r>
                  <a:rPr lang="en-US" i="1" dirty="0"/>
                  <a:t> </a:t>
                </a:r>
                <a:r>
                  <a:rPr lang="ru-RU" dirty="0"/>
                  <a:t>Наименьшее значение </a:t>
                </a:r>
                <a:r>
                  <a:rPr lang="en-US" i="1" dirty="0"/>
                  <a:t>AC + BC </a:t>
                </a:r>
                <a:r>
                  <a:rPr lang="ru-RU" dirty="0"/>
                  <a:t>принимается в случае, если точки </a:t>
                </a:r>
                <a:r>
                  <a:rPr lang="en-US" i="1" dirty="0"/>
                  <a:t>A’</a:t>
                </a:r>
                <a:r>
                  <a:rPr lang="en-US" dirty="0"/>
                  <a:t>, </a:t>
                </a:r>
                <a:r>
                  <a:rPr lang="en-US" i="1" dirty="0"/>
                  <a:t>B </a:t>
                </a:r>
                <a:r>
                  <a:rPr lang="ru-RU" dirty="0"/>
                  <a:t>и </a:t>
                </a:r>
                <a:r>
                  <a:rPr lang="en-US" i="1" dirty="0"/>
                  <a:t>C </a:t>
                </a:r>
                <a:r>
                  <a:rPr lang="ru-RU" dirty="0"/>
                  <a:t>принадлежат одной прямой. Оно равно расстоянию от </a:t>
                </a:r>
                <a:r>
                  <a:rPr lang="en-US" i="1" dirty="0"/>
                  <a:t>A’ </a:t>
                </a:r>
                <a:r>
                  <a:rPr lang="ru-RU" dirty="0"/>
                  <a:t>до </a:t>
                </a:r>
                <a:r>
                  <a:rPr lang="en-US" i="1" dirty="0"/>
                  <a:t>B</a:t>
                </a:r>
                <a:r>
                  <a:rPr lang="ru-RU" dirty="0"/>
                  <a:t>, т.е. равно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8C8A14C-C8BE-4ED1-8513-25B6971DE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3" y="56950"/>
                <a:ext cx="9144000" cy="2343142"/>
              </a:xfrm>
              <a:prstGeom prst="rect">
                <a:avLst/>
              </a:prstGeom>
              <a:blipFill>
                <a:blip r:embed="rId3" cstate="print"/>
                <a:stretch>
                  <a:fillRect l="-1000" t="-2078" r="-1067" b="-49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2038EA-3F38-4C02-9023-29D29AB57FE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50129" y="2636912"/>
            <a:ext cx="4267175" cy="286675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2AC1AC-4BB4-4B1C-908E-954FAF0D6B2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2636912"/>
            <a:ext cx="4146403" cy="2866751"/>
          </a:xfrm>
          <a:prstGeom prst="rect">
            <a:avLst/>
          </a:prstGeom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04301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9626" y="520761"/>
                <a:ext cx="9144000" cy="1654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/>
                  <a:t> Найдите наибольшее и наименьшее значения выражения     (</a:t>
                </a:r>
                <a:r>
                  <a:rPr lang="ru-RU" i="1" dirty="0"/>
                  <a:t>a </a:t>
                </a:r>
                <a:r>
                  <a:rPr lang="ru-RU" dirty="0"/>
                  <a:t>− </a:t>
                </a:r>
                <a:r>
                  <a:rPr lang="en-US" i="1" dirty="0"/>
                  <a:t>c</a:t>
                </a:r>
                <a:r>
                  <a:rPr lang="ru-RU" dirty="0"/>
                  <a:t>)</a:t>
                </a:r>
                <a:r>
                  <a:rPr lang="ru-RU" baseline="30000" dirty="0"/>
                  <a:t>2 </a:t>
                </a:r>
                <a:r>
                  <a:rPr lang="ru-RU" dirty="0"/>
                  <a:t>+ (</a:t>
                </a:r>
                <a:r>
                  <a:rPr lang="ru-RU" i="1" dirty="0"/>
                  <a:t>b </a:t>
                </a:r>
                <a:r>
                  <a:rPr lang="ru-RU" dirty="0"/>
                  <a:t>+ </a:t>
                </a:r>
                <a:r>
                  <a:rPr lang="en-US" i="1" dirty="0"/>
                  <a:t>d</a:t>
                </a:r>
                <a:r>
                  <a:rPr lang="ru-RU" dirty="0"/>
                  <a:t>)</a:t>
                </a:r>
                <a:r>
                  <a:rPr lang="ru-RU" baseline="30000" dirty="0"/>
                  <a:t>2</a:t>
                </a:r>
                <a:r>
                  <a:rPr lang="ru-RU" dirty="0"/>
                  <a:t>, если числа </a:t>
                </a:r>
                <a:r>
                  <a:rPr lang="ru-RU" i="1" dirty="0"/>
                  <a:t>a</a:t>
                </a:r>
                <a:r>
                  <a:rPr lang="ru-RU" dirty="0"/>
                  <a:t>, </a:t>
                </a:r>
                <a:r>
                  <a:rPr lang="ru-RU" i="1" dirty="0"/>
                  <a:t>b</a:t>
                </a:r>
                <a:r>
                  <a:rPr lang="ru-RU" dirty="0"/>
                  <a:t>, </a:t>
                </a:r>
                <a:r>
                  <a:rPr lang="en-US" i="1" dirty="0"/>
                  <a:t>c</a:t>
                </a:r>
                <a:r>
                  <a:rPr lang="ru-RU" dirty="0"/>
                  <a:t>, </a:t>
                </a:r>
                <a:r>
                  <a:rPr lang="en-US" i="1" dirty="0"/>
                  <a:t>d</a:t>
                </a:r>
                <a:r>
                  <a:rPr lang="ru-RU" i="1" dirty="0"/>
                  <a:t> </a:t>
                </a:r>
                <a:r>
                  <a:rPr lang="ru-RU" dirty="0"/>
                  <a:t>таковы, что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=9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16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626" y="520761"/>
                <a:ext cx="9144000" cy="1654812"/>
              </a:xfrm>
              <a:prstGeom prst="rect">
                <a:avLst/>
              </a:prstGeom>
              <a:blipFill>
                <a:blip r:embed="rId3" cstate="print"/>
                <a:stretch>
                  <a:fillRect l="-1000" t="-2941" r="-10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A1CFED1D-2529-4E66-92EF-C20EB55251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5051" y="72008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44806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A5B17F-CF86-496D-AC1B-44837A14776B}"/>
              </a:ext>
            </a:extLst>
          </p:cNvPr>
          <p:cNvSpPr txBox="1"/>
          <p:nvPr/>
        </p:nvSpPr>
        <p:spPr>
          <a:xfrm>
            <a:off x="13818" y="86366"/>
            <a:ext cx="9144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dirty="0"/>
              <a:t> </a:t>
            </a:r>
            <a:r>
              <a:rPr lang="ru-RU" sz="2200" dirty="0">
                <a:solidFill>
                  <a:srgbClr val="FF0000"/>
                </a:solidFill>
              </a:rPr>
              <a:t>Решение. </a:t>
            </a:r>
            <a:r>
              <a:rPr lang="ru-RU" sz="2200" dirty="0"/>
              <a:t>Выражение (</a:t>
            </a:r>
            <a:r>
              <a:rPr lang="ru-RU" sz="2200" i="1" dirty="0"/>
              <a:t>a</a:t>
            </a:r>
            <a:r>
              <a:rPr lang="ru-RU" sz="2200" dirty="0"/>
              <a:t>−</a:t>
            </a:r>
            <a:r>
              <a:rPr lang="en-US" sz="2200" i="1" dirty="0"/>
              <a:t>c</a:t>
            </a:r>
            <a:r>
              <a:rPr lang="ru-RU" sz="2200" dirty="0"/>
              <a:t>)</a:t>
            </a:r>
            <a:r>
              <a:rPr lang="ru-RU" sz="2200" baseline="30000" dirty="0"/>
              <a:t>2</a:t>
            </a:r>
            <a:r>
              <a:rPr lang="ru-RU" sz="2200" dirty="0"/>
              <a:t>+(</a:t>
            </a:r>
            <a:r>
              <a:rPr lang="ru-RU" sz="2200" i="1" dirty="0"/>
              <a:t>b</a:t>
            </a:r>
            <a:r>
              <a:rPr lang="ru-RU" sz="2200" dirty="0"/>
              <a:t>+</a:t>
            </a:r>
            <a:r>
              <a:rPr lang="en-US" sz="2200" i="1" dirty="0"/>
              <a:t>d</a:t>
            </a:r>
            <a:r>
              <a:rPr lang="ru-RU" sz="2200" dirty="0"/>
              <a:t>)</a:t>
            </a:r>
            <a:r>
              <a:rPr lang="ru-RU" sz="2200" baseline="30000" dirty="0"/>
              <a:t>2</a:t>
            </a:r>
            <a:r>
              <a:rPr lang="ru-RU" sz="2200" dirty="0"/>
              <a:t> представляет собой квадрат расстояния между точками с координатами </a:t>
            </a:r>
            <a:r>
              <a:rPr lang="en-US" sz="2200" dirty="0"/>
              <a:t>(</a:t>
            </a:r>
            <a:r>
              <a:rPr lang="en-US" sz="2200" i="1" dirty="0"/>
              <a:t>a</a:t>
            </a:r>
            <a:r>
              <a:rPr lang="en-US" sz="2200" dirty="0"/>
              <a:t>, </a:t>
            </a:r>
            <a:r>
              <a:rPr lang="en-US" sz="2200" i="1" dirty="0"/>
              <a:t>b</a:t>
            </a:r>
            <a:r>
              <a:rPr lang="en-US" sz="2200" dirty="0"/>
              <a:t>) </a:t>
            </a:r>
            <a:r>
              <a:rPr lang="ru-RU" sz="2200" dirty="0"/>
              <a:t>и </a:t>
            </a:r>
            <a:r>
              <a:rPr lang="en-US" sz="2200" dirty="0"/>
              <a:t>(</a:t>
            </a:r>
            <a:r>
              <a:rPr lang="en-US" sz="2200" i="1" dirty="0"/>
              <a:t>c</a:t>
            </a:r>
            <a:r>
              <a:rPr lang="en-US" sz="2200" dirty="0"/>
              <a:t>, </a:t>
            </a:r>
            <a:r>
              <a:rPr lang="ru-RU" sz="2200" dirty="0"/>
              <a:t>-</a:t>
            </a:r>
            <a:r>
              <a:rPr lang="en-US" sz="2200" i="1" dirty="0"/>
              <a:t>d</a:t>
            </a:r>
            <a:r>
              <a:rPr lang="en-US" sz="2200" dirty="0"/>
              <a:t>). </a:t>
            </a:r>
            <a:r>
              <a:rPr lang="ru-RU" sz="2200" dirty="0"/>
              <a:t>Первая из них лежит на окружности с центром в начале координат и радиусом 3, вторая – на окружности с тем же центром и радиусом 4. Наибольшее расстояние между точками этих окружностей равно сумме радиусов, т. е. 7, а</a:t>
            </a:r>
            <a:r>
              <a:rPr lang="ru-RU" sz="2000" dirty="0"/>
              <a:t> </a:t>
            </a:r>
            <a:r>
              <a:rPr lang="ru-RU" sz="2200" dirty="0"/>
              <a:t>наименьшее расстояние равно разности радиусов, т. е. 1. Поэтому искомые значения равны 49 и 1.</a:t>
            </a:r>
            <a:endParaRPr lang="en-US" sz="22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CB6FA6D-06D7-4EC7-8702-B1C6C9EE4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577" y="2525658"/>
            <a:ext cx="3273647" cy="3142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C27637-1CC2-4C81-B686-2E027AA99FBB}"/>
              </a:ext>
            </a:extLst>
          </p:cNvPr>
          <p:cNvSpPr txBox="1"/>
          <p:nvPr/>
        </p:nvSpPr>
        <p:spPr>
          <a:xfrm>
            <a:off x="1043608" y="587727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ru-RU" dirty="0"/>
              <a:t> 49 и 1.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89929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9626" y="529208"/>
                <a:ext cx="9144000" cy="1203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/>
                  <a:t>Найдите наименьшее значение выражения</a:t>
                </a:r>
              </a:p>
              <a:p>
                <a:pPr algn="just"/>
                <a:endParaRPr lang="ru-RU" dirty="0"/>
              </a:p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+2)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0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−2)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0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−1)</m:t>
                                </m:r>
                              </m:e>
                              <m:sup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1)</m:t>
                                </m:r>
                              </m:e>
                              <m:sup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/>
                              </a:rPr>
                              <m:t>+(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−3)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sz="2000" dirty="0"/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626" y="529208"/>
                <a:ext cx="9144000" cy="1203727"/>
              </a:xfrm>
              <a:prstGeom prst="rect">
                <a:avLst/>
              </a:prstGeom>
              <a:blipFill>
                <a:blip r:embed="rId3" cstate="print"/>
                <a:stretch>
                  <a:fillRect t="-4061" b="-76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AD6E74AB-6CA4-4D32-B619-25DBBDC461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5051" y="72008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2240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45339C-382C-40F2-948E-1BB9500BD2CE}"/>
                  </a:ext>
                </a:extLst>
              </p:cNvPr>
              <p:cNvSpPr txBox="1"/>
              <p:nvPr/>
            </p:nvSpPr>
            <p:spPr>
              <a:xfrm>
                <a:off x="10245" y="141984"/>
                <a:ext cx="9144000" cy="1236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Решение.</a:t>
                </a:r>
                <a:r>
                  <a:rPr lang="ru-RU" dirty="0"/>
                  <a:t> Слагаемые выражают расстояния от точки с координатами (</a:t>
                </a:r>
                <a:r>
                  <a:rPr lang="en-US" i="1" dirty="0"/>
                  <a:t>x</a:t>
                </a:r>
                <a:r>
                  <a:rPr lang="en-US" dirty="0"/>
                  <a:t>, </a:t>
                </a:r>
                <a:r>
                  <a:rPr lang="en-US" i="1" dirty="0"/>
                  <a:t>y</a:t>
                </a:r>
                <a:r>
                  <a:rPr lang="en-US" dirty="0"/>
                  <a:t>) </a:t>
                </a:r>
                <a:r>
                  <a:rPr lang="ru-RU" dirty="0"/>
                  <a:t>до точек (-2, 0), (2, 0), (1, 3), (-1, 3). Наименьшее значение суммы принимается в точке (0, 2). Оно равно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6</m:t>
                    </m:r>
                    <m:rad>
                      <m:radPr>
                        <m:degHide m:val="on"/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845339C-382C-40F2-948E-1BB9500BD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5" y="141984"/>
                <a:ext cx="9144000" cy="1236300"/>
              </a:xfrm>
              <a:prstGeom prst="rect">
                <a:avLst/>
              </a:prstGeom>
              <a:blipFill>
                <a:blip r:embed="rId3" cstate="print"/>
                <a:stretch>
                  <a:fillRect l="-1067" t="-3941" r="-1000" b="-103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FDFF1ED5-8365-4A10-A60A-D4E3211B7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0808"/>
            <a:ext cx="4059875" cy="335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93E0EF-B3E2-4F52-9AE3-5DB49DB69D3E}"/>
                  </a:ext>
                </a:extLst>
              </p:cNvPr>
              <p:cNvSpPr txBox="1"/>
              <p:nvPr/>
            </p:nvSpPr>
            <p:spPr>
              <a:xfrm>
                <a:off x="10245" y="5445224"/>
                <a:ext cx="3913683" cy="497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Ответ.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6</m:t>
                    </m:r>
                    <m:rad>
                      <m:radPr>
                        <m:degHide m:val="on"/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F93E0EF-B3E2-4F52-9AE3-5DB49DB69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5" y="5445224"/>
                <a:ext cx="3913683" cy="497637"/>
              </a:xfrm>
              <a:prstGeom prst="rect">
                <a:avLst/>
              </a:prstGeom>
              <a:blipFill>
                <a:blip r:embed="rId5" cstate="print"/>
                <a:stretch>
                  <a:fillRect t="-2439" b="-268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32299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4384A1-C8D6-FE26-8536-FC8AF50D9835}"/>
              </a:ext>
            </a:extLst>
          </p:cNvPr>
          <p:cNvSpPr txBox="1"/>
          <p:nvPr/>
        </p:nvSpPr>
        <p:spPr>
          <a:xfrm>
            <a:off x="0" y="573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Учебники можно бесплатно скачать на сайте </a:t>
            </a:r>
            <a:r>
              <a:rPr lang="en-US" dirty="0"/>
              <a:t>https://mnemozina.ru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8"/>
            <a:ext cx="8593452" cy="590465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963385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339752" y="342816"/>
            <a:ext cx="3600400" cy="12241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  <a:t>Контактная </a:t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  <a:t>информация</a:t>
            </a:r>
          </a:p>
        </p:txBody>
      </p:sp>
      <p:pic>
        <p:nvPicPr>
          <p:cNvPr id="11" name="Рисунок 10" descr="Mnemozina_LOGOTYPE_R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70808"/>
            <a:ext cx="1296144" cy="123652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3568" y="2132856"/>
            <a:ext cx="7632848" cy="4505647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Издательство «Мнемозина»: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105043, Москва, ул. </a:t>
            </a:r>
            <a:r>
              <a:rPr lang="ru-RU" sz="2000" kern="0" dirty="0" err="1">
                <a:solidFill>
                  <a:sysClr val="windowText" lastClr="000000"/>
                </a:solidFill>
              </a:rPr>
              <a:t>Волочаевская</a:t>
            </a:r>
            <a:r>
              <a:rPr lang="ru-RU" sz="2000" kern="0" dirty="0">
                <a:solidFill>
                  <a:sysClr val="windowText" lastClr="000000"/>
                </a:solidFill>
              </a:rPr>
              <a:t>, 40Г, строение 4, этаж 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Тел.: 8 (495) 1</a:t>
            </a:r>
            <a:r>
              <a:rPr lang="ru-RU" sz="2000" dirty="0"/>
              <a:t>81-68-88</a:t>
            </a:r>
            <a:endParaRPr lang="ru-RU" sz="2000" kern="0" dirty="0">
              <a:solidFill>
                <a:sysClr val="windowText" lastClr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ioc@mnemozina.ru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Сайт: 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Интернет-магазин</a:t>
            </a:r>
            <a:r>
              <a:rPr lang="ru-RU" sz="2000" kern="0" dirty="0">
                <a:solidFill>
                  <a:sysClr val="windowText" lastClr="000000"/>
                </a:solidFill>
              </a:rPr>
              <a:t>: </a:t>
            </a:r>
            <a:r>
              <a:rPr lang="ru-RU" sz="2000" kern="0" dirty="0" err="1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shop.mnemozina.ru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Торговый дом</a:t>
            </a:r>
            <a:r>
              <a:rPr lang="ru-RU" sz="2000" kern="0" dirty="0">
                <a:solidFill>
                  <a:sysClr val="windowText" lastClr="000000"/>
                </a:solidFill>
              </a:rPr>
              <a:t>: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</a:t>
            </a:r>
            <a:r>
              <a:rPr lang="ru-RU" sz="2000" kern="0" dirty="0">
                <a:solidFill>
                  <a:sysClr val="windowText" lastClr="000000"/>
                </a:solidFill>
              </a:rPr>
              <a:t>: </a:t>
            </a:r>
            <a:r>
              <a:rPr lang="ru-RU" sz="2000" kern="0" dirty="0" err="1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td@mnemozina.ru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</a:t>
            </a:r>
            <a:r>
              <a:rPr lang="ru-RU" sz="2000" kern="0" dirty="0">
                <a:solidFill>
                  <a:sysClr val="windowText" lastClr="000000"/>
                </a:solidFill>
              </a:rPr>
              <a:t> для бюджетных закупок: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tender@mnemozina.ru </a:t>
            </a:r>
            <a:endParaRPr lang="ru-RU" sz="2000" kern="0" dirty="0">
              <a:solidFill>
                <a:schemeClr val="accent2">
                  <a:lumMod val="50000"/>
                </a:schemeClr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Тел.:  8 (495) 640–93–99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Электронные формы учебников и пособий представлены на сайте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«Школа в кармане»</a:t>
            </a:r>
            <a:r>
              <a:rPr lang="ru-RU" sz="2000" kern="0" dirty="0">
                <a:solidFill>
                  <a:sysClr val="windowText" lastClr="000000"/>
                </a:solidFill>
              </a:rPr>
              <a:t>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pocketschool.ru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pPr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</a:t>
            </a:r>
            <a:r>
              <a:rPr lang="ru-RU" sz="2000" kern="0" dirty="0">
                <a:solidFill>
                  <a:sysClr val="windowText" lastClr="000000"/>
                </a:solidFill>
              </a:rPr>
              <a:t> для оптовых закупок: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zakaz@ars-edu.ru</a:t>
            </a:r>
            <a:endParaRPr lang="en-US" sz="2000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158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>
            <a:extLst>
              <a:ext uri="{FF2B5EF4-FFF2-40B4-BE49-F238E27FC236}">
                <a16:creationId xmlns:a16="http://schemas.microsoft.com/office/drawing/2014/main" id="{9077351A-E038-D748-3624-EA1AC18FAB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Окружность и круг</a:t>
            </a:r>
          </a:p>
        </p:txBody>
      </p:sp>
      <p:sp>
        <p:nvSpPr>
          <p:cNvPr id="307203" name="Text Box 3">
            <a:extLst>
              <a:ext uri="{FF2B5EF4-FFF2-40B4-BE49-F238E27FC236}">
                <a16:creationId xmlns:a16="http://schemas.microsoft.com/office/drawing/2014/main" id="{96015C4A-3EC5-FE0E-75D7-7836E18C6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О</a:t>
            </a:r>
            <a:r>
              <a:rPr lang="ru-RU" altLang="ru-RU" sz="2800" dirty="0">
                <a:cs typeface="Times New Roman" panose="02020603050405020304" pitchFamily="18" charset="0"/>
              </a:rPr>
              <a:t>кружност</a:t>
            </a:r>
            <a:r>
              <a:rPr lang="ru-RU" altLang="ru-RU" sz="2800" dirty="0"/>
              <a:t>ь</a:t>
            </a:r>
            <a:r>
              <a:rPr lang="ru-RU" altLang="ru-RU" sz="2800" dirty="0">
                <a:cs typeface="Times New Roman" panose="02020603050405020304" pitchFamily="18" charset="0"/>
              </a:rPr>
              <a:t> с центром в точке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0</a:t>
            </a:r>
            <a:r>
              <a:rPr lang="ru-RU" altLang="ru-RU" sz="2800" dirty="0">
                <a:cs typeface="Times New Roman" panose="02020603050405020304" pitchFamily="18" charset="0"/>
              </a:rPr>
              <a:t>(</a:t>
            </a:r>
            <a:r>
              <a:rPr lang="en-US" altLang="ru-RU" sz="2800" i="1" dirty="0">
                <a:cs typeface="Times New Roman" panose="02020603050405020304" pitchFamily="18" charset="0"/>
              </a:rPr>
              <a:t>x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0</a:t>
            </a:r>
            <a:r>
              <a:rPr lang="ru-RU" altLang="ru-RU" sz="2800" dirty="0">
                <a:cs typeface="Times New Roman" panose="02020603050405020304" pitchFamily="18" charset="0"/>
              </a:rPr>
              <a:t>, </a:t>
            </a:r>
            <a:r>
              <a:rPr lang="en-US" altLang="ru-RU" sz="2800" i="1" dirty="0">
                <a:cs typeface="Times New Roman" panose="02020603050405020304" pitchFamily="18" charset="0"/>
              </a:rPr>
              <a:t>y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0</a:t>
            </a:r>
            <a:r>
              <a:rPr lang="ru-RU" altLang="ru-RU" sz="2800" dirty="0">
                <a:cs typeface="Times New Roman" panose="02020603050405020304" pitchFamily="18" charset="0"/>
              </a:rPr>
              <a:t>) и радиусом </a:t>
            </a:r>
            <a:r>
              <a:rPr lang="en-US" altLang="ru-RU" sz="2800" i="1" dirty="0">
                <a:cs typeface="Times New Roman" panose="02020603050405020304" pitchFamily="18" charset="0"/>
              </a:rPr>
              <a:t>R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задаётся уравнением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7207" name="Object 7">
                <a:extLst>
                  <a:ext uri="{FF2B5EF4-FFF2-40B4-BE49-F238E27FC236}">
                    <a16:creationId xmlns:a16="http://schemas.microsoft.com/office/drawing/2014/main" id="{4A703632-EF85-319D-726E-A37147DB4410}"/>
                  </a:ext>
                </a:extLst>
              </p:cNvPr>
              <p:cNvSpPr txBox="1"/>
              <p:nvPr/>
            </p:nvSpPr>
            <p:spPr bwMode="auto">
              <a:xfrm>
                <a:off x="2209800" y="1447800"/>
                <a:ext cx="3594100" cy="469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ru-R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ru-R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/>
              </a:p>
            </p:txBody>
          </p:sp>
        </mc:Choice>
        <mc:Fallback>
          <p:sp>
            <p:nvSpPr>
              <p:cNvPr id="307207" name="Object 7">
                <a:extLst>
                  <a:ext uri="{FF2B5EF4-FFF2-40B4-BE49-F238E27FC236}">
                    <a16:creationId xmlns:a16="http://schemas.microsoft.com/office/drawing/2014/main" id="{4A703632-EF85-319D-726E-A37147DB4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9800" y="1447800"/>
                <a:ext cx="3594100" cy="469900"/>
              </a:xfrm>
              <a:prstGeom prst="rect">
                <a:avLst/>
              </a:prstGeom>
              <a:blipFill>
                <a:blip r:embed="rId3"/>
                <a:stretch>
                  <a:fillRect l="-1188" b="-649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208" name="Text Box 8">
            <a:extLst>
              <a:ext uri="{FF2B5EF4-FFF2-40B4-BE49-F238E27FC236}">
                <a16:creationId xmlns:a16="http://schemas.microsoft.com/office/drawing/2014/main" id="{2CD88C2E-D8E8-F91B-9E78-AE552FF60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50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Круг</a:t>
            </a:r>
            <a:r>
              <a:rPr lang="ru-RU" altLang="ru-RU" sz="2800" dirty="0">
                <a:cs typeface="Times New Roman" panose="02020603050405020304" pitchFamily="18" charset="0"/>
              </a:rPr>
              <a:t> с центром в точке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0</a:t>
            </a:r>
            <a:r>
              <a:rPr lang="ru-RU" altLang="ru-RU" sz="2800" dirty="0">
                <a:cs typeface="Times New Roman" panose="02020603050405020304" pitchFamily="18" charset="0"/>
              </a:rPr>
              <a:t>(</a:t>
            </a:r>
            <a:r>
              <a:rPr lang="en-US" altLang="ru-RU" sz="2800" i="1" dirty="0">
                <a:cs typeface="Times New Roman" panose="02020603050405020304" pitchFamily="18" charset="0"/>
              </a:rPr>
              <a:t>x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0</a:t>
            </a:r>
            <a:r>
              <a:rPr lang="ru-RU" altLang="ru-RU" sz="2800" dirty="0">
                <a:cs typeface="Times New Roman" panose="02020603050405020304" pitchFamily="18" charset="0"/>
              </a:rPr>
              <a:t>, </a:t>
            </a:r>
            <a:r>
              <a:rPr lang="en-US" altLang="ru-RU" sz="2800" i="1" dirty="0">
                <a:cs typeface="Times New Roman" panose="02020603050405020304" pitchFamily="18" charset="0"/>
              </a:rPr>
              <a:t>y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0</a:t>
            </a:r>
            <a:r>
              <a:rPr lang="ru-RU" altLang="ru-RU" sz="2800" dirty="0">
                <a:cs typeface="Times New Roman" panose="02020603050405020304" pitchFamily="18" charset="0"/>
              </a:rPr>
              <a:t>) и радиусом </a:t>
            </a:r>
            <a:r>
              <a:rPr lang="en-US" altLang="ru-RU" sz="2800" i="1" dirty="0">
                <a:cs typeface="Times New Roman" panose="02020603050405020304" pitchFamily="18" charset="0"/>
              </a:rPr>
              <a:t>R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задаётся уравнением</a:t>
            </a:r>
            <a:endParaRPr lang="ru-RU" alt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7209" name="Object 9">
                <a:extLst>
                  <a:ext uri="{FF2B5EF4-FFF2-40B4-BE49-F238E27FC236}">
                    <a16:creationId xmlns:a16="http://schemas.microsoft.com/office/drawing/2014/main" id="{D4E8DFFA-BC3B-9BF2-C929-1AE7E6708288}"/>
                  </a:ext>
                </a:extLst>
              </p:cNvPr>
              <p:cNvSpPr txBox="1"/>
              <p:nvPr/>
            </p:nvSpPr>
            <p:spPr bwMode="auto">
              <a:xfrm>
                <a:off x="2209800" y="2895600"/>
                <a:ext cx="3594100" cy="469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ru-R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ru-R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/>
              </a:p>
            </p:txBody>
          </p:sp>
        </mc:Choice>
        <mc:Fallback>
          <p:sp>
            <p:nvSpPr>
              <p:cNvPr id="307209" name="Object 9">
                <a:extLst>
                  <a:ext uri="{FF2B5EF4-FFF2-40B4-BE49-F238E27FC236}">
                    <a16:creationId xmlns:a16="http://schemas.microsoft.com/office/drawing/2014/main" id="{D4E8DFFA-BC3B-9BF2-C929-1AE7E6708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9800" y="2895600"/>
                <a:ext cx="3594100" cy="469900"/>
              </a:xfrm>
              <a:prstGeom prst="rect">
                <a:avLst/>
              </a:prstGeom>
              <a:blipFill>
                <a:blip r:embed="rId4"/>
                <a:stretch>
                  <a:fillRect l="-1188" b="-779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210" name="Picture 10">
            <a:extLst>
              <a:ext uri="{FF2B5EF4-FFF2-40B4-BE49-F238E27FC236}">
                <a16:creationId xmlns:a16="http://schemas.microsoft.com/office/drawing/2014/main" id="{EE231C88-7B36-1BAF-D36B-44B45FB70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9000"/>
            <a:ext cx="347345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11" name="Picture 11">
            <a:extLst>
              <a:ext uri="{FF2B5EF4-FFF2-40B4-BE49-F238E27FC236}">
                <a16:creationId xmlns:a16="http://schemas.microsoft.com/office/drawing/2014/main" id="{09DF876F-ADCA-D1B0-398B-C9968818B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347345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5578" y="536892"/>
            <a:ext cx="91480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 В учебнике Л.С. Атанасяна и др. для вывода уравнения прямой используется свойство серединного перпендикуляра к отрезку.	Для данной прямой </a:t>
            </a:r>
            <a:r>
              <a:rPr lang="en-US" i="1" dirty="0"/>
              <a:t>h</a:t>
            </a:r>
            <a:r>
              <a:rPr lang="ru-RU" dirty="0"/>
              <a:t> проводится прямая, перпендикулярная этой прямой, и на ней от точки </a:t>
            </a:r>
            <a:r>
              <a:rPr lang="en-US" i="1" dirty="0"/>
              <a:t>C </a:t>
            </a:r>
            <a:r>
              <a:rPr lang="ru-RU" dirty="0"/>
              <a:t>её пересечения с прямой </a:t>
            </a:r>
            <a:r>
              <a:rPr lang="en-US" i="1" dirty="0"/>
              <a:t>h</a:t>
            </a:r>
            <a:r>
              <a:rPr lang="ru-RU" dirty="0"/>
              <a:t> откладываются равные отрезки </a:t>
            </a:r>
            <a:r>
              <a:rPr lang="en-US" i="1" dirty="0"/>
              <a:t>CA</a:t>
            </a:r>
            <a:r>
              <a:rPr lang="ru-RU" baseline="-25000" dirty="0"/>
              <a:t>1</a:t>
            </a:r>
            <a:r>
              <a:rPr lang="ru-RU" dirty="0"/>
              <a:t>, </a:t>
            </a:r>
            <a:r>
              <a:rPr lang="en-US" i="1" dirty="0"/>
              <a:t>CA</a:t>
            </a:r>
            <a:r>
              <a:rPr lang="ru-RU" baseline="-25000" dirty="0"/>
              <a:t>2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57" y="2547277"/>
            <a:ext cx="2632829" cy="23083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561673" y="2384106"/>
            <a:ext cx="65254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Пусть точки </a:t>
            </a:r>
            <a:r>
              <a:rPr lang="en-US" i="1" dirty="0"/>
              <a:t>A</a:t>
            </a:r>
            <a:r>
              <a:rPr lang="ru-RU" baseline="-25000" dirty="0"/>
              <a:t>1</a:t>
            </a:r>
            <a:r>
              <a:rPr lang="ru-RU" dirty="0"/>
              <a:t>, </a:t>
            </a:r>
            <a:r>
              <a:rPr lang="en-US" i="1" dirty="0"/>
              <a:t>A</a:t>
            </a:r>
            <a:r>
              <a:rPr lang="ru-RU" baseline="-25000" dirty="0"/>
              <a:t>2</a:t>
            </a:r>
            <a:r>
              <a:rPr lang="ru-RU" dirty="0"/>
              <a:t> имеют координаты соответственно</a:t>
            </a:r>
            <a:r>
              <a:rPr lang="ru-RU" i="1" dirty="0"/>
              <a:t> </a:t>
            </a:r>
            <a:r>
              <a:rPr lang="ru-RU" dirty="0"/>
              <a:t>(</a:t>
            </a:r>
            <a:r>
              <a:rPr lang="en-US" i="1" dirty="0"/>
              <a:t>a</a:t>
            </a:r>
            <a:r>
              <a:rPr lang="ru-RU" baseline="-25000" dirty="0"/>
              <a:t>1</a:t>
            </a:r>
            <a:r>
              <a:rPr lang="ru-RU" dirty="0"/>
              <a:t>, </a:t>
            </a:r>
            <a:r>
              <a:rPr lang="en-US" i="1" dirty="0"/>
              <a:t>b</a:t>
            </a:r>
            <a:r>
              <a:rPr lang="ru-RU" baseline="-25000" dirty="0"/>
              <a:t>1</a:t>
            </a:r>
            <a:r>
              <a:rPr lang="ru-RU" dirty="0"/>
              <a:t>), (</a:t>
            </a:r>
            <a:r>
              <a:rPr lang="en-US" i="1" dirty="0"/>
              <a:t>a</a:t>
            </a:r>
            <a:r>
              <a:rPr lang="ru-RU" baseline="-25000" dirty="0"/>
              <a:t>2</a:t>
            </a:r>
            <a:r>
              <a:rPr lang="ru-RU" dirty="0"/>
              <a:t>, </a:t>
            </a:r>
            <a:r>
              <a:rPr lang="en-US" i="1" dirty="0"/>
              <a:t>b</a:t>
            </a:r>
            <a:r>
              <a:rPr lang="ru-RU" baseline="-25000" dirty="0"/>
              <a:t>2</a:t>
            </a:r>
            <a:r>
              <a:rPr lang="ru-RU" dirty="0"/>
              <a:t>). Прямая </a:t>
            </a:r>
            <a:r>
              <a:rPr lang="en-US" i="1" dirty="0"/>
              <a:t>h</a:t>
            </a:r>
            <a:r>
              <a:rPr lang="ru-RU" dirty="0"/>
              <a:t> будет серединным перпендикуляром к отрезку </a:t>
            </a:r>
            <a:r>
              <a:rPr lang="en-US" i="1" dirty="0"/>
              <a:t>A</a:t>
            </a:r>
            <a:r>
              <a:rPr lang="ru-RU" baseline="-25000" dirty="0"/>
              <a:t>1</a:t>
            </a:r>
            <a:r>
              <a:rPr lang="en-US" i="1" dirty="0"/>
              <a:t>A</a:t>
            </a:r>
            <a:r>
              <a:rPr lang="ru-RU" baseline="-25000" dirty="0"/>
              <a:t>2</a:t>
            </a:r>
            <a:r>
              <a:rPr lang="ru-RU" dirty="0"/>
              <a:t>. Точка </a:t>
            </a:r>
            <a:r>
              <a:rPr lang="en-US" i="1" dirty="0"/>
              <a:t>A</a:t>
            </a:r>
            <a:r>
              <a:rPr lang="ru-RU" dirty="0"/>
              <a:t>(</a:t>
            </a:r>
            <a:r>
              <a:rPr lang="en-US" i="1" dirty="0"/>
              <a:t>x</a:t>
            </a:r>
            <a:r>
              <a:rPr lang="ru-RU" dirty="0"/>
              <a:t>, </a:t>
            </a:r>
            <a:r>
              <a:rPr lang="en-US" i="1" dirty="0"/>
              <a:t>y</a:t>
            </a:r>
            <a:r>
              <a:rPr lang="ru-RU" dirty="0"/>
              <a:t>) принадлежит этой прямой тогда и только тогда, когда выполняется равенство отрезков </a:t>
            </a:r>
            <a:r>
              <a:rPr lang="en-US" i="1" dirty="0"/>
              <a:t>AA</a:t>
            </a:r>
            <a:r>
              <a:rPr lang="ru-RU" baseline="-25000" dirty="0"/>
              <a:t>1</a:t>
            </a:r>
            <a:r>
              <a:rPr lang="ru-RU" dirty="0"/>
              <a:t> = </a:t>
            </a:r>
            <a:r>
              <a:rPr lang="en-US" i="1" dirty="0"/>
              <a:t>AA</a:t>
            </a:r>
            <a:r>
              <a:rPr lang="ru-RU" baseline="-25000" dirty="0"/>
              <a:t>2</a:t>
            </a:r>
            <a:r>
              <a:rPr lang="ru-RU" dirty="0"/>
              <a:t>, т. е. имеет место равенство </a:t>
            </a:r>
          </a:p>
          <a:p>
            <a:pPr algn="ctr"/>
            <a:r>
              <a:rPr lang="ru-RU" dirty="0"/>
              <a:t>(</a:t>
            </a:r>
            <a:r>
              <a:rPr lang="en-US" i="1" dirty="0"/>
              <a:t>x</a:t>
            </a:r>
            <a:r>
              <a:rPr lang="ru-RU" dirty="0"/>
              <a:t> – </a:t>
            </a:r>
            <a:r>
              <a:rPr lang="en-US" i="1" dirty="0"/>
              <a:t>a</a:t>
            </a:r>
            <a:r>
              <a:rPr lang="ru-RU" baseline="-25000" dirty="0"/>
              <a:t>1</a:t>
            </a:r>
            <a:r>
              <a:rPr lang="ru-RU" dirty="0"/>
              <a:t>)</a:t>
            </a:r>
            <a:r>
              <a:rPr lang="ru-RU" baseline="30000" dirty="0"/>
              <a:t>2</a:t>
            </a:r>
            <a:r>
              <a:rPr lang="ru-RU" dirty="0"/>
              <a:t> + (</a:t>
            </a:r>
            <a:r>
              <a:rPr lang="en-US" i="1" dirty="0"/>
              <a:t>y</a:t>
            </a:r>
            <a:r>
              <a:rPr lang="ru-RU" dirty="0"/>
              <a:t> – </a:t>
            </a:r>
            <a:r>
              <a:rPr lang="en-US" i="1" dirty="0"/>
              <a:t>b</a:t>
            </a:r>
            <a:r>
              <a:rPr lang="ru-RU" baseline="-25000" dirty="0"/>
              <a:t>1</a:t>
            </a:r>
            <a:r>
              <a:rPr lang="ru-RU" dirty="0"/>
              <a:t>)</a:t>
            </a:r>
            <a:r>
              <a:rPr lang="ru-RU" baseline="30000" dirty="0"/>
              <a:t>2</a:t>
            </a:r>
            <a:r>
              <a:rPr lang="ru-RU" dirty="0"/>
              <a:t> = (</a:t>
            </a:r>
            <a:r>
              <a:rPr lang="en-US" i="1" dirty="0"/>
              <a:t>x</a:t>
            </a:r>
            <a:r>
              <a:rPr lang="ru-RU" dirty="0"/>
              <a:t> – </a:t>
            </a:r>
            <a:r>
              <a:rPr lang="en-US" i="1" dirty="0"/>
              <a:t>a</a:t>
            </a:r>
            <a:r>
              <a:rPr lang="ru-RU" baseline="-25000" dirty="0"/>
              <a:t>2</a:t>
            </a:r>
            <a:r>
              <a:rPr lang="ru-RU" dirty="0"/>
              <a:t>)</a:t>
            </a:r>
            <a:r>
              <a:rPr lang="ru-RU" baseline="30000" dirty="0"/>
              <a:t>2</a:t>
            </a:r>
            <a:r>
              <a:rPr lang="ru-RU" dirty="0"/>
              <a:t> + (</a:t>
            </a:r>
            <a:r>
              <a:rPr lang="en-US" i="1" dirty="0"/>
              <a:t>y</a:t>
            </a:r>
            <a:r>
              <a:rPr lang="ru-RU" dirty="0"/>
              <a:t> – </a:t>
            </a:r>
            <a:r>
              <a:rPr lang="en-US" i="1" dirty="0"/>
              <a:t>b</a:t>
            </a:r>
            <a:r>
              <a:rPr lang="ru-RU" baseline="-25000" dirty="0"/>
              <a:t>2</a:t>
            </a:r>
            <a:r>
              <a:rPr lang="ru-RU" dirty="0"/>
              <a:t>)</a:t>
            </a:r>
            <a:r>
              <a:rPr lang="ru-RU" baseline="30000" dirty="0"/>
              <a:t>2</a:t>
            </a:r>
            <a:r>
              <a:rPr lang="ru-RU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0120" y="4926269"/>
            <a:ext cx="91480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Раскрывая скобки и перенося все члены этого равенства в левую часть, получим уравнение</a:t>
            </a:r>
          </a:p>
          <a:p>
            <a:pPr algn="ctr"/>
            <a:r>
              <a:rPr lang="en-US" dirty="0"/>
              <a:t>2(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 –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)</a:t>
            </a:r>
            <a:r>
              <a:rPr lang="en-US" i="1" dirty="0"/>
              <a:t>x + </a:t>
            </a:r>
            <a:r>
              <a:rPr lang="en-US" dirty="0"/>
              <a:t>2(</a:t>
            </a:r>
            <a:r>
              <a:rPr lang="en-US" i="1" dirty="0"/>
              <a:t>b</a:t>
            </a:r>
            <a:r>
              <a:rPr lang="en-US" baseline="-25000" dirty="0"/>
              <a:t>2</a:t>
            </a:r>
            <a:r>
              <a:rPr lang="en-US" dirty="0"/>
              <a:t> – 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dirty="0"/>
              <a:t>)</a:t>
            </a:r>
            <a:r>
              <a:rPr lang="en-US" i="1" dirty="0"/>
              <a:t>y + 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baseline="30000" dirty="0"/>
              <a:t>2</a:t>
            </a:r>
            <a:r>
              <a:rPr lang="en-US" dirty="0"/>
              <a:t> –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baseline="30000" dirty="0"/>
              <a:t>2</a:t>
            </a:r>
            <a:r>
              <a:rPr lang="en-US" dirty="0"/>
              <a:t> – 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baseline="30000" dirty="0"/>
              <a:t>2</a:t>
            </a:r>
            <a:r>
              <a:rPr lang="en-US" dirty="0"/>
              <a:t>) = 0.</a:t>
            </a:r>
            <a:endParaRPr lang="ru-RU" dirty="0"/>
          </a:p>
          <a:p>
            <a:pPr algn="just"/>
            <a:r>
              <a:rPr lang="en-US" dirty="0"/>
              <a:t>	</a:t>
            </a:r>
            <a:r>
              <a:rPr lang="ru-RU" dirty="0"/>
              <a:t>Обозначая 2(</a:t>
            </a:r>
            <a:r>
              <a:rPr lang="en-US" i="1" dirty="0"/>
              <a:t>a</a:t>
            </a:r>
            <a:r>
              <a:rPr lang="ru-RU" baseline="-25000" dirty="0"/>
              <a:t>2</a:t>
            </a:r>
            <a:r>
              <a:rPr lang="ru-RU" dirty="0"/>
              <a:t> – </a:t>
            </a:r>
            <a:r>
              <a:rPr lang="en-US" i="1" dirty="0"/>
              <a:t>a</a:t>
            </a:r>
            <a:r>
              <a:rPr lang="ru-RU" baseline="-25000" dirty="0"/>
              <a:t>1</a:t>
            </a:r>
            <a:r>
              <a:rPr lang="ru-RU" dirty="0"/>
              <a:t>) = </a:t>
            </a:r>
            <a:r>
              <a:rPr lang="en-US" i="1" dirty="0"/>
              <a:t>a</a:t>
            </a:r>
            <a:r>
              <a:rPr lang="ru-RU" dirty="0"/>
              <a:t>, 2(</a:t>
            </a:r>
            <a:r>
              <a:rPr lang="en-US" i="1" dirty="0"/>
              <a:t>b</a:t>
            </a:r>
            <a:r>
              <a:rPr lang="ru-RU" baseline="-25000" dirty="0"/>
              <a:t>2</a:t>
            </a:r>
            <a:r>
              <a:rPr lang="ru-RU" dirty="0"/>
              <a:t> – </a:t>
            </a:r>
            <a:r>
              <a:rPr lang="en-US" i="1" dirty="0"/>
              <a:t>b</a:t>
            </a:r>
            <a:r>
              <a:rPr lang="ru-RU" baseline="-25000" dirty="0"/>
              <a:t>1</a:t>
            </a:r>
            <a:r>
              <a:rPr lang="ru-RU" dirty="0"/>
              <a:t>) = </a:t>
            </a:r>
            <a:r>
              <a:rPr lang="en-US" i="1" dirty="0"/>
              <a:t>b</a:t>
            </a:r>
            <a:r>
              <a:rPr lang="ru-RU" dirty="0"/>
              <a:t>, </a:t>
            </a:r>
            <a:r>
              <a:rPr lang="en-US" i="1" dirty="0"/>
              <a:t>a</a:t>
            </a:r>
            <a:r>
              <a:rPr lang="ru-RU" baseline="-25000" dirty="0"/>
              <a:t>1</a:t>
            </a:r>
            <a:r>
              <a:rPr lang="ru-RU" baseline="30000" dirty="0"/>
              <a:t>2</a:t>
            </a:r>
            <a:r>
              <a:rPr lang="ru-RU" dirty="0"/>
              <a:t> + </a:t>
            </a:r>
            <a:r>
              <a:rPr lang="en-US" i="1" dirty="0"/>
              <a:t>b</a:t>
            </a:r>
            <a:r>
              <a:rPr lang="ru-RU" baseline="-25000" dirty="0"/>
              <a:t>1</a:t>
            </a:r>
            <a:r>
              <a:rPr lang="ru-RU" baseline="30000" dirty="0"/>
              <a:t>2</a:t>
            </a:r>
            <a:r>
              <a:rPr lang="ru-RU" dirty="0"/>
              <a:t> – </a:t>
            </a:r>
            <a:r>
              <a:rPr lang="en-US" i="1" dirty="0"/>
              <a:t>a</a:t>
            </a:r>
            <a:r>
              <a:rPr lang="ru-RU" baseline="-25000" dirty="0"/>
              <a:t>2</a:t>
            </a:r>
            <a:r>
              <a:rPr lang="ru-RU" baseline="30000" dirty="0"/>
              <a:t>2</a:t>
            </a:r>
            <a:r>
              <a:rPr lang="ru-RU" dirty="0"/>
              <a:t> – </a:t>
            </a:r>
            <a:r>
              <a:rPr lang="en-US" i="1" dirty="0"/>
              <a:t>b</a:t>
            </a:r>
            <a:r>
              <a:rPr lang="ru-RU" baseline="-25000" dirty="0"/>
              <a:t>1</a:t>
            </a:r>
            <a:r>
              <a:rPr lang="ru-RU" baseline="30000" dirty="0"/>
              <a:t>2</a:t>
            </a:r>
            <a:r>
              <a:rPr lang="ru-RU" dirty="0"/>
              <a:t> = </a:t>
            </a:r>
            <a:r>
              <a:rPr lang="en-US" i="1" dirty="0"/>
              <a:t>c</a:t>
            </a:r>
            <a:r>
              <a:rPr lang="ru-RU" dirty="0"/>
              <a:t>, получаем требуемое уравнение </a:t>
            </a:r>
            <a:r>
              <a:rPr lang="en-US" i="1" dirty="0"/>
              <a:t>ax</a:t>
            </a:r>
            <a:r>
              <a:rPr lang="ru-RU" dirty="0"/>
              <a:t> + </a:t>
            </a:r>
            <a:r>
              <a:rPr lang="en-US" i="1" dirty="0"/>
              <a:t>by</a:t>
            </a:r>
            <a:r>
              <a:rPr lang="ru-RU" dirty="0"/>
              <a:t> + </a:t>
            </a:r>
            <a:r>
              <a:rPr lang="en-US" i="1" dirty="0"/>
              <a:t>c</a:t>
            </a:r>
            <a:r>
              <a:rPr lang="ru-RU" dirty="0"/>
              <a:t> = 0.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050">
            <a:extLst>
              <a:ext uri="{FF2B5EF4-FFF2-40B4-BE49-F238E27FC236}">
                <a16:creationId xmlns:a16="http://schemas.microsoft.com/office/drawing/2014/main" id="{EA2F3679-5426-6241-4761-A04B568D0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3200" dirty="0">
                <a:solidFill>
                  <a:srgbClr val="FF0000"/>
                </a:solidFill>
              </a:rPr>
              <a:t>Прямая</a:t>
            </a:r>
          </a:p>
        </p:txBody>
      </p:sp>
    </p:spTree>
    <p:extLst>
      <p:ext uri="{BB962C8B-B14F-4D97-AF65-F5344CB8AC3E}">
        <p14:creationId xmlns:p14="http://schemas.microsoft.com/office/powerpoint/2010/main" val="1315879671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Другая 14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D2DB9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2229</TotalTime>
  <Words>4060</Words>
  <Application>Microsoft Office PowerPoint</Application>
  <PresentationFormat>Экран (4:3)</PresentationFormat>
  <Paragraphs>453</Paragraphs>
  <Slides>78</Slides>
  <Notes>67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78</vt:i4>
      </vt:variant>
    </vt:vector>
  </HeadingPairs>
  <TitlesOfParts>
    <vt:vector size="85" baseType="lpstr">
      <vt:lpstr>Arial</vt:lpstr>
      <vt:lpstr>Arial Black</vt:lpstr>
      <vt:lpstr>Calibri</vt:lpstr>
      <vt:lpstr>Cambria Math</vt:lpstr>
      <vt:lpstr>Times New Roman</vt:lpstr>
      <vt:lpstr>Оформление по умолчанию</vt:lpstr>
      <vt:lpstr>Точечный рисунок</vt:lpstr>
      <vt:lpstr>Аналитическое задание фигур.  Задачи с параметром  9 класс Презентация к учебникам  И.М. Смирновой и В.А. Смирнова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Расстояние между точками</vt:lpstr>
      <vt:lpstr>Окружность и круг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Полуплоскость</vt:lpstr>
      <vt:lpstr>Выпуклые многоугольники</vt:lpstr>
      <vt:lpstr>Упражнение</vt:lpstr>
      <vt:lpstr>Упражнение</vt:lpstr>
      <vt:lpstr>Упражнение</vt:lpstr>
      <vt:lpstr>Упражнение</vt:lpstr>
      <vt:lpstr>Упражнение</vt:lpstr>
      <vt:lpstr>Упражнение</vt:lpstr>
      <vt:lpstr>Упражнение</vt:lpstr>
      <vt:lpstr>Упражнение</vt:lpstr>
      <vt:lpstr>Задачи с параметром</vt:lpstr>
      <vt:lpstr>Упражнение (Демоверсия 2024, задача 17)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Уравнения и неравенства</vt:lpstr>
      <vt:lpstr>Упражнение 1</vt:lpstr>
      <vt:lpstr>Презентация PowerPoint</vt:lpstr>
      <vt:lpstr>Упражнение 2</vt:lpstr>
      <vt:lpstr>Презентация PowerPoint</vt:lpstr>
      <vt:lpstr>Упражнение 3</vt:lpstr>
      <vt:lpstr>Презентация PowerPoint</vt:lpstr>
      <vt:lpstr>Упражнение 4</vt:lpstr>
      <vt:lpstr>Презентация PowerPoint</vt:lpstr>
      <vt:lpstr>Задачи на нахождение наибольших и наименьших значений</vt:lpstr>
      <vt:lpstr>Упражнение 1</vt:lpstr>
      <vt:lpstr>Презентация PowerPoint</vt:lpstr>
      <vt:lpstr>Упражнение 2</vt:lpstr>
      <vt:lpstr>Презентация PowerPoint</vt:lpstr>
      <vt:lpstr>Упражнение 3</vt:lpstr>
      <vt:lpstr>Презентация PowerPoint</vt:lpstr>
      <vt:lpstr>Упражнение 4</vt:lpstr>
      <vt:lpstr>Презентация PowerPoint</vt:lpstr>
      <vt:lpstr>Упражнение 5</vt:lpstr>
      <vt:lpstr>Презентация PowerPoint</vt:lpstr>
      <vt:lpstr>Упражнение 6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</dc:creator>
  <cp:lastModifiedBy>Vladimir Smirnov</cp:lastModifiedBy>
  <cp:revision>219</cp:revision>
  <dcterms:created xsi:type="dcterms:W3CDTF">2009-11-04T05:06:28Z</dcterms:created>
  <dcterms:modified xsi:type="dcterms:W3CDTF">2024-04-11T07:32:56Z</dcterms:modified>
</cp:coreProperties>
</file>