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sldIdLst>
    <p:sldId id="302" r:id="rId2"/>
    <p:sldId id="303" r:id="rId3"/>
    <p:sldId id="435" r:id="rId4"/>
    <p:sldId id="436" r:id="rId5"/>
    <p:sldId id="437" r:id="rId6"/>
    <p:sldId id="438" r:id="rId7"/>
    <p:sldId id="439" r:id="rId8"/>
    <p:sldId id="440" r:id="rId9"/>
    <p:sldId id="350" r:id="rId10"/>
    <p:sldId id="442" r:id="rId11"/>
    <p:sldId id="445" r:id="rId12"/>
    <p:sldId id="446" r:id="rId13"/>
    <p:sldId id="447" r:id="rId14"/>
    <p:sldId id="434" r:id="rId15"/>
    <p:sldId id="448" r:id="rId16"/>
    <p:sldId id="449" r:id="rId17"/>
    <p:sldId id="450" r:id="rId18"/>
    <p:sldId id="451" r:id="rId19"/>
    <p:sldId id="452" r:id="rId20"/>
    <p:sldId id="453" r:id="rId21"/>
    <p:sldId id="454" r:id="rId22"/>
    <p:sldId id="455" r:id="rId23"/>
    <p:sldId id="456" r:id="rId24"/>
    <p:sldId id="458" r:id="rId25"/>
    <p:sldId id="459" r:id="rId26"/>
    <p:sldId id="462" r:id="rId27"/>
    <p:sldId id="463" r:id="rId28"/>
    <p:sldId id="465" r:id="rId29"/>
    <p:sldId id="466" r:id="rId30"/>
    <p:sldId id="467" r:id="rId31"/>
    <p:sldId id="468" r:id="rId32"/>
    <p:sldId id="469" r:id="rId33"/>
    <p:sldId id="472" r:id="rId34"/>
    <p:sldId id="473" r:id="rId35"/>
    <p:sldId id="474" r:id="rId36"/>
    <p:sldId id="475" r:id="rId37"/>
    <p:sldId id="476" r:id="rId38"/>
    <p:sldId id="477" r:id="rId39"/>
    <p:sldId id="479" r:id="rId40"/>
    <p:sldId id="480" r:id="rId41"/>
    <p:sldId id="481" r:id="rId42"/>
    <p:sldId id="478" r:id="rId43"/>
    <p:sldId id="483" r:id="rId44"/>
    <p:sldId id="484" r:id="rId45"/>
    <p:sldId id="485" r:id="rId46"/>
    <p:sldId id="486" r:id="rId47"/>
    <p:sldId id="487" r:id="rId48"/>
    <p:sldId id="513" r:id="rId49"/>
    <p:sldId id="514" r:id="rId50"/>
    <p:sldId id="516" r:id="rId51"/>
    <p:sldId id="488" r:id="rId52"/>
    <p:sldId id="489" r:id="rId53"/>
    <p:sldId id="490" r:id="rId54"/>
    <p:sldId id="491" r:id="rId55"/>
    <p:sldId id="492" r:id="rId56"/>
    <p:sldId id="507" r:id="rId57"/>
    <p:sldId id="508" r:id="rId58"/>
    <p:sldId id="509" r:id="rId59"/>
    <p:sldId id="510" r:id="rId60"/>
    <p:sldId id="511" r:id="rId61"/>
    <p:sldId id="512" r:id="rId62"/>
    <p:sldId id="501" r:id="rId63"/>
    <p:sldId id="545" r:id="rId64"/>
    <p:sldId id="493" r:id="rId65"/>
    <p:sldId id="500" r:id="rId66"/>
    <p:sldId id="546" r:id="rId67"/>
    <p:sldId id="547" r:id="rId68"/>
    <p:sldId id="495" r:id="rId69"/>
    <p:sldId id="496" r:id="rId70"/>
    <p:sldId id="497" r:id="rId71"/>
    <p:sldId id="498" r:id="rId72"/>
    <p:sldId id="502" r:id="rId73"/>
    <p:sldId id="503" r:id="rId74"/>
    <p:sldId id="504" r:id="rId75"/>
    <p:sldId id="521" r:id="rId76"/>
    <p:sldId id="522" r:id="rId77"/>
    <p:sldId id="523" r:id="rId78"/>
    <p:sldId id="524" r:id="rId79"/>
    <p:sldId id="525" r:id="rId80"/>
    <p:sldId id="526" r:id="rId81"/>
    <p:sldId id="530" r:id="rId82"/>
    <p:sldId id="532" r:id="rId83"/>
    <p:sldId id="534" r:id="rId84"/>
    <p:sldId id="536" r:id="rId85"/>
    <p:sldId id="538" r:id="rId86"/>
    <p:sldId id="540" r:id="rId87"/>
    <p:sldId id="542" r:id="rId88"/>
    <p:sldId id="544" r:id="rId89"/>
    <p:sldId id="520" r:id="rId90"/>
    <p:sldId id="506" r:id="rId9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60" autoAdjust="0"/>
    <p:restoredTop sz="90929"/>
  </p:normalViewPr>
  <p:slideViewPr>
    <p:cSldViewPr>
      <p:cViewPr varScale="1">
        <p:scale>
          <a:sx n="98" d="100"/>
          <a:sy n="98" d="100"/>
        </p:scale>
        <p:origin x="20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55D47-3F0E-46BA-8362-A2F89A8971DB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0E677-96DE-486E-98D3-2C44A094E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37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9A2D21-AFF9-4619-9875-29CDC52A0FC4}" type="slidenum">
              <a:rPr lang="ru-RU" sz="1200" smtClean="0"/>
              <a:pPr eaLnBrk="1" hangingPunct="1"/>
              <a:t>3</a:t>
            </a:fld>
            <a:endParaRPr lang="ru-RU" sz="12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3E7188A-256E-43F2-A2F8-664D5A81EB07}" type="slidenum">
              <a:rPr lang="ru-RU" sz="1200" smtClean="0"/>
              <a:pPr eaLnBrk="1" hangingPunct="1"/>
              <a:t>13</a:t>
            </a:fld>
            <a:endParaRPr lang="ru-RU" sz="12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D0070EA-9AC4-49E3-BE97-737C661A415B}" type="slidenum">
              <a:rPr lang="ru-RU" sz="1200"/>
              <a:pPr eaLnBrk="1" hangingPunct="1"/>
              <a:t>22</a:t>
            </a:fld>
            <a:endParaRPr lang="ru-RU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A7B8DB2-1A6B-46C4-B326-92BA418307BF}" type="slidenum">
              <a:rPr lang="ru-RU" sz="1200"/>
              <a:pPr eaLnBrk="1" hangingPunct="1"/>
              <a:t>23</a:t>
            </a:fld>
            <a:endParaRPr lang="ru-RU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A1DF80C-52A7-464E-95C0-F3003A78120C}" type="slidenum">
              <a:rPr lang="ru-RU" sz="1200"/>
              <a:pPr eaLnBrk="1" hangingPunct="1"/>
              <a:t>24</a:t>
            </a:fld>
            <a:endParaRPr lang="ru-RU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8267D21-4E44-4AB2-A966-BF5995BA585A}" type="slidenum">
              <a:rPr lang="ru-RU" sz="1200"/>
              <a:pPr eaLnBrk="1" hangingPunct="1"/>
              <a:t>25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14653E4-0819-49DC-8852-C0B327C11F54}" type="slidenum">
              <a:rPr lang="ru-RU" sz="1200"/>
              <a:pPr eaLnBrk="1" hangingPunct="1"/>
              <a:t>26</a:t>
            </a:fld>
            <a:endParaRPr lang="ru-RU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8411B6B-238E-49E1-8F80-D7A064211E3E}" type="slidenum">
              <a:rPr lang="ru-RU" sz="1200"/>
              <a:pPr eaLnBrk="1" hangingPunct="1"/>
              <a:t>27</a:t>
            </a:fld>
            <a:endParaRPr lang="ru-RU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0E52EA6-46BC-4FED-90E1-333E0F9C6CC6}" type="slidenum">
              <a:rPr lang="ru-RU" sz="1200"/>
              <a:pPr eaLnBrk="1" hangingPunct="1"/>
              <a:t>28</a:t>
            </a:fld>
            <a:endParaRPr lang="ru-RU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7A3B2F-31D8-4517-ABF3-2918674A51EC}" type="slidenum">
              <a:rPr lang="ru-RU" sz="1200"/>
              <a:pPr eaLnBrk="1" hangingPunct="1"/>
              <a:t>29</a:t>
            </a:fld>
            <a:endParaRPr lang="ru-RU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37A203A-ED6B-4646-A165-372494C0DC39}" type="slidenum">
              <a:rPr lang="ru-RU" sz="1200"/>
              <a:pPr eaLnBrk="1" hangingPunct="1"/>
              <a:t>30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1146D1-227D-499D-AF1F-4C37050FD495}" type="slidenum">
              <a:rPr lang="ru-RU" sz="1200" smtClean="0"/>
              <a:pPr eaLnBrk="1" hangingPunct="1"/>
              <a:t>4</a:t>
            </a:fld>
            <a:endParaRPr lang="ru-RU" sz="120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9786A85-419E-4182-995A-6F5B0E3F09BB}" type="slidenum">
              <a:rPr lang="ru-RU" sz="1200"/>
              <a:pPr eaLnBrk="1" hangingPunct="1"/>
              <a:t>31</a:t>
            </a:fld>
            <a:endParaRPr lang="ru-RU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04726C-E0BF-4305-8920-9E9D513F3289}" type="slidenum">
              <a:rPr lang="ru-RU" sz="1200"/>
              <a:pPr eaLnBrk="1" hangingPunct="1"/>
              <a:t>32</a:t>
            </a:fld>
            <a:endParaRPr lang="ru-RU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37C579A-9461-458D-9CCC-DF1850892A02}" type="slidenum">
              <a:rPr lang="ru-RU" sz="1200"/>
              <a:pPr eaLnBrk="1" hangingPunct="1"/>
              <a:t>33</a:t>
            </a:fld>
            <a:endParaRPr lang="ru-RU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888EE1D-A374-4DEB-AAA4-03B88F5BE1BE}" type="slidenum">
              <a:rPr lang="ru-RU" sz="1200"/>
              <a:pPr eaLnBrk="1" hangingPunct="1"/>
              <a:t>34</a:t>
            </a:fld>
            <a:endParaRPr lang="ru-RU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888EE1D-A374-4DEB-AAA4-03B88F5BE1BE}" type="slidenum">
              <a:rPr lang="ru-RU" sz="1200"/>
              <a:pPr eaLnBrk="1" hangingPunct="1"/>
              <a:t>35</a:t>
            </a:fld>
            <a:endParaRPr lang="ru-RU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1038ACC5-250A-4207-BCA6-67202538CA29}" type="slidenum">
              <a:rPr lang="ru-RU" sz="1200"/>
              <a:pPr algn="r" eaLnBrk="1" hangingPunct="1"/>
              <a:t>36</a:t>
            </a:fld>
            <a:endParaRPr lang="ru-RU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589FEAF-BEB9-4A53-B0EC-36C3F96A8309}" type="slidenum">
              <a:rPr lang="ru-RU" sz="1200"/>
              <a:pPr algn="r" eaLnBrk="1" hangingPunct="1"/>
              <a:t>37</a:t>
            </a:fld>
            <a:endParaRPr lang="ru-RU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B6EF248A-7934-4991-B0D3-CFC6F18E8E70}" type="slidenum">
              <a:rPr lang="ru-RU" sz="1200"/>
              <a:pPr algn="r" eaLnBrk="1" hangingPunct="1"/>
              <a:t>38</a:t>
            </a:fld>
            <a:endParaRPr lang="ru-RU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D587F128-B012-494E-811E-4F5BF769AE0C}" type="slidenum">
              <a:rPr lang="ru-RU" sz="1200"/>
              <a:pPr algn="r" eaLnBrk="1" hangingPunct="1"/>
              <a:t>39</a:t>
            </a:fld>
            <a:endParaRPr lang="ru-RU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B41C9FD-AE82-4B4F-8B49-6853A9F8E70B}" type="slidenum">
              <a:rPr lang="ru-RU" sz="1200"/>
              <a:pPr algn="r" eaLnBrk="1" hangingPunct="1"/>
              <a:t>40</a:t>
            </a:fld>
            <a:endParaRPr lang="ru-RU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66C47DB-5DA2-4A41-BD67-81CA2FCE93FE}" type="slidenum">
              <a:rPr lang="ru-RU" sz="1200" smtClean="0"/>
              <a:pPr eaLnBrk="1" hangingPunct="1"/>
              <a:t>5</a:t>
            </a:fld>
            <a:endParaRPr lang="ru-RU" sz="120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B41C9FD-AE82-4B4F-8B49-6853A9F8E70B}" type="slidenum">
              <a:rPr lang="ru-RU" sz="1200"/>
              <a:pPr algn="r" eaLnBrk="1" hangingPunct="1"/>
              <a:t>41</a:t>
            </a:fld>
            <a:endParaRPr lang="ru-RU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7A45EDE-67D4-41B5-930B-563ABD0A1EC8}" type="slidenum">
              <a:rPr lang="ru-RU" sz="1200"/>
              <a:pPr algn="r" eaLnBrk="1" hangingPunct="1"/>
              <a:t>42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1A8825-1B5D-48FC-9969-DCC80F3F8B3A}" type="slidenum">
              <a:rPr lang="ru-RU" sz="1200" smtClean="0"/>
              <a:pPr eaLnBrk="1" hangingPunct="1"/>
              <a:t>43</a:t>
            </a:fld>
            <a:endParaRPr lang="ru-RU" sz="12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31E2160-BC2E-46B2-94ED-2C060A926C4E}" type="slidenum">
              <a:rPr lang="ru-RU" sz="1200" smtClean="0"/>
              <a:pPr eaLnBrk="1" hangingPunct="1"/>
              <a:t>44</a:t>
            </a:fld>
            <a:endParaRPr lang="ru-RU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BEAE71B-6AFC-416F-B4C6-595C48CDB717}" type="slidenum">
              <a:rPr lang="ru-RU" sz="1200" smtClean="0"/>
              <a:pPr eaLnBrk="1" hangingPunct="1"/>
              <a:t>45</a:t>
            </a:fld>
            <a:endParaRPr lang="ru-RU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CBEF8C1-BCC9-4898-83A8-13DE4E7CB140}" type="slidenum">
              <a:rPr lang="ru-RU" sz="1200" smtClean="0"/>
              <a:pPr eaLnBrk="1" hangingPunct="1"/>
              <a:t>46</a:t>
            </a:fld>
            <a:endParaRPr lang="ru-RU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36810C2-E5CF-4364-9184-0D6A628B50C5}" type="slidenum">
              <a:rPr lang="ru-RU" sz="1200" smtClean="0"/>
              <a:pPr eaLnBrk="1" hangingPunct="1"/>
              <a:t>47</a:t>
            </a:fld>
            <a:endParaRPr lang="ru-RU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5B23BD-A384-4CA4-84D4-8CF0DA89ED36}" type="slidenum">
              <a:rPr lang="ru-RU"/>
              <a:pPr/>
              <a:t>48</a:t>
            </a:fld>
            <a:endParaRPr lang="ru-RU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BCC672-BCDE-43AC-8C5F-AD7F74BE7B16}" type="slidenum">
              <a:rPr lang="ru-RU"/>
              <a:pPr/>
              <a:t>49</a:t>
            </a:fld>
            <a:endParaRPr lang="ru-RU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C1BDE-3630-401D-8B76-DF4E96715FCE}" type="slidenum">
              <a:rPr lang="ru-RU"/>
              <a:pPr/>
              <a:t>50</a:t>
            </a:fld>
            <a:endParaRPr lang="ru-RU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743CB5-1FC2-4484-941C-594BFE72B797}" type="slidenum">
              <a:rPr lang="ru-RU" sz="1200" smtClean="0"/>
              <a:pPr eaLnBrk="1" hangingPunct="1"/>
              <a:t>6</a:t>
            </a:fld>
            <a:endParaRPr lang="ru-RU" sz="12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36810C2-E5CF-4364-9184-0D6A628B50C5}" type="slidenum">
              <a:rPr lang="ru-RU" sz="1200" smtClean="0"/>
              <a:pPr eaLnBrk="1" hangingPunct="1"/>
              <a:t>51</a:t>
            </a:fld>
            <a:endParaRPr lang="ru-RU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36810C2-E5CF-4364-9184-0D6A628B50C5}" type="slidenum">
              <a:rPr lang="ru-RU" sz="1200" smtClean="0"/>
              <a:pPr eaLnBrk="1" hangingPunct="1"/>
              <a:t>52</a:t>
            </a:fld>
            <a:endParaRPr lang="ru-RU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36810C2-E5CF-4364-9184-0D6A628B50C5}" type="slidenum">
              <a:rPr lang="ru-RU" sz="1200" smtClean="0"/>
              <a:pPr eaLnBrk="1" hangingPunct="1"/>
              <a:t>53</a:t>
            </a:fld>
            <a:endParaRPr lang="ru-RU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36810C2-E5CF-4364-9184-0D6A628B50C5}" type="slidenum">
              <a:rPr lang="ru-RU" sz="1200" smtClean="0"/>
              <a:pPr eaLnBrk="1" hangingPunct="1"/>
              <a:t>54</a:t>
            </a:fld>
            <a:endParaRPr lang="ru-RU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36810C2-E5CF-4364-9184-0D6A628B50C5}" type="slidenum">
              <a:rPr lang="ru-RU" sz="1200" smtClean="0"/>
              <a:pPr eaLnBrk="1" hangingPunct="1"/>
              <a:t>55</a:t>
            </a:fld>
            <a:endParaRPr lang="ru-RU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3FF5F1-6018-4F2B-B20B-B056E422C0DB}" type="slidenum">
              <a:rPr lang="ru-RU"/>
              <a:pPr/>
              <a:t>56</a:t>
            </a:fld>
            <a:endParaRPr lang="ru-RU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967CA9-D5FA-4825-BFA3-3C0E3B7B2C14}" type="slidenum">
              <a:rPr lang="ru-RU"/>
              <a:pPr/>
              <a:t>57</a:t>
            </a:fld>
            <a:endParaRPr lang="ru-RU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FC4A9F-8EEC-44D5-9B0D-7A8F1C76B63D}" type="slidenum">
              <a:rPr lang="ru-RU"/>
              <a:pPr/>
              <a:t>58</a:t>
            </a:fld>
            <a:endParaRPr lang="ru-RU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F845C7-967E-4FB2-980B-1443AE6E843F}" type="slidenum">
              <a:rPr lang="ru-RU"/>
              <a:pPr/>
              <a:t>59</a:t>
            </a:fld>
            <a:endParaRPr lang="ru-RU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05E062-76D7-4021-AD07-E5E5C0B71E59}" type="slidenum">
              <a:rPr lang="ru-RU"/>
              <a:pPr/>
              <a:t>60</a:t>
            </a:fld>
            <a:endParaRPr lang="ru-RU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743CB5-1FC2-4484-941C-594BFE72B797}" type="slidenum">
              <a:rPr lang="ru-RU" sz="1200" smtClean="0"/>
              <a:pPr eaLnBrk="1" hangingPunct="1"/>
              <a:t>7</a:t>
            </a:fld>
            <a:endParaRPr lang="ru-RU" sz="12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EDFA3E-227C-420F-8F27-D43F8D53AC74}" type="slidenum">
              <a:rPr lang="ru-RU"/>
              <a:pPr/>
              <a:t>61</a:t>
            </a:fld>
            <a:endParaRPr lang="ru-RU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36810C2-E5CF-4364-9184-0D6A628B50C5}" type="slidenum">
              <a:rPr lang="ru-RU" sz="1200" smtClean="0"/>
              <a:pPr eaLnBrk="1" hangingPunct="1"/>
              <a:t>62</a:t>
            </a:fld>
            <a:endParaRPr lang="ru-RU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36810C2-E5CF-4364-9184-0D6A628B50C5}" type="slidenum">
              <a:rPr lang="ru-RU" sz="1200" smtClean="0"/>
              <a:pPr eaLnBrk="1" hangingPunct="1"/>
              <a:t>63</a:t>
            </a:fld>
            <a:endParaRPr lang="ru-RU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36810C2-E5CF-4364-9184-0D6A628B50C5}" type="slidenum">
              <a:rPr lang="ru-RU" sz="1200" smtClean="0"/>
              <a:pPr eaLnBrk="1" hangingPunct="1"/>
              <a:t>64</a:t>
            </a:fld>
            <a:endParaRPr lang="ru-RU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36810C2-E5CF-4364-9184-0D6A628B50C5}" type="slidenum">
              <a:rPr lang="ru-RU" sz="1200" smtClean="0"/>
              <a:pPr eaLnBrk="1" hangingPunct="1"/>
              <a:t>65</a:t>
            </a:fld>
            <a:endParaRPr lang="ru-RU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2E6D3E-0759-4A03-975E-25FF58153430}" type="slidenum">
              <a:rPr lang="ru-RU" sz="1200"/>
              <a:pPr eaLnBrk="1" hangingPunct="1"/>
              <a:t>66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267215456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77E727D-C88B-44E4-A4F7-54B0F64D4677}" type="slidenum">
              <a:rPr lang="ru-RU" sz="1200"/>
              <a:pPr eaLnBrk="1" hangingPunct="1"/>
              <a:t>67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276273205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1F67432-85E4-4DB0-AFE3-A9E48619A73D}" type="slidenum">
              <a:rPr lang="ru-RU" sz="1200" smtClean="0"/>
              <a:pPr eaLnBrk="1" hangingPunct="1"/>
              <a:t>68</a:t>
            </a:fld>
            <a:endParaRPr lang="ru-RU" sz="120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8DE7F79-2C58-4FB2-8C97-A57D51AE86CE}" type="slidenum">
              <a:rPr lang="ru-RU" sz="1200" smtClean="0"/>
              <a:pPr eaLnBrk="1" hangingPunct="1"/>
              <a:t>69</a:t>
            </a:fld>
            <a:endParaRPr lang="ru-RU" sz="1200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C81C128-94C4-48B3-944C-9A819850B14E}" type="slidenum">
              <a:rPr lang="ru-RU" sz="1200" smtClean="0"/>
              <a:pPr eaLnBrk="1" hangingPunct="1"/>
              <a:t>70</a:t>
            </a:fld>
            <a:endParaRPr lang="ru-RU" sz="120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743CB5-1FC2-4484-941C-594BFE72B797}" type="slidenum">
              <a:rPr lang="ru-RU" sz="1200" smtClean="0"/>
              <a:pPr eaLnBrk="1" hangingPunct="1"/>
              <a:t>8</a:t>
            </a:fld>
            <a:endParaRPr lang="ru-RU" sz="12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D886385-9035-4784-B7B7-5938BB8607EE}" type="slidenum">
              <a:rPr lang="ru-RU" sz="1200" smtClean="0"/>
              <a:pPr eaLnBrk="1" hangingPunct="1"/>
              <a:t>71</a:t>
            </a:fld>
            <a:endParaRPr lang="ru-RU" sz="120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</a:rPr>
              <a:t>В режиме слайдов ответы появляются после </a:t>
            </a:r>
            <a:r>
              <a:rPr lang="ru-RU" dirty="0" err="1" smtClean="0">
                <a:latin typeface="Times New Roman" pitchFamily="18" charset="0"/>
              </a:rPr>
              <a:t>кликанья</a:t>
            </a:r>
            <a:r>
              <a:rPr lang="ru-RU" dirty="0" smtClean="0">
                <a:latin typeface="Times New Roman" pitchFamily="18" charset="0"/>
              </a:rPr>
              <a:t> мышкой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D886385-9035-4784-B7B7-5938BB8607EE}" type="slidenum">
              <a:rPr lang="ru-RU" sz="1200" smtClean="0"/>
              <a:pPr eaLnBrk="1" hangingPunct="1"/>
              <a:t>72</a:t>
            </a:fld>
            <a:endParaRPr lang="ru-RU" sz="120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</a:rPr>
              <a:t>В режиме слайдов ответы появляются после </a:t>
            </a:r>
            <a:r>
              <a:rPr lang="ru-RU" dirty="0" err="1" smtClean="0">
                <a:latin typeface="Times New Roman" pitchFamily="18" charset="0"/>
              </a:rPr>
              <a:t>кликанья</a:t>
            </a:r>
            <a:r>
              <a:rPr lang="ru-RU" dirty="0" smtClean="0">
                <a:latin typeface="Times New Roman" pitchFamily="18" charset="0"/>
              </a:rPr>
              <a:t> мышкой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F1A961-5A01-49AA-B2CD-F2059DCF26C9}" type="slidenum">
              <a:rPr lang="ru-RU"/>
              <a:pPr/>
              <a:t>73</a:t>
            </a:fld>
            <a:endParaRPr lang="ru-RU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CF2CDF-C114-4F6C-85D8-7D81F2D68DC8}" type="slidenum">
              <a:rPr lang="ru-RU"/>
              <a:pPr/>
              <a:t>74</a:t>
            </a:fld>
            <a:endParaRPr lang="ru-RU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3F549D-FDA4-4220-B9F7-6356143BF1AE}" type="slidenum">
              <a:rPr lang="ru-RU" sz="1200"/>
              <a:pPr eaLnBrk="1" hangingPunct="1"/>
              <a:t>75</a:t>
            </a:fld>
            <a:endParaRPr lang="ru-RU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298F9B6-C9F5-4D7B-85BF-83D220633D18}" type="slidenum">
              <a:rPr lang="ru-RU" sz="1200"/>
              <a:pPr eaLnBrk="1" hangingPunct="1"/>
              <a:t>76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EE1CCA-D2B9-46E2-815B-8383C81F2E2C}" type="slidenum">
              <a:rPr lang="ru-RU" sz="1200"/>
              <a:pPr eaLnBrk="1" hangingPunct="1"/>
              <a:t>77</a:t>
            </a:fld>
            <a:endParaRPr lang="ru-RU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ADEDBA9-E2C0-4276-95F6-2FF3FD42BAFB}" type="slidenum">
              <a:rPr lang="ru-RU" sz="1200"/>
              <a:pPr eaLnBrk="1" hangingPunct="1"/>
              <a:t>78</a:t>
            </a:fld>
            <a:endParaRPr lang="ru-RU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DB1166-2424-4027-94D0-17F3C24D42BE}" type="slidenum">
              <a:rPr lang="ru-RU" sz="1200"/>
              <a:pPr eaLnBrk="1" hangingPunct="1"/>
              <a:t>79</a:t>
            </a:fld>
            <a:endParaRPr lang="ru-RU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6AE1DFA-38E6-40A5-AFC2-FE908662CF90}" type="slidenum">
              <a:rPr lang="ru-RU" sz="1200"/>
              <a:pPr eaLnBrk="1" hangingPunct="1"/>
              <a:t>80</a:t>
            </a:fld>
            <a:endParaRPr 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9F8AA0-7FDD-4D97-92C1-76EB350EDEDB}" type="slidenum">
              <a:rPr lang="ru-RU" sz="1200" smtClean="0"/>
              <a:pPr eaLnBrk="1" hangingPunct="1"/>
              <a:t>10</a:t>
            </a:fld>
            <a:endParaRPr lang="ru-RU" sz="120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36BE06-5ACB-4BAB-899A-C2D07EDE360C}" type="slidenum">
              <a:rPr lang="ru-RU" sz="1200"/>
              <a:pPr eaLnBrk="1" hangingPunct="1"/>
              <a:t>81</a:t>
            </a:fld>
            <a:endParaRPr lang="ru-RU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0E5132-238C-42B8-A7DA-EEC6A5940876}" type="slidenum">
              <a:rPr lang="ru-RU" sz="1200"/>
              <a:pPr eaLnBrk="1" hangingPunct="1"/>
              <a:t>82</a:t>
            </a:fld>
            <a:endParaRPr lang="ru-RU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0290EDE-E56F-48CB-B0F4-80AA0CCD508F}" type="slidenum">
              <a:rPr lang="ru-RU" sz="1200"/>
              <a:pPr eaLnBrk="1" hangingPunct="1"/>
              <a:t>83</a:t>
            </a:fld>
            <a:endParaRPr lang="ru-RU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C62220D-D3FE-4128-BB8F-6826D5D12416}" type="slidenum">
              <a:rPr lang="ru-RU" sz="1200"/>
              <a:pPr eaLnBrk="1" hangingPunct="1"/>
              <a:t>84</a:t>
            </a:fld>
            <a:endParaRPr lang="ru-RU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5A9B385-A30D-4C5D-A4B6-23DC2EF131D6}" type="slidenum">
              <a:rPr lang="ru-RU" sz="1200"/>
              <a:pPr eaLnBrk="1" hangingPunct="1"/>
              <a:t>85</a:t>
            </a:fld>
            <a:endParaRPr lang="ru-RU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66A145A-2E03-49CB-9075-945D07ADC262}" type="slidenum">
              <a:rPr lang="ru-RU" sz="1200"/>
              <a:pPr eaLnBrk="1" hangingPunct="1"/>
              <a:t>86</a:t>
            </a:fld>
            <a:endParaRPr lang="ru-RU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88F698-5FCC-4E86-8A7E-97D5BD4B2FC7}" type="slidenum">
              <a:rPr lang="ru-RU" sz="1200"/>
              <a:pPr eaLnBrk="1" hangingPunct="1"/>
              <a:t>87</a:t>
            </a:fld>
            <a:endParaRPr lang="ru-RU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766F306-933D-49AA-AB6D-362F1A7E0B2F}" type="slidenum">
              <a:rPr lang="ru-RU" sz="1200"/>
              <a:pPr eaLnBrk="1" hangingPunct="1"/>
              <a:t>88</a:t>
            </a:fld>
            <a:endParaRPr 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008EAAE-B634-4910-A13F-D7FA7F5C49FA}" type="slidenum">
              <a:rPr lang="ru-RU" sz="1200"/>
              <a:pPr eaLnBrk="1" hangingPunct="1"/>
              <a:t>89</a:t>
            </a:fld>
            <a:endParaRPr lang="ru-RU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chemeClr val="accent1"/>
                </a:solidFill>
              </a:rPr>
              <a:t>В режиме слайдов ответ появляется после </a:t>
            </a:r>
            <a:r>
              <a:rPr lang="ru-RU" sz="2400" dirty="0" err="1" smtClean="0">
                <a:solidFill>
                  <a:schemeClr val="accent1"/>
                </a:solidFill>
              </a:rPr>
              <a:t>кликанья</a:t>
            </a:r>
            <a:r>
              <a:rPr lang="ru-RU" sz="2400" dirty="0" smtClean="0">
                <a:solidFill>
                  <a:schemeClr val="accent1"/>
                </a:solidFill>
              </a:rPr>
              <a:t> мышкой.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3E7188A-256E-43F2-A2F8-664D5A81EB07}" type="slidenum">
              <a:rPr lang="ru-RU" sz="1200" smtClean="0"/>
              <a:pPr eaLnBrk="1" hangingPunct="1"/>
              <a:t>11</a:t>
            </a:fld>
            <a:endParaRPr lang="ru-RU" sz="12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3E7188A-256E-43F2-A2F8-664D5A81EB07}" type="slidenum">
              <a:rPr lang="ru-RU" sz="1200" smtClean="0"/>
              <a:pPr eaLnBrk="1" hangingPunct="1"/>
              <a:t>12</a:t>
            </a:fld>
            <a:endParaRPr lang="ru-RU" sz="12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F3E6E-ACD7-4C5B-9184-CBB2281A20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24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8AC7E-C8D9-46BB-8CC3-843BC5F61A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64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C8890-0A13-48A7-B2DB-748B03F976E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46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68F22-11BA-4D0E-A233-0C76300652A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04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3D0DD-2DE3-4F4B-BE87-B98054DC04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00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406AD-5F0B-40F1-934D-680F7324E3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80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F0CA0-C365-4FE2-9BD4-31B8A5299E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83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83536-8292-48C2-844E-10611AD0EA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18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1DA6B-3281-4421-9C24-6F83840074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01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A880D-9C5E-481E-8043-7B6D0815C14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87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4A6CE-B59D-408F-8555-410423B0143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60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9B32B0-1281-4E1A-B4F3-60148745A6E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9.png"/><Relationship Id="rId4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oleObject" Target="../embeddings/oleObject4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3.png"/><Relationship Id="rId4" Type="http://schemas.openxmlformats.org/officeDocument/2006/relationships/oleObject" Target="../embeddings/oleObject5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4.png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2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8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461665"/>
            <a:ext cx="5544616" cy="41584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25" y="541560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 smtClean="0"/>
              <a:t>	Смирнов Владимир Алексеевич, доктор физико-математических наук, профессор, заведующий кафедрой элементарной математики Московского педагогического государственного университета.</a:t>
            </a: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" y="458842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 smtClean="0"/>
              <a:t>	Смирнова Ирина Михайловна, доктор педагогических наук, профессор, профессор кафедры элементарной математики Московского педагогического государственного университета.</a:t>
            </a:r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9525" y="632328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Сайт: </a:t>
            </a:r>
            <a:r>
              <a:rPr lang="en-US" dirty="0" smtClean="0">
                <a:solidFill>
                  <a:srgbClr val="FF0000"/>
                </a:solidFill>
              </a:rPr>
              <a:t>vasmirnov.ru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762" y="1903224"/>
            <a:ext cx="9139238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>
                <a:cs typeface="Times New Roman" pitchFamily="18" charset="0"/>
              </a:rPr>
              <a:t>	1. Какое наибольшее число точек </a:t>
            </a:r>
            <a:r>
              <a:rPr lang="ru-RU" sz="2800" dirty="0">
                <a:cs typeface="Times New Roman" pitchFamily="18" charset="0"/>
              </a:rPr>
              <a:t>попарных пересечений могут  </a:t>
            </a:r>
            <a:r>
              <a:rPr lang="ru-RU" sz="2800" dirty="0" smtClean="0">
                <a:cs typeface="Times New Roman" pitchFamily="18" charset="0"/>
              </a:rPr>
              <a:t>иметь: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sz="2800" dirty="0" smtClean="0">
                <a:cs typeface="Times New Roman" pitchFamily="18" charset="0"/>
              </a:rPr>
              <a:t>а) </a:t>
            </a:r>
            <a:r>
              <a:rPr lang="ru-RU" sz="2800" dirty="0">
                <a:cs typeface="Times New Roman" pitchFamily="18" charset="0"/>
              </a:rPr>
              <a:t>три </a:t>
            </a:r>
            <a:r>
              <a:rPr lang="ru-RU" sz="2800" dirty="0" smtClean="0">
                <a:cs typeface="Times New Roman" pitchFamily="18" charset="0"/>
              </a:rPr>
              <a:t>прямые; </a:t>
            </a:r>
            <a:r>
              <a:rPr lang="ru-RU" sz="2800" dirty="0">
                <a:cs typeface="Times New Roman" pitchFamily="18" charset="0"/>
              </a:rPr>
              <a:t>	</a:t>
            </a:r>
            <a:r>
              <a:rPr lang="ru-RU" sz="2800" dirty="0" smtClean="0">
                <a:cs typeface="Times New Roman" pitchFamily="18" charset="0"/>
              </a:rPr>
              <a:t>б) четыре прямые;</a:t>
            </a:r>
            <a:r>
              <a:rPr lang="ru-RU" sz="2800" dirty="0">
                <a:cs typeface="Times New Roman" pitchFamily="18" charset="0"/>
              </a:rPr>
              <a:t>	</a:t>
            </a:r>
            <a:r>
              <a:rPr lang="ru-RU" sz="2800" dirty="0" smtClean="0">
                <a:cs typeface="Times New Roman" pitchFamily="18" charset="0"/>
              </a:rPr>
              <a:t>в) пять прямых? </a:t>
            </a:r>
            <a:endParaRPr lang="ru-RU" sz="2800" dirty="0"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2" y="-31973"/>
            <a:ext cx="9115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ru-RU" dirty="0" smtClean="0"/>
              <a:t>Следующая </a:t>
            </a:r>
            <a:r>
              <a:rPr lang="ru-RU" dirty="0"/>
              <a:t>серия задач связана с числом попарных пересечений прямых на плоскости. Д</a:t>
            </a:r>
            <a:r>
              <a:rPr lang="ru-RU" dirty="0" smtClean="0"/>
              <a:t>ве </a:t>
            </a:r>
            <a:r>
              <a:rPr lang="ru-RU" dirty="0"/>
              <a:t>прямые могут иметь не более одной общей точки. </a:t>
            </a:r>
            <a:endParaRPr lang="ru-RU" dirty="0" smtClean="0"/>
          </a:p>
          <a:p>
            <a:pPr algn="just"/>
            <a:r>
              <a:rPr lang="ru-RU" dirty="0" smtClean="0"/>
              <a:t>	Учащимся </a:t>
            </a:r>
            <a:r>
              <a:rPr lang="ru-RU" dirty="0"/>
              <a:t>можно предложить следующие задачи, идущие с нарастанием сложности.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883" y="3789040"/>
            <a:ext cx="2736304" cy="238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89040"/>
            <a:ext cx="3098106" cy="234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95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/>
              <a:t>	Какое </a:t>
            </a:r>
            <a:r>
              <a:rPr lang="ru-RU" sz="2800" dirty="0"/>
              <a:t>наибольшее число </a:t>
            </a:r>
            <a:r>
              <a:rPr lang="ru-RU" sz="2800" dirty="0">
                <a:cs typeface="Times New Roman" pitchFamily="18" charset="0"/>
              </a:rPr>
              <a:t>точек попарных пересечений могут  иметь </a:t>
            </a:r>
            <a:r>
              <a:rPr lang="en-US" sz="2800" i="1" dirty="0">
                <a:cs typeface="Times New Roman" pitchFamily="18" charset="0"/>
              </a:rPr>
              <a:t>n</a:t>
            </a:r>
            <a:r>
              <a:rPr lang="ru-RU" sz="2800" dirty="0">
                <a:cs typeface="Times New Roman" pitchFamily="18" charset="0"/>
              </a:rPr>
              <a:t> прямы</a:t>
            </a:r>
            <a:r>
              <a:rPr lang="ru-RU" sz="2800" dirty="0"/>
              <a:t>х</a:t>
            </a:r>
            <a:r>
              <a:rPr lang="ru-RU" sz="2800" dirty="0">
                <a:cs typeface="Times New Roman" pitchFamily="18" charset="0"/>
              </a:rPr>
              <a:t>?</a:t>
            </a:r>
            <a:r>
              <a:rPr lang="ru-RU" sz="3600" dirty="0">
                <a:cs typeface="Times New Roman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9" name="Text Box 5"/>
              <p:cNvSpPr txBox="1">
                <a:spLocks noChangeArrowheads="1"/>
              </p:cNvSpPr>
              <p:nvPr/>
            </p:nvSpPr>
            <p:spPr bwMode="auto">
              <a:xfrm>
                <a:off x="152400" y="1036638"/>
                <a:ext cx="8839200" cy="36020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en-US" dirty="0" smtClean="0">
                    <a:solidFill>
                      <a:srgbClr val="FF3300"/>
                    </a:solidFill>
                  </a:rPr>
                  <a:t>	</a:t>
                </a:r>
                <a:r>
                  <a:rPr lang="ru-RU" dirty="0" smtClean="0">
                    <a:solidFill>
                      <a:srgbClr val="FF3300"/>
                    </a:solidFill>
                  </a:rPr>
                  <a:t>Решение:</a:t>
                </a:r>
                <a:r>
                  <a:rPr lang="en-US" dirty="0">
                    <a:solidFill>
                      <a:srgbClr val="FF3300"/>
                    </a:solidFill>
                  </a:rPr>
                  <a:t> </a:t>
                </a:r>
                <a:r>
                  <a:rPr lang="ru-RU" dirty="0" smtClean="0">
                    <a:cs typeface="Times New Roman" pitchFamily="18" charset="0"/>
                  </a:rPr>
                  <a:t>Заметим</a:t>
                </a:r>
                <a:r>
                  <a:rPr lang="ru-RU" dirty="0">
                    <a:cs typeface="Times New Roman" pitchFamily="18" charset="0"/>
                  </a:rPr>
                  <a:t>, что наибольшее число точек попарных пересечений получается, если каждая прямая пересекается с каждой</a:t>
                </a:r>
                <a:r>
                  <a:rPr lang="ru-RU" dirty="0" smtClean="0">
                    <a:cs typeface="Times New Roman" pitchFamily="18" charset="0"/>
                  </a:rPr>
                  <a:t>, </a:t>
                </a:r>
                <a:r>
                  <a:rPr lang="ru-RU" dirty="0">
                    <a:cs typeface="Times New Roman" pitchFamily="18" charset="0"/>
                  </a:rPr>
                  <a:t>при этом никакие три прямые не пересекаются в одной точке. В этом случае каждая прямая имеет </a:t>
                </a:r>
                <a:r>
                  <a:rPr lang="en-US" i="1" dirty="0">
                    <a:cs typeface="Times New Roman" pitchFamily="18" charset="0"/>
                  </a:rPr>
                  <a:t>n</a:t>
                </a:r>
                <a:r>
                  <a:rPr lang="ru-RU" dirty="0">
                    <a:cs typeface="Times New Roman" pitchFamily="18" charset="0"/>
                  </a:rPr>
                  <a:t> – 1 точку пересечения с остальными прямыми, и мы находимся в ситуации, аналогичной ситуации задачи </a:t>
                </a:r>
                <a:r>
                  <a:rPr lang="ru-RU" dirty="0"/>
                  <a:t>7</a:t>
                </a:r>
                <a:r>
                  <a:rPr lang="ru-RU" dirty="0">
                    <a:cs typeface="Times New Roman" pitchFamily="18" charset="0"/>
                  </a:rPr>
                  <a:t>. </a:t>
                </a:r>
                <a:r>
                  <a:rPr lang="ru-RU" dirty="0"/>
                  <a:t>Имеется</a:t>
                </a:r>
                <a:r>
                  <a:rPr lang="ru-RU" dirty="0">
                    <a:cs typeface="Times New Roman" pitchFamily="18" charset="0"/>
                  </a:rPr>
                  <a:t> </a:t>
                </a:r>
                <a:r>
                  <a:rPr lang="en-US" i="1" dirty="0">
                    <a:cs typeface="Times New Roman" pitchFamily="18" charset="0"/>
                  </a:rPr>
                  <a:t>n</a:t>
                </a:r>
                <a:r>
                  <a:rPr lang="ru-RU" dirty="0"/>
                  <a:t> прямых</a:t>
                </a:r>
                <a:r>
                  <a:rPr lang="ru-RU" dirty="0">
                    <a:cs typeface="Times New Roman" pitchFamily="18" charset="0"/>
                  </a:rPr>
                  <a:t> и на каждой прямой </a:t>
                </a:r>
                <a:r>
                  <a:rPr lang="en-US" i="1" dirty="0">
                    <a:cs typeface="Times New Roman" pitchFamily="18" charset="0"/>
                  </a:rPr>
                  <a:t>n </a:t>
                </a:r>
                <a:r>
                  <a:rPr lang="ru-RU" dirty="0">
                    <a:cs typeface="Times New Roman" pitchFamily="18" charset="0"/>
                  </a:rPr>
                  <a:t>– 1 точка</a:t>
                </a:r>
                <a:r>
                  <a:rPr lang="ru-RU" dirty="0"/>
                  <a:t>. При этом</a:t>
                </a:r>
                <a:r>
                  <a:rPr lang="ru-RU" dirty="0">
                    <a:cs typeface="Times New Roman" pitchFamily="18" charset="0"/>
                  </a:rPr>
                  <a:t>, </a:t>
                </a:r>
                <a:r>
                  <a:rPr lang="ru-RU" dirty="0"/>
                  <a:t>каждая точка принадлежит ровно двум прямым. Следовательно, </a:t>
                </a:r>
                <a:r>
                  <a:rPr lang="ru-RU" dirty="0">
                    <a:cs typeface="Times New Roman" pitchFamily="18" charset="0"/>
                  </a:rPr>
                  <a:t>число точек </a:t>
                </a:r>
                <a:r>
                  <a:rPr lang="ru-RU" dirty="0"/>
                  <a:t>попарных </a:t>
                </a:r>
                <a:r>
                  <a:rPr lang="ru-RU" dirty="0">
                    <a:cs typeface="Times New Roman" pitchFamily="18" charset="0"/>
                  </a:rPr>
                  <a:t>пересечени</a:t>
                </a:r>
                <a:r>
                  <a:rPr lang="ru-RU" dirty="0"/>
                  <a:t>й</a:t>
                </a:r>
                <a:r>
                  <a:rPr lang="ru-RU" dirty="0">
                    <a:cs typeface="Times New Roman" pitchFamily="18" charset="0"/>
                  </a:rPr>
                  <a:t> будет равно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−1)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ru-RU" dirty="0" smtClean="0">
                    <a:solidFill>
                      <a:schemeClr val="accent1"/>
                    </a:solidFill>
                  </a:rPr>
                  <a:t>                </a:t>
                </a:r>
                <a:r>
                  <a:rPr lang="ru-RU" dirty="0">
                    <a:solidFill>
                      <a:schemeClr val="accent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6869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036638"/>
                <a:ext cx="8839200" cy="3602038"/>
              </a:xfrm>
              <a:prstGeom prst="rect">
                <a:avLst/>
              </a:prstGeom>
              <a:blipFill rotWithShape="1">
                <a:blip r:embed="rId3"/>
                <a:stretch>
                  <a:fillRect l="-1034" t="-1354" r="-1034" b="-1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0" y="4641702"/>
                <a:ext cx="9144000" cy="18006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 smtClean="0"/>
                  <a:t>	</a:t>
                </a:r>
                <a:r>
                  <a:rPr lang="ru-RU" dirty="0"/>
                  <a:t>Можно было бы рассуждать и короче. Действительно, для того, чтобы подсчитать количество точек пересечения, достаточно подсчитать, количество пар прямых, которые можно образовать из данных </a:t>
                </a:r>
                <a:r>
                  <a:rPr lang="ru-RU" i="1" dirty="0"/>
                  <a:t>n </a:t>
                </a:r>
                <a:r>
                  <a:rPr lang="ru-RU" dirty="0"/>
                  <a:t>прямых. Как мы знаем, это число равно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−1)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 . 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641702"/>
                <a:ext cx="9144000" cy="1800621"/>
              </a:xfrm>
              <a:prstGeom prst="rect">
                <a:avLst/>
              </a:prstGeom>
              <a:blipFill rotWithShape="1">
                <a:blip r:embed="rId4"/>
                <a:stretch>
                  <a:fillRect l="-1000" r="-1000" b="-20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506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dirty="0" smtClean="0"/>
              <a:t>	</a:t>
            </a:r>
            <a:r>
              <a:rPr lang="ru-RU" sz="2800" dirty="0"/>
              <a:t> </a:t>
            </a:r>
            <a:r>
              <a:rPr lang="ru-RU" dirty="0" smtClean="0"/>
              <a:t>Задачи на аксиому </a:t>
            </a:r>
            <a:r>
              <a:rPr lang="ru-RU" dirty="0"/>
              <a:t>о </a:t>
            </a:r>
            <a:r>
              <a:rPr lang="ru-RU" dirty="0" smtClean="0"/>
              <a:t>разбиении прямой плоскости.</a:t>
            </a:r>
            <a:endParaRPr lang="ru-RU" dirty="0"/>
          </a:p>
          <a:p>
            <a:pPr algn="just"/>
            <a:r>
              <a:rPr lang="en-US" dirty="0" smtClean="0"/>
              <a:t>	</a:t>
            </a:r>
            <a:r>
              <a:rPr lang="ru-RU" dirty="0" smtClean="0"/>
              <a:t>1. </a:t>
            </a:r>
            <a:r>
              <a:rPr lang="ru-RU" dirty="0"/>
              <a:t>На сколько частей разбивают плоскость две пересекающиеся прямые</a:t>
            </a:r>
            <a:r>
              <a:rPr lang="ru-RU" dirty="0" smtClean="0"/>
              <a:t>?</a:t>
            </a:r>
            <a:r>
              <a:rPr lang="en-US" dirty="0" smtClean="0"/>
              <a:t> </a:t>
            </a:r>
            <a:endParaRPr lang="ru-RU" dirty="0" smtClean="0"/>
          </a:p>
          <a:p>
            <a:pPr algn="just"/>
            <a:r>
              <a:rPr lang="en-US" dirty="0" smtClean="0"/>
              <a:t>	2</a:t>
            </a:r>
            <a:r>
              <a:rPr lang="ru-RU" dirty="0" smtClean="0"/>
              <a:t>. </a:t>
            </a:r>
            <a:r>
              <a:rPr lang="ru-RU" dirty="0"/>
              <a:t>На сколько частей разбивают плоскость три прямые, пересекающиеся в одной </a:t>
            </a:r>
            <a:r>
              <a:rPr lang="ru-RU" dirty="0" smtClean="0"/>
              <a:t>точке?</a:t>
            </a:r>
            <a:r>
              <a:rPr lang="en-US" dirty="0" smtClean="0"/>
              <a:t> </a:t>
            </a:r>
            <a:endParaRPr lang="ru-RU" dirty="0" smtClean="0"/>
          </a:p>
          <a:p>
            <a:pPr algn="just"/>
            <a:r>
              <a:rPr lang="en-US" dirty="0" smtClean="0"/>
              <a:t>	3</a:t>
            </a:r>
            <a:r>
              <a:rPr lang="ru-RU" dirty="0" smtClean="0"/>
              <a:t>. </a:t>
            </a:r>
            <a:r>
              <a:rPr lang="ru-RU" dirty="0"/>
              <a:t>На сколько частей разбивают плоскость три попарно пересекающиеся прямые, не пересекающиеся в одной точке</a:t>
            </a:r>
            <a:r>
              <a:rPr lang="ru-RU" dirty="0" smtClean="0"/>
              <a:t>?</a:t>
            </a:r>
            <a:r>
              <a:rPr lang="en-US" dirty="0" smtClean="0"/>
              <a:t> </a:t>
            </a:r>
            <a:endParaRPr lang="ru-RU" dirty="0" smtClean="0"/>
          </a:p>
          <a:p>
            <a:pPr algn="just"/>
            <a:r>
              <a:rPr lang="en-US" dirty="0" smtClean="0"/>
              <a:t>	4</a:t>
            </a:r>
            <a:r>
              <a:rPr lang="ru-RU" dirty="0" smtClean="0"/>
              <a:t>. </a:t>
            </a:r>
            <a:r>
              <a:rPr lang="ru-RU" dirty="0"/>
              <a:t>На сколько частей разбивают плоскость четыре попарно пересекающиеся прямые, никакие три из которых не пересекающиеся в одной точке</a:t>
            </a:r>
            <a:r>
              <a:rPr lang="ru-RU" dirty="0" smtClean="0"/>
              <a:t>?</a:t>
            </a:r>
            <a:r>
              <a:rPr lang="en-US" dirty="0" smtClean="0"/>
              <a:t> 	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969" y="4005064"/>
            <a:ext cx="3098106" cy="234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45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Text Box 3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48335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ru-RU" sz="2800" dirty="0" smtClean="0"/>
                  <a:t>	</a:t>
                </a:r>
                <a:r>
                  <a:rPr lang="ru-RU" sz="2800" dirty="0"/>
                  <a:t>5</a:t>
                </a:r>
                <a:r>
                  <a:rPr lang="en-US" sz="2800" dirty="0" smtClean="0"/>
                  <a:t>*</a:t>
                </a:r>
                <a:r>
                  <a:rPr lang="ru-RU" dirty="0" smtClean="0"/>
                  <a:t>. </a:t>
                </a:r>
                <a:r>
                  <a:rPr lang="ru-RU" dirty="0"/>
                  <a:t>На сколько частей разбивают плоскость </a:t>
                </a:r>
                <a:r>
                  <a:rPr lang="en-US" i="1" dirty="0"/>
                  <a:t>n</a:t>
                </a:r>
                <a:r>
                  <a:rPr lang="ru-RU" dirty="0"/>
                  <a:t> попарно пересекающихся прямых, никакие три из которых не пересекающиеся в одной точке?</a:t>
                </a:r>
              </a:p>
              <a:p>
                <a:pPr algn="just"/>
                <a:r>
                  <a:rPr lang="en-US" dirty="0" smtClean="0"/>
                  <a:t>	</a:t>
                </a:r>
                <a:r>
                  <a:rPr lang="ru-RU" sz="2200" dirty="0" smtClean="0"/>
                  <a:t>Решение</a:t>
                </a:r>
                <a:r>
                  <a:rPr lang="ru-RU" sz="2200" dirty="0"/>
                  <a:t>. Выясним, на сколько увеличивается число частей плоскости при добавлении новой прямой к данным. К</a:t>
                </a:r>
                <a:r>
                  <a:rPr lang="ru-RU" sz="2200" dirty="0" smtClean="0"/>
                  <a:t>оличество </a:t>
                </a:r>
                <a:r>
                  <a:rPr lang="ru-RU" sz="2200" dirty="0"/>
                  <a:t>частей плоскости, которые разбиваются на две части новой прямой, равно количеству частей новой прямой, на которые она разбивается точками пересечения с имеющимися прямыми. Каждая такая часть новой прямой разбивает соответствующую часть плоскости на две части. Поскольку </a:t>
                </a:r>
                <a:r>
                  <a:rPr lang="en-US" sz="2200" i="1" dirty="0"/>
                  <a:t>n</a:t>
                </a:r>
                <a:r>
                  <a:rPr lang="ru-RU" sz="2200" dirty="0"/>
                  <a:t>-я прямая пересекается с </a:t>
                </a:r>
                <a:r>
                  <a:rPr lang="en-US" sz="2200" i="1" dirty="0"/>
                  <a:t>n</a:t>
                </a:r>
                <a:r>
                  <a:rPr lang="ru-RU" sz="2200" dirty="0"/>
                  <a:t> – 1 прямой, то она разбивается на </a:t>
                </a:r>
                <a:r>
                  <a:rPr lang="en-US" sz="2200" i="1" dirty="0"/>
                  <a:t>n</a:t>
                </a:r>
                <a:r>
                  <a:rPr lang="ru-RU" sz="2200" dirty="0"/>
                  <a:t> частей и поэтому число частей плоскости увеличивается на </a:t>
                </a:r>
                <a:r>
                  <a:rPr lang="en-US" sz="2200" i="1" dirty="0"/>
                  <a:t>n</a:t>
                </a:r>
                <a:r>
                  <a:rPr lang="ru-RU" sz="2200" dirty="0"/>
                  <a:t>. Таким образом, общее число частей, на которые </a:t>
                </a:r>
                <a:r>
                  <a:rPr lang="en-US" sz="2200" i="1" dirty="0"/>
                  <a:t>n </a:t>
                </a:r>
                <a:r>
                  <a:rPr lang="ru-RU" sz="2200" dirty="0"/>
                  <a:t> прямых разбивают плоскость, равно </a:t>
                </a:r>
                <a:r>
                  <a:rPr lang="ru-RU" sz="2200" dirty="0" smtClean="0"/>
                  <a:t>2 + 2 </a:t>
                </a:r>
                <a:r>
                  <a:rPr lang="ru-RU" sz="2200" dirty="0"/>
                  <a:t>+ 3 + … + </a:t>
                </a:r>
                <a:r>
                  <a:rPr lang="en-US" sz="2200" i="1" dirty="0" smtClean="0"/>
                  <a:t>n</a:t>
                </a:r>
                <a:r>
                  <a:rPr lang="ru-RU" sz="2200" i="1" dirty="0" smtClean="0"/>
                  <a:t> = </a:t>
                </a:r>
                <a:r>
                  <a:rPr lang="ru-RU" sz="2200" dirty="0" smtClean="0"/>
                  <a:t>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/>
                          </a:rPr>
                          <m:t>+1)</m:t>
                        </m:r>
                      </m:num>
                      <m:den>
                        <m:r>
                          <a:rPr lang="ru-RU" sz="22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200" dirty="0" smtClean="0"/>
                  <a:t>.</a:t>
                </a:r>
                <a:endParaRPr lang="ru-RU" sz="22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86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4833503"/>
              </a:xfrm>
              <a:prstGeom prst="rect">
                <a:avLst/>
              </a:prstGeom>
              <a:blipFill rotWithShape="1">
                <a:blip r:embed="rId3"/>
                <a:stretch>
                  <a:fillRect l="-1000" t="-1261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93096"/>
            <a:ext cx="3098106" cy="234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94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ru-RU" dirty="0" smtClean="0"/>
              <a:t>Вместо </a:t>
            </a:r>
            <a:r>
              <a:rPr lang="ru-RU" dirty="0"/>
              <a:t>прямых на плоскости можно рассмотреть окружности и выяснить количество их точек пересечения. </a:t>
            </a:r>
          </a:p>
          <a:p>
            <a:r>
              <a:rPr lang="en-US" dirty="0" smtClean="0"/>
              <a:t>	</a:t>
            </a:r>
            <a:r>
              <a:rPr lang="ru-RU" dirty="0" smtClean="0"/>
              <a:t>1</a:t>
            </a:r>
            <a:r>
              <a:rPr lang="ru-RU" dirty="0"/>
              <a:t>. Какое наибольшее число точек пересечения могут иметь две окружности</a:t>
            </a:r>
            <a:r>
              <a:rPr lang="ru-RU" dirty="0" smtClean="0"/>
              <a:t>?</a:t>
            </a:r>
            <a:r>
              <a:rPr lang="en-US" dirty="0" smtClean="0"/>
              <a:t> </a:t>
            </a:r>
            <a:endParaRPr lang="ru-RU" dirty="0"/>
          </a:p>
          <a:p>
            <a:r>
              <a:rPr lang="ru-RU" dirty="0" smtClean="0"/>
              <a:t>	2. </a:t>
            </a:r>
            <a:r>
              <a:rPr lang="ru-RU" dirty="0"/>
              <a:t>Какое наибольшее число точек попарных пересечений могут иметь три окружности</a:t>
            </a:r>
            <a:r>
              <a:rPr lang="ru-RU" dirty="0" smtClean="0"/>
              <a:t>? </a:t>
            </a:r>
          </a:p>
          <a:p>
            <a:r>
              <a:rPr lang="ru-RU" dirty="0" smtClean="0"/>
              <a:t>	3. </a:t>
            </a:r>
            <a:r>
              <a:rPr lang="ru-RU" dirty="0"/>
              <a:t>Какое наибольшее число точек попарных пересечений могут иметь четыре </a:t>
            </a:r>
            <a:r>
              <a:rPr lang="ru-RU" dirty="0" smtClean="0"/>
              <a:t>окружности?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721492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5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ru-RU" dirty="0" smtClean="0"/>
              <a:t>4*. </a:t>
            </a:r>
            <a:r>
              <a:rPr lang="ru-RU" dirty="0"/>
              <a:t>Какое наибольшее число точек попарных пересечений могут иметь </a:t>
            </a:r>
            <a:r>
              <a:rPr lang="en-US" i="1" dirty="0"/>
              <a:t>n </a:t>
            </a:r>
            <a:r>
              <a:rPr lang="ru-RU" dirty="0"/>
              <a:t>окружностей? Укажите способ построения таких окружностей.</a:t>
            </a:r>
          </a:p>
          <a:p>
            <a:pPr algn="just"/>
            <a:r>
              <a:rPr lang="ru-RU" dirty="0" smtClean="0"/>
              <a:t>	Решение</a:t>
            </a:r>
            <a:r>
              <a:rPr lang="ru-RU" dirty="0"/>
              <a:t>. Заметим, что наибольшее число точек попарных пересечений получается, если каждая окружность пересекается с каждой, и при этом никакие три окружности не пересекаются в одной точке. В этом случае каждая окружность имеет 2(</a:t>
            </a:r>
            <a:r>
              <a:rPr lang="ru-RU" i="1" dirty="0"/>
              <a:t>n</a:t>
            </a:r>
            <a:r>
              <a:rPr lang="ru-RU" dirty="0"/>
              <a:t> – 1) точку пересечения с остальными окружностями. Число точек попарных пересечений будет равно 2 + 4 + 6 +…+ </a:t>
            </a:r>
            <a:r>
              <a:rPr lang="en-US" dirty="0"/>
              <a:t>2(</a:t>
            </a:r>
            <a:r>
              <a:rPr lang="en-US" i="1" dirty="0"/>
              <a:t>n</a:t>
            </a:r>
            <a:r>
              <a:rPr lang="en-US" dirty="0"/>
              <a:t> – 1) = </a:t>
            </a:r>
            <a:r>
              <a:rPr lang="en-US" i="1" dirty="0"/>
              <a:t>n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 – 1).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02174"/>
            <a:ext cx="363829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14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ru-RU" dirty="0"/>
              <a:t>Выясним теперь, на сколько частей окружности разбивают плоскость.</a:t>
            </a:r>
          </a:p>
          <a:p>
            <a:pPr algn="just"/>
            <a:r>
              <a:rPr lang="ru-RU" dirty="0" smtClean="0"/>
              <a:t>	1. </a:t>
            </a:r>
            <a:r>
              <a:rPr lang="ru-RU" dirty="0"/>
              <a:t>На сколько частей разбивают плоскость две пересекающиеся окружности</a:t>
            </a:r>
            <a:r>
              <a:rPr lang="ru-RU" dirty="0" smtClean="0"/>
              <a:t>? </a:t>
            </a:r>
          </a:p>
          <a:p>
            <a:pPr algn="just"/>
            <a:r>
              <a:rPr lang="ru-RU" dirty="0" smtClean="0"/>
              <a:t>	2. </a:t>
            </a:r>
            <a:r>
              <a:rPr lang="ru-RU" dirty="0"/>
              <a:t>На сколько частей разбивают плоскость три попарно пересекающиеся окружности, не пересекающиеся в одной </a:t>
            </a:r>
            <a:r>
              <a:rPr lang="ru-RU" dirty="0" smtClean="0"/>
              <a:t>точке? 	3. </a:t>
            </a:r>
            <a:r>
              <a:rPr lang="ru-RU" dirty="0"/>
              <a:t>На сколько частей разбивают плоскость четыре попарно пересекающиеся окружности, никакие три из которых не пересекаются в одной </a:t>
            </a:r>
            <a:r>
              <a:rPr lang="ru-RU" dirty="0" smtClean="0"/>
              <a:t>точке?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68316"/>
            <a:ext cx="721492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07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ru-RU" dirty="0" smtClean="0"/>
              <a:t>4. </a:t>
            </a:r>
            <a:r>
              <a:rPr lang="ru-RU" dirty="0"/>
              <a:t>На сколько частей разбивают плоскость </a:t>
            </a:r>
            <a:r>
              <a:rPr lang="en-US" i="1" dirty="0"/>
              <a:t>n</a:t>
            </a:r>
            <a:r>
              <a:rPr lang="ru-RU" dirty="0"/>
              <a:t> попарно пересекающихся окружностей, никакие три из которых не пересекающиеся в одной точке?</a:t>
            </a:r>
          </a:p>
          <a:p>
            <a:pPr algn="just"/>
            <a:r>
              <a:rPr lang="ru-RU" dirty="0" smtClean="0"/>
              <a:t>	Решение</a:t>
            </a:r>
            <a:r>
              <a:rPr lang="ru-RU" dirty="0"/>
              <a:t>. Выясним, на сколько увеличивается число частей плоскости при добавлении новой окружности к данным. </a:t>
            </a:r>
            <a:r>
              <a:rPr lang="ru-RU" dirty="0" smtClean="0"/>
              <a:t>Количество </a:t>
            </a:r>
            <a:r>
              <a:rPr lang="ru-RU" dirty="0"/>
              <a:t>частей плоскости, которые разбиваются на две части новой окружностью, равно количеству дуг новой окружности, на которые она разбивается точками пересечения с имеющимися окружностями. Каждая такая дуга новой окружности разбивает соответствующую часть плоскости на две части. Поскольку </a:t>
            </a:r>
            <a:r>
              <a:rPr lang="en-US" i="1" dirty="0"/>
              <a:t>n</a:t>
            </a:r>
            <a:r>
              <a:rPr lang="ru-RU" dirty="0"/>
              <a:t>-я окружность пересекается с </a:t>
            </a:r>
            <a:r>
              <a:rPr lang="en-US" i="1" dirty="0"/>
              <a:t>n</a:t>
            </a:r>
            <a:r>
              <a:rPr lang="ru-RU" dirty="0"/>
              <a:t> – 1 окружностью, то она разбивается на 2(</a:t>
            </a:r>
            <a:r>
              <a:rPr lang="en-US" i="1" dirty="0"/>
              <a:t>n</a:t>
            </a:r>
            <a:r>
              <a:rPr lang="ru-RU" dirty="0"/>
              <a:t> – 1) дуг и поэтому число частей плоскости увеличивается на 2(</a:t>
            </a:r>
            <a:r>
              <a:rPr lang="en-US" i="1" dirty="0"/>
              <a:t>n</a:t>
            </a:r>
            <a:r>
              <a:rPr lang="ru-RU" dirty="0"/>
              <a:t> – 1). Таким образом, общее число частей, на которые </a:t>
            </a:r>
            <a:r>
              <a:rPr lang="en-US" i="1" dirty="0"/>
              <a:t>n </a:t>
            </a:r>
            <a:r>
              <a:rPr lang="en-US" dirty="0"/>
              <a:t> </a:t>
            </a:r>
            <a:r>
              <a:rPr lang="ru-RU" dirty="0"/>
              <a:t>окружностей разбивают плоскость, равно 4 + 4 + 6 + … </a:t>
            </a:r>
            <a:r>
              <a:rPr lang="en-US" dirty="0"/>
              <a:t>+ 2(</a:t>
            </a:r>
            <a:r>
              <a:rPr lang="en-US" i="1" dirty="0"/>
              <a:t>n </a:t>
            </a:r>
            <a:r>
              <a:rPr lang="en-US" dirty="0"/>
              <a:t>– 1) = 2(2 + 2 + 3 + … + (</a:t>
            </a:r>
            <a:r>
              <a:rPr lang="en-US" i="1" dirty="0"/>
              <a:t>n</a:t>
            </a:r>
            <a:r>
              <a:rPr lang="en-US" dirty="0"/>
              <a:t> – 1) = </a:t>
            </a:r>
            <a:r>
              <a:rPr lang="en-US" i="1" dirty="0"/>
              <a:t>n</a:t>
            </a:r>
            <a:r>
              <a:rPr lang="en-US" dirty="0"/>
              <a:t>(</a:t>
            </a:r>
            <a:r>
              <a:rPr lang="en-US" i="1" dirty="0"/>
              <a:t>n </a:t>
            </a:r>
            <a:r>
              <a:rPr lang="en-US" dirty="0"/>
              <a:t>– 1) + 2.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63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ru-RU" dirty="0"/>
              <a:t>При изучении многоугольников и их общих свойств учащимся можно предложить следующие комбинаторные задачи.</a:t>
            </a:r>
          </a:p>
          <a:p>
            <a:pPr algn="just"/>
            <a:r>
              <a:rPr lang="ru-RU" dirty="0"/>
              <a:t>	</a:t>
            </a:r>
            <a:r>
              <a:rPr lang="ru-RU" dirty="0" smtClean="0"/>
              <a:t>1</a:t>
            </a:r>
            <a:r>
              <a:rPr lang="ru-RU" dirty="0"/>
              <a:t>. Сколько диагоналей имеет четырехугольник</a:t>
            </a:r>
            <a:r>
              <a:rPr lang="ru-RU" dirty="0" smtClean="0"/>
              <a:t>? </a:t>
            </a:r>
            <a:endParaRPr lang="ru-RU" dirty="0"/>
          </a:p>
          <a:p>
            <a:pPr algn="just"/>
            <a:r>
              <a:rPr lang="ru-RU" dirty="0"/>
              <a:t>	</a:t>
            </a:r>
            <a:r>
              <a:rPr lang="ru-RU" dirty="0" smtClean="0"/>
              <a:t>2</a:t>
            </a:r>
            <a:r>
              <a:rPr lang="ru-RU" dirty="0"/>
              <a:t>. Сколько диагоналей имеет пятиугольник</a:t>
            </a:r>
            <a:r>
              <a:rPr lang="ru-RU" dirty="0" smtClean="0"/>
              <a:t>? </a:t>
            </a:r>
            <a:endParaRPr lang="ru-RU" dirty="0"/>
          </a:p>
          <a:p>
            <a:pPr algn="just"/>
            <a:r>
              <a:rPr lang="ru-RU" dirty="0"/>
              <a:t>	</a:t>
            </a:r>
            <a:r>
              <a:rPr lang="ru-RU" dirty="0" smtClean="0"/>
              <a:t>3</a:t>
            </a:r>
            <a:r>
              <a:rPr lang="ru-RU" dirty="0"/>
              <a:t>. Сколько диагоналей имеет шестиугольник</a:t>
            </a:r>
            <a:r>
              <a:rPr lang="ru-RU" dirty="0" smtClean="0"/>
              <a:t>?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830" y="2564904"/>
            <a:ext cx="5900339" cy="170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82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188640"/>
                <a:ext cx="9144000" cy="3232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 smtClean="0"/>
                  <a:t>	</a:t>
                </a:r>
                <a:r>
                  <a:rPr lang="ru-RU" dirty="0" smtClean="0"/>
                  <a:t>4</a:t>
                </a:r>
                <a:r>
                  <a:rPr lang="ru-RU" dirty="0"/>
                  <a:t>. Сколько диагоналей имеет </a:t>
                </a:r>
                <a:r>
                  <a:rPr lang="en-US" i="1" dirty="0"/>
                  <a:t>n</a:t>
                </a:r>
                <a:r>
                  <a:rPr lang="ru-RU" dirty="0"/>
                  <a:t>-угольник?</a:t>
                </a:r>
              </a:p>
              <a:p>
                <a:pPr algn="just"/>
                <a:r>
                  <a:rPr lang="ru-RU" dirty="0"/>
                  <a:t>	Решение. Зафиксируем какую-нибудь вершину </a:t>
                </a:r>
                <a:r>
                  <a:rPr lang="en-US" i="1" dirty="0"/>
                  <a:t>n</a:t>
                </a:r>
                <a:r>
                  <a:rPr lang="ru-RU" dirty="0"/>
                  <a:t>-угольника. Учитывая, что диагональю является отрезок, соединяющий не соседние вершины многоугольника, получаем, что через данную вершину проходит </a:t>
                </a:r>
                <a:r>
                  <a:rPr lang="en-US" i="1" dirty="0"/>
                  <a:t>n</a:t>
                </a:r>
                <a:r>
                  <a:rPr lang="ru-RU" dirty="0"/>
                  <a:t> – 3 диагонали. Поскольку общее число вершин равно </a:t>
                </a:r>
                <a:r>
                  <a:rPr lang="en-US" i="1" dirty="0"/>
                  <a:t>n</a:t>
                </a:r>
                <a:r>
                  <a:rPr lang="ru-RU" dirty="0"/>
                  <a:t>, через каждую из них проходит </a:t>
                </a:r>
                <a:r>
                  <a:rPr lang="en-US" i="1" dirty="0"/>
                  <a:t>n</a:t>
                </a:r>
                <a:r>
                  <a:rPr lang="ru-RU" dirty="0"/>
                  <a:t> – 3 диагонали, и при таком подсчете каждая диагональ считается дважды, получаем, что общее число диагоналей равно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−3)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8640"/>
                <a:ext cx="9144000" cy="3232680"/>
              </a:xfrm>
              <a:prstGeom prst="rect">
                <a:avLst/>
              </a:prstGeom>
              <a:blipFill rotWithShape="1">
                <a:blip r:embed="rId2"/>
                <a:stretch>
                  <a:fillRect l="-1000" t="-1509" r="-1000" b="-3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3730935"/>
            <a:ext cx="5900339" cy="170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-28575" y="116632"/>
            <a:ext cx="906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rgbClr val="FF0000"/>
                </a:solidFill>
                <a:cs typeface="Times New Roman" charset="0"/>
              </a:rPr>
              <a:t>КОМБИНАТОРНЫЕ ЗАДАЧИ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68761"/>
            <a:ext cx="271686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45121"/>
            <a:ext cx="2591488" cy="396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857" y="1245121"/>
            <a:ext cx="2416787" cy="398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188640"/>
                <a:ext cx="9144000" cy="4482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 smtClean="0"/>
                  <a:t>	</a:t>
                </a:r>
                <a:r>
                  <a:rPr lang="ru-RU" dirty="0"/>
                  <a:t>5</a:t>
                </a:r>
                <a:r>
                  <a:rPr lang="ru-RU" dirty="0" smtClean="0"/>
                  <a:t>. Какое </a:t>
                </a:r>
                <a:r>
                  <a:rPr lang="ru-RU" dirty="0"/>
                  <a:t>наибольшее число точек самопересечения может иметь замкнутая ломаная с пятью сторонами?</a:t>
                </a:r>
              </a:p>
              <a:p>
                <a:pPr algn="just"/>
                <a:r>
                  <a:rPr lang="ru-RU" dirty="0"/>
                  <a:t>	Решение. Каждая сторона ломаной может пересекаться только с не соседними сторонами. Таких сторон у пятисторонней ломаной две. Значит, число точек самопересечения не </a:t>
                </a:r>
                <a:r>
                  <a:rPr lang="ru-RU" dirty="0" smtClean="0"/>
                  <a:t>превосходит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5</m:t>
                        </m:r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∙2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b="0" i="1" smtClean="0">
                        <a:latin typeface="Cambria Math"/>
                      </a:rPr>
                      <m:t>=5.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ru-RU" dirty="0"/>
                  <a:t>Пример замкнутой пятисторонней ломаной с пятью точками самопересечения дает </a:t>
                </a:r>
                <a:r>
                  <a:rPr lang="ru-RU" dirty="0" smtClean="0"/>
                  <a:t>пентаграмма.</a:t>
                </a:r>
                <a:endParaRPr lang="ru-RU" dirty="0"/>
              </a:p>
              <a:p>
                <a:pPr algn="just"/>
                <a:r>
                  <a:rPr lang="ru-RU" dirty="0" smtClean="0"/>
                  <a:t>	6. </a:t>
                </a:r>
                <a:r>
                  <a:rPr lang="ru-RU" dirty="0"/>
                  <a:t>Какое наибольшее число точек самопересечения может иметь замкнутая ломаная с (2</a:t>
                </a:r>
                <a:r>
                  <a:rPr lang="en-US" i="1" dirty="0"/>
                  <a:t>n </a:t>
                </a:r>
                <a:r>
                  <a:rPr lang="ru-RU" dirty="0"/>
                  <a:t>+ 1)-ой стороной? </a:t>
                </a:r>
                <a:r>
                  <a:rPr lang="ru-RU" dirty="0" smtClean="0"/>
                  <a:t>Ответ</a:t>
                </a:r>
                <a:r>
                  <a:rPr lang="ru-RU" dirty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(2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+1)(2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−2)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=(2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+1)(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−1)</m:t>
                    </m:r>
                  </m:oMath>
                </a14:m>
                <a:r>
                  <a:rPr lang="ru-RU" dirty="0"/>
                  <a:t>. Примеры ломаных приведены на </a:t>
                </a:r>
                <a:r>
                  <a:rPr lang="ru-RU" dirty="0" smtClean="0"/>
                  <a:t>рисунке.</a:t>
                </a:r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8640"/>
                <a:ext cx="9144000" cy="4482637"/>
              </a:xfrm>
              <a:prstGeom prst="rect">
                <a:avLst/>
              </a:prstGeom>
              <a:blipFill rotWithShape="1">
                <a:blip r:embed="rId2"/>
                <a:stretch>
                  <a:fillRect l="-1000" t="-1088" r="-1000" b="-23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034" y="4659263"/>
            <a:ext cx="5810519" cy="2186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18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	6</a:t>
            </a:r>
            <a:r>
              <a:rPr lang="ru-RU" dirty="0" smtClean="0"/>
              <a:t>. </a:t>
            </a:r>
            <a:r>
              <a:rPr lang="ru-RU" dirty="0"/>
              <a:t>Какое наибольшее число острых углов может иметь выпуклый многоугольник? </a:t>
            </a:r>
          </a:p>
          <a:p>
            <a:pPr algn="just"/>
            <a:r>
              <a:rPr lang="en-US" dirty="0" smtClean="0"/>
              <a:t>	</a:t>
            </a:r>
            <a:r>
              <a:rPr lang="ru-RU" dirty="0" smtClean="0"/>
              <a:t>Решение</a:t>
            </a:r>
            <a:r>
              <a:rPr lang="ru-RU" dirty="0"/>
              <a:t>. Каждому внутреннему острому углу выпуклого многоугольника соответствует тупой внешний угол. Поскольку сумма внешних углов выпуклого многоугольника равна 360°, то тупых углов, а следовательно, и острых внутренних углов,  не может быть больше трех.</a:t>
            </a:r>
          </a:p>
          <a:p>
            <a:pPr algn="just"/>
            <a:r>
              <a:rPr lang="en-US" dirty="0" smtClean="0"/>
              <a:t>	7</a:t>
            </a:r>
            <a:r>
              <a:rPr lang="ru-RU" dirty="0" smtClean="0"/>
              <a:t>. </a:t>
            </a:r>
            <a:r>
              <a:rPr lang="ru-RU" dirty="0"/>
              <a:t>Докажите, что в любом выпуклом 11-угольнике найдутся две диагонали, угол между которыми не превосходит 5°. </a:t>
            </a:r>
          </a:p>
          <a:p>
            <a:pPr algn="just"/>
            <a:r>
              <a:rPr lang="en-US" dirty="0" smtClean="0"/>
              <a:t>	</a:t>
            </a:r>
            <a:r>
              <a:rPr lang="ru-RU" dirty="0" smtClean="0"/>
              <a:t>Решение</a:t>
            </a:r>
            <a:r>
              <a:rPr lang="ru-RU" dirty="0"/>
              <a:t>. В</a:t>
            </a:r>
            <a:r>
              <a:rPr lang="ru-RU" dirty="0" smtClean="0"/>
              <a:t>ыпуклый </a:t>
            </a:r>
            <a:r>
              <a:rPr lang="ru-RU" dirty="0"/>
              <a:t>11-угольник имеет 44 диагонали. Проведем через фиксированную точку плоскости 44 прямых, параллельных этим диагоналям. Они разделяют угол в 360° на 88 частей, наименьшая из которых не превосходит 360°/88&lt;5°.</a:t>
            </a:r>
          </a:p>
        </p:txBody>
      </p:sp>
    </p:spTree>
    <p:extLst>
      <p:ext uri="{BB962C8B-B14F-4D97-AF65-F5344CB8AC3E}">
        <p14:creationId xmlns:p14="http://schemas.microsoft.com/office/powerpoint/2010/main" val="7371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7620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Задачи на разрезание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81000" y="685800"/>
            <a:ext cx="85344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 algn="just" eaLnBrk="1" hangingPunct="1">
              <a:spcBef>
                <a:spcPct val="50000"/>
              </a:spcBef>
              <a:buAutoNum type="arabicPeriod"/>
            </a:pPr>
            <a:r>
              <a:rPr lang="ru-RU" sz="2800" dirty="0" smtClean="0"/>
              <a:t>Разрежьте </a:t>
            </a:r>
            <a:r>
              <a:rPr lang="ru-RU" sz="2800" dirty="0"/>
              <a:t>квадрат на </a:t>
            </a:r>
            <a:endParaRPr lang="ru-RU" sz="2800" dirty="0" smtClean="0"/>
          </a:p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а</a:t>
            </a:r>
            <a:r>
              <a:rPr lang="ru-RU" sz="2800" dirty="0" smtClean="0"/>
              <a:t>) шесть квадратов;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б</a:t>
            </a:r>
            <a:r>
              <a:rPr lang="ru-RU" sz="2800" dirty="0" smtClean="0">
                <a:cs typeface="Times New Roman" pitchFamily="18" charset="0"/>
              </a:rPr>
              <a:t>) семь квадратов;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в</a:t>
            </a:r>
            <a:r>
              <a:rPr lang="ru-RU" sz="2800" dirty="0" smtClean="0">
                <a:cs typeface="Times New Roman" pitchFamily="18" charset="0"/>
              </a:rPr>
              <a:t>) восемь квадратов.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2048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56992"/>
            <a:ext cx="2606675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66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23528" y="692696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Решение показано на рисунке</a:t>
            </a:r>
            <a:r>
              <a:rPr lang="en-US" sz="2800" dirty="0">
                <a:cs typeface="Times New Roman" pitchFamily="18" charset="0"/>
              </a:rPr>
              <a:t>.</a:t>
            </a:r>
            <a:r>
              <a:rPr lang="ru-RU" sz="2800" dirty="0">
                <a:cs typeface="Times New Roman" pitchFamily="18" charset="0"/>
              </a:rPr>
              <a:t> </a:t>
            </a:r>
          </a:p>
        </p:txBody>
      </p:sp>
      <p:pic>
        <p:nvPicPr>
          <p:cNvPr id="2151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253" y="2075160"/>
            <a:ext cx="259715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51323"/>
            <a:ext cx="2606675" cy="257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133528" y="4941168"/>
            <a:ext cx="1224136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dirty="0" smtClean="0">
                <a:cs typeface="Times New Roman" pitchFamily="18" charset="0"/>
              </a:rPr>
              <a:t>б)  </a:t>
            </a:r>
            <a:endParaRPr lang="ru-RU" sz="2800" dirty="0">
              <a:cs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228588" y="4941168"/>
            <a:ext cx="1224136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а</a:t>
            </a:r>
            <a:r>
              <a:rPr lang="ru-RU" sz="2800" dirty="0" smtClean="0">
                <a:cs typeface="Times New Roman" pitchFamily="18" charset="0"/>
              </a:rPr>
              <a:t>)  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941" y="2075160"/>
            <a:ext cx="259715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015448" y="4941168"/>
            <a:ext cx="1224136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в</a:t>
            </a:r>
            <a:r>
              <a:rPr lang="ru-RU" sz="2800" dirty="0" smtClean="0">
                <a:cs typeface="Times New Roman" pitchFamily="18" charset="0"/>
              </a:rPr>
              <a:t>)  </a:t>
            </a:r>
            <a:endParaRPr lang="ru-RU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89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876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2</a:t>
            </a:r>
            <a:r>
              <a:rPr lang="ru-RU" sz="2800" dirty="0" smtClean="0">
                <a:cs typeface="Times New Roman" pitchFamily="18" charset="0"/>
              </a:rPr>
              <a:t>. Разрежьте фигуру </a:t>
            </a:r>
            <a:r>
              <a:rPr lang="ru-RU" sz="2800" dirty="0">
                <a:cs typeface="Times New Roman" pitchFamily="18" charset="0"/>
              </a:rPr>
              <a:t>на четыре равные </a:t>
            </a:r>
            <a:r>
              <a:rPr lang="ru-RU" sz="2800" dirty="0" smtClean="0">
                <a:cs typeface="Times New Roman" pitchFamily="18" charset="0"/>
              </a:rPr>
              <a:t>части.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43075"/>
            <a:ext cx="2664296" cy="262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752" y="1752600"/>
            <a:ext cx="2664296" cy="262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752" y="1743074"/>
            <a:ext cx="2669648" cy="262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81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03673"/>
            <a:ext cx="2542819" cy="250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903089" y="692696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Решение показано на рисунке</a:t>
            </a:r>
            <a:r>
              <a:rPr lang="en-US" sz="2800" dirty="0">
                <a:cs typeface="Times New Roman" pitchFamily="18" charset="0"/>
              </a:rPr>
              <a:t>.</a:t>
            </a:r>
            <a:r>
              <a:rPr lang="ru-RU" sz="2800" dirty="0"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2542819" cy="250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03673"/>
            <a:ext cx="2602179" cy="256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24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81000" y="685800"/>
            <a:ext cx="8534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ru-RU" sz="2800" dirty="0" smtClean="0">
                <a:cs typeface="Times New Roman" pitchFamily="18" charset="0"/>
              </a:rPr>
              <a:t>3. Фигуру </a:t>
            </a:r>
            <a:r>
              <a:rPr lang="ru-RU" sz="2800" dirty="0">
                <a:cs typeface="Times New Roman" pitchFamily="18" charset="0"/>
              </a:rPr>
              <a:t>разрежьте на две части, из которых можно сложить квадрат.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4864"/>
            <a:ext cx="233523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23145"/>
            <a:ext cx="2376264" cy="235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1988840"/>
            <a:ext cx="3497903" cy="258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96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80728"/>
            <a:ext cx="2543556" cy="251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685800" y="260648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Решение показано на рисунке</a:t>
            </a:r>
            <a:r>
              <a:rPr lang="en-US" sz="2800" dirty="0"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574" y="978049"/>
            <a:ext cx="2543555" cy="250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679" y="3789039"/>
            <a:ext cx="5954601" cy="262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10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76200" y="115987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4</a:t>
            </a:r>
            <a:r>
              <a:rPr lang="ru-RU" sz="2800" dirty="0" smtClean="0"/>
              <a:t>. Фигуру</a:t>
            </a:r>
            <a:r>
              <a:rPr lang="ru-RU" sz="2800" dirty="0">
                <a:cs typeface="Times New Roman" pitchFamily="18" charset="0"/>
              </a:rPr>
              <a:t>, изображенн</a:t>
            </a:r>
            <a:r>
              <a:rPr lang="ru-RU" sz="2800" dirty="0"/>
              <a:t>ую</a:t>
            </a:r>
            <a:r>
              <a:rPr lang="ru-RU" sz="2800" dirty="0">
                <a:cs typeface="Times New Roman" pitchFamily="18" charset="0"/>
              </a:rPr>
              <a:t> на рисунке, разрежьте на </a:t>
            </a:r>
            <a:r>
              <a:rPr lang="ru-RU" sz="2800" dirty="0"/>
              <a:t>две </a:t>
            </a:r>
            <a:r>
              <a:rPr lang="ru-RU" sz="2800" dirty="0">
                <a:cs typeface="Times New Roman" pitchFamily="18" charset="0"/>
              </a:rPr>
              <a:t>част</a:t>
            </a:r>
            <a:r>
              <a:rPr lang="ru-RU" sz="2800" dirty="0"/>
              <a:t>и</a:t>
            </a:r>
            <a:r>
              <a:rPr lang="ru-RU" sz="2800" dirty="0">
                <a:cs typeface="Times New Roman" pitchFamily="18" charset="0"/>
              </a:rPr>
              <a:t>, из которых можно сложить квадрат.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24744"/>
            <a:ext cx="29400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47649" y="3524224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Решение показано на рисунке</a:t>
            </a:r>
            <a:r>
              <a:rPr lang="ru-RU" sz="2800" dirty="0"/>
              <a:t>.</a:t>
            </a: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251" y="4043337"/>
            <a:ext cx="6253163" cy="241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45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76200" y="130845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5</a:t>
            </a:r>
            <a:r>
              <a:rPr lang="ru-RU" sz="2800" dirty="0" smtClean="0">
                <a:cs typeface="Times New Roman" pitchFamily="18" charset="0"/>
              </a:rPr>
              <a:t>. Греческий </a:t>
            </a:r>
            <a:r>
              <a:rPr lang="ru-RU" sz="2800" dirty="0">
                <a:cs typeface="Times New Roman" pitchFamily="18" charset="0"/>
              </a:rPr>
              <a:t>крест разрежьте на несколько частей и составьте из них квадрат. </a:t>
            </a:r>
            <a:endParaRPr lang="en-US" sz="2800" dirty="0">
              <a:cs typeface="Times New Roman" pitchFamily="18" charset="0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033" y="1076995"/>
            <a:ext cx="2407246" cy="239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52400" y="3645024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Решение показано на рисунке</a:t>
            </a:r>
            <a:r>
              <a:rPr lang="ru-RU" sz="2800" dirty="0"/>
              <a:t>.</a:t>
            </a:r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342967"/>
            <a:ext cx="5245968" cy="234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95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4624"/>
            <a:ext cx="7772400" cy="515938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Начала геометрии</a:t>
            </a: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19050" y="418505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>
                <a:cs typeface="Times New Roman" pitchFamily="18" charset="0"/>
              </a:rPr>
              <a:t>	</a:t>
            </a:r>
            <a:r>
              <a:rPr lang="ru-RU" sz="2800" dirty="0"/>
              <a:t>Одной из первых аксиом геометрии, относящейся к взаимному расположению точек и прямых на плоскости, является аксиома о том, что через любые две точки плоскости проходит единственная прямая. Учащимся можно предложить следующие задачи, идущие с нарастанием сложности. 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2969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85442" y="4077072"/>
            <a:ext cx="2295525" cy="2058987"/>
          </a:xfr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2996952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>
                <a:cs typeface="Times New Roman" pitchFamily="18" charset="0"/>
              </a:rPr>
              <a:t>	</a:t>
            </a:r>
            <a:r>
              <a:rPr lang="en-US" sz="2800" dirty="0" smtClean="0">
                <a:cs typeface="Times New Roman" pitchFamily="18" charset="0"/>
              </a:rPr>
              <a:t>1. </a:t>
            </a:r>
            <a:r>
              <a:rPr lang="ru-RU" sz="2800" dirty="0" smtClean="0">
                <a:cs typeface="Times New Roman" pitchFamily="18" charset="0"/>
              </a:rPr>
              <a:t>Сколько </a:t>
            </a:r>
            <a:r>
              <a:rPr lang="ru-RU" sz="2800" dirty="0">
                <a:cs typeface="Times New Roman" pitchFamily="18" charset="0"/>
              </a:rPr>
              <a:t>прямых можно провести через </a:t>
            </a:r>
            <a:r>
              <a:rPr lang="ru-RU" sz="2800" dirty="0"/>
              <a:t>различные пары из </a:t>
            </a:r>
            <a:r>
              <a:rPr lang="ru-RU" sz="2800" dirty="0">
                <a:cs typeface="Times New Roman" pitchFamily="18" charset="0"/>
              </a:rPr>
              <a:t>тр</a:t>
            </a:r>
            <a:r>
              <a:rPr lang="ru-RU" sz="2800" dirty="0"/>
              <a:t>ех</a:t>
            </a:r>
            <a:r>
              <a:rPr lang="ru-RU" sz="2800" dirty="0">
                <a:cs typeface="Times New Roman" pitchFamily="18" charset="0"/>
              </a:rPr>
              <a:t> точ</a:t>
            </a:r>
            <a:r>
              <a:rPr lang="ru-RU" sz="2800" dirty="0"/>
              <a:t>ек, не лежащих на одной прямой</a:t>
            </a:r>
            <a:r>
              <a:rPr lang="ru-RU" sz="2800" dirty="0"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67891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52400" y="1337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6</a:t>
            </a:r>
            <a:r>
              <a:rPr lang="ru-RU" sz="2800" dirty="0" smtClean="0">
                <a:cs typeface="Times New Roman" pitchFamily="18" charset="0"/>
              </a:rPr>
              <a:t>. Греческий </a:t>
            </a:r>
            <a:r>
              <a:rPr lang="ru-RU" sz="2800" dirty="0">
                <a:cs typeface="Times New Roman" pitchFamily="18" charset="0"/>
              </a:rPr>
              <a:t>крест разрежьте </a:t>
            </a:r>
            <a:r>
              <a:rPr lang="ru-RU" sz="2800" dirty="0"/>
              <a:t>по двум прямым и из полученных частей</a:t>
            </a:r>
            <a:r>
              <a:rPr lang="ru-RU" sz="2800" dirty="0">
                <a:cs typeface="Times New Roman" pitchFamily="18" charset="0"/>
              </a:rPr>
              <a:t> составьте квадрат. </a:t>
            </a:r>
            <a:endParaRPr lang="en-US" sz="2800" dirty="0">
              <a:cs typeface="Times New Roman" pitchFamily="18" charset="0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868" y="1052736"/>
            <a:ext cx="2125663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85750" y="3501008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Решение показано на рисунке</a:t>
            </a:r>
            <a:r>
              <a:rPr lang="ru-RU" sz="2800" dirty="0"/>
              <a:t>.</a:t>
            </a:r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47604"/>
            <a:ext cx="7608888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14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4510088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125388" y="3113087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Решение показано на рисунке</a:t>
            </a:r>
            <a:r>
              <a:rPr lang="ru-RU" sz="2800" dirty="0"/>
              <a:t>.</a:t>
            </a:r>
          </a:p>
        </p:txBody>
      </p:sp>
      <p:pic>
        <p:nvPicPr>
          <p:cNvPr id="3379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77" y="3632200"/>
            <a:ext cx="7211045" cy="300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76200" y="116632"/>
            <a:ext cx="87630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7</a:t>
            </a:r>
            <a:r>
              <a:rPr lang="ru-RU" sz="2800" dirty="0" smtClean="0"/>
              <a:t>. Один </a:t>
            </a:r>
            <a:r>
              <a:rPr lang="ru-RU" sz="2800" dirty="0"/>
              <a:t>из двух равных квадратов разрежьте на несколько частей и составьте из них и другого квадрата квадрат.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338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7"/>
          <p:cNvSpPr txBox="1">
            <a:spLocks noChangeArrowheads="1"/>
          </p:cNvSpPr>
          <p:nvPr/>
        </p:nvSpPr>
        <p:spPr bwMode="auto">
          <a:xfrm>
            <a:off x="0" y="25177"/>
            <a:ext cx="8763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8</a:t>
            </a:r>
            <a:r>
              <a:rPr lang="ru-RU" sz="2800" dirty="0" smtClean="0"/>
              <a:t>. Прямоугольник</a:t>
            </a:r>
            <a:r>
              <a:rPr lang="ru-RU" sz="2800" dirty="0"/>
              <a:t>, у которого одна сторона в два раза больше другой, разрежьте на несколько частей и составьте из них квадрат.</a:t>
            </a:r>
            <a:endParaRPr lang="en-US" sz="2800" dirty="0"/>
          </a:p>
        </p:txBody>
      </p:sp>
      <p:pic>
        <p:nvPicPr>
          <p:cNvPr id="3482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84784"/>
            <a:ext cx="2841625" cy="145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152400" y="3140968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Решение показано на рисунке</a:t>
            </a:r>
            <a:r>
              <a:rPr lang="ru-RU" sz="2800" dirty="0"/>
              <a:t>.</a:t>
            </a:r>
          </a:p>
        </p:txBody>
      </p:sp>
      <p:pic>
        <p:nvPicPr>
          <p:cNvPr id="3482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85592"/>
            <a:ext cx="6400800" cy="283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34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76200" y="10319"/>
            <a:ext cx="8763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9</a:t>
            </a:r>
            <a:r>
              <a:rPr lang="ru-RU" sz="2800" dirty="0" smtClean="0"/>
              <a:t>. Один </a:t>
            </a:r>
            <a:r>
              <a:rPr lang="ru-RU" sz="2800" dirty="0"/>
              <a:t>из двух неравных квадратов разрежьте на несколько частей и составьте из них и другого квадрата квадрат.</a:t>
            </a:r>
            <a:endParaRPr lang="en-US" sz="2800" dirty="0"/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733099"/>
              </p:ext>
            </p:extLst>
          </p:nvPr>
        </p:nvGraphicFramePr>
        <p:xfrm>
          <a:off x="2771800" y="1052736"/>
          <a:ext cx="3667125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Точечный рисунок" r:id="rId4" imgW="3666667" imgH="2095793" progId="Paint.Picture">
                  <p:embed/>
                </p:oleObj>
              </mc:Choice>
              <mc:Fallback>
                <p:oleObj name="Точечный рисунок" r:id="rId4" imgW="3666667" imgH="209579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1052736"/>
                        <a:ext cx="3667125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76200" y="3212976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Решение показано на рисунке</a:t>
            </a:r>
            <a:r>
              <a:rPr lang="ru-RU" sz="2800" dirty="0"/>
              <a:t>.</a:t>
            </a:r>
          </a:p>
        </p:txBody>
      </p:sp>
      <p:graphicFrame>
        <p:nvGraphicFramePr>
          <p:cNvPr id="378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721507"/>
              </p:ext>
            </p:extLst>
          </p:nvPr>
        </p:nvGraphicFramePr>
        <p:xfrm>
          <a:off x="1331640" y="3752255"/>
          <a:ext cx="6980238" cy="283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Точечный рисунок" r:id="rId6" imgW="6980952" imgH="2838846" progId="Paint.Picture">
                  <p:embed/>
                </p:oleObj>
              </mc:Choice>
              <mc:Fallback>
                <p:oleObj name="Точечный рисунок" r:id="rId6" imgW="6980952" imgH="283884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752255"/>
                        <a:ext cx="6980238" cy="283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068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4217"/>
            <a:ext cx="89916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ru-RU" sz="2800" dirty="0" smtClean="0">
                <a:cs typeface="Times New Roman" pitchFamily="18" charset="0"/>
              </a:rPr>
              <a:t>10. Стороны </a:t>
            </a:r>
            <a:r>
              <a:rPr lang="ru-RU" sz="2800" i="1" dirty="0">
                <a:cs typeface="Times New Roman" pitchFamily="18" charset="0"/>
              </a:rPr>
              <a:t>АВ</a:t>
            </a:r>
            <a:r>
              <a:rPr lang="ru-RU" sz="2800" dirty="0">
                <a:cs typeface="Times New Roman" pitchFamily="18" charset="0"/>
              </a:rPr>
              <a:t> и </a:t>
            </a:r>
            <a:r>
              <a:rPr lang="en-US" sz="2800" i="1" dirty="0">
                <a:cs typeface="Times New Roman" pitchFamily="18" charset="0"/>
              </a:rPr>
              <a:t>CD</a:t>
            </a:r>
            <a:r>
              <a:rPr lang="ru-RU" sz="2800" dirty="0">
                <a:cs typeface="Times New Roman" pitchFamily="18" charset="0"/>
              </a:rPr>
              <a:t> параллелограмма </a:t>
            </a:r>
            <a:r>
              <a:rPr lang="en-US" sz="2800" i="1" dirty="0">
                <a:cs typeface="Times New Roman" pitchFamily="18" charset="0"/>
              </a:rPr>
              <a:t>ABCD</a:t>
            </a:r>
            <a:r>
              <a:rPr lang="ru-RU" sz="2800" dirty="0">
                <a:cs typeface="Times New Roman" pitchFamily="18" charset="0"/>
              </a:rPr>
              <a:t> площади 1 разбиты на </a:t>
            </a:r>
            <a:r>
              <a:rPr lang="en-US" sz="2800" i="1" dirty="0">
                <a:cs typeface="Times New Roman" pitchFamily="18" charset="0"/>
              </a:rPr>
              <a:t>n</a:t>
            </a:r>
            <a:r>
              <a:rPr lang="ru-RU" sz="2800" dirty="0">
                <a:cs typeface="Times New Roman" pitchFamily="18" charset="0"/>
              </a:rPr>
              <a:t> равных частей, </a:t>
            </a:r>
            <a:r>
              <a:rPr lang="en-US" sz="2800" i="1" dirty="0">
                <a:cs typeface="Times New Roman" pitchFamily="18" charset="0"/>
              </a:rPr>
              <a:t>AD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и </a:t>
            </a:r>
            <a:r>
              <a:rPr lang="ru-RU" sz="2800" i="1" dirty="0">
                <a:cs typeface="Times New Roman" pitchFamily="18" charset="0"/>
              </a:rPr>
              <a:t>ВС</a:t>
            </a:r>
            <a:r>
              <a:rPr lang="ru-RU" sz="2800" dirty="0">
                <a:cs typeface="Times New Roman" pitchFamily="18" charset="0"/>
              </a:rPr>
              <a:t> - на </a:t>
            </a:r>
            <a:r>
              <a:rPr lang="en-US" sz="2800" i="1" dirty="0">
                <a:cs typeface="Times New Roman" pitchFamily="18" charset="0"/>
              </a:rPr>
              <a:t>m</a:t>
            </a:r>
            <a:r>
              <a:rPr lang="ru-RU" sz="2800" dirty="0">
                <a:cs typeface="Times New Roman" pitchFamily="18" charset="0"/>
              </a:rPr>
              <a:t> равных частей. Точки деления соединены так, как показано на рисунке, где </a:t>
            </a:r>
            <a:r>
              <a:rPr lang="en-US" sz="2800" i="1" dirty="0">
                <a:cs typeface="Times New Roman" pitchFamily="18" charset="0"/>
              </a:rPr>
              <a:t>n </a:t>
            </a:r>
            <a:r>
              <a:rPr lang="ru-RU" sz="2800" dirty="0">
                <a:cs typeface="Times New Roman" pitchFamily="18" charset="0"/>
              </a:rPr>
              <a:t>= 3, </a:t>
            </a:r>
            <a:r>
              <a:rPr lang="en-US" sz="2800" i="1" dirty="0">
                <a:cs typeface="Times New Roman" pitchFamily="18" charset="0"/>
              </a:rPr>
              <a:t>m</a:t>
            </a:r>
            <a:r>
              <a:rPr lang="ru-RU" sz="2800" dirty="0">
                <a:cs typeface="Times New Roman" pitchFamily="18" charset="0"/>
              </a:rPr>
              <a:t> = 4. Чему равны площади образовавшихся при этом маленьких параллелограммов?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52400" y="5158705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>
                <a:solidFill>
                  <a:srgbClr val="FF3300"/>
                </a:solidFill>
              </a:rPr>
              <a:t>Ответ</a:t>
            </a:r>
            <a:r>
              <a:rPr lang="ru-RU" sz="3200"/>
              <a:t>:            .</a:t>
            </a:r>
          </a:p>
        </p:txBody>
      </p:sp>
      <p:pic>
        <p:nvPicPr>
          <p:cNvPr id="4199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64" y="2852936"/>
            <a:ext cx="8669338" cy="181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199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019172"/>
              </p:ext>
            </p:extLst>
          </p:nvPr>
        </p:nvGraphicFramePr>
        <p:xfrm>
          <a:off x="1524000" y="5006305"/>
          <a:ext cx="965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5" imgW="965200" imgH="838200" progId="Equation.DSMT4">
                  <p:embed/>
                </p:oleObj>
              </mc:Choice>
              <mc:Fallback>
                <p:oleObj name="Equation" r:id="rId5" imgW="965200" imgH="83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006305"/>
                        <a:ext cx="965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9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4217"/>
            <a:ext cx="899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Графы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404664"/>
            <a:ext cx="89916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dirty="0" smtClean="0"/>
              <a:t>	Исторически </a:t>
            </a:r>
            <a:r>
              <a:rPr lang="ru-RU" dirty="0"/>
              <a:t>сложилось так, что теория графов зародилась в ходе решения головоломок двести с лишним лет назад.</a:t>
            </a:r>
          </a:p>
          <a:p>
            <a:pPr algn="just"/>
            <a:r>
              <a:rPr lang="ru-RU" dirty="0" smtClean="0"/>
              <a:t>	Одной </a:t>
            </a:r>
            <a:r>
              <a:rPr lang="ru-RU" dirty="0"/>
              <a:t>из таких задач-головоломок была задача о кенигсбергских мостах, которая привлекла к себе внимание Леонарда Эйлера (1707-1783), долгое время жившего и работавшего в России (с 1727 по 1741 год и с 1766 до конца жизни).</a:t>
            </a:r>
          </a:p>
          <a:p>
            <a:pPr algn="just"/>
            <a:r>
              <a:rPr lang="ru-RU" b="1" dirty="0" smtClean="0"/>
              <a:t>	Задача</a:t>
            </a:r>
            <a:r>
              <a:rPr lang="ru-RU" b="1" dirty="0"/>
              <a:t>. </a:t>
            </a:r>
            <a:r>
              <a:rPr lang="ru-RU" dirty="0"/>
              <a:t>В г. Кёнигсберге (ныне Калининград) было семь мостов через реку </a:t>
            </a:r>
            <a:r>
              <a:rPr lang="ru-RU" dirty="0" err="1"/>
              <a:t>Прегель</a:t>
            </a:r>
            <a:r>
              <a:rPr lang="ru-RU" dirty="0"/>
              <a:t> (рис. 29, где Л – левый берег, П – правый берег, А и Б – острова). Задача заключалась в следующем: можно ли, прогуливаясь по городу, пройти через каждый мост ровно один раз?</a:t>
            </a:r>
          </a:p>
        </p:txBody>
      </p:sp>
      <p:pic>
        <p:nvPicPr>
          <p:cNvPr id="7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81128"/>
            <a:ext cx="4419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07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620688"/>
            <a:ext cx="91440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 smtClean="0">
                <a:cs typeface="Times New Roman" pitchFamily="18" charset="0"/>
              </a:rPr>
              <a:t>	</a:t>
            </a:r>
            <a:r>
              <a:rPr lang="ru-RU" dirty="0" smtClean="0">
                <a:cs typeface="Times New Roman" pitchFamily="18" charset="0"/>
              </a:rPr>
              <a:t>1. В </a:t>
            </a:r>
            <a:r>
              <a:rPr lang="ru-RU" dirty="0">
                <a:cs typeface="Times New Roman" pitchFamily="18" charset="0"/>
              </a:rPr>
              <a:t>графе </a:t>
            </a:r>
            <a:r>
              <a:rPr lang="ru-RU" dirty="0"/>
              <a:t>3</a:t>
            </a:r>
            <a:r>
              <a:rPr lang="ru-RU" dirty="0">
                <a:cs typeface="Times New Roman" pitchFamily="18" charset="0"/>
              </a:rPr>
              <a:t> вершин, каждая из которых имеет индекс </a:t>
            </a:r>
            <a:r>
              <a:rPr lang="ru-RU" dirty="0"/>
              <a:t>2</a:t>
            </a:r>
            <a:r>
              <a:rPr lang="ru-RU" dirty="0">
                <a:cs typeface="Times New Roman" pitchFamily="18" charset="0"/>
              </a:rPr>
              <a:t>. Сколько у него ребер? Нарисуйте такой граф. </a:t>
            </a:r>
            <a:endParaRPr lang="ru-RU" dirty="0" smtClean="0"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2. В </a:t>
            </a:r>
            <a:r>
              <a:rPr lang="ru-RU" dirty="0">
                <a:cs typeface="Times New Roman" pitchFamily="18" charset="0"/>
              </a:rPr>
              <a:t>графе </a:t>
            </a:r>
            <a:r>
              <a:rPr lang="ru-RU" dirty="0"/>
              <a:t>4</a:t>
            </a:r>
            <a:r>
              <a:rPr lang="ru-RU" dirty="0">
                <a:cs typeface="Times New Roman" pitchFamily="18" charset="0"/>
              </a:rPr>
              <a:t> вершин, каждая из которых имеет индекс 3. Сколько у него ребер? Нарисуйте такой граф</a:t>
            </a:r>
            <a:r>
              <a:rPr lang="ru-RU" dirty="0" smtClean="0">
                <a:cs typeface="Times New Roman" pitchFamily="18" charset="0"/>
              </a:rPr>
              <a:t>.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3. В </a:t>
            </a:r>
            <a:r>
              <a:rPr lang="ru-RU" dirty="0">
                <a:cs typeface="Times New Roman" pitchFamily="18" charset="0"/>
              </a:rPr>
              <a:t>графе </a:t>
            </a:r>
            <a:r>
              <a:rPr lang="ru-RU" dirty="0"/>
              <a:t>5</a:t>
            </a:r>
            <a:r>
              <a:rPr lang="ru-RU" dirty="0">
                <a:cs typeface="Times New Roman" pitchFamily="18" charset="0"/>
              </a:rPr>
              <a:t> вершин, каждая из которых имеет индекс </a:t>
            </a:r>
            <a:r>
              <a:rPr lang="ru-RU" dirty="0"/>
              <a:t>4</a:t>
            </a:r>
            <a:r>
              <a:rPr lang="ru-RU" dirty="0">
                <a:cs typeface="Times New Roman" pitchFamily="18" charset="0"/>
              </a:rPr>
              <a:t>. Сколько у него ребер? Нарисуйте такой граф</a:t>
            </a:r>
            <a:r>
              <a:rPr lang="ru-RU" dirty="0" smtClean="0">
                <a:cs typeface="Times New Roman" pitchFamily="18" charset="0"/>
              </a:rPr>
              <a:t>. 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graphicFrame>
        <p:nvGraphicFramePr>
          <p:cNvPr id="5126" name="Object 10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378870"/>
              </p:ext>
            </p:extLst>
          </p:nvPr>
        </p:nvGraphicFramePr>
        <p:xfrm>
          <a:off x="899592" y="3717032"/>
          <a:ext cx="2314575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Точечный рисунок" r:id="rId4" imgW="2314286" imgH="2010056" progId="Paint.Picture">
                  <p:embed/>
                </p:oleObj>
              </mc:Choice>
              <mc:Fallback>
                <p:oleObj name="Точечный рисунок" r:id="rId4" imgW="2314286" imgH="201005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717032"/>
                        <a:ext cx="2314575" cy="200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3717032"/>
            <a:ext cx="2096427" cy="2088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44262"/>
            <a:ext cx="2304256" cy="216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03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609600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4. Может </a:t>
            </a:r>
            <a:r>
              <a:rPr lang="ru-RU" dirty="0"/>
              <a:t>ли граф иметь: а) одну вершину нечетного индекса; б) две вершины нечетного индекса; в) три вершины нечетного индекса; г) четыре вершины нечетного индекса</a:t>
            </a:r>
            <a:r>
              <a:rPr lang="ru-RU" dirty="0">
                <a:cs typeface="Times New Roman" pitchFamily="18" charset="0"/>
              </a:rPr>
              <a:t>? 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827584" y="1809929"/>
            <a:ext cx="502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/>
              <a:t>а), в) Нет; б), г) да.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525" y="227159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5. Может </a:t>
            </a:r>
            <a:r>
              <a:rPr lang="ru-RU" dirty="0"/>
              <a:t>ли граф иметь пять вершин, в каждой из которых сходится три ребра?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08098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3300"/>
                </a:solidFill>
              </a:rPr>
              <a:t>	Ответ</a:t>
            </a:r>
            <a:r>
              <a:rPr lang="ru-RU" dirty="0">
                <a:solidFill>
                  <a:srgbClr val="FF3300"/>
                </a:solidFill>
              </a:rPr>
              <a:t>: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/>
              <a:t>Нет. Число вершин с нечетным индексом должно быть четным.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" y="3893698"/>
            <a:ext cx="91535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6. В </a:t>
            </a:r>
            <a:r>
              <a:rPr lang="ru-RU" dirty="0"/>
              <a:t>классе 15 компьютеров. Можно ли их соединить друг с другом так, чтобы каждый компьютер был соединен ровно с пятью другими?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508336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3300"/>
                </a:solidFill>
              </a:rPr>
              <a:t>	Ответ</a:t>
            </a:r>
            <a:r>
              <a:rPr lang="ru-RU" dirty="0">
                <a:solidFill>
                  <a:srgbClr val="FF3300"/>
                </a:solidFill>
              </a:rPr>
              <a:t>: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/>
              <a:t>Нет. </a:t>
            </a:r>
          </a:p>
        </p:txBody>
      </p:sp>
    </p:spTree>
    <p:extLst>
      <p:ext uri="{BB962C8B-B14F-4D97-AF65-F5344CB8AC3E}">
        <p14:creationId xmlns:p14="http://schemas.microsoft.com/office/powerpoint/2010/main" val="293327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0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8382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7. Выясните</a:t>
            </a:r>
            <a:r>
              <a:rPr lang="ru-RU" dirty="0">
                <a:cs typeface="Times New Roman" pitchFamily="18" charset="0"/>
              </a:rPr>
              <a:t>, какие графы, изображенные на рисунке, являются уникурсальными?</a:t>
            </a:r>
          </a:p>
        </p:txBody>
      </p:sp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533400" y="5562600"/>
            <a:ext cx="6400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/>
              <a:t>а), б), г), д), ж), з).</a:t>
            </a:r>
          </a:p>
        </p:txBody>
      </p:sp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7524750" cy="300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7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7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883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 smtClean="0"/>
              <a:t>	</a:t>
            </a:r>
            <a:r>
              <a:rPr lang="ru-RU" dirty="0" smtClean="0"/>
              <a:t>8. Укажите </a:t>
            </a:r>
            <a:r>
              <a:rPr lang="ru-RU" dirty="0"/>
              <a:t>путь, проходящий по каждому ребру графа ровно один раз. </a:t>
            </a:r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85975"/>
            <a:ext cx="313055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0" y="5181600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 </a:t>
            </a:r>
            <a:r>
              <a:rPr lang="ru-RU" dirty="0"/>
              <a:t>Один из возможных путей с началом в вершине </a:t>
            </a:r>
            <a:r>
              <a:rPr lang="en-US" i="1" dirty="0"/>
              <a:t>A </a:t>
            </a:r>
            <a:r>
              <a:rPr lang="ru-RU" dirty="0"/>
              <a:t>и концом в вершине </a:t>
            </a:r>
            <a:r>
              <a:rPr lang="en-US" i="1" dirty="0"/>
              <a:t>B </a:t>
            </a:r>
            <a:r>
              <a:rPr lang="ru-RU" dirty="0"/>
              <a:t>показан на рисунке. Числа обозначают порядок прохождения ребер </a:t>
            </a:r>
            <a:r>
              <a:rPr lang="ru-RU" dirty="0" smtClean="0"/>
              <a:t>графа.</a:t>
            </a:r>
            <a:endParaRPr lang="ru-RU" dirty="0"/>
          </a:p>
        </p:txBody>
      </p:sp>
      <p:pic>
        <p:nvPicPr>
          <p:cNvPr id="1065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54200"/>
            <a:ext cx="3462338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20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7864" y="2708920"/>
            <a:ext cx="2317750" cy="2081213"/>
          </a:xfrm>
          <a:noFill/>
        </p:spPr>
      </p:pic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0" y="765175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>
                <a:cs typeface="Times New Roman" pitchFamily="18" charset="0"/>
              </a:rPr>
              <a:t>	</a:t>
            </a:r>
            <a:r>
              <a:rPr lang="en-US" sz="2800" dirty="0" smtClean="0">
                <a:cs typeface="Times New Roman" pitchFamily="18" charset="0"/>
              </a:rPr>
              <a:t>2. </a:t>
            </a:r>
            <a:r>
              <a:rPr lang="ru-RU" sz="2800" dirty="0" smtClean="0">
                <a:cs typeface="Times New Roman" pitchFamily="18" charset="0"/>
              </a:rPr>
              <a:t>Сколько </a:t>
            </a:r>
            <a:r>
              <a:rPr lang="ru-RU" sz="2800" dirty="0">
                <a:cs typeface="Times New Roman" pitchFamily="18" charset="0"/>
              </a:rPr>
              <a:t>прямых можно провести через </a:t>
            </a:r>
            <a:r>
              <a:rPr lang="ru-RU" sz="2800" dirty="0"/>
              <a:t>различные пары из четырех</a:t>
            </a:r>
            <a:r>
              <a:rPr lang="ru-RU" sz="2800" dirty="0">
                <a:cs typeface="Times New Roman" pitchFamily="18" charset="0"/>
              </a:rPr>
              <a:t> точ</a:t>
            </a:r>
            <a:r>
              <a:rPr lang="ru-RU" sz="2800" dirty="0"/>
              <a:t>ек, ни какие три из которых не лежат на одной прямой</a:t>
            </a:r>
            <a:r>
              <a:rPr lang="ru-RU" sz="2800" dirty="0"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5912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9.Укажите </a:t>
            </a:r>
            <a:r>
              <a:rPr lang="ru-RU" dirty="0"/>
              <a:t>путь, проходящий по каждому ребру графа ровно один раз. </a:t>
            </a:r>
          </a:p>
        </p:txBody>
      </p:sp>
      <p:pic>
        <p:nvPicPr>
          <p:cNvPr id="10240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71725"/>
            <a:ext cx="4371975" cy="249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0" y="5181601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solidFill>
                  <a:srgbClr val="FF3300"/>
                </a:solidFill>
              </a:rPr>
              <a:t>	Ответ</a:t>
            </a:r>
            <a:r>
              <a:rPr lang="ru-RU" dirty="0">
                <a:solidFill>
                  <a:srgbClr val="FF3300"/>
                </a:solidFill>
              </a:rPr>
              <a:t>: </a:t>
            </a:r>
            <a:r>
              <a:rPr lang="ru-RU" dirty="0"/>
              <a:t>Один из возможных путей с началом в вершине </a:t>
            </a:r>
            <a:r>
              <a:rPr lang="en-US" i="1" dirty="0"/>
              <a:t>A </a:t>
            </a:r>
            <a:r>
              <a:rPr lang="ru-RU" dirty="0"/>
              <a:t>и концом в вершине </a:t>
            </a:r>
            <a:r>
              <a:rPr lang="en-US" i="1" dirty="0"/>
              <a:t>B </a:t>
            </a:r>
            <a:r>
              <a:rPr lang="ru-RU" dirty="0"/>
              <a:t>показан на рисунке. Числа обозначают порядок прохождения ребер </a:t>
            </a:r>
            <a:r>
              <a:rPr lang="ru-RU" dirty="0" smtClean="0"/>
              <a:t>графа.</a:t>
            </a:r>
            <a:endParaRPr lang="ru-RU" dirty="0"/>
          </a:p>
        </p:txBody>
      </p:sp>
      <p:pic>
        <p:nvPicPr>
          <p:cNvPr id="10240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1934394"/>
            <a:ext cx="4371975" cy="297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45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8839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dirty="0" smtClean="0"/>
              <a:t>	10. </a:t>
            </a:r>
            <a:r>
              <a:rPr lang="ru-RU" dirty="0"/>
              <a:t>Какое наименьшее число ребер придется обвести дважды, чтобы нарисовать, не отрывая карандаша от бумаги, графы, изображенные на </a:t>
            </a:r>
            <a:r>
              <a:rPr lang="ru-RU" dirty="0" smtClean="0"/>
              <a:t>рисунке?</a:t>
            </a:r>
            <a:endParaRPr lang="ru-RU" dirty="0"/>
          </a:p>
        </p:txBody>
      </p:sp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0" y="5181601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solidFill>
                  <a:srgbClr val="FF3300"/>
                </a:solidFill>
              </a:rPr>
              <a:t>	Ответ: </a:t>
            </a:r>
            <a:r>
              <a:rPr lang="ru-RU" dirty="0"/>
              <a:t>а) 3; б) 0; в) 9; г) 5.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3" y="2060848"/>
            <a:ext cx="759301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48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116632"/>
            <a:ext cx="91440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/>
              <a:t>	</a:t>
            </a:r>
            <a:r>
              <a:rPr lang="ru-RU" dirty="0" smtClean="0"/>
              <a:t>11. На </a:t>
            </a:r>
            <a:r>
              <a:rPr lang="ru-RU" dirty="0"/>
              <a:t>рисунке изображен план подземелья, в одной из комнат которого находится клад, для отыскания которого нужно войти в одну из крайних комнат, пройти через все двери ровно по одному разу через каждую. Клад будет в комнате за последней дверью. В какой комнате находится клад?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228600" y="60960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>
                <a:solidFill>
                  <a:srgbClr val="FF3300"/>
                </a:solidFill>
              </a:rPr>
              <a:t>Ответ:</a:t>
            </a:r>
            <a:r>
              <a:rPr lang="ru-RU" sz="3200">
                <a:solidFill>
                  <a:schemeClr val="accent1"/>
                </a:solidFill>
              </a:rPr>
              <a:t> </a:t>
            </a:r>
            <a:r>
              <a:rPr lang="ru-RU" sz="3200"/>
              <a:t>18.</a:t>
            </a:r>
          </a:p>
        </p:txBody>
      </p:sp>
      <p:pic>
        <p:nvPicPr>
          <p:cNvPr id="17413" name="Picture 20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4536"/>
            <a:ext cx="4217640" cy="346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41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Раскрашивание карт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838200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/>
              <a:t>	</a:t>
            </a:r>
            <a:r>
              <a:rPr lang="ru-RU" dirty="0" smtClean="0"/>
              <a:t>1. Сколько </a:t>
            </a:r>
            <a:r>
              <a:rPr lang="ru-RU" dirty="0"/>
              <a:t>красок потребуется для правильной раскраски карты, образованной двумя концентрическими окружностями, имеющими </a:t>
            </a:r>
            <a:r>
              <a:rPr lang="en-US" i="1" dirty="0"/>
              <a:t>n</a:t>
            </a:r>
            <a:r>
              <a:rPr lang="ru-RU" dirty="0"/>
              <a:t> перегородок?</a:t>
            </a:r>
          </a:p>
        </p:txBody>
      </p:sp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609600" y="5562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>
                <a:solidFill>
                  <a:srgbClr val="FF3300"/>
                </a:solidFill>
              </a:rPr>
              <a:t>Ответ:</a:t>
            </a:r>
            <a:r>
              <a:rPr lang="ru-RU" sz="3200">
                <a:solidFill>
                  <a:schemeClr val="accent1"/>
                </a:solidFill>
              </a:rPr>
              <a:t> </a:t>
            </a:r>
            <a:r>
              <a:rPr lang="ru-RU" sz="3200"/>
              <a:t>3, если </a:t>
            </a:r>
            <a:r>
              <a:rPr lang="en-US" sz="3200" i="1"/>
              <a:t>n</a:t>
            </a:r>
            <a:r>
              <a:rPr lang="ru-RU" sz="3200"/>
              <a:t> четно и 4, если </a:t>
            </a:r>
            <a:r>
              <a:rPr lang="en-US" sz="3200" i="1"/>
              <a:t>n</a:t>
            </a:r>
            <a:r>
              <a:rPr lang="ru-RU" sz="3200"/>
              <a:t> нечетно.</a:t>
            </a:r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2564904"/>
            <a:ext cx="2660650" cy="262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86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6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838200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/>
              <a:t>	</a:t>
            </a:r>
            <a:r>
              <a:rPr lang="ru-RU" dirty="0" smtClean="0"/>
              <a:t>2. Докажите, что любую карту на плоскости, образованную прямыми, можно правильно раскрасить двумя красками.</a:t>
            </a:r>
            <a:endParaRPr lang="ru-RU" dirty="0"/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2" y="2492896"/>
            <a:ext cx="3152775" cy="24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926" y="2480692"/>
            <a:ext cx="3152775" cy="24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27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609600"/>
            <a:ext cx="8991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/>
              <a:t>	</a:t>
            </a:r>
            <a:r>
              <a:rPr lang="ru-RU" dirty="0" smtClean="0"/>
              <a:t>3. </a:t>
            </a:r>
            <a:r>
              <a:rPr lang="ru-RU" dirty="0"/>
              <a:t>Докажите, что любую карту на плоскости, образованную </a:t>
            </a:r>
            <a:r>
              <a:rPr lang="ru-RU" dirty="0" smtClean="0"/>
              <a:t>окружностями, </a:t>
            </a:r>
            <a:r>
              <a:rPr lang="ru-RU" dirty="0"/>
              <a:t>можно правильно раскрасить двумя красками.</a:t>
            </a:r>
          </a:p>
        </p:txBody>
      </p:sp>
      <p:sp>
        <p:nvSpPr>
          <p:cNvPr id="245766" name="Text Box 6"/>
          <p:cNvSpPr txBox="1">
            <a:spLocks noChangeArrowheads="1"/>
          </p:cNvSpPr>
          <p:nvPr/>
        </p:nvSpPr>
        <p:spPr bwMode="auto">
          <a:xfrm>
            <a:off x="609600" y="5334000"/>
            <a:ext cx="403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>
                <a:solidFill>
                  <a:srgbClr val="FF3300"/>
                </a:solidFill>
              </a:rPr>
              <a:t>Ответ:</a:t>
            </a:r>
            <a:r>
              <a:rPr lang="ru-RU" sz="3200">
                <a:solidFill>
                  <a:schemeClr val="accent1"/>
                </a:solidFill>
              </a:rPr>
              <a:t> </a:t>
            </a:r>
            <a:r>
              <a:rPr lang="ru-RU" sz="3200"/>
              <a:t>2.</a:t>
            </a:r>
          </a:p>
        </p:txBody>
      </p:sp>
      <p:pic>
        <p:nvPicPr>
          <p:cNvPr id="1536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16832"/>
            <a:ext cx="3783013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7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6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28600" y="256475"/>
            <a:ext cx="8763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 smtClean="0"/>
              <a:t>	</a:t>
            </a:r>
            <a:r>
              <a:rPr lang="ru-RU" dirty="0" smtClean="0"/>
              <a:t>3. Сколько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красок потребуется для </a:t>
            </a:r>
            <a:r>
              <a:rPr lang="ru-RU" dirty="0"/>
              <a:t>правильной </a:t>
            </a:r>
            <a:r>
              <a:rPr lang="ru-RU" dirty="0">
                <a:cs typeface="Times New Roman" pitchFamily="18" charset="0"/>
              </a:rPr>
              <a:t>раскраски </a:t>
            </a:r>
            <a:r>
              <a:rPr lang="ru-RU" dirty="0"/>
              <a:t>карт, изображенных на рисунке</a:t>
            </a:r>
            <a:r>
              <a:rPr lang="ru-RU" dirty="0">
                <a:cs typeface="Times New Roman" pitchFamily="18" charset="0"/>
              </a:rPr>
              <a:t>?</a:t>
            </a:r>
            <a:r>
              <a:rPr lang="ru-RU" dirty="0"/>
              <a:t> </a:t>
            </a:r>
          </a:p>
        </p:txBody>
      </p:sp>
      <p:pic>
        <p:nvPicPr>
          <p:cNvPr id="1843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793" y="1563707"/>
            <a:ext cx="6327775" cy="188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09600" y="5949280"/>
            <a:ext cx="678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/>
              <a:t>а) 4; б) 4; в) 2.</a:t>
            </a:r>
          </a:p>
        </p:txBody>
      </p:sp>
      <p:pic>
        <p:nvPicPr>
          <p:cNvPr id="1843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04370"/>
            <a:ext cx="6327775" cy="188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49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5.Сколько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красок потребуется для </a:t>
            </a:r>
            <a:r>
              <a:rPr lang="ru-RU" dirty="0"/>
              <a:t>правильной </a:t>
            </a:r>
            <a:r>
              <a:rPr lang="ru-RU" dirty="0">
                <a:cs typeface="Times New Roman" pitchFamily="18" charset="0"/>
              </a:rPr>
              <a:t>раскраски </a:t>
            </a:r>
            <a:r>
              <a:rPr lang="ru-RU" dirty="0"/>
              <a:t>карт, изображенных на рисунке</a:t>
            </a:r>
            <a:r>
              <a:rPr lang="ru-RU" dirty="0">
                <a:cs typeface="Times New Roman" pitchFamily="18" charset="0"/>
              </a:rPr>
              <a:t>?</a:t>
            </a:r>
            <a:r>
              <a:rPr lang="ru-RU" dirty="0"/>
              <a:t> 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55" y="1605856"/>
            <a:ext cx="772795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09600" y="5747692"/>
            <a:ext cx="678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/>
              <a:t>а) 3; б) 2; в) 4; г) 3.</a:t>
            </a: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93" y="3409256"/>
            <a:ext cx="772795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21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sz="3600" dirty="0" smtClean="0">
                <a:solidFill>
                  <a:srgbClr val="FF3300"/>
                </a:solidFill>
              </a:rPr>
              <a:t>Число путей</a:t>
            </a:r>
            <a:endParaRPr lang="ru-RU" sz="3600" dirty="0">
              <a:solidFill>
                <a:srgbClr val="FF3300"/>
              </a:solidFill>
            </a:endParaRPr>
          </a:p>
        </p:txBody>
      </p:sp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0" y="685800"/>
            <a:ext cx="906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/>
              <a:t>	1. Сколько имеется кратчайших путей, </a:t>
            </a:r>
            <a:r>
              <a:rPr lang="ru-RU" dirty="0"/>
              <a:t>проходящих по сторонам сетки, состоящей из единичных квадратов, </a:t>
            </a:r>
            <a:r>
              <a:rPr lang="ru-RU" dirty="0" smtClean="0"/>
              <a:t>соединяющих </a:t>
            </a:r>
            <a:r>
              <a:rPr lang="ru-RU" dirty="0"/>
              <a:t>точки </a:t>
            </a:r>
            <a:r>
              <a:rPr lang="en-US" i="1" dirty="0"/>
              <a:t>A </a:t>
            </a:r>
            <a:r>
              <a:rPr lang="ru-RU" dirty="0"/>
              <a:t>и </a:t>
            </a:r>
            <a:r>
              <a:rPr lang="en-US" i="1" dirty="0"/>
              <a:t>B</a:t>
            </a:r>
            <a:r>
              <a:rPr lang="ru-RU" dirty="0"/>
              <a:t>? </a:t>
            </a: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381000" y="5517232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Ответ:</a:t>
            </a:r>
            <a:r>
              <a:rPr lang="ru-RU" sz="3200" dirty="0"/>
              <a:t> </a:t>
            </a:r>
            <a:r>
              <a:rPr lang="ru-RU" sz="3200" dirty="0" smtClean="0"/>
              <a:t>35.</a:t>
            </a:r>
            <a:endParaRPr lang="ru-RU" sz="32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32856"/>
            <a:ext cx="27717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252" y="2171700"/>
            <a:ext cx="276225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27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6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0" y="685800"/>
            <a:ext cx="906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/>
              <a:t>	2. Сколько </a:t>
            </a:r>
            <a:r>
              <a:rPr lang="ru-RU" dirty="0"/>
              <a:t>ломаных длины </a:t>
            </a:r>
            <a:r>
              <a:rPr lang="en-US" dirty="0"/>
              <a:t>6</a:t>
            </a:r>
            <a:r>
              <a:rPr lang="ru-RU" dirty="0"/>
              <a:t>, проходящих по сторонам сетки, состоящей из единичных квадратов, соединяет точки </a:t>
            </a:r>
            <a:r>
              <a:rPr lang="en-US" i="1" dirty="0"/>
              <a:t>A</a:t>
            </a:r>
            <a:r>
              <a:rPr lang="en-US" dirty="0"/>
              <a:t>,</a:t>
            </a:r>
            <a:r>
              <a:rPr lang="ru-RU" dirty="0"/>
              <a:t> </a:t>
            </a:r>
            <a:r>
              <a:rPr lang="en-US" i="1" dirty="0"/>
              <a:t>B </a:t>
            </a:r>
            <a:r>
              <a:rPr lang="ru-RU" dirty="0"/>
              <a:t>и </a:t>
            </a:r>
            <a:r>
              <a:rPr lang="en-US" i="1" dirty="0"/>
              <a:t>C</a:t>
            </a:r>
            <a:r>
              <a:rPr lang="ru-RU" dirty="0"/>
              <a:t>? </a:t>
            </a:r>
          </a:p>
        </p:txBody>
      </p:sp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381000" y="47244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FF3300"/>
                </a:solidFill>
              </a:rPr>
              <a:t>Ответ:</a:t>
            </a:r>
            <a:r>
              <a:rPr lang="ru-RU" sz="3200"/>
              <a:t> </a:t>
            </a:r>
            <a:r>
              <a:rPr lang="en-US" sz="3200"/>
              <a:t>18</a:t>
            </a:r>
            <a:r>
              <a:rPr lang="ru-RU" sz="3200"/>
              <a:t>.</a:t>
            </a:r>
          </a:p>
        </p:txBody>
      </p:sp>
      <p:pic>
        <p:nvPicPr>
          <p:cNvPr id="1679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3119438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57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856" y="2204864"/>
            <a:ext cx="2216150" cy="2081213"/>
          </a:xfrm>
          <a:noFill/>
        </p:spPr>
      </p:pic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0" y="404664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>
                <a:cs typeface="Times New Roman" pitchFamily="18" charset="0"/>
              </a:rPr>
              <a:t>	</a:t>
            </a:r>
            <a:r>
              <a:rPr lang="en-US" sz="2800" dirty="0" smtClean="0">
                <a:cs typeface="Times New Roman" pitchFamily="18" charset="0"/>
              </a:rPr>
              <a:t>3. </a:t>
            </a:r>
            <a:r>
              <a:rPr lang="ru-RU" sz="2800" dirty="0" smtClean="0">
                <a:cs typeface="Times New Roman" pitchFamily="18" charset="0"/>
              </a:rPr>
              <a:t>Сколько </a:t>
            </a:r>
            <a:r>
              <a:rPr lang="ru-RU" sz="2800" dirty="0">
                <a:cs typeface="Times New Roman" pitchFamily="18" charset="0"/>
              </a:rPr>
              <a:t>прямых можно провести через </a:t>
            </a:r>
            <a:r>
              <a:rPr lang="ru-RU" sz="2800" dirty="0"/>
              <a:t>различные пары из пяти</a:t>
            </a:r>
            <a:r>
              <a:rPr lang="ru-RU" sz="2800" dirty="0">
                <a:cs typeface="Times New Roman" pitchFamily="18" charset="0"/>
              </a:rPr>
              <a:t> точ</a:t>
            </a:r>
            <a:r>
              <a:rPr lang="ru-RU" sz="2800" dirty="0"/>
              <a:t>ек, ни какие три из которых не лежат на одной прямой</a:t>
            </a:r>
            <a:r>
              <a:rPr lang="ru-RU" sz="2800" dirty="0"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51994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8915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/>
              <a:t>	3. Сколько </a:t>
            </a:r>
            <a:r>
              <a:rPr lang="ru-RU" dirty="0"/>
              <a:t>имеется путей из </a:t>
            </a:r>
            <a:r>
              <a:rPr lang="en-US" i="1" dirty="0"/>
              <a:t>A </a:t>
            </a:r>
            <a:r>
              <a:rPr lang="ru-RU" dirty="0"/>
              <a:t>и </a:t>
            </a:r>
            <a:r>
              <a:rPr lang="en-US" i="1" dirty="0"/>
              <a:t>B</a:t>
            </a:r>
            <a:r>
              <a:rPr lang="ru-RU" dirty="0"/>
              <a:t> по отрезкам, изображенным на рисунке, в направлениях указанных стрелками? 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381000" y="5517232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Ответ:</a:t>
            </a:r>
            <a:r>
              <a:rPr lang="ru-RU" sz="3200" dirty="0"/>
              <a:t> 21.</a:t>
            </a:r>
          </a:p>
        </p:txBody>
      </p:sp>
      <p:pic>
        <p:nvPicPr>
          <p:cNvPr id="1577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69" y="1628800"/>
            <a:ext cx="7685087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62" y="3284984"/>
            <a:ext cx="767873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51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0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29283" y="27856"/>
            <a:ext cx="876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 smtClean="0">
                <a:solidFill>
                  <a:srgbClr val="FF0000"/>
                </a:solidFill>
              </a:rPr>
              <a:t>Прямые </a:t>
            </a:r>
            <a:r>
              <a:rPr lang="ru-RU" dirty="0">
                <a:solidFill>
                  <a:srgbClr val="FF0000"/>
                </a:solidFill>
              </a:rPr>
              <a:t>и плоскости в пространстве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" y="620688"/>
                <a:ext cx="9144000" cy="4693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 smtClean="0"/>
                  <a:t>	1</a:t>
                </a:r>
                <a:r>
                  <a:rPr lang="ru-RU" dirty="0"/>
                  <a:t>. Сколько плоскостей проходит через различные пары из трех параллельных прямых в пространстве, не лежащих в одной плоскости</a:t>
                </a:r>
                <a:r>
                  <a:rPr lang="ru-RU" dirty="0" smtClean="0"/>
                  <a:t>? </a:t>
                </a:r>
              </a:p>
              <a:p>
                <a:pPr algn="just"/>
                <a:r>
                  <a:rPr lang="ru-RU" dirty="0" smtClean="0"/>
                  <a:t>	2</a:t>
                </a:r>
                <a:r>
                  <a:rPr lang="ru-RU" dirty="0"/>
                  <a:t>. Сколько плоскостей проходит через различные пары из четырех параллельных прямых в пространстве, никакие три из которых не лежат в одной </a:t>
                </a:r>
                <a:r>
                  <a:rPr lang="ru-RU" dirty="0" smtClean="0"/>
                  <a:t>плоскости? </a:t>
                </a:r>
              </a:p>
              <a:p>
                <a:pPr algn="just"/>
                <a:r>
                  <a:rPr lang="ru-RU" dirty="0" smtClean="0"/>
                  <a:t>	3</a:t>
                </a:r>
                <a:r>
                  <a:rPr lang="ru-RU" dirty="0"/>
                  <a:t>. Сколько плоскостей проходит через различные пары из пяти параллельных прямых в пространстве, никакие три из которых не лежат в одной </a:t>
                </a:r>
                <a:r>
                  <a:rPr lang="ru-RU" dirty="0" smtClean="0"/>
                  <a:t>плоскости? </a:t>
                </a:r>
              </a:p>
              <a:p>
                <a:pPr algn="just"/>
                <a:r>
                  <a:rPr lang="ru-RU" dirty="0" smtClean="0"/>
                  <a:t>	4</a:t>
                </a:r>
                <a:r>
                  <a:rPr lang="ru-RU" dirty="0"/>
                  <a:t>. Сколько плоскостей проходит через различные пары из </a:t>
                </a:r>
                <a:r>
                  <a:rPr lang="en-US" i="1" dirty="0"/>
                  <a:t>n</a:t>
                </a:r>
                <a:r>
                  <a:rPr lang="ru-RU" dirty="0"/>
                  <a:t> параллельных прямых в пространстве, никакие три из которых не лежат в одной плоскости</a:t>
                </a:r>
                <a:r>
                  <a:rPr lang="ru-RU" dirty="0" smtClean="0"/>
                  <a:t>? Ответ</a:t>
                </a:r>
                <a:r>
                  <a:rPr lang="ru-RU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−1)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" y="620688"/>
                <a:ext cx="9144000" cy="4693721"/>
              </a:xfrm>
              <a:prstGeom prst="rect">
                <a:avLst/>
              </a:prstGeom>
              <a:blipFill rotWithShape="1">
                <a:blip r:embed="rId3"/>
                <a:stretch>
                  <a:fillRect l="-1000" t="-1039" r="-1067" b="-2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42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" y="620688"/>
                <a:ext cx="9144000" cy="3216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 smtClean="0"/>
                  <a:t>	5</a:t>
                </a:r>
                <a:r>
                  <a:rPr lang="ru-RU" dirty="0"/>
                  <a:t>. Какое наибольшее число прямых может получиться при попарных пересечениях трех плоскостей</a:t>
                </a:r>
                <a:r>
                  <a:rPr lang="ru-RU" dirty="0" smtClean="0"/>
                  <a:t>? </a:t>
                </a:r>
              </a:p>
              <a:p>
                <a:pPr algn="just"/>
                <a:r>
                  <a:rPr lang="ru-RU" dirty="0"/>
                  <a:t>	</a:t>
                </a:r>
                <a:r>
                  <a:rPr lang="ru-RU" dirty="0" smtClean="0"/>
                  <a:t>6</a:t>
                </a:r>
                <a:r>
                  <a:rPr lang="ru-RU" dirty="0"/>
                  <a:t>. Какое наибольшее число прямых может получиться при попарных пересечениях четырех плоскостей</a:t>
                </a:r>
                <a:r>
                  <a:rPr lang="ru-RU" dirty="0" smtClean="0"/>
                  <a:t>? </a:t>
                </a:r>
              </a:p>
              <a:p>
                <a:pPr algn="just"/>
                <a:r>
                  <a:rPr lang="ru-RU" dirty="0"/>
                  <a:t>	</a:t>
                </a:r>
                <a:r>
                  <a:rPr lang="ru-RU" dirty="0" smtClean="0"/>
                  <a:t>7</a:t>
                </a:r>
                <a:r>
                  <a:rPr lang="ru-RU" dirty="0"/>
                  <a:t>. Какое наибольшее число прямых может получиться при попарных пересечениях пяти плоскостей</a:t>
                </a:r>
                <a:r>
                  <a:rPr lang="ru-RU" dirty="0" smtClean="0"/>
                  <a:t>? </a:t>
                </a:r>
              </a:p>
              <a:p>
                <a:pPr algn="just"/>
                <a:r>
                  <a:rPr lang="ru-RU" dirty="0"/>
                  <a:t>	</a:t>
                </a:r>
                <a:r>
                  <a:rPr lang="ru-RU" dirty="0" smtClean="0"/>
                  <a:t>8</a:t>
                </a:r>
                <a:r>
                  <a:rPr lang="ru-RU" dirty="0"/>
                  <a:t>. Какое наибольшее число прямых может получиться при попарных пересечениях </a:t>
                </a:r>
                <a:r>
                  <a:rPr lang="en-US" i="1" dirty="0"/>
                  <a:t>n</a:t>
                </a:r>
                <a:r>
                  <a:rPr lang="ru-RU" dirty="0"/>
                  <a:t> плоскостей</a:t>
                </a:r>
                <a:r>
                  <a:rPr lang="ru-RU" dirty="0" smtClean="0"/>
                  <a:t>? </a:t>
                </a:r>
                <a:r>
                  <a:rPr lang="ru-RU" dirty="0"/>
                  <a:t>Ответ: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−1)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" y="620688"/>
                <a:ext cx="9144000" cy="3216393"/>
              </a:xfrm>
              <a:prstGeom prst="rect">
                <a:avLst/>
              </a:prstGeom>
              <a:blipFill rotWithShape="1">
                <a:blip r:embed="rId3"/>
                <a:stretch>
                  <a:fillRect l="-1000" t="-1518" r="-1067" b="-9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584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16321" y="620713"/>
                <a:ext cx="9144000" cy="4326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 smtClean="0"/>
                  <a:t>	</a:t>
                </a:r>
                <a:r>
                  <a:rPr lang="ru-RU" dirty="0"/>
                  <a:t> </a:t>
                </a:r>
                <a:r>
                  <a:rPr lang="ru-RU" dirty="0" smtClean="0"/>
                  <a:t>9</a:t>
                </a:r>
                <a:r>
                  <a:rPr lang="ru-RU" dirty="0"/>
                  <a:t>. Сколько плоскостей проходит через различные тройки из четырех точек в пространстве, не лежащих в одной </a:t>
                </a:r>
                <a:r>
                  <a:rPr lang="ru-RU" dirty="0" smtClean="0"/>
                  <a:t>плоскости</a:t>
                </a:r>
                <a:r>
                  <a:rPr lang="ru-RU" dirty="0"/>
                  <a:t>?</a:t>
                </a:r>
                <a:r>
                  <a:rPr lang="ru-RU" dirty="0" smtClean="0"/>
                  <a:t> </a:t>
                </a:r>
                <a:endParaRPr lang="ru-RU" dirty="0"/>
              </a:p>
              <a:p>
                <a:pPr algn="just"/>
                <a:r>
                  <a:rPr lang="ru-RU" dirty="0" smtClean="0"/>
                  <a:t>	10</a:t>
                </a:r>
                <a:r>
                  <a:rPr lang="ru-RU" dirty="0"/>
                  <a:t>. Сколько плоскостей проходит через различные тройки из пяти точек в пространстве, никакие четыре из которых не лежат в одной </a:t>
                </a:r>
                <a:r>
                  <a:rPr lang="ru-RU" dirty="0" smtClean="0"/>
                  <a:t>плоскости</a:t>
                </a:r>
                <a:r>
                  <a:rPr lang="ru-RU" dirty="0"/>
                  <a:t>?</a:t>
                </a:r>
                <a:r>
                  <a:rPr lang="ru-RU" dirty="0" smtClean="0"/>
                  <a:t> </a:t>
                </a:r>
                <a:endParaRPr lang="ru-RU" dirty="0"/>
              </a:p>
              <a:p>
                <a:pPr algn="just"/>
                <a:r>
                  <a:rPr lang="ru-RU" dirty="0" smtClean="0"/>
                  <a:t>	11</a:t>
                </a:r>
                <a:r>
                  <a:rPr lang="ru-RU" dirty="0"/>
                  <a:t>. В пространстве даны </a:t>
                </a:r>
                <a:r>
                  <a:rPr lang="en-US" i="1" dirty="0"/>
                  <a:t>n</a:t>
                </a:r>
                <a:r>
                  <a:rPr lang="ru-RU" dirty="0"/>
                  <a:t> точек, никакие четыре из которых не лежат в одной плоскости. Сколько плоскостей проходит через различные тройки из этих точек?</a:t>
                </a:r>
              </a:p>
              <a:p>
                <a:pPr algn="just"/>
                <a:r>
                  <a:rPr lang="ru-RU" dirty="0" smtClean="0"/>
                  <a:t>	Решение</a:t>
                </a:r>
                <a:r>
                  <a:rPr lang="ru-RU" dirty="0"/>
                  <a:t>. Поскольку плоскость однозначно задается тремя точками, не лежащими на одной прямой, то число плоскостей равно числу сочетаний из </a:t>
                </a:r>
                <a:r>
                  <a:rPr lang="en-US" i="1" dirty="0"/>
                  <a:t>n</a:t>
                </a:r>
                <a:r>
                  <a:rPr lang="ru-RU" dirty="0"/>
                  <a:t> по три, т.е. равно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−1)(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−2)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321" y="620713"/>
                <a:ext cx="9144000" cy="4326697"/>
              </a:xfrm>
              <a:prstGeom prst="rect">
                <a:avLst/>
              </a:prstGeom>
              <a:blipFill rotWithShape="1">
                <a:blip r:embed="rId3"/>
                <a:stretch>
                  <a:fillRect l="-1000" t="-1127" r="-1067" b="-2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878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" y="6206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/>
              <a:t> </a:t>
            </a:r>
            <a:r>
              <a:rPr lang="ru-RU" dirty="0" smtClean="0"/>
              <a:t>12. </a:t>
            </a:r>
            <a:r>
              <a:rPr lang="ru-RU" dirty="0"/>
              <a:t>На какое наибольшее число частей могут разбивать пространство две плоскости</a:t>
            </a:r>
            <a:r>
              <a:rPr lang="ru-RU" dirty="0" smtClean="0"/>
              <a:t>? </a:t>
            </a:r>
            <a:endParaRPr lang="ru-RU" dirty="0"/>
          </a:p>
          <a:p>
            <a:pPr algn="just"/>
            <a:r>
              <a:rPr lang="ru-RU" dirty="0" smtClean="0"/>
              <a:t>	13. </a:t>
            </a:r>
            <a:r>
              <a:rPr lang="ru-RU" dirty="0"/>
              <a:t>На какое наибольшее число частей могут разбивать пространство три плоскости</a:t>
            </a:r>
            <a:r>
              <a:rPr lang="ru-RU" dirty="0" smtClean="0"/>
              <a:t>? </a:t>
            </a:r>
            <a:endParaRPr lang="ru-RU" dirty="0"/>
          </a:p>
          <a:p>
            <a:pPr algn="just"/>
            <a:r>
              <a:rPr lang="ru-RU" dirty="0" smtClean="0"/>
              <a:t>	14. </a:t>
            </a:r>
            <a:r>
              <a:rPr lang="ru-RU" dirty="0"/>
              <a:t>На какое наибольшее число частей могут разбивать пространство четыре плоскости</a:t>
            </a:r>
            <a:r>
              <a:rPr lang="ru-RU" dirty="0" smtClean="0"/>
              <a:t>? </a:t>
            </a:r>
            <a:endParaRPr lang="ru-RU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3140968"/>
            <a:ext cx="2142604" cy="2541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44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" y="620688"/>
                <a:ext cx="9144000" cy="5232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 smtClean="0"/>
                  <a:t>	</a:t>
                </a:r>
                <a:r>
                  <a:rPr lang="ru-RU" dirty="0"/>
                  <a:t> </a:t>
                </a:r>
                <a:r>
                  <a:rPr lang="ru-RU" dirty="0" smtClean="0"/>
                  <a:t>15. </a:t>
                </a:r>
                <a:r>
                  <a:rPr lang="ru-RU" dirty="0"/>
                  <a:t>На какое наибольшее число частей могут разбивать пространство </a:t>
                </a:r>
                <a:r>
                  <a:rPr lang="en-US" i="1" dirty="0"/>
                  <a:t>n </a:t>
                </a:r>
                <a:r>
                  <a:rPr lang="ru-RU" dirty="0"/>
                  <a:t>плоскостей?</a:t>
                </a:r>
              </a:p>
              <a:p>
                <a:pPr algn="just"/>
                <a:r>
                  <a:rPr lang="ru-RU" dirty="0" smtClean="0"/>
                  <a:t>	Решение</a:t>
                </a:r>
                <a:r>
                  <a:rPr lang="ru-RU" dirty="0"/>
                  <a:t>. Выясним, на сколько может увеличиваться число частей пространства при добавлении новой </a:t>
                </a:r>
                <a:r>
                  <a:rPr lang="en-US" i="1" dirty="0"/>
                  <a:t>n</a:t>
                </a:r>
                <a:r>
                  <a:rPr lang="ru-RU" dirty="0"/>
                  <a:t>-ой</a:t>
                </a:r>
                <a:r>
                  <a:rPr lang="ru-RU" i="1" dirty="0"/>
                  <a:t> </a:t>
                </a:r>
                <a:r>
                  <a:rPr lang="ru-RU" dirty="0"/>
                  <a:t>плоскости к уже имеющимся (</a:t>
                </a:r>
                <a:r>
                  <a:rPr lang="en-US" i="1" dirty="0"/>
                  <a:t>n</a:t>
                </a:r>
                <a:r>
                  <a:rPr lang="ru-RU" dirty="0"/>
                  <a:t> – 1) плоскости. Количество частей пространства, которые разбиваются на две части новой плоскостью, равно количеству частей новой плоскости, на которые она разбивается линиями пересечения с имеющимися (</a:t>
                </a:r>
                <a:r>
                  <a:rPr lang="en-US" i="1" dirty="0"/>
                  <a:t>n </a:t>
                </a:r>
                <a:r>
                  <a:rPr lang="ru-RU" dirty="0"/>
                  <a:t>– 1)-ой плоскостью. Каждая такая часть новой плоскости разбивает соответствующую часть пространства на две части. Поскольку </a:t>
                </a:r>
                <a:r>
                  <a:rPr lang="en-US" i="1" dirty="0"/>
                  <a:t>n</a:t>
                </a:r>
                <a:r>
                  <a:rPr lang="ru-RU" dirty="0"/>
                  <a:t>-я плоскость пересекается с (</a:t>
                </a:r>
                <a:r>
                  <a:rPr lang="en-US" i="1" dirty="0" smtClean="0"/>
                  <a:t>n</a:t>
                </a:r>
                <a:r>
                  <a:rPr lang="ru-RU" dirty="0" smtClean="0"/>
                  <a:t>–1</a:t>
                </a:r>
                <a:r>
                  <a:rPr lang="ru-RU" dirty="0"/>
                  <a:t>)-ой плоскостью, то наибольшее число частей равно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−1)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ru-RU" dirty="0" smtClean="0"/>
                  <a:t>. Следовательно</a:t>
                </a:r>
                <a:r>
                  <a:rPr lang="ru-RU" dirty="0"/>
                  <a:t>, наибольшее число частей пространства равно сумме</a:t>
                </a:r>
              </a:p>
              <a:p>
                <a:pPr algn="just"/>
                <a:r>
                  <a:rPr lang="ru-RU" dirty="0"/>
                  <a:t>1 + 1 + 2 + 4 + 7 + …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−1)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+1</m:t>
                    </m:r>
                    <m:r>
                      <a:rPr lang="ru-RU" b="0" i="1" smtClean="0">
                        <a:latin typeface="Cambria Math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" y="620688"/>
                <a:ext cx="9144000" cy="5232458"/>
              </a:xfrm>
              <a:prstGeom prst="rect">
                <a:avLst/>
              </a:prstGeom>
              <a:blipFill rotWithShape="1">
                <a:blip r:embed="rId3"/>
                <a:stretch>
                  <a:fillRect l="-1000" t="-932" r="-1067" b="-2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675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sz="3600" dirty="0" smtClean="0">
                <a:solidFill>
                  <a:srgbClr val="FF3300"/>
                </a:solidFill>
              </a:rPr>
              <a:t>Многогранники</a:t>
            </a:r>
            <a:endParaRPr lang="ru-RU" sz="3600" dirty="0">
              <a:solidFill>
                <a:srgbClr val="FF3300"/>
              </a:solidFill>
            </a:endParaRP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883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smtClean="0"/>
              <a:t>	</a:t>
            </a:r>
            <a:r>
              <a:rPr lang="ru-RU" sz="2800" dirty="0" smtClean="0"/>
              <a:t>1. Сколько </a:t>
            </a:r>
            <a:r>
              <a:rPr lang="ru-RU" sz="2800" dirty="0"/>
              <a:t>тетраэдров изображено на рисунке</a:t>
            </a:r>
            <a:r>
              <a:rPr lang="ru-RU" sz="2800" dirty="0">
                <a:cs typeface="Times New Roman" charset="0"/>
              </a:rPr>
              <a:t>?</a:t>
            </a:r>
          </a:p>
        </p:txBody>
      </p:sp>
      <p:pic>
        <p:nvPicPr>
          <p:cNvPr id="140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2897188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87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883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smtClean="0"/>
              <a:t>	</a:t>
            </a:r>
            <a:r>
              <a:rPr lang="ru-RU" sz="2800" dirty="0" smtClean="0"/>
              <a:t>2. Сколько </a:t>
            </a:r>
            <a:r>
              <a:rPr lang="ru-RU" sz="2800" dirty="0"/>
              <a:t>кубов изображено на рисунке</a:t>
            </a:r>
            <a:r>
              <a:rPr lang="ru-RU" sz="2800" dirty="0">
                <a:cs typeface="Times New Roman" charset="0"/>
              </a:rPr>
              <a:t>?</a:t>
            </a:r>
          </a:p>
        </p:txBody>
      </p:sp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3057525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74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8839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smtClean="0"/>
              <a:t>	</a:t>
            </a:r>
            <a:r>
              <a:rPr lang="ru-RU" sz="2800" dirty="0" smtClean="0"/>
              <a:t>3. Сколько </a:t>
            </a:r>
            <a:r>
              <a:rPr lang="ru-RU" sz="2800" dirty="0"/>
              <a:t>и каких многогранников изображено на рисунке</a:t>
            </a:r>
            <a:r>
              <a:rPr lang="ru-RU" sz="2800" dirty="0">
                <a:cs typeface="Times New Roman" charset="0"/>
              </a:rPr>
              <a:t>?</a:t>
            </a:r>
          </a:p>
        </p:txBody>
      </p:sp>
      <p:graphicFrame>
        <p:nvGraphicFramePr>
          <p:cNvPr id="149510" name="Object 6"/>
          <p:cNvGraphicFramePr>
            <a:graphicFrameLocks noChangeAspect="1"/>
          </p:cNvGraphicFramePr>
          <p:nvPr/>
        </p:nvGraphicFramePr>
        <p:xfrm>
          <a:off x="2852738" y="1662113"/>
          <a:ext cx="3438525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Точечный рисунок" r:id="rId4" imgW="3438095" imgH="3533333" progId="Paint.Picture">
                  <p:embed/>
                </p:oleObj>
              </mc:Choice>
              <mc:Fallback>
                <p:oleObj name="Точечный рисунок" r:id="rId4" imgW="3438095" imgH="35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738" y="1662113"/>
                        <a:ext cx="3438525" cy="353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214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883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smtClean="0"/>
              <a:t>	</a:t>
            </a:r>
            <a:r>
              <a:rPr lang="ru-RU" sz="2800" dirty="0" smtClean="0"/>
              <a:t>4. Сколько </a:t>
            </a:r>
            <a:r>
              <a:rPr lang="ru-RU" sz="2800" dirty="0"/>
              <a:t>октаэдров изображено на рисунке</a:t>
            </a:r>
            <a:r>
              <a:rPr lang="ru-RU" sz="2800" dirty="0">
                <a:cs typeface="Times New Roman" charset="0"/>
              </a:rPr>
              <a:t>?</a:t>
            </a:r>
          </a:p>
        </p:txBody>
      </p:sp>
      <p:graphicFrame>
        <p:nvGraphicFramePr>
          <p:cNvPr id="144391" name="Object 7"/>
          <p:cNvGraphicFramePr>
            <a:graphicFrameLocks noChangeAspect="1"/>
          </p:cNvGraphicFramePr>
          <p:nvPr/>
        </p:nvGraphicFramePr>
        <p:xfrm>
          <a:off x="2728913" y="1657350"/>
          <a:ext cx="3686175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Точечный рисунок" r:id="rId4" imgW="3685714" imgH="3543795" progId="Paint.Picture">
                  <p:embed/>
                </p:oleObj>
              </mc:Choice>
              <mc:Fallback>
                <p:oleObj name="Точечный рисунок" r:id="rId4" imgW="3685714" imgH="35437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913" y="1657350"/>
                        <a:ext cx="3686175" cy="354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489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8575" y="422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</a:t>
            </a:r>
            <a:r>
              <a:rPr lang="en-US" dirty="0" smtClean="0">
                <a:cs typeface="Times New Roman" pitchFamily="18" charset="0"/>
              </a:rPr>
              <a:t>4. </a:t>
            </a:r>
            <a:r>
              <a:rPr lang="ru-RU" dirty="0" smtClean="0">
                <a:cs typeface="Times New Roman" pitchFamily="18" charset="0"/>
              </a:rPr>
              <a:t>Сколько </a:t>
            </a:r>
            <a:r>
              <a:rPr lang="ru-RU" dirty="0">
                <a:cs typeface="Times New Roman" pitchFamily="18" charset="0"/>
              </a:rPr>
              <a:t>прямых можно провести через </a:t>
            </a:r>
            <a:r>
              <a:rPr lang="ru-RU" dirty="0"/>
              <a:t>различные пары из </a:t>
            </a:r>
            <a:r>
              <a:rPr lang="en-US" i="1" dirty="0"/>
              <a:t>n</a:t>
            </a:r>
            <a:r>
              <a:rPr lang="ru-RU" dirty="0">
                <a:cs typeface="Times New Roman" pitchFamily="18" charset="0"/>
              </a:rPr>
              <a:t> точ</a:t>
            </a:r>
            <a:r>
              <a:rPr lang="ru-RU" dirty="0"/>
              <a:t>ек, ни какие три из которых не лежат на одной прямой</a:t>
            </a:r>
            <a:r>
              <a:rPr lang="ru-RU" dirty="0">
                <a:cs typeface="Times New Roman" pitchFamily="18" charset="0"/>
              </a:rPr>
              <a:t>? </a:t>
            </a:r>
          </a:p>
        </p:txBody>
      </p:sp>
      <p:grpSp>
        <p:nvGrpSpPr>
          <p:cNvPr id="67595" name="Group 11"/>
          <p:cNvGrpSpPr>
            <a:grpSpLocks/>
          </p:cNvGrpSpPr>
          <p:nvPr/>
        </p:nvGrpSpPr>
        <p:grpSpPr bwMode="auto">
          <a:xfrm>
            <a:off x="47625" y="831850"/>
            <a:ext cx="9144000" cy="6026149"/>
            <a:chOff x="30" y="524"/>
            <a:chExt cx="5760" cy="37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775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30" y="524"/>
                  <a:ext cx="5760" cy="2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sz="2000" dirty="0" smtClean="0">
                      <a:solidFill>
                        <a:srgbClr val="FF3300"/>
                      </a:solidFill>
                    </a:rPr>
                    <a:t>	Решение</a:t>
                  </a:r>
                  <a:r>
                    <a:rPr lang="ru-RU" sz="2000" dirty="0">
                      <a:solidFill>
                        <a:srgbClr val="FF3300"/>
                      </a:solidFill>
                    </a:rPr>
                    <a:t>:</a:t>
                  </a:r>
                  <a:r>
                    <a:rPr lang="ru-RU" sz="2000" dirty="0">
                      <a:solidFill>
                        <a:schemeClr val="accent1"/>
                      </a:solidFill>
                    </a:rPr>
                    <a:t> </a:t>
                  </a:r>
                  <a:r>
                    <a:rPr lang="ru-RU" sz="2000" dirty="0">
                      <a:cs typeface="Times New Roman" pitchFamily="18" charset="0"/>
                    </a:rPr>
                    <a:t>Пусть </a:t>
                  </a:r>
                  <a:r>
                    <a:rPr lang="en-US" sz="2000" i="1" dirty="0">
                      <a:cs typeface="Times New Roman" pitchFamily="18" charset="0"/>
                    </a:rPr>
                    <a:t>A</a:t>
                  </a:r>
                  <a:r>
                    <a:rPr lang="ru-RU" sz="2000" baseline="-30000" dirty="0"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cs typeface="Times New Roman" pitchFamily="18" charset="0"/>
                    </a:rPr>
                    <a:t>, …, </a:t>
                  </a:r>
                  <a:r>
                    <a:rPr lang="en-US" sz="2000" i="1" dirty="0">
                      <a:cs typeface="Times New Roman" pitchFamily="18" charset="0"/>
                    </a:rPr>
                    <a:t>A</a:t>
                  </a:r>
                  <a:r>
                    <a:rPr lang="en-US" sz="2000" i="1" baseline="-30000" dirty="0">
                      <a:cs typeface="Times New Roman" pitchFamily="18" charset="0"/>
                    </a:rPr>
                    <a:t>n</a:t>
                  </a:r>
                  <a:r>
                    <a:rPr lang="ru-RU" sz="2000" dirty="0">
                      <a:cs typeface="Times New Roman" pitchFamily="18" charset="0"/>
                    </a:rPr>
                    <a:t> – </a:t>
                  </a:r>
                  <a:r>
                    <a:rPr lang="en-US" sz="2000" i="1" dirty="0">
                      <a:cs typeface="Times New Roman" pitchFamily="18" charset="0"/>
                    </a:rPr>
                    <a:t>n</a:t>
                  </a:r>
                  <a:r>
                    <a:rPr lang="ru-RU" sz="2000" dirty="0">
                      <a:cs typeface="Times New Roman" pitchFamily="18" charset="0"/>
                    </a:rPr>
                    <a:t> точек, никакие три из которых не лежат на одной прямой. </a:t>
                  </a:r>
                  <a:r>
                    <a:rPr lang="ru-RU" sz="2000" dirty="0"/>
                    <a:t>Зафиксируем </a:t>
                  </a:r>
                  <a:r>
                    <a:rPr lang="ru-RU" sz="2000" dirty="0">
                      <a:cs typeface="Times New Roman" pitchFamily="18" charset="0"/>
                    </a:rPr>
                    <a:t>точку </a:t>
                  </a:r>
                  <a:r>
                    <a:rPr lang="en-US" sz="2000" i="1" dirty="0">
                      <a:cs typeface="Times New Roman" pitchFamily="18" charset="0"/>
                    </a:rPr>
                    <a:t>A</a:t>
                  </a:r>
                  <a:r>
                    <a:rPr lang="ru-RU" sz="2000" baseline="-30000" dirty="0"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cs typeface="Times New Roman" pitchFamily="18" charset="0"/>
                    </a:rPr>
                    <a:t>. Так как число оставшихся точек равно </a:t>
                  </a:r>
                  <a:r>
                    <a:rPr lang="en-US" sz="2000" i="1" dirty="0">
                      <a:cs typeface="Times New Roman" pitchFamily="18" charset="0"/>
                    </a:rPr>
                    <a:t>n</a:t>
                  </a:r>
                  <a:r>
                    <a:rPr lang="ru-RU" sz="2000" dirty="0">
                      <a:cs typeface="Times New Roman" pitchFamily="18" charset="0"/>
                    </a:rPr>
                    <a:t> – 1 и через каждую из них и точку </a:t>
                  </a:r>
                  <a:r>
                    <a:rPr lang="en-US" sz="2000" i="1" dirty="0">
                      <a:cs typeface="Times New Roman" pitchFamily="18" charset="0"/>
                    </a:rPr>
                    <a:t>A</a:t>
                  </a:r>
                  <a:r>
                    <a:rPr lang="ru-RU" sz="2000" baseline="-30000" dirty="0"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cs typeface="Times New Roman" pitchFamily="18" charset="0"/>
                    </a:rPr>
                    <a:t> проходит одна прямая, то </a:t>
                  </a:r>
                  <a:r>
                    <a:rPr lang="ru-RU" sz="2000" dirty="0"/>
                    <a:t>через точку </a:t>
                  </a: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1</a:t>
                  </a:r>
                  <a:r>
                    <a:rPr lang="ru-RU" sz="2000" baseline="-25000" dirty="0"/>
                    <a:t> </a:t>
                  </a:r>
                  <a:r>
                    <a:rPr lang="ru-RU" sz="2000" dirty="0"/>
                    <a:t>будет проходить</a:t>
                  </a:r>
                  <a:r>
                    <a:rPr lang="ru-RU" sz="2000" dirty="0">
                      <a:cs typeface="Times New Roman" pitchFamily="18" charset="0"/>
                    </a:rPr>
                    <a:t> </a:t>
                  </a:r>
                  <a:r>
                    <a:rPr lang="en-US" sz="2000" i="1" dirty="0">
                      <a:cs typeface="Times New Roman" pitchFamily="18" charset="0"/>
                    </a:rPr>
                    <a:t>n</a:t>
                  </a:r>
                  <a:r>
                    <a:rPr lang="ru-RU" sz="2000" dirty="0">
                      <a:cs typeface="Times New Roman" pitchFamily="18" charset="0"/>
                    </a:rPr>
                    <a:t> – 1</a:t>
                  </a:r>
                  <a:r>
                    <a:rPr lang="ru-RU" sz="2000" dirty="0"/>
                    <a:t> прямая</a:t>
                  </a:r>
                  <a:r>
                    <a:rPr lang="ru-RU" sz="2000" dirty="0">
                      <a:cs typeface="Times New Roman" pitchFamily="18" charset="0"/>
                    </a:rPr>
                    <a:t>. Заметим, что рассуждения, проведенные для точки </a:t>
                  </a:r>
                  <a:r>
                    <a:rPr lang="en-US" sz="2000" i="1" dirty="0">
                      <a:cs typeface="Times New Roman" pitchFamily="18" charset="0"/>
                    </a:rPr>
                    <a:t>A</a:t>
                  </a:r>
                  <a:r>
                    <a:rPr lang="ru-RU" sz="2000" baseline="-30000" dirty="0"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cs typeface="Times New Roman" pitchFamily="18" charset="0"/>
                    </a:rPr>
                    <a:t>, справедливы для любой </a:t>
                  </a:r>
                  <a:r>
                    <a:rPr lang="ru-RU" sz="2000" dirty="0"/>
                    <a:t>другой </a:t>
                  </a:r>
                  <a:r>
                    <a:rPr lang="ru-RU" sz="2000" dirty="0">
                      <a:cs typeface="Times New Roman" pitchFamily="18" charset="0"/>
                    </a:rPr>
                    <a:t>точки. Поскольку всего </a:t>
                  </a:r>
                  <a:r>
                    <a:rPr lang="en-US" sz="2000" i="1" dirty="0"/>
                    <a:t>n</a:t>
                  </a:r>
                  <a:r>
                    <a:rPr lang="ru-RU" sz="2000" dirty="0"/>
                    <a:t> </a:t>
                  </a:r>
                  <a:r>
                    <a:rPr lang="ru-RU" sz="2000" dirty="0">
                      <a:cs typeface="Times New Roman" pitchFamily="18" charset="0"/>
                    </a:rPr>
                    <a:t>точек и через каждую из них проходит </a:t>
                  </a:r>
                  <a:r>
                    <a:rPr lang="en-US" sz="2000" i="1" dirty="0">
                      <a:cs typeface="Times New Roman" pitchFamily="18" charset="0"/>
                    </a:rPr>
                    <a:t>n</a:t>
                  </a:r>
                  <a:r>
                    <a:rPr lang="ru-RU" sz="2000" dirty="0">
                      <a:cs typeface="Times New Roman" pitchFamily="18" charset="0"/>
                    </a:rPr>
                    <a:t> – 1 прямая, то число </a:t>
                  </a:r>
                  <a:r>
                    <a:rPr lang="ru-RU" sz="2000" dirty="0"/>
                    <a:t>прямых, </a:t>
                  </a:r>
                  <a:r>
                    <a:rPr lang="ru-RU" sz="2000" dirty="0">
                      <a:cs typeface="Times New Roman" pitchFamily="18" charset="0"/>
                    </a:rPr>
                    <a:t>посчитанных </a:t>
                  </a:r>
                  <a:r>
                    <a:rPr lang="ru-RU" sz="2000" dirty="0"/>
                    <a:t>для всех точек,</a:t>
                  </a:r>
                  <a:r>
                    <a:rPr lang="ru-RU" sz="2000" dirty="0">
                      <a:cs typeface="Times New Roman" pitchFamily="18" charset="0"/>
                    </a:rPr>
                    <a:t> будет равно </a:t>
                  </a:r>
                  <a:r>
                    <a:rPr lang="en-US" sz="2000" i="1" dirty="0">
                      <a:cs typeface="Times New Roman" pitchFamily="18" charset="0"/>
                    </a:rPr>
                    <a:t>n</a:t>
                  </a:r>
                  <a:r>
                    <a:rPr lang="ru-RU" sz="2000" dirty="0">
                      <a:cs typeface="Times New Roman" pitchFamily="18" charset="0"/>
                    </a:rPr>
                    <a:t>(</a:t>
                  </a:r>
                  <a:r>
                    <a:rPr lang="en-US" sz="2000" i="1" dirty="0">
                      <a:cs typeface="Times New Roman" pitchFamily="18" charset="0"/>
                    </a:rPr>
                    <a:t>n</a:t>
                  </a:r>
                  <a:r>
                    <a:rPr lang="ru-RU" sz="2000" dirty="0">
                      <a:cs typeface="Times New Roman" pitchFamily="18" charset="0"/>
                    </a:rPr>
                    <a:t> – 1). </a:t>
                  </a:r>
                  <a:r>
                    <a:rPr lang="ru-RU" sz="2000" dirty="0"/>
                    <a:t>При этом, поскольку одна прямая проходит через две точки, то </a:t>
                  </a:r>
                  <a:r>
                    <a:rPr lang="ru-RU" sz="2000" dirty="0">
                      <a:cs typeface="Times New Roman" pitchFamily="18" charset="0"/>
                    </a:rPr>
                    <a:t>каждую прямую посчита</a:t>
                  </a:r>
                  <a:r>
                    <a:rPr lang="ru-RU" sz="2000" dirty="0"/>
                    <a:t>ем</a:t>
                  </a:r>
                  <a:r>
                    <a:rPr lang="ru-RU" sz="2000" dirty="0">
                      <a:cs typeface="Times New Roman" pitchFamily="18" charset="0"/>
                    </a:rPr>
                    <a:t> дважды</a:t>
                  </a:r>
                  <a:r>
                    <a:rPr lang="ru-RU" sz="2000" dirty="0"/>
                    <a:t>, один раз как прямую, проходящую через одну точку, а другой – как прямую, проходящую через вторую точку.</a:t>
                  </a:r>
                  <a:r>
                    <a:rPr lang="ru-RU" sz="2000" dirty="0">
                      <a:cs typeface="Times New Roman" pitchFamily="18" charset="0"/>
                    </a:rPr>
                    <a:t> </a:t>
                  </a:r>
                  <a:r>
                    <a:rPr lang="ru-RU" sz="2000" dirty="0" smtClean="0"/>
                    <a:t>Следовательно, </a:t>
                  </a:r>
                  <a:r>
                    <a:rPr lang="ru-RU" sz="2000" dirty="0" smtClean="0">
                      <a:cs typeface="Times New Roman" pitchFamily="18" charset="0"/>
                    </a:rPr>
                    <a:t>число </a:t>
                  </a:r>
                  <a:r>
                    <a:rPr lang="ru-RU" sz="2000" dirty="0">
                      <a:cs typeface="Times New Roman" pitchFamily="18" charset="0"/>
                    </a:rPr>
                    <a:t>прямых, проходящих через различные пары из </a:t>
                  </a:r>
                  <a:r>
                    <a:rPr lang="en-US" sz="2000" i="1" dirty="0">
                      <a:cs typeface="Times New Roman" pitchFamily="18" charset="0"/>
                    </a:rPr>
                    <a:t>n</a:t>
                  </a:r>
                  <a:r>
                    <a:rPr lang="ru-RU" sz="2000" dirty="0">
                      <a:cs typeface="Times New Roman" pitchFamily="18" charset="0"/>
                    </a:rPr>
                    <a:t> данных точек, </a:t>
                  </a:r>
                  <a:r>
                    <a:rPr lang="ru-RU" sz="2000" dirty="0"/>
                    <a:t>будет </a:t>
                  </a:r>
                  <a:r>
                    <a:rPr lang="ru-RU" sz="2000" dirty="0">
                      <a:cs typeface="Times New Roman" pitchFamily="18" charset="0"/>
                    </a:rPr>
                    <a:t>равно </a:t>
                  </a:r>
                  <a:r>
                    <a:rPr lang="ru-RU" sz="2000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−1)</m:t>
                          </m:r>
                        </m:num>
                        <m:den>
                          <m:r>
                            <a:rPr lang="ru-RU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0" smtClean="0">
                          <a:latin typeface="Cambria Math"/>
                        </a:rPr>
                        <m:t>.</m:t>
                      </m:r>
                    </m:oMath>
                  </a14:m>
                  <a:r>
                    <a:rPr lang="ru-RU" sz="2000" dirty="0" smtClean="0"/>
                    <a:t>               </a:t>
                  </a:r>
                  <a:r>
                    <a:rPr lang="ru-RU" sz="2000" dirty="0"/>
                    <a:t>	</a:t>
                  </a:r>
                  <a:r>
                    <a:rPr lang="ru-RU" sz="2000" dirty="0">
                      <a:cs typeface="Times New Roman" pitchFamily="18" charset="0"/>
                    </a:rPr>
                    <a:t>. </a:t>
                  </a:r>
                </a:p>
              </p:txBody>
            </p:sp>
          </mc:Choice>
          <mc:Fallback xmlns="">
            <p:sp>
              <p:nvSpPr>
                <p:cNvPr id="32775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" y="524"/>
                  <a:ext cx="5760" cy="228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733" t="-839" r="-9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2774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1" y="2633"/>
              <a:ext cx="1878" cy="1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287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Text Box 1027"/>
          <p:cNvSpPr txBox="1">
            <a:spLocks noChangeArrowheads="1"/>
          </p:cNvSpPr>
          <p:nvPr/>
        </p:nvSpPr>
        <p:spPr bwMode="auto">
          <a:xfrm>
            <a:off x="152400" y="685800"/>
            <a:ext cx="8839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smtClean="0"/>
              <a:t>	</a:t>
            </a:r>
            <a:r>
              <a:rPr lang="ru-RU" sz="2800" dirty="0" smtClean="0"/>
              <a:t>5. Соединение </a:t>
            </a:r>
            <a:r>
              <a:rPr lang="ru-RU" sz="2800" dirty="0"/>
              <a:t>каких двух многогранников изображено на рисунке</a:t>
            </a:r>
            <a:r>
              <a:rPr lang="ru-RU" sz="2800" dirty="0">
                <a:cs typeface="Times New Roman" charset="0"/>
              </a:rPr>
              <a:t>?</a:t>
            </a:r>
          </a:p>
        </p:txBody>
      </p:sp>
      <p:pic>
        <p:nvPicPr>
          <p:cNvPr id="146437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5000"/>
            <a:ext cx="31115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67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152400" y="304800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>
                <a:cs typeface="Times New Roman" charset="0"/>
              </a:rPr>
              <a:t>	</a:t>
            </a:r>
            <a:r>
              <a:rPr lang="ru-RU" dirty="0" smtClean="0">
                <a:cs typeface="Times New Roman" charset="0"/>
              </a:rPr>
              <a:t>6. Какое </a:t>
            </a:r>
            <a:r>
              <a:rPr lang="ru-RU" dirty="0">
                <a:cs typeface="Times New Roman" charset="0"/>
              </a:rPr>
              <a:t>минимальное число красок потребуется для правильной окраски  граней</a:t>
            </a:r>
            <a:r>
              <a:rPr lang="ru-RU" dirty="0"/>
              <a:t>:</a:t>
            </a:r>
            <a:endParaRPr lang="ru-RU" dirty="0">
              <a:cs typeface="Times New Roman" charset="0"/>
            </a:endParaRP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5691808" y="1158022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Ответ: </a:t>
            </a:r>
            <a:r>
              <a:rPr lang="ru-RU">
                <a:cs typeface="Times New Roman" charset="0"/>
              </a:rPr>
              <a:t>4.</a:t>
            </a:r>
            <a:r>
              <a:rPr lang="ru-RU">
                <a:solidFill>
                  <a:srgbClr val="FF3300"/>
                </a:solidFill>
                <a:cs typeface="Times New Roman" charset="0"/>
              </a:rPr>
              <a:t> </a:t>
            </a:r>
          </a:p>
        </p:txBody>
      </p:sp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3284984"/>
            <a:ext cx="4953000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1043608" y="1158022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а) тетраэдра; </a:t>
            </a:r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1043608" y="1539022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б) куба; </a:t>
            </a:r>
          </a:p>
        </p:txBody>
      </p:sp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1043608" y="1920022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в) октаэдра; </a:t>
            </a:r>
          </a:p>
        </p:txBody>
      </p:sp>
      <p:sp>
        <p:nvSpPr>
          <p:cNvPr id="128009" name="Text Box 9"/>
          <p:cNvSpPr txBox="1">
            <a:spLocks noChangeArrowheads="1"/>
          </p:cNvSpPr>
          <p:nvPr/>
        </p:nvSpPr>
        <p:spPr bwMode="auto">
          <a:xfrm>
            <a:off x="967408" y="2301022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г) икосаэдра; </a:t>
            </a:r>
          </a:p>
        </p:txBody>
      </p:sp>
      <p:sp>
        <p:nvSpPr>
          <p:cNvPr id="128010" name="Text Box 10"/>
          <p:cNvSpPr txBox="1">
            <a:spLocks noChangeArrowheads="1"/>
          </p:cNvSpPr>
          <p:nvPr/>
        </p:nvSpPr>
        <p:spPr bwMode="auto">
          <a:xfrm>
            <a:off x="967408" y="2682022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д) додекаэдра?</a:t>
            </a:r>
          </a:p>
        </p:txBody>
      </p:sp>
      <p:sp>
        <p:nvSpPr>
          <p:cNvPr id="128011" name="Text Box 11"/>
          <p:cNvSpPr txBox="1">
            <a:spLocks noChangeArrowheads="1"/>
          </p:cNvSpPr>
          <p:nvPr/>
        </p:nvSpPr>
        <p:spPr bwMode="auto">
          <a:xfrm>
            <a:off x="5691808" y="1539022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Ответ: </a:t>
            </a:r>
            <a:r>
              <a:rPr lang="ru-RU">
                <a:cs typeface="Times New Roman" charset="0"/>
              </a:rPr>
              <a:t>3.</a:t>
            </a:r>
            <a:r>
              <a:rPr lang="ru-RU">
                <a:solidFill>
                  <a:srgbClr val="FF3300"/>
                </a:solidFill>
                <a:cs typeface="Times New Roman" charset="0"/>
              </a:rPr>
              <a:t> </a:t>
            </a:r>
          </a:p>
        </p:txBody>
      </p:sp>
      <p:sp>
        <p:nvSpPr>
          <p:cNvPr id="128012" name="Text Box 12"/>
          <p:cNvSpPr txBox="1">
            <a:spLocks noChangeArrowheads="1"/>
          </p:cNvSpPr>
          <p:nvPr/>
        </p:nvSpPr>
        <p:spPr bwMode="auto">
          <a:xfrm>
            <a:off x="5691808" y="1920022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Ответ: </a:t>
            </a:r>
            <a:r>
              <a:rPr lang="ru-RU">
                <a:cs typeface="Times New Roman" charset="0"/>
              </a:rPr>
              <a:t>2.</a:t>
            </a:r>
            <a:r>
              <a:rPr lang="ru-RU">
                <a:solidFill>
                  <a:srgbClr val="FF3300"/>
                </a:solidFill>
                <a:cs typeface="Times New Roman" charset="0"/>
              </a:rPr>
              <a:t> </a:t>
            </a:r>
          </a:p>
        </p:txBody>
      </p:sp>
      <p:sp>
        <p:nvSpPr>
          <p:cNvPr id="128013" name="Text Box 13"/>
          <p:cNvSpPr txBox="1">
            <a:spLocks noChangeArrowheads="1"/>
          </p:cNvSpPr>
          <p:nvPr/>
        </p:nvSpPr>
        <p:spPr bwMode="auto">
          <a:xfrm>
            <a:off x="5691808" y="2301022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Ответ: </a:t>
            </a:r>
            <a:r>
              <a:rPr lang="en-US">
                <a:cs typeface="Times New Roman" charset="0"/>
              </a:rPr>
              <a:t>3</a:t>
            </a:r>
            <a:r>
              <a:rPr lang="ru-RU">
                <a:cs typeface="Times New Roman" charset="0"/>
              </a:rPr>
              <a:t>.</a:t>
            </a:r>
            <a:r>
              <a:rPr lang="ru-RU">
                <a:solidFill>
                  <a:srgbClr val="FF3300"/>
                </a:solidFill>
                <a:cs typeface="Times New Roman" charset="0"/>
              </a:rPr>
              <a:t> </a:t>
            </a:r>
          </a:p>
        </p:txBody>
      </p:sp>
      <p:sp>
        <p:nvSpPr>
          <p:cNvPr id="128014" name="Text Box 14"/>
          <p:cNvSpPr txBox="1">
            <a:spLocks noChangeArrowheads="1"/>
          </p:cNvSpPr>
          <p:nvPr/>
        </p:nvSpPr>
        <p:spPr bwMode="auto">
          <a:xfrm>
            <a:off x="5691808" y="2682022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Ответ: </a:t>
            </a:r>
            <a:r>
              <a:rPr lang="ru-RU">
                <a:cs typeface="Times New Roman" charset="0"/>
              </a:rPr>
              <a:t>4.</a:t>
            </a:r>
            <a:r>
              <a:rPr lang="ru-RU">
                <a:solidFill>
                  <a:srgbClr val="FF3300"/>
                </a:solidFill>
                <a:cs typeface="Times New Roman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249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8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8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8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8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 autoUpdateAnimBg="0"/>
      <p:bldP spid="128006" grpId="0" autoUpdateAnimBg="0"/>
      <p:bldP spid="128007" grpId="0" autoUpdateAnimBg="0"/>
      <p:bldP spid="128008" grpId="0" autoUpdateAnimBg="0"/>
      <p:bldP spid="128009" grpId="0" autoUpdateAnimBg="0"/>
      <p:bldP spid="128010" grpId="0" autoUpdateAnimBg="0"/>
      <p:bldP spid="128011" grpId="0" autoUpdateAnimBg="0"/>
      <p:bldP spid="128012" grpId="0" autoUpdateAnimBg="0"/>
      <p:bldP spid="128013" grpId="0" autoUpdateAnimBg="0"/>
      <p:bldP spid="128014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7625" y="62068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/>
              <a:t>7. </a:t>
            </a:r>
            <a:r>
              <a:rPr lang="ru-RU" dirty="0" smtClean="0"/>
              <a:t>Сколько </a:t>
            </a:r>
            <a:r>
              <a:rPr lang="ru-RU" dirty="0"/>
              <a:t>пар параллельных ребер имеется </a:t>
            </a:r>
            <a:r>
              <a:rPr lang="ru-RU" dirty="0" smtClean="0"/>
              <a:t>у: а</a:t>
            </a:r>
            <a:r>
              <a:rPr lang="ru-RU" dirty="0"/>
              <a:t>) </a:t>
            </a:r>
            <a:r>
              <a:rPr lang="ru-RU" dirty="0" smtClean="0"/>
              <a:t>тетраэдра; б</a:t>
            </a:r>
            <a:r>
              <a:rPr lang="ru-RU" dirty="0"/>
              <a:t>) </a:t>
            </a:r>
            <a:r>
              <a:rPr lang="ru-RU" dirty="0" smtClean="0"/>
              <a:t>куба; </a:t>
            </a:r>
            <a:r>
              <a:rPr lang="ru-RU" dirty="0"/>
              <a:t>в) </a:t>
            </a:r>
            <a:r>
              <a:rPr lang="ru-RU" dirty="0" smtClean="0"/>
              <a:t>октаэдра; </a:t>
            </a:r>
            <a:r>
              <a:rPr lang="ru-RU" dirty="0"/>
              <a:t>г) </a:t>
            </a:r>
            <a:r>
              <a:rPr lang="ru-RU" dirty="0" smtClean="0"/>
              <a:t>икосаэдра; </a:t>
            </a:r>
            <a:r>
              <a:rPr lang="ru-RU" dirty="0"/>
              <a:t>д) </a:t>
            </a:r>
            <a:r>
              <a:rPr lang="ru-RU" dirty="0" smtClean="0"/>
              <a:t>додекаэдра?</a:t>
            </a:r>
            <a:endParaRPr lang="ru-RU" dirty="0"/>
          </a:p>
          <a:p>
            <a:r>
              <a:rPr lang="ru-RU" dirty="0" smtClean="0"/>
              <a:t>	Ответ: а) 0; б) 18; в) 6; г) 15; д) 15.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-47625" y="182101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/>
              <a:t>8. </a:t>
            </a:r>
            <a:r>
              <a:rPr lang="ru-RU" dirty="0"/>
              <a:t>Сколько пар скрещивающихся ребер имеется у: а) тетраэдра; б) куба; в) октаэдра; г) икосаэдра; д) додекаэдра?</a:t>
            </a:r>
          </a:p>
          <a:p>
            <a:r>
              <a:rPr lang="ru-RU" dirty="0" smtClean="0"/>
              <a:t>Ответ</a:t>
            </a:r>
            <a:r>
              <a:rPr lang="ru-RU" dirty="0"/>
              <a:t>:</a:t>
            </a:r>
            <a:r>
              <a:rPr lang="ru-RU" dirty="0" smtClean="0"/>
              <a:t> </a:t>
            </a:r>
            <a:r>
              <a:rPr lang="ru-RU" dirty="0"/>
              <a:t>а</a:t>
            </a:r>
            <a:r>
              <a:rPr lang="ru-RU" dirty="0" smtClean="0"/>
              <a:t>) 3; б) 24; в) 24; г) 300; д) 360.</a:t>
            </a:r>
            <a:endParaRPr lang="ru-RU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3284984"/>
            <a:ext cx="4953000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38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7625" y="62068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/>
              <a:t>9. </a:t>
            </a:r>
            <a:r>
              <a:rPr lang="ru-RU" dirty="0" smtClean="0"/>
              <a:t>Сколько осей симметрии имеется у: а</a:t>
            </a:r>
            <a:r>
              <a:rPr lang="ru-RU" dirty="0"/>
              <a:t>) </a:t>
            </a:r>
            <a:r>
              <a:rPr lang="ru-RU" dirty="0" smtClean="0"/>
              <a:t>тетраэдра; б</a:t>
            </a:r>
            <a:r>
              <a:rPr lang="ru-RU" dirty="0"/>
              <a:t>) </a:t>
            </a:r>
            <a:r>
              <a:rPr lang="ru-RU" dirty="0" smtClean="0"/>
              <a:t>куба; </a:t>
            </a:r>
            <a:r>
              <a:rPr lang="ru-RU" dirty="0"/>
              <a:t>в) </a:t>
            </a:r>
            <a:r>
              <a:rPr lang="ru-RU" dirty="0" smtClean="0"/>
              <a:t>октаэдра; </a:t>
            </a:r>
            <a:r>
              <a:rPr lang="ru-RU" dirty="0"/>
              <a:t>г) </a:t>
            </a:r>
            <a:r>
              <a:rPr lang="ru-RU" dirty="0" smtClean="0"/>
              <a:t>икосаэдра; </a:t>
            </a:r>
            <a:r>
              <a:rPr lang="ru-RU" dirty="0"/>
              <a:t>д) </a:t>
            </a:r>
            <a:r>
              <a:rPr lang="ru-RU" dirty="0" smtClean="0"/>
              <a:t>додекаэдра?</a:t>
            </a:r>
            <a:endParaRPr lang="ru-RU" dirty="0"/>
          </a:p>
          <a:p>
            <a:r>
              <a:rPr lang="ru-RU" dirty="0" smtClean="0"/>
              <a:t>	Ответ: а) 3; б) </a:t>
            </a:r>
            <a:r>
              <a:rPr lang="ru-RU" dirty="0"/>
              <a:t>9</a:t>
            </a:r>
            <a:r>
              <a:rPr lang="ru-RU" dirty="0" smtClean="0"/>
              <a:t>; в) 9; г) 15; д) 15.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-47625" y="182101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/>
              <a:t>10. </a:t>
            </a:r>
            <a:r>
              <a:rPr lang="ru-RU" dirty="0"/>
              <a:t>Сколько </a:t>
            </a:r>
            <a:r>
              <a:rPr lang="ru-RU" dirty="0" smtClean="0"/>
              <a:t>плоскостей симметрии имеется </a:t>
            </a:r>
            <a:r>
              <a:rPr lang="ru-RU" dirty="0"/>
              <a:t>у: а) тетраэдра; б) куба; в) октаэдра; г) икосаэдра; д) додекаэдра?</a:t>
            </a:r>
          </a:p>
          <a:p>
            <a:r>
              <a:rPr lang="ru-RU" dirty="0" smtClean="0"/>
              <a:t>	Ответ</a:t>
            </a:r>
            <a:r>
              <a:rPr lang="ru-RU" dirty="0"/>
              <a:t>:</a:t>
            </a:r>
            <a:r>
              <a:rPr lang="ru-RU" dirty="0" smtClean="0"/>
              <a:t> </a:t>
            </a:r>
            <a:r>
              <a:rPr lang="ru-RU" dirty="0"/>
              <a:t>а</a:t>
            </a:r>
            <a:r>
              <a:rPr lang="ru-RU" dirty="0" smtClean="0"/>
              <a:t>) 6; б) </a:t>
            </a:r>
            <a:r>
              <a:rPr lang="ru-RU" dirty="0"/>
              <a:t>9</a:t>
            </a:r>
            <a:r>
              <a:rPr lang="ru-RU" dirty="0" smtClean="0"/>
              <a:t>; в) </a:t>
            </a:r>
            <a:r>
              <a:rPr lang="ru-RU" dirty="0"/>
              <a:t>9</a:t>
            </a:r>
            <a:r>
              <a:rPr lang="ru-RU" dirty="0" smtClean="0"/>
              <a:t>; г) 15; д) 15.</a:t>
            </a:r>
            <a:endParaRPr lang="ru-RU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3284984"/>
            <a:ext cx="4953000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55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7625" y="54868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/>
              <a:t>11. </a:t>
            </a:r>
            <a:r>
              <a:rPr lang="ru-RU" dirty="0"/>
              <a:t>У многогранника четыре вершины. В каждой из них сходится три ребра. Сколько у него рёбер?  </a:t>
            </a:r>
            <a:r>
              <a:rPr lang="ru-RU" dirty="0" smtClean="0"/>
              <a:t>Ответ: 6.</a:t>
            </a:r>
            <a:endParaRPr lang="ru-RU" dirty="0"/>
          </a:p>
          <a:p>
            <a:pPr algn="just"/>
            <a:r>
              <a:rPr lang="ru-RU" dirty="0" smtClean="0"/>
              <a:t>	</a:t>
            </a:r>
            <a:r>
              <a:rPr lang="ru-RU" dirty="0" smtClean="0"/>
              <a:t>12</a:t>
            </a:r>
            <a:r>
              <a:rPr lang="ru-RU" dirty="0"/>
              <a:t>. У многогранника восемь вершин. В каждой из них сходится три ребра. Сколько у него рёбер?  Ответ: </a:t>
            </a:r>
            <a:r>
              <a:rPr lang="ru-RU" dirty="0" smtClean="0"/>
              <a:t>12.</a:t>
            </a:r>
            <a:endParaRPr lang="ru-RU" dirty="0"/>
          </a:p>
          <a:p>
            <a:pPr algn="just"/>
            <a:r>
              <a:rPr lang="ru-RU" dirty="0"/>
              <a:t> </a:t>
            </a:r>
            <a:r>
              <a:rPr lang="ru-RU" dirty="0" smtClean="0"/>
              <a:t>	</a:t>
            </a:r>
            <a:r>
              <a:rPr lang="ru-RU" dirty="0" smtClean="0"/>
              <a:t>13</a:t>
            </a:r>
            <a:r>
              <a:rPr lang="ru-RU" dirty="0"/>
              <a:t>. У многогранника десять вершин. В каждой из них сходится три ребра. Сколько у него рёбер?  Ответ: </a:t>
            </a:r>
            <a:r>
              <a:rPr lang="ru-RU" dirty="0" smtClean="0"/>
              <a:t>15.</a:t>
            </a:r>
            <a:endParaRPr lang="ru-RU" dirty="0"/>
          </a:p>
          <a:p>
            <a:r>
              <a:rPr lang="ru-RU" dirty="0"/>
              <a:t> </a:t>
            </a:r>
            <a:r>
              <a:rPr lang="ru-RU" dirty="0" smtClean="0"/>
              <a:t>	</a:t>
            </a:r>
            <a:r>
              <a:rPr lang="ru-RU" dirty="0" smtClean="0"/>
              <a:t>14</a:t>
            </a:r>
            <a:r>
              <a:rPr lang="ru-RU" dirty="0"/>
              <a:t>. У многогранника двенадцать вершин. В каждой из них сходится три ребра. Сколько у него рёбер?  Ответ: </a:t>
            </a:r>
            <a:r>
              <a:rPr lang="ru-RU" dirty="0" smtClean="0"/>
              <a:t>18.</a:t>
            </a:r>
            <a:endParaRPr lang="ru-RU" dirty="0"/>
          </a:p>
          <a:p>
            <a:r>
              <a:rPr lang="ru-RU" dirty="0"/>
              <a:t> </a:t>
            </a:r>
            <a:r>
              <a:rPr lang="ru-RU" dirty="0" smtClean="0"/>
              <a:t>	</a:t>
            </a:r>
            <a:r>
              <a:rPr lang="ru-RU" dirty="0" smtClean="0"/>
              <a:t>15</a:t>
            </a:r>
            <a:r>
              <a:rPr lang="ru-RU" dirty="0"/>
              <a:t>. У многогранника шесть вершин. В каждой из них сходится четыре ребра. Сколько у него рёбер?  Ответ: </a:t>
            </a:r>
            <a:r>
              <a:rPr lang="ru-RU" dirty="0" smtClean="0"/>
              <a:t>12.</a:t>
            </a:r>
            <a:endParaRPr lang="ru-RU" dirty="0"/>
          </a:p>
          <a:p>
            <a:pPr algn="just"/>
            <a:r>
              <a:rPr lang="ru-RU" dirty="0"/>
              <a:t> </a:t>
            </a:r>
            <a:r>
              <a:rPr lang="ru-RU" dirty="0" smtClean="0"/>
              <a:t>	</a:t>
            </a:r>
            <a:r>
              <a:rPr lang="ru-RU" dirty="0" smtClean="0"/>
              <a:t>16</a:t>
            </a:r>
            <a:r>
              <a:rPr lang="ru-RU" dirty="0" smtClean="0"/>
              <a:t>. </a:t>
            </a:r>
            <a:r>
              <a:rPr lang="ru-RU" dirty="0"/>
              <a:t>У многогранника двенадцать вершин. В каждой из них сходится четыре ребра. Сколько у него рёбер? </a:t>
            </a:r>
            <a:r>
              <a:rPr lang="ru-RU" dirty="0" smtClean="0"/>
              <a:t>Ответ: 24.</a:t>
            </a:r>
            <a:endParaRPr lang="ru-RU" dirty="0"/>
          </a:p>
          <a:p>
            <a:pPr algn="just"/>
            <a:r>
              <a:rPr lang="ru-RU" dirty="0"/>
              <a:t> </a:t>
            </a:r>
            <a:r>
              <a:rPr lang="ru-RU" dirty="0" smtClean="0"/>
              <a:t>	</a:t>
            </a:r>
            <a:r>
              <a:rPr lang="ru-RU" dirty="0" smtClean="0"/>
              <a:t>17</a:t>
            </a:r>
            <a:r>
              <a:rPr lang="ru-RU" dirty="0" smtClean="0"/>
              <a:t>. </a:t>
            </a:r>
            <a:r>
              <a:rPr lang="ru-RU" dirty="0"/>
              <a:t>У многогранника двенадцать вершин. В каждой из них сходится пять ребер. Сколько у него рёбер? </a:t>
            </a:r>
            <a:r>
              <a:rPr lang="ru-RU" dirty="0" smtClean="0"/>
              <a:t>Ответ. 30.</a:t>
            </a:r>
            <a:endParaRPr lang="ru-RU" dirty="0"/>
          </a:p>
          <a:p>
            <a:r>
              <a:rPr lang="ru-RU" dirty="0"/>
              <a:t> </a:t>
            </a:r>
            <a:r>
              <a:rPr lang="ru-RU" dirty="0" smtClean="0"/>
              <a:t>	</a:t>
            </a:r>
            <a:r>
              <a:rPr lang="ru-RU" dirty="0" smtClean="0"/>
              <a:t>18</a:t>
            </a:r>
            <a:r>
              <a:rPr lang="ru-RU" dirty="0" smtClean="0"/>
              <a:t>. </a:t>
            </a:r>
            <a:r>
              <a:rPr lang="ru-RU" dirty="0"/>
              <a:t>У многогранника двадцать вершин. В каждой из них сходится три ребра. Сколько у него рёбер?  Ответ: </a:t>
            </a:r>
            <a:r>
              <a:rPr lang="ru-RU" dirty="0" smtClean="0"/>
              <a:t>30.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548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7625" y="548680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/>
              <a:t>19</a:t>
            </a:r>
            <a:r>
              <a:rPr lang="ru-RU" dirty="0" smtClean="0"/>
              <a:t>. </a:t>
            </a:r>
            <a:r>
              <a:rPr lang="ru-RU" dirty="0"/>
              <a:t>Гранями многогранника являются четыре треугольника. Сколько у него ребер? </a:t>
            </a:r>
            <a:r>
              <a:rPr lang="ru-RU" dirty="0" smtClean="0"/>
              <a:t>Ответ: 6.</a:t>
            </a:r>
            <a:endParaRPr lang="ru-RU" dirty="0"/>
          </a:p>
          <a:p>
            <a:pPr algn="just"/>
            <a:r>
              <a:rPr lang="ru-RU" dirty="0"/>
              <a:t> </a:t>
            </a:r>
            <a:r>
              <a:rPr lang="ru-RU" dirty="0" smtClean="0"/>
              <a:t>	</a:t>
            </a:r>
            <a:r>
              <a:rPr lang="ru-RU" dirty="0" smtClean="0"/>
              <a:t>20</a:t>
            </a:r>
            <a:r>
              <a:rPr lang="ru-RU" dirty="0" smtClean="0"/>
              <a:t>. </a:t>
            </a:r>
            <a:r>
              <a:rPr lang="ru-RU" dirty="0"/>
              <a:t>Гранями многогранника являются шесть четырёхугольников. Сколько у него рёбер? Ответ: </a:t>
            </a:r>
            <a:r>
              <a:rPr lang="ru-RU" dirty="0" smtClean="0"/>
              <a:t>12.</a:t>
            </a:r>
            <a:endParaRPr lang="ru-RU" dirty="0"/>
          </a:p>
          <a:p>
            <a:r>
              <a:rPr lang="ru-RU" dirty="0"/>
              <a:t> </a:t>
            </a:r>
            <a:r>
              <a:rPr lang="ru-RU" dirty="0" smtClean="0"/>
              <a:t>	</a:t>
            </a:r>
            <a:r>
              <a:rPr lang="ru-RU" dirty="0" smtClean="0"/>
              <a:t>21</a:t>
            </a:r>
            <a:r>
              <a:rPr lang="ru-RU" dirty="0" smtClean="0"/>
              <a:t>. </a:t>
            </a:r>
            <a:r>
              <a:rPr lang="ru-RU" dirty="0"/>
              <a:t>Гранями многогранника являются восемь треугольников. Сколько у него рёбер? Ответ: </a:t>
            </a:r>
            <a:r>
              <a:rPr lang="ru-RU" dirty="0" smtClean="0"/>
              <a:t>12.</a:t>
            </a:r>
            <a:endParaRPr lang="ru-RU" dirty="0"/>
          </a:p>
          <a:p>
            <a:pPr algn="just"/>
            <a:r>
              <a:rPr lang="ru-RU" dirty="0"/>
              <a:t> </a:t>
            </a:r>
            <a:r>
              <a:rPr lang="ru-RU" dirty="0" smtClean="0"/>
              <a:t>	</a:t>
            </a:r>
            <a:r>
              <a:rPr lang="ru-RU" dirty="0" smtClean="0"/>
              <a:t>22</a:t>
            </a:r>
            <a:r>
              <a:rPr lang="ru-RU" dirty="0" smtClean="0"/>
              <a:t>. </a:t>
            </a:r>
            <a:r>
              <a:rPr lang="ru-RU" dirty="0"/>
              <a:t>Гранями многогранника являются двадцать треугольников. Сколько у него рёбер? Ответ: </a:t>
            </a:r>
            <a:r>
              <a:rPr lang="ru-RU" dirty="0" smtClean="0"/>
              <a:t>30.</a:t>
            </a:r>
            <a:endParaRPr lang="ru-RU" dirty="0"/>
          </a:p>
          <a:p>
            <a:pPr algn="just"/>
            <a:r>
              <a:rPr lang="ru-RU" dirty="0"/>
              <a:t> </a:t>
            </a:r>
            <a:r>
              <a:rPr lang="ru-RU" dirty="0" smtClean="0"/>
              <a:t>	</a:t>
            </a:r>
            <a:r>
              <a:rPr lang="ru-RU" dirty="0" smtClean="0"/>
              <a:t>23</a:t>
            </a:r>
            <a:r>
              <a:rPr lang="ru-RU" dirty="0" smtClean="0"/>
              <a:t>. </a:t>
            </a:r>
            <a:r>
              <a:rPr lang="ru-RU" dirty="0"/>
              <a:t>Гранями многогранника являются двенадцать пятиугольников. Сколько у него рёбер? Ответ: </a:t>
            </a:r>
            <a:r>
              <a:rPr lang="ru-RU" dirty="0" smtClean="0"/>
              <a:t>30.</a:t>
            </a:r>
          </a:p>
          <a:p>
            <a:pPr algn="just"/>
            <a:r>
              <a:rPr lang="ru-RU" dirty="0" smtClean="0"/>
              <a:t>	</a:t>
            </a:r>
            <a:r>
              <a:rPr lang="ru-RU" dirty="0" smtClean="0"/>
              <a:t>24</a:t>
            </a:r>
            <a:r>
              <a:rPr lang="ru-RU" dirty="0"/>
              <a:t>. Гранями многогранника являются восемь треугольников и два четырёхугольника. Сколько у него рёбер? Ответ: </a:t>
            </a:r>
            <a:r>
              <a:rPr lang="ru-RU" dirty="0" smtClean="0"/>
              <a:t>16.</a:t>
            </a:r>
            <a:r>
              <a:rPr lang="ru-RU" dirty="0"/>
              <a:t> </a:t>
            </a:r>
          </a:p>
          <a:p>
            <a:r>
              <a:rPr lang="ru-RU" dirty="0" smtClean="0"/>
              <a:t>	</a:t>
            </a:r>
            <a:r>
              <a:rPr lang="ru-RU" dirty="0" smtClean="0"/>
              <a:t>25</a:t>
            </a:r>
            <a:r>
              <a:rPr lang="ru-RU" dirty="0"/>
              <a:t>. Гранями многогранника являются десять треугольников и два пятиугольника. Сколько у него рёбер? Ответ: </a:t>
            </a:r>
            <a:r>
              <a:rPr lang="ru-RU" dirty="0" smtClean="0"/>
              <a:t>20.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10247" y="661797"/>
            <a:ext cx="8839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/>
              <a:t>	</a:t>
            </a:r>
            <a:r>
              <a:rPr lang="ru-RU" sz="2800" dirty="0" smtClean="0"/>
              <a:t>1. </a:t>
            </a:r>
            <a:r>
              <a:rPr lang="ru-RU" sz="2800" dirty="0" smtClean="0"/>
              <a:t>Сколько </a:t>
            </a:r>
            <a:r>
              <a:rPr lang="ru-RU" sz="2800" dirty="0"/>
              <a:t>имеется </a:t>
            </a:r>
            <a:r>
              <a:rPr lang="ru-RU" sz="2800" dirty="0" smtClean="0"/>
              <a:t>кратчайших путей по </a:t>
            </a:r>
            <a:r>
              <a:rPr lang="ru-RU" sz="2800" dirty="0"/>
              <a:t>ребрам </a:t>
            </a:r>
            <a:r>
              <a:rPr lang="ru-RU" sz="2800" dirty="0" smtClean="0"/>
              <a:t>куба </a:t>
            </a:r>
            <a:r>
              <a:rPr lang="ru-RU" sz="2800" dirty="0"/>
              <a:t>из одной его вершины в противоположную </a:t>
            </a:r>
            <a:r>
              <a:rPr lang="ru-RU" sz="2800" dirty="0" smtClean="0"/>
              <a:t>вершину</a:t>
            </a:r>
            <a:r>
              <a:rPr lang="ru-RU" sz="2800" dirty="0"/>
              <a:t>?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34985"/>
            <a:ext cx="2592288" cy="274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2400" y="5373216"/>
            <a:ext cx="8839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/>
              <a:t>	</a:t>
            </a:r>
            <a:r>
              <a:rPr lang="ru-RU" sz="2800" dirty="0"/>
              <a:t>2</a:t>
            </a:r>
            <a:r>
              <a:rPr lang="ru-RU" sz="2800" dirty="0" smtClean="0"/>
              <a:t>. </a:t>
            </a:r>
            <a:r>
              <a:rPr lang="ru-RU" sz="2800" dirty="0" smtClean="0"/>
              <a:t>Сколько </a:t>
            </a:r>
            <a:r>
              <a:rPr lang="ru-RU" sz="2800" dirty="0"/>
              <a:t>имеется </a:t>
            </a:r>
            <a:r>
              <a:rPr lang="ru-RU" sz="2800" dirty="0" smtClean="0"/>
              <a:t>кратчайших путей </a:t>
            </a:r>
            <a:r>
              <a:rPr lang="ru-RU" sz="2800" dirty="0"/>
              <a:t>по ребрам </a:t>
            </a:r>
            <a:r>
              <a:rPr lang="ru-RU" sz="2800" dirty="0" smtClean="0"/>
              <a:t>октаэдра </a:t>
            </a:r>
            <a:r>
              <a:rPr lang="ru-RU" sz="2800" dirty="0"/>
              <a:t>из одной его вершины в противоположную </a:t>
            </a:r>
            <a:r>
              <a:rPr lang="ru-RU" sz="2800" dirty="0" smtClean="0"/>
              <a:t>вершину</a:t>
            </a:r>
            <a:r>
              <a:rPr lang="ru-RU" sz="2800" dirty="0"/>
              <a:t>?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24537"/>
            <a:ext cx="259715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2400" y="-11260"/>
            <a:ext cx="883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dirty="0" smtClean="0">
                <a:solidFill>
                  <a:srgbClr val="FF0000"/>
                </a:solidFill>
              </a:rPr>
              <a:t>Пути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0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42875" y="794"/>
            <a:ext cx="8839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/>
              <a:t>	</a:t>
            </a:r>
            <a:r>
              <a:rPr lang="ru-RU" sz="2800" dirty="0" smtClean="0"/>
              <a:t>3. </a:t>
            </a:r>
            <a:r>
              <a:rPr lang="ru-RU" sz="2800" dirty="0" smtClean="0"/>
              <a:t>Сколько </a:t>
            </a:r>
            <a:r>
              <a:rPr lang="ru-RU" sz="2800" dirty="0"/>
              <a:t>имеется </a:t>
            </a:r>
            <a:r>
              <a:rPr lang="ru-RU" sz="2800" dirty="0" smtClean="0"/>
              <a:t>кратчайших путей по </a:t>
            </a:r>
            <a:r>
              <a:rPr lang="ru-RU" sz="2800" dirty="0"/>
              <a:t>ребрам </a:t>
            </a:r>
            <a:r>
              <a:rPr lang="ru-RU" sz="2800" dirty="0" smtClean="0"/>
              <a:t>икосаэдра </a:t>
            </a:r>
            <a:r>
              <a:rPr lang="ru-RU" sz="2800" dirty="0"/>
              <a:t>из одной его вершины в противоположную </a:t>
            </a:r>
            <a:r>
              <a:rPr lang="ru-RU" sz="2800" dirty="0" smtClean="0"/>
              <a:t>вершину</a:t>
            </a:r>
            <a:r>
              <a:rPr lang="ru-RU" sz="2800" dirty="0"/>
              <a:t>?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55415"/>
            <a:ext cx="25971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2875" y="5013176"/>
            <a:ext cx="8839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/>
              <a:t>	</a:t>
            </a:r>
            <a:r>
              <a:rPr lang="ru-RU" sz="2800" dirty="0" smtClean="0"/>
              <a:t>4. </a:t>
            </a:r>
            <a:r>
              <a:rPr lang="ru-RU" sz="2800" dirty="0" smtClean="0"/>
              <a:t>Сколько </a:t>
            </a:r>
            <a:r>
              <a:rPr lang="ru-RU" sz="2800" dirty="0"/>
              <a:t>имеется </a:t>
            </a:r>
            <a:r>
              <a:rPr lang="ru-RU" sz="2800" dirty="0" smtClean="0"/>
              <a:t>кратчайших путей </a:t>
            </a:r>
            <a:r>
              <a:rPr lang="ru-RU" sz="2800" dirty="0"/>
              <a:t>по ребрам </a:t>
            </a:r>
            <a:r>
              <a:rPr lang="ru-RU" sz="2800" dirty="0" smtClean="0"/>
              <a:t>додекаэдра </a:t>
            </a:r>
            <a:r>
              <a:rPr lang="ru-RU" sz="2800" dirty="0"/>
              <a:t>из одной его вершины в противоположную </a:t>
            </a:r>
            <a:r>
              <a:rPr lang="ru-RU" sz="2800" dirty="0" smtClean="0"/>
              <a:t>вершину</a:t>
            </a:r>
            <a:r>
              <a:rPr lang="ru-RU" sz="2800" dirty="0"/>
              <a:t>?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55415"/>
            <a:ext cx="2808312" cy="283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18864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</a:t>
            </a:r>
            <a:r>
              <a:rPr lang="ru-RU" dirty="0" smtClean="0">
                <a:cs typeface="Times New Roman" pitchFamily="18" charset="0"/>
              </a:rPr>
              <a:t>5. </a:t>
            </a:r>
            <a:r>
              <a:rPr lang="ru-RU" dirty="0" smtClean="0">
                <a:cs typeface="Times New Roman" pitchFamily="18" charset="0"/>
              </a:rPr>
              <a:t>Какое </a:t>
            </a:r>
            <a:r>
              <a:rPr lang="ru-RU" dirty="0">
                <a:cs typeface="Times New Roman" pitchFamily="18" charset="0"/>
              </a:rPr>
              <a:t>наименьшее число </a:t>
            </a:r>
            <a:r>
              <a:rPr lang="ru-RU" dirty="0"/>
              <a:t>ребер </a:t>
            </a:r>
            <a:r>
              <a:rPr lang="ru-RU" dirty="0">
                <a:cs typeface="Times New Roman" pitchFamily="18" charset="0"/>
              </a:rPr>
              <a:t>придется пройти дважды, чтобы </a:t>
            </a:r>
            <a:r>
              <a:rPr lang="ru-RU" dirty="0"/>
              <a:t>обойти все ребра куба</a:t>
            </a:r>
            <a:r>
              <a:rPr lang="ru-RU" dirty="0">
                <a:cs typeface="Times New Roman" pitchFamily="18" charset="0"/>
              </a:rPr>
              <a:t>? </a:t>
            </a:r>
            <a:endParaRPr lang="ru-RU" dirty="0"/>
          </a:p>
        </p:txBody>
      </p:sp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80928"/>
            <a:ext cx="259715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524" y="1019637"/>
            <a:ext cx="91344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</a:t>
            </a:r>
            <a:r>
              <a:rPr lang="ru-RU" dirty="0" smtClean="0">
                <a:cs typeface="Times New Roman" pitchFamily="18" charset="0"/>
              </a:rPr>
              <a:t>6. </a:t>
            </a:r>
            <a:r>
              <a:rPr lang="ru-RU" dirty="0" smtClean="0">
                <a:cs typeface="Times New Roman" pitchFamily="18" charset="0"/>
              </a:rPr>
              <a:t>Какое </a:t>
            </a:r>
            <a:r>
              <a:rPr lang="ru-RU" dirty="0">
                <a:cs typeface="Times New Roman" pitchFamily="18" charset="0"/>
              </a:rPr>
              <a:t>наименьшее число </a:t>
            </a:r>
            <a:r>
              <a:rPr lang="ru-RU" dirty="0"/>
              <a:t>ребер </a:t>
            </a:r>
            <a:r>
              <a:rPr lang="ru-RU" dirty="0">
                <a:cs typeface="Times New Roman" pitchFamily="18" charset="0"/>
              </a:rPr>
              <a:t>придется пройти дважды, чтобы </a:t>
            </a:r>
            <a:r>
              <a:rPr lang="ru-RU" dirty="0"/>
              <a:t>обойти все ребра куба и вернуться в исходную вершину</a:t>
            </a:r>
            <a:r>
              <a:rPr lang="ru-RU" dirty="0">
                <a:cs typeface="Times New Roman" pitchFamily="18" charset="0"/>
              </a:rPr>
              <a:t>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01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/>
              <a:t>7</a:t>
            </a:r>
            <a:r>
              <a:rPr lang="ru-RU" dirty="0" smtClean="0"/>
              <a:t>. </a:t>
            </a:r>
            <a:r>
              <a:rPr lang="ru-RU" dirty="0" smtClean="0"/>
              <a:t>Можно </a:t>
            </a:r>
            <a:r>
              <a:rPr lang="ru-RU" dirty="0"/>
              <a:t>ли обойти все ребра октаэдра, пройдя по каждому ребру ровно один раз?</a:t>
            </a:r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28800"/>
            <a:ext cx="3387725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18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775" name="Text Box 4"/>
              <p:cNvSpPr txBox="1">
                <a:spLocks noChangeArrowheads="1"/>
              </p:cNvSpPr>
              <p:nvPr/>
            </p:nvSpPr>
            <p:spPr bwMode="auto">
              <a:xfrm>
                <a:off x="-28575" y="5358"/>
                <a:ext cx="9144000" cy="39550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000" dirty="0" smtClean="0">
                    <a:solidFill>
                      <a:srgbClr val="FF3300"/>
                    </a:solidFill>
                  </a:rPr>
                  <a:t>	</a:t>
                </a:r>
                <a:r>
                  <a:rPr lang="ru-RU" dirty="0"/>
                  <a:t>Приведем еще одно решение этой задачи. Выясним, на сколько увеличивается число прямых при добавлении новой точки к данным. Через две точки проходит одна прямая. Если к данным точкам добавляется третья точка, то к этой прямой добавляется две прямые, проходящие через третью точку и одну из двух данных. Аналогично, если добавить </a:t>
                </a:r>
                <a:r>
                  <a:rPr lang="en-US" i="1" dirty="0"/>
                  <a:t>n</a:t>
                </a:r>
                <a:r>
                  <a:rPr lang="ru-RU" dirty="0"/>
                  <a:t>-ю точку </a:t>
                </a:r>
                <a:r>
                  <a:rPr lang="en-US" i="1" dirty="0"/>
                  <a:t>A</a:t>
                </a:r>
                <a:r>
                  <a:rPr lang="en-US" i="1" baseline="-25000" dirty="0"/>
                  <a:t>n</a:t>
                </a:r>
                <a:r>
                  <a:rPr lang="en-US" i="1" dirty="0"/>
                  <a:t> </a:t>
                </a:r>
                <a:r>
                  <a:rPr lang="ru-RU" dirty="0"/>
                  <a:t>к данным </a:t>
                </a:r>
                <a:r>
                  <a:rPr lang="en-US" i="1" dirty="0"/>
                  <a:t>n</a:t>
                </a:r>
                <a:r>
                  <a:rPr lang="ru-RU" dirty="0"/>
                  <a:t> – 1 точкам </a:t>
                </a:r>
                <a:r>
                  <a:rPr lang="en-US" i="1" dirty="0"/>
                  <a:t>A</a:t>
                </a:r>
                <a:r>
                  <a:rPr lang="ru-RU" baseline="-25000" dirty="0"/>
                  <a:t>1</a:t>
                </a:r>
                <a:r>
                  <a:rPr lang="ru-RU" dirty="0"/>
                  <a:t>, …, </a:t>
                </a:r>
                <a:r>
                  <a:rPr lang="en-US" i="1" dirty="0"/>
                  <a:t>A</a:t>
                </a:r>
                <a:r>
                  <a:rPr lang="en-US" i="1" baseline="-25000" dirty="0"/>
                  <a:t>n</a:t>
                </a:r>
                <a:r>
                  <a:rPr lang="ru-RU" baseline="-25000" dirty="0"/>
                  <a:t>-1</a:t>
                </a:r>
                <a:r>
                  <a:rPr lang="ru-RU" dirty="0"/>
                  <a:t>, то к числу прямых, проходящих через различные пары из точек </a:t>
                </a:r>
                <a:r>
                  <a:rPr lang="en-US" i="1" dirty="0"/>
                  <a:t>A</a:t>
                </a:r>
                <a:r>
                  <a:rPr lang="ru-RU" baseline="-25000" dirty="0"/>
                  <a:t>1</a:t>
                </a:r>
                <a:r>
                  <a:rPr lang="ru-RU" dirty="0"/>
                  <a:t>, …, </a:t>
                </a:r>
                <a:r>
                  <a:rPr lang="en-US" i="1" dirty="0"/>
                  <a:t>A</a:t>
                </a:r>
                <a:r>
                  <a:rPr lang="en-US" i="1" baseline="-25000" dirty="0"/>
                  <a:t>n</a:t>
                </a:r>
                <a:r>
                  <a:rPr lang="ru-RU" baseline="-25000" dirty="0"/>
                  <a:t>-1</a:t>
                </a:r>
                <a:r>
                  <a:rPr lang="ru-RU" dirty="0"/>
                  <a:t>, добавятся </a:t>
                </a:r>
                <a:r>
                  <a:rPr lang="en-US" i="1" dirty="0"/>
                  <a:t>n</a:t>
                </a:r>
                <a:r>
                  <a:rPr lang="en-US" dirty="0"/>
                  <a:t> </a:t>
                </a:r>
                <a:r>
                  <a:rPr lang="ru-RU" dirty="0"/>
                  <a:t>– 1 прямых, проходящих через точку </a:t>
                </a:r>
                <a:r>
                  <a:rPr lang="en-US" i="1" dirty="0"/>
                  <a:t>A</a:t>
                </a:r>
                <a:r>
                  <a:rPr lang="en-US" i="1" baseline="-25000" dirty="0"/>
                  <a:t>n</a:t>
                </a:r>
                <a:r>
                  <a:rPr lang="en-US" i="1" dirty="0"/>
                  <a:t> </a:t>
                </a:r>
                <a:r>
                  <a:rPr lang="ru-RU" dirty="0"/>
                  <a:t>и одну из точек. Таким образом, общее число прямых равно сумме 1 + 2 + … + </a:t>
                </a:r>
                <a:r>
                  <a:rPr lang="en-US" i="1" dirty="0"/>
                  <a:t>n</a:t>
                </a:r>
                <a:r>
                  <a:rPr lang="ru-RU" dirty="0"/>
                  <a:t> – 1. Эта сумма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𝑛</m:t>
                        </m:r>
                        <m:r>
                          <a:rPr lang="ru-RU" i="1">
                            <a:latin typeface="Cambria Math"/>
                          </a:rPr>
                          <m:t>(</m:t>
                        </m:r>
                        <m:r>
                          <a:rPr lang="ru-RU" i="1">
                            <a:latin typeface="Cambria Math"/>
                          </a:rPr>
                          <m:t>𝑛</m:t>
                        </m:r>
                        <m:r>
                          <a:rPr lang="ru-RU" i="1">
                            <a:latin typeface="Cambria Math"/>
                          </a:rPr>
                          <m:t>−1)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77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8575" y="5358"/>
                <a:ext cx="9144000" cy="3955057"/>
              </a:xfrm>
              <a:prstGeom prst="rect">
                <a:avLst/>
              </a:prstGeom>
              <a:blipFill rotWithShape="1">
                <a:blip r:embed="rId3"/>
                <a:stretch>
                  <a:fillRect l="-1000" t="-1233" r="-1067" b="-4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77072"/>
            <a:ext cx="2981325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04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19410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</a:t>
            </a:r>
            <a:r>
              <a:rPr lang="ru-RU" dirty="0" smtClean="0">
                <a:cs typeface="Times New Roman" pitchFamily="18" charset="0"/>
              </a:rPr>
              <a:t>8. </a:t>
            </a:r>
            <a:r>
              <a:rPr lang="ru-RU" dirty="0" smtClean="0">
                <a:cs typeface="Times New Roman" pitchFamily="18" charset="0"/>
              </a:rPr>
              <a:t>Какое </a:t>
            </a:r>
            <a:r>
              <a:rPr lang="ru-RU" dirty="0">
                <a:cs typeface="Times New Roman" pitchFamily="18" charset="0"/>
              </a:rPr>
              <a:t>наименьшее число </a:t>
            </a:r>
            <a:r>
              <a:rPr lang="ru-RU" dirty="0"/>
              <a:t>ребер </a:t>
            </a:r>
            <a:r>
              <a:rPr lang="ru-RU" dirty="0">
                <a:cs typeface="Times New Roman" pitchFamily="18" charset="0"/>
              </a:rPr>
              <a:t>придется пройти дважды, чтобы </a:t>
            </a:r>
            <a:r>
              <a:rPr lang="ru-RU" dirty="0"/>
              <a:t>обойти все ребра икосаэдра</a:t>
            </a:r>
            <a:r>
              <a:rPr lang="ru-RU" dirty="0">
                <a:cs typeface="Times New Roman" pitchFamily="18" charset="0"/>
              </a:rPr>
              <a:t>? </a:t>
            </a:r>
            <a:endParaRPr lang="ru-RU" dirty="0"/>
          </a:p>
        </p:txBody>
      </p:sp>
      <p:pic>
        <p:nvPicPr>
          <p:cNvPr id="3277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2852936"/>
            <a:ext cx="25971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025098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</a:t>
            </a:r>
            <a:r>
              <a:rPr lang="ru-RU" dirty="0" smtClean="0">
                <a:cs typeface="Times New Roman" pitchFamily="18" charset="0"/>
              </a:rPr>
              <a:t>9. </a:t>
            </a:r>
            <a:r>
              <a:rPr lang="ru-RU" dirty="0" smtClean="0">
                <a:cs typeface="Times New Roman" pitchFamily="18" charset="0"/>
              </a:rPr>
              <a:t>Какое </a:t>
            </a:r>
            <a:r>
              <a:rPr lang="ru-RU" dirty="0">
                <a:cs typeface="Times New Roman" pitchFamily="18" charset="0"/>
              </a:rPr>
              <a:t>наименьшее число </a:t>
            </a:r>
            <a:r>
              <a:rPr lang="ru-RU" dirty="0"/>
              <a:t>ребер </a:t>
            </a:r>
            <a:r>
              <a:rPr lang="ru-RU" dirty="0">
                <a:cs typeface="Times New Roman" pitchFamily="18" charset="0"/>
              </a:rPr>
              <a:t>придется пройти дважды, чтобы </a:t>
            </a:r>
            <a:r>
              <a:rPr lang="ru-RU" dirty="0"/>
              <a:t>обойти все ребра икосаэдра и вернуться в исходную вершину</a:t>
            </a:r>
            <a:r>
              <a:rPr lang="ru-RU" dirty="0">
                <a:cs typeface="Times New Roman" pitchFamily="18" charset="0"/>
              </a:rPr>
              <a:t>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01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-9525" y="19410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</a:t>
            </a:r>
            <a:r>
              <a:rPr lang="ru-RU" dirty="0" smtClean="0">
                <a:cs typeface="Times New Roman" pitchFamily="18" charset="0"/>
              </a:rPr>
              <a:t>10. </a:t>
            </a:r>
            <a:r>
              <a:rPr lang="ru-RU" dirty="0" smtClean="0">
                <a:cs typeface="Times New Roman" pitchFamily="18" charset="0"/>
              </a:rPr>
              <a:t>Какое </a:t>
            </a:r>
            <a:r>
              <a:rPr lang="ru-RU" dirty="0">
                <a:cs typeface="Times New Roman" pitchFamily="18" charset="0"/>
              </a:rPr>
              <a:t>наименьшее число </a:t>
            </a:r>
            <a:r>
              <a:rPr lang="ru-RU" dirty="0"/>
              <a:t>ребер </a:t>
            </a:r>
            <a:r>
              <a:rPr lang="ru-RU" dirty="0">
                <a:cs typeface="Times New Roman" pitchFamily="18" charset="0"/>
              </a:rPr>
              <a:t>придется пройти дважды, чтобы </a:t>
            </a:r>
            <a:r>
              <a:rPr lang="ru-RU" dirty="0"/>
              <a:t>обойти все ребра додекаэдра</a:t>
            </a:r>
            <a:r>
              <a:rPr lang="ru-RU" dirty="0">
                <a:cs typeface="Times New Roman" pitchFamily="18" charset="0"/>
              </a:rPr>
              <a:t>? </a:t>
            </a:r>
            <a:endParaRPr lang="ru-RU" dirty="0"/>
          </a:p>
        </p:txBody>
      </p:sp>
      <p:pic>
        <p:nvPicPr>
          <p:cNvPr id="3789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31256"/>
            <a:ext cx="2940050" cy="296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049" y="1044942"/>
            <a:ext cx="91154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</a:t>
            </a:r>
            <a:r>
              <a:rPr lang="ru-RU" dirty="0" smtClean="0">
                <a:cs typeface="Times New Roman" pitchFamily="18" charset="0"/>
              </a:rPr>
              <a:t>11. </a:t>
            </a:r>
            <a:r>
              <a:rPr lang="ru-RU" dirty="0" smtClean="0">
                <a:cs typeface="Times New Roman" pitchFamily="18" charset="0"/>
              </a:rPr>
              <a:t>Какое </a:t>
            </a:r>
            <a:r>
              <a:rPr lang="ru-RU" dirty="0">
                <a:cs typeface="Times New Roman" pitchFamily="18" charset="0"/>
              </a:rPr>
              <a:t>наименьшее число </a:t>
            </a:r>
            <a:r>
              <a:rPr lang="ru-RU" dirty="0"/>
              <a:t>ребер </a:t>
            </a:r>
            <a:r>
              <a:rPr lang="ru-RU" dirty="0">
                <a:cs typeface="Times New Roman" pitchFamily="18" charset="0"/>
              </a:rPr>
              <a:t>придется пройти дважды, чтобы </a:t>
            </a:r>
            <a:r>
              <a:rPr lang="ru-RU" dirty="0"/>
              <a:t>обойти все ребра додекаэдра и вернуться в исходную вершину</a:t>
            </a:r>
            <a:r>
              <a:rPr lang="ru-RU" dirty="0">
                <a:cs typeface="Times New Roman" pitchFamily="18" charset="0"/>
              </a:rPr>
              <a:t>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42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dirty="0" smtClean="0">
                <a:cs typeface="Times New Roman" pitchFamily="18" charset="0"/>
              </a:rPr>
              <a:t>	</a:t>
            </a:r>
            <a:r>
              <a:rPr lang="ru-RU" sz="1800" dirty="0">
                <a:solidFill>
                  <a:srgbClr val="FF0000"/>
                </a:solidFill>
              </a:rPr>
              <a:t>Теорема  Эйлера. </a:t>
            </a:r>
            <a:r>
              <a:rPr lang="ru-RU" sz="1800" dirty="0"/>
              <a:t>Для любого выпуклого многогранника имеет место </a:t>
            </a:r>
            <a:r>
              <a:rPr lang="ru-RU" sz="1800" dirty="0" smtClean="0"/>
              <a:t>соотношение В </a:t>
            </a:r>
            <a:r>
              <a:rPr lang="ru-RU" sz="1800" dirty="0"/>
              <a:t>- Р + Г = 2</a:t>
            </a:r>
            <a:r>
              <a:rPr lang="ru-RU" sz="1800" dirty="0" smtClean="0"/>
              <a:t>, где </a:t>
            </a:r>
            <a:r>
              <a:rPr lang="ru-RU" sz="1800" dirty="0"/>
              <a:t>В - число вершин, Р - число ребер и Г - число граней данного мно­гогранника.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908720"/>
            <a:ext cx="9144000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dirty="0" smtClean="0">
                <a:cs typeface="Times New Roman" pitchFamily="18" charset="0"/>
              </a:rPr>
              <a:t>	</a:t>
            </a:r>
            <a:r>
              <a:rPr lang="ru-RU" sz="1800" b="1" dirty="0"/>
              <a:t>Доказательство. </a:t>
            </a:r>
            <a:r>
              <a:rPr lang="ru-RU" sz="1800" dirty="0"/>
              <a:t>Представим поверхность данного многогранника сделанной из эластичного материала. Удалим (вырежем) од­ну из его граней и оставшуюся поверхность растянем на плоскости. Полу­чим сетку, содержащую  В вершин, Р рёбер и Г областей, на которые эта сетка разбивает </a:t>
            </a:r>
            <a:r>
              <a:rPr lang="ru-RU" sz="1800" dirty="0" smtClean="0"/>
              <a:t>плоскость. В </a:t>
            </a:r>
            <a:r>
              <a:rPr lang="ru-RU" sz="1800" dirty="0"/>
              <a:t>качестве примера рассмотрим сетку, изображённую на </a:t>
            </a:r>
            <a:r>
              <a:rPr lang="ru-RU" sz="1800" dirty="0" smtClean="0"/>
              <a:t>рисунке, </a:t>
            </a:r>
            <a:r>
              <a:rPr lang="ru-RU" sz="1800" dirty="0"/>
              <a:t>получающуюся, если указанную операцию проделать с кубом. </a:t>
            </a:r>
            <a:r>
              <a:rPr lang="ru-RU" sz="1800" dirty="0" smtClean="0"/>
              <a:t>Стягиванием </a:t>
            </a:r>
            <a:r>
              <a:rPr lang="ru-RU" sz="1800" dirty="0"/>
              <a:t>ребра  </a:t>
            </a:r>
            <a:r>
              <a:rPr lang="en-US" sz="1800" i="1" dirty="0"/>
              <a:t>AB </a:t>
            </a:r>
            <a:r>
              <a:rPr lang="ru-RU" sz="1800" dirty="0"/>
              <a:t>в точку получается сетка, </a:t>
            </a:r>
            <a:r>
              <a:rPr lang="ru-RU" sz="1800" dirty="0" smtClean="0"/>
              <a:t>в которой число </a:t>
            </a:r>
            <a:r>
              <a:rPr lang="ru-RU" sz="1800" dirty="0"/>
              <a:t>вершин В уменьшится на единицу, число рёбер Р уменьшится на единицу, а число областей не изменится. Следовательно, не изменится и В – Р + </a:t>
            </a:r>
            <a:r>
              <a:rPr lang="ru-RU" sz="1800" dirty="0" smtClean="0"/>
              <a:t>Г. Пользуясь </a:t>
            </a:r>
            <a:r>
              <a:rPr lang="ru-RU" sz="1800" dirty="0"/>
              <a:t>этим свойством, стянем все рёбра, имеющие две вершины. Получим сетку, у которой одна вершина, а рёбрами являются петли с этой </a:t>
            </a:r>
            <a:r>
              <a:rPr lang="ru-RU" sz="1800" dirty="0" smtClean="0"/>
              <a:t>вершиной. Причём</a:t>
            </a:r>
            <a:r>
              <a:rPr lang="ru-RU" sz="1800" dirty="0"/>
              <a:t>, для этой сетки В – Р + Г останется таким же, как и для исходной</a:t>
            </a:r>
            <a:r>
              <a:rPr lang="ru-RU" sz="1800" dirty="0" smtClean="0"/>
              <a:t>. Если </a:t>
            </a:r>
            <a:r>
              <a:rPr lang="ru-RU" sz="1800" dirty="0"/>
              <a:t>убрать какую-нибудь петлю полученной </a:t>
            </a:r>
            <a:r>
              <a:rPr lang="ru-RU" sz="1800" dirty="0" smtClean="0"/>
              <a:t>сетки, то число </a:t>
            </a:r>
            <a:r>
              <a:rPr lang="ru-RU" sz="1800" dirty="0"/>
              <a:t>вершин В не изменится (оно равно 1), число рёбер Р уменьшится на единицу, число областей уменьшится на </a:t>
            </a:r>
            <a:r>
              <a:rPr lang="ru-RU" sz="1800" dirty="0" smtClean="0"/>
              <a:t>единицу. </a:t>
            </a:r>
            <a:r>
              <a:rPr lang="ru-RU" sz="1800" dirty="0"/>
              <a:t>Следовательно, не изменится и В – Р + Г. </a:t>
            </a:r>
            <a:r>
              <a:rPr lang="ru-RU" sz="1800" dirty="0" smtClean="0"/>
              <a:t>Пользуясь </a:t>
            </a:r>
            <a:r>
              <a:rPr lang="ru-RU" sz="1800" dirty="0"/>
              <a:t>этим свойством, уберём все петли, кроме одной. Получим сетку, у которой одна вершина и одно ребро – петля с этой </a:t>
            </a:r>
            <a:r>
              <a:rPr lang="ru-RU" sz="1800" dirty="0" smtClean="0"/>
              <a:t>вершиной. Для </a:t>
            </a:r>
            <a:r>
              <a:rPr lang="ru-RU" sz="1800" dirty="0"/>
              <a:t>этой сетки В = 1, Р = 1, Г = 2, т. е. В – Р + Г = 2. Значит, это равенство имеет место и для исходного многогранника.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513448"/>
            <a:ext cx="2921478" cy="129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400077"/>
            <a:ext cx="4229602" cy="14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66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0" y="188640"/>
            <a:ext cx="8915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Докажите, что в</a:t>
            </a:r>
            <a:r>
              <a:rPr lang="ru-RU" dirty="0">
                <a:cs typeface="Times New Roman" charset="0"/>
              </a:rPr>
              <a:t> любом выпуклом многограннике число треугольных граней плюс число трехгранных углов больше или равно восьми. 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0" y="1412776"/>
            <a:ext cx="9144000" cy="50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Доказательство. </a:t>
            </a:r>
            <a:r>
              <a:rPr lang="ru-RU" dirty="0">
                <a:cs typeface="Times New Roman" charset="0"/>
              </a:rPr>
              <a:t>Обозначим через </a:t>
            </a:r>
            <a:r>
              <a:rPr lang="ru-RU" dirty="0" err="1">
                <a:cs typeface="Times New Roman" charset="0"/>
              </a:rPr>
              <a:t>В</a:t>
            </a:r>
            <a:r>
              <a:rPr lang="ru-RU" i="1" baseline="-30000" dirty="0" err="1">
                <a:cs typeface="Times New Roman" charset="0"/>
              </a:rPr>
              <a:t>i</a:t>
            </a:r>
            <a:r>
              <a:rPr lang="ru-RU" baseline="-30000" dirty="0">
                <a:cs typeface="Times New Roman" charset="0"/>
              </a:rPr>
              <a:t> </a:t>
            </a:r>
            <a:r>
              <a:rPr lang="ru-RU" dirty="0">
                <a:cs typeface="Times New Roman" charset="0"/>
              </a:rPr>
              <a:t>число вершин выпуклого многогранника, в которых сходится </a:t>
            </a:r>
            <a:r>
              <a:rPr lang="ru-RU" i="1" dirty="0">
                <a:cs typeface="Times New Roman" charset="0"/>
              </a:rPr>
              <a:t>i </a:t>
            </a:r>
            <a:r>
              <a:rPr lang="ru-RU" dirty="0">
                <a:cs typeface="Times New Roman" charset="0"/>
              </a:rPr>
              <a:t>ребер. Тогда для общего числа вершин В имеет место равенство В = В</a:t>
            </a:r>
            <a:r>
              <a:rPr lang="ru-RU" baseline="-30000" dirty="0">
                <a:cs typeface="Times New Roman" charset="0"/>
              </a:rPr>
              <a:t>3</a:t>
            </a:r>
            <a:r>
              <a:rPr lang="ru-RU" dirty="0">
                <a:cs typeface="Times New Roman" charset="0"/>
              </a:rPr>
              <a:t> + В</a:t>
            </a:r>
            <a:r>
              <a:rPr lang="ru-RU" baseline="-30000" dirty="0">
                <a:cs typeface="Times New Roman" charset="0"/>
              </a:rPr>
              <a:t>4</a:t>
            </a:r>
            <a:r>
              <a:rPr lang="ru-RU" dirty="0">
                <a:cs typeface="Times New Roman" charset="0"/>
              </a:rPr>
              <a:t> + В</a:t>
            </a:r>
            <a:r>
              <a:rPr lang="ru-RU" baseline="-30000" dirty="0">
                <a:cs typeface="Times New Roman" charset="0"/>
              </a:rPr>
              <a:t>5</a:t>
            </a:r>
            <a:r>
              <a:rPr lang="ru-RU" dirty="0">
                <a:cs typeface="Times New Roman" charset="0"/>
              </a:rPr>
              <a:t> + … . Аналогично, обозначим через </a:t>
            </a:r>
            <a:r>
              <a:rPr lang="ru-RU" dirty="0" err="1">
                <a:cs typeface="Times New Roman" charset="0"/>
              </a:rPr>
              <a:t>Г</a:t>
            </a:r>
            <a:r>
              <a:rPr lang="ru-RU" baseline="-30000" dirty="0" err="1">
                <a:cs typeface="Times New Roman" charset="0"/>
              </a:rPr>
              <a:t>i</a:t>
            </a:r>
            <a:r>
              <a:rPr lang="ru-RU" baseline="-30000" dirty="0">
                <a:cs typeface="Times New Roman" charset="0"/>
              </a:rPr>
              <a:t> </a:t>
            </a:r>
            <a:r>
              <a:rPr lang="ru-RU" dirty="0">
                <a:cs typeface="Times New Roman" charset="0"/>
              </a:rPr>
              <a:t>число граней выпуклого многогранника, у которых имеется </a:t>
            </a:r>
            <a:r>
              <a:rPr lang="ru-RU" i="1" dirty="0">
                <a:cs typeface="Times New Roman" charset="0"/>
              </a:rPr>
              <a:t>i </a:t>
            </a:r>
            <a:r>
              <a:rPr lang="ru-RU" dirty="0">
                <a:cs typeface="Times New Roman" charset="0"/>
              </a:rPr>
              <a:t>ребер. Тогда для общего числа граней Г имеет место равенство Г = Г</a:t>
            </a:r>
            <a:r>
              <a:rPr lang="ru-RU" baseline="-30000" dirty="0">
                <a:cs typeface="Times New Roman" charset="0"/>
              </a:rPr>
              <a:t>3</a:t>
            </a:r>
            <a:r>
              <a:rPr lang="ru-RU" dirty="0">
                <a:cs typeface="Times New Roman" charset="0"/>
              </a:rPr>
              <a:t> + Г</a:t>
            </a:r>
            <a:r>
              <a:rPr lang="ru-RU" baseline="-30000" dirty="0">
                <a:cs typeface="Times New Roman" charset="0"/>
              </a:rPr>
              <a:t>4</a:t>
            </a:r>
            <a:r>
              <a:rPr lang="ru-RU" dirty="0">
                <a:cs typeface="Times New Roman" charset="0"/>
              </a:rPr>
              <a:t> + Г</a:t>
            </a:r>
            <a:r>
              <a:rPr lang="ru-RU" baseline="-30000" dirty="0">
                <a:cs typeface="Times New Roman" charset="0"/>
              </a:rPr>
              <a:t>5</a:t>
            </a:r>
            <a:r>
              <a:rPr lang="ru-RU" dirty="0">
                <a:cs typeface="Times New Roman" charset="0"/>
              </a:rPr>
              <a:t> + … . Имеем: 3В</a:t>
            </a:r>
            <a:r>
              <a:rPr lang="ru-RU" baseline="-30000" dirty="0">
                <a:cs typeface="Times New Roman" charset="0"/>
              </a:rPr>
              <a:t>3</a:t>
            </a:r>
            <a:r>
              <a:rPr lang="ru-RU" dirty="0">
                <a:cs typeface="Times New Roman" charset="0"/>
              </a:rPr>
              <a:t> + 4В</a:t>
            </a:r>
            <a:r>
              <a:rPr lang="ru-RU" baseline="-30000" dirty="0">
                <a:cs typeface="Times New Roman" charset="0"/>
              </a:rPr>
              <a:t>4</a:t>
            </a:r>
            <a:r>
              <a:rPr lang="ru-RU" dirty="0">
                <a:cs typeface="Times New Roman" charset="0"/>
              </a:rPr>
              <a:t> + 5В</a:t>
            </a:r>
            <a:r>
              <a:rPr lang="ru-RU" baseline="-30000" dirty="0">
                <a:cs typeface="Times New Roman" charset="0"/>
              </a:rPr>
              <a:t>5</a:t>
            </a:r>
            <a:r>
              <a:rPr lang="ru-RU" dirty="0">
                <a:cs typeface="Times New Roman" charset="0"/>
              </a:rPr>
              <a:t> + … = 2Р, 3Г</a:t>
            </a:r>
            <a:r>
              <a:rPr lang="ru-RU" baseline="-30000" dirty="0">
                <a:cs typeface="Times New Roman" charset="0"/>
              </a:rPr>
              <a:t>3</a:t>
            </a:r>
            <a:r>
              <a:rPr lang="ru-RU" dirty="0">
                <a:cs typeface="Times New Roman" charset="0"/>
              </a:rPr>
              <a:t> + 4Г</a:t>
            </a:r>
            <a:r>
              <a:rPr lang="ru-RU" baseline="-30000" dirty="0">
                <a:cs typeface="Times New Roman" charset="0"/>
              </a:rPr>
              <a:t>4</a:t>
            </a:r>
            <a:r>
              <a:rPr lang="ru-RU" dirty="0">
                <a:cs typeface="Times New Roman" charset="0"/>
              </a:rPr>
              <a:t> + 5Г</a:t>
            </a:r>
            <a:r>
              <a:rPr lang="ru-RU" baseline="-30000" dirty="0">
                <a:cs typeface="Times New Roman" charset="0"/>
              </a:rPr>
              <a:t>5</a:t>
            </a:r>
            <a:r>
              <a:rPr lang="ru-RU" dirty="0">
                <a:cs typeface="Times New Roman" charset="0"/>
              </a:rPr>
              <a:t> + … = 2Р. По теореме Эйлера выполняется равенство 4В – 4Р + 4Г = 8. Подставляя вместо В, Р и Г их выражения, получим 4В</a:t>
            </a:r>
            <a:r>
              <a:rPr lang="ru-RU" baseline="-30000" dirty="0">
                <a:cs typeface="Times New Roman" charset="0"/>
              </a:rPr>
              <a:t>3</a:t>
            </a:r>
            <a:r>
              <a:rPr lang="ru-RU" dirty="0">
                <a:cs typeface="Times New Roman" charset="0"/>
              </a:rPr>
              <a:t> + 4В</a:t>
            </a:r>
            <a:r>
              <a:rPr lang="ru-RU" baseline="-30000" dirty="0">
                <a:cs typeface="Times New Roman" charset="0"/>
              </a:rPr>
              <a:t>4</a:t>
            </a:r>
            <a:r>
              <a:rPr lang="ru-RU" dirty="0">
                <a:cs typeface="Times New Roman" charset="0"/>
              </a:rPr>
              <a:t> + 4В</a:t>
            </a:r>
            <a:r>
              <a:rPr lang="ru-RU" baseline="-30000" dirty="0">
                <a:cs typeface="Times New Roman" charset="0"/>
              </a:rPr>
              <a:t>5</a:t>
            </a:r>
            <a:r>
              <a:rPr lang="ru-RU" dirty="0">
                <a:cs typeface="Times New Roman" charset="0"/>
              </a:rPr>
              <a:t> + … – (3В</a:t>
            </a:r>
            <a:r>
              <a:rPr lang="ru-RU" baseline="-30000" dirty="0">
                <a:cs typeface="Times New Roman" charset="0"/>
              </a:rPr>
              <a:t>3</a:t>
            </a:r>
            <a:r>
              <a:rPr lang="ru-RU" dirty="0">
                <a:cs typeface="Times New Roman" charset="0"/>
              </a:rPr>
              <a:t> + 4В</a:t>
            </a:r>
            <a:r>
              <a:rPr lang="ru-RU" baseline="-30000" dirty="0">
                <a:cs typeface="Times New Roman" charset="0"/>
              </a:rPr>
              <a:t>4</a:t>
            </a:r>
            <a:r>
              <a:rPr lang="ru-RU" dirty="0">
                <a:cs typeface="Times New Roman" charset="0"/>
              </a:rPr>
              <a:t> + 5В</a:t>
            </a:r>
            <a:r>
              <a:rPr lang="ru-RU" baseline="-30000" dirty="0">
                <a:cs typeface="Times New Roman" charset="0"/>
              </a:rPr>
              <a:t>5</a:t>
            </a:r>
            <a:r>
              <a:rPr lang="ru-RU" dirty="0">
                <a:cs typeface="Times New Roman" charset="0"/>
              </a:rPr>
              <a:t> + …) – (3Г</a:t>
            </a:r>
            <a:r>
              <a:rPr lang="ru-RU" baseline="-30000" dirty="0">
                <a:cs typeface="Times New Roman" charset="0"/>
              </a:rPr>
              <a:t>3</a:t>
            </a:r>
            <a:r>
              <a:rPr lang="ru-RU" dirty="0">
                <a:cs typeface="Times New Roman" charset="0"/>
              </a:rPr>
              <a:t> + 4Г</a:t>
            </a:r>
            <a:r>
              <a:rPr lang="ru-RU" baseline="-30000" dirty="0">
                <a:cs typeface="Times New Roman" charset="0"/>
              </a:rPr>
              <a:t>4</a:t>
            </a:r>
            <a:r>
              <a:rPr lang="ru-RU" dirty="0">
                <a:cs typeface="Times New Roman" charset="0"/>
              </a:rPr>
              <a:t> + 5Г</a:t>
            </a:r>
            <a:r>
              <a:rPr lang="ru-RU" baseline="-30000" dirty="0">
                <a:cs typeface="Times New Roman" charset="0"/>
              </a:rPr>
              <a:t>5</a:t>
            </a:r>
            <a:r>
              <a:rPr lang="ru-RU" dirty="0">
                <a:cs typeface="Times New Roman" charset="0"/>
              </a:rPr>
              <a:t> + …) + 4Г</a:t>
            </a:r>
            <a:r>
              <a:rPr lang="ru-RU" baseline="-30000" dirty="0">
                <a:cs typeface="Times New Roman" charset="0"/>
              </a:rPr>
              <a:t>3</a:t>
            </a:r>
            <a:r>
              <a:rPr lang="ru-RU" dirty="0">
                <a:cs typeface="Times New Roman" charset="0"/>
              </a:rPr>
              <a:t> + 4Г</a:t>
            </a:r>
            <a:r>
              <a:rPr lang="ru-RU" baseline="-30000" dirty="0">
                <a:cs typeface="Times New Roman" charset="0"/>
              </a:rPr>
              <a:t>4</a:t>
            </a:r>
            <a:r>
              <a:rPr lang="ru-RU" dirty="0">
                <a:cs typeface="Times New Roman" charset="0"/>
              </a:rPr>
              <a:t> + 4Г</a:t>
            </a:r>
            <a:r>
              <a:rPr lang="ru-RU" baseline="-30000" dirty="0">
                <a:cs typeface="Times New Roman" charset="0"/>
              </a:rPr>
              <a:t>5</a:t>
            </a:r>
            <a:r>
              <a:rPr lang="ru-RU" dirty="0">
                <a:cs typeface="Times New Roman" charset="0"/>
              </a:rPr>
              <a:t> + … = 8.</a:t>
            </a:r>
          </a:p>
          <a:p>
            <a:pPr algn="just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Следовательно, В</a:t>
            </a:r>
            <a:r>
              <a:rPr lang="ru-RU" baseline="-30000" dirty="0">
                <a:cs typeface="Times New Roman" charset="0"/>
              </a:rPr>
              <a:t>3</a:t>
            </a:r>
            <a:r>
              <a:rPr lang="ru-RU" dirty="0">
                <a:cs typeface="Times New Roman" charset="0"/>
              </a:rPr>
              <a:t> + Г</a:t>
            </a:r>
            <a:r>
              <a:rPr lang="ru-RU" baseline="-30000" dirty="0">
                <a:cs typeface="Times New Roman" charset="0"/>
              </a:rPr>
              <a:t>3</a:t>
            </a:r>
            <a:r>
              <a:rPr lang="ru-RU" dirty="0">
                <a:cs typeface="Times New Roman" charset="0"/>
              </a:rPr>
              <a:t> = 8 + В</a:t>
            </a:r>
            <a:r>
              <a:rPr lang="ru-RU" baseline="-30000" dirty="0">
                <a:cs typeface="Times New Roman" charset="0"/>
              </a:rPr>
              <a:t>5</a:t>
            </a:r>
            <a:r>
              <a:rPr lang="ru-RU" dirty="0">
                <a:cs typeface="Times New Roman" charset="0"/>
              </a:rPr>
              <a:t> + … + Г</a:t>
            </a:r>
            <a:r>
              <a:rPr lang="ru-RU" baseline="-30000" dirty="0">
                <a:cs typeface="Times New Roman" charset="0"/>
              </a:rPr>
              <a:t>5</a:t>
            </a:r>
            <a:r>
              <a:rPr lang="ru-RU" dirty="0">
                <a:cs typeface="Times New Roman" charset="0"/>
              </a:rPr>
              <a:t> + … , значит, число треугольных граней плюс число трехгранных углов больше или равно восьми.      </a:t>
            </a:r>
          </a:p>
        </p:txBody>
      </p:sp>
    </p:spTree>
    <p:extLst>
      <p:ext uri="{BB962C8B-B14F-4D97-AF65-F5344CB8AC3E}">
        <p14:creationId xmlns:p14="http://schemas.microsoft.com/office/powerpoint/2010/main" val="293031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14300" y="260648"/>
            <a:ext cx="8915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Докажите, что в</a:t>
            </a:r>
            <a:r>
              <a:rPr lang="ru-RU" dirty="0">
                <a:cs typeface="Times New Roman" charset="0"/>
              </a:rPr>
              <a:t> любом выпуклом многограннике имеется грань с числом сторон, меньшим шести.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4" name="Text Box 4"/>
              <p:cNvSpPr txBox="1">
                <a:spLocks noChangeArrowheads="1"/>
              </p:cNvSpPr>
              <p:nvPr/>
            </p:nvSpPr>
            <p:spPr bwMode="auto">
              <a:xfrm>
                <a:off x="0" y="1289050"/>
                <a:ext cx="9144000" cy="56323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>
                    <a:solidFill>
                      <a:srgbClr val="FF3300"/>
                    </a:solidFill>
                  </a:rPr>
                  <a:t>	Доказательство. </a:t>
                </a:r>
                <a:r>
                  <a:rPr lang="ru-RU" dirty="0">
                    <a:cs typeface="Times New Roman" charset="0"/>
                  </a:rPr>
                  <a:t>Обозначим через </a:t>
                </a:r>
                <a:r>
                  <a:rPr lang="ru-RU" dirty="0" err="1">
                    <a:cs typeface="Times New Roman" charset="0"/>
                  </a:rPr>
                  <a:t>В</a:t>
                </a:r>
                <a:r>
                  <a:rPr lang="ru-RU" i="1" baseline="-30000" dirty="0" err="1">
                    <a:cs typeface="Times New Roman" charset="0"/>
                  </a:rPr>
                  <a:t>i</a:t>
                </a:r>
                <a:r>
                  <a:rPr lang="ru-RU" baseline="-30000" dirty="0">
                    <a:cs typeface="Times New Roman" charset="0"/>
                  </a:rPr>
                  <a:t> </a:t>
                </a:r>
                <a:r>
                  <a:rPr lang="ru-RU" dirty="0">
                    <a:cs typeface="Times New Roman" charset="0"/>
                  </a:rPr>
                  <a:t>число вершин выпуклого многогранника, в которых сходится </a:t>
                </a:r>
                <a:r>
                  <a:rPr lang="ru-RU" i="1" dirty="0">
                    <a:cs typeface="Times New Roman" charset="0"/>
                  </a:rPr>
                  <a:t>i </a:t>
                </a:r>
                <a:r>
                  <a:rPr lang="ru-RU" dirty="0">
                    <a:cs typeface="Times New Roman" charset="0"/>
                  </a:rPr>
                  <a:t>ребер. Тогда для общего числа вершин В имеет место равенство В = В</a:t>
                </a:r>
                <a:r>
                  <a:rPr lang="ru-RU" baseline="-30000" dirty="0">
                    <a:cs typeface="Times New Roman" charset="0"/>
                  </a:rPr>
                  <a:t>3</a:t>
                </a:r>
                <a:r>
                  <a:rPr lang="ru-RU" dirty="0">
                    <a:cs typeface="Times New Roman" charset="0"/>
                  </a:rPr>
                  <a:t> + В</a:t>
                </a:r>
                <a:r>
                  <a:rPr lang="ru-RU" baseline="-30000" dirty="0">
                    <a:cs typeface="Times New Roman" charset="0"/>
                  </a:rPr>
                  <a:t>4</a:t>
                </a:r>
                <a:r>
                  <a:rPr lang="ru-RU" dirty="0">
                    <a:cs typeface="Times New Roman" charset="0"/>
                  </a:rPr>
                  <a:t> + В</a:t>
                </a:r>
                <a:r>
                  <a:rPr lang="ru-RU" baseline="-30000" dirty="0">
                    <a:cs typeface="Times New Roman" charset="0"/>
                  </a:rPr>
                  <a:t>5</a:t>
                </a:r>
                <a:r>
                  <a:rPr lang="ru-RU" dirty="0">
                    <a:cs typeface="Times New Roman" charset="0"/>
                  </a:rPr>
                  <a:t> + … . Аналогично, обозначим через </a:t>
                </a:r>
                <a:r>
                  <a:rPr lang="ru-RU" dirty="0" err="1">
                    <a:cs typeface="Times New Roman" charset="0"/>
                  </a:rPr>
                  <a:t>Г</a:t>
                </a:r>
                <a:r>
                  <a:rPr lang="ru-RU" baseline="-30000" dirty="0" err="1">
                    <a:cs typeface="Times New Roman" charset="0"/>
                  </a:rPr>
                  <a:t>i</a:t>
                </a:r>
                <a:r>
                  <a:rPr lang="ru-RU" baseline="-30000" dirty="0">
                    <a:cs typeface="Times New Roman" charset="0"/>
                  </a:rPr>
                  <a:t> </a:t>
                </a:r>
                <a:r>
                  <a:rPr lang="ru-RU" dirty="0">
                    <a:cs typeface="Times New Roman" charset="0"/>
                  </a:rPr>
                  <a:t>число граней выпуклого многогранника, у которых имеется </a:t>
                </a:r>
                <a:r>
                  <a:rPr lang="ru-RU" i="1" dirty="0">
                    <a:cs typeface="Times New Roman" charset="0"/>
                  </a:rPr>
                  <a:t>i </a:t>
                </a:r>
                <a:r>
                  <a:rPr lang="ru-RU" dirty="0">
                    <a:cs typeface="Times New Roman" charset="0"/>
                  </a:rPr>
                  <a:t>ребер. Предположим, что у многогранника нет граней с числом сторон, меньшим шести. Тогда для общего числа граней Г имеет место равенство Г = Г</a:t>
                </a:r>
                <a:r>
                  <a:rPr lang="ru-RU" baseline="-30000" dirty="0">
                    <a:cs typeface="Times New Roman" charset="0"/>
                  </a:rPr>
                  <a:t>6</a:t>
                </a:r>
                <a:r>
                  <a:rPr lang="ru-RU" dirty="0">
                    <a:cs typeface="Times New Roman" charset="0"/>
                  </a:rPr>
                  <a:t> + Г</a:t>
                </a:r>
                <a:r>
                  <a:rPr lang="ru-RU" baseline="-30000" dirty="0">
                    <a:cs typeface="Times New Roman" charset="0"/>
                  </a:rPr>
                  <a:t>7</a:t>
                </a:r>
                <a:r>
                  <a:rPr lang="ru-RU" dirty="0">
                    <a:cs typeface="Times New Roman" charset="0"/>
                  </a:rPr>
                  <a:t> + Г</a:t>
                </a:r>
                <a:r>
                  <a:rPr lang="ru-RU" baseline="-30000" dirty="0">
                    <a:cs typeface="Times New Roman" charset="0"/>
                  </a:rPr>
                  <a:t>8</a:t>
                </a:r>
                <a:r>
                  <a:rPr lang="ru-RU" dirty="0">
                    <a:cs typeface="Times New Roman" charset="0"/>
                  </a:rPr>
                  <a:t> + … . Имеем: 3В</a:t>
                </a:r>
                <a:r>
                  <a:rPr lang="ru-RU" baseline="-30000" dirty="0">
                    <a:cs typeface="Times New Roman" charset="0"/>
                  </a:rPr>
                  <a:t>3</a:t>
                </a:r>
                <a:r>
                  <a:rPr lang="ru-RU" dirty="0">
                    <a:cs typeface="Times New Roman" charset="0"/>
                  </a:rPr>
                  <a:t> + 4В</a:t>
                </a:r>
                <a:r>
                  <a:rPr lang="ru-RU" baseline="-30000" dirty="0">
                    <a:cs typeface="Times New Roman" charset="0"/>
                  </a:rPr>
                  <a:t>4</a:t>
                </a:r>
                <a:r>
                  <a:rPr lang="ru-RU" dirty="0">
                    <a:cs typeface="Times New Roman" charset="0"/>
                  </a:rPr>
                  <a:t> + 5В</a:t>
                </a:r>
                <a:r>
                  <a:rPr lang="ru-RU" baseline="-30000" dirty="0">
                    <a:cs typeface="Times New Roman" charset="0"/>
                  </a:rPr>
                  <a:t>5</a:t>
                </a:r>
                <a:r>
                  <a:rPr lang="ru-RU" dirty="0">
                    <a:cs typeface="Times New Roman" charset="0"/>
                  </a:rPr>
                  <a:t> + … = 2Р, 6Г</a:t>
                </a:r>
                <a:r>
                  <a:rPr lang="ru-RU" baseline="-30000" dirty="0">
                    <a:cs typeface="Times New Roman" charset="0"/>
                  </a:rPr>
                  <a:t>6</a:t>
                </a:r>
                <a:r>
                  <a:rPr lang="ru-RU" dirty="0">
                    <a:cs typeface="Times New Roman" charset="0"/>
                  </a:rPr>
                  <a:t> + 7Г</a:t>
                </a:r>
                <a:r>
                  <a:rPr lang="ru-RU" baseline="-30000" dirty="0">
                    <a:cs typeface="Times New Roman" charset="0"/>
                  </a:rPr>
                  <a:t>7</a:t>
                </a:r>
                <a:r>
                  <a:rPr lang="ru-RU" dirty="0">
                    <a:cs typeface="Times New Roman" charset="0"/>
                  </a:rPr>
                  <a:t> + 8Г</a:t>
                </a:r>
                <a:r>
                  <a:rPr lang="ru-RU" baseline="-30000" dirty="0">
                    <a:cs typeface="Times New Roman" charset="0"/>
                  </a:rPr>
                  <a:t>8</a:t>
                </a:r>
                <a:r>
                  <a:rPr lang="ru-RU" dirty="0">
                    <a:cs typeface="Times New Roman" charset="0"/>
                  </a:rPr>
                  <a:t> + … = 2Р. Из этих равенств следует выполнимость неравенств 3В 2Р и 6Г 2Р, из которых получаем: 3В – 3Р + 3Г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  <a:cs typeface="Times New Roman" charset="0"/>
                      </a:rPr>
                      <m:t>≤</m:t>
                    </m:r>
                  </m:oMath>
                </a14:m>
                <a:r>
                  <a:rPr lang="ru-RU" dirty="0" smtClean="0">
                    <a:cs typeface="Times New Roman" charset="0"/>
                  </a:rPr>
                  <a:t> </a:t>
                </a:r>
                <a:r>
                  <a:rPr lang="ru-RU" dirty="0">
                    <a:cs typeface="Times New Roman" charset="0"/>
                  </a:rPr>
                  <a:t>0, а по теореме Эйлера должно выполняться равенство 3В – 3Р + 3Г = 6. Полученное противоречие показывает, что неверным было наше предположение об отсутствии граней с числом сторон, меньшим шести. Значит, в выпуклом многограннике обязательно найдется грань с числом сторон, меньшим шести. </a:t>
                </a:r>
              </a:p>
            </p:txBody>
          </p:sp>
        </mc:Choice>
        <mc:Fallback xmlns="">
          <p:sp>
            <p:nvSpPr>
              <p:cNvPr id="5632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289050"/>
                <a:ext cx="9144000" cy="5632311"/>
              </a:xfrm>
              <a:prstGeom prst="rect">
                <a:avLst/>
              </a:prstGeom>
              <a:blipFill rotWithShape="1">
                <a:blip r:embed="rId3"/>
                <a:stretch>
                  <a:fillRect l="-1000" t="-866" r="-1000" b="-15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355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0" y="482239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1. Укажите </a:t>
            </a:r>
            <a:r>
              <a:rPr lang="ru-RU" dirty="0">
                <a:cs typeface="Times New Roman" pitchFamily="18" charset="0"/>
              </a:rPr>
              <a:t>номер многогранника, развертка которого изображена на рисунке.</a:t>
            </a:r>
            <a:r>
              <a:rPr lang="ru-RU" dirty="0"/>
              <a:t> </a:t>
            </a:r>
          </a:p>
        </p:txBody>
      </p:sp>
      <p:pic>
        <p:nvPicPr>
          <p:cNvPr id="399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04564"/>
            <a:ext cx="4683224" cy="318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866268"/>
            <a:ext cx="4468293" cy="177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Развёртки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0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2. Укажите </a:t>
            </a:r>
            <a:r>
              <a:rPr lang="ru-RU" dirty="0">
                <a:cs typeface="Times New Roman" pitchFamily="18" charset="0"/>
              </a:rPr>
              <a:t>номер многогранника, развертка которого изображена на рисунке.</a:t>
            </a:r>
            <a:r>
              <a:rPr lang="ru-RU" dirty="0"/>
              <a:t> </a:t>
            </a:r>
          </a:p>
        </p:txBody>
      </p:sp>
      <p:pic>
        <p:nvPicPr>
          <p:cNvPr id="4096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14400"/>
            <a:ext cx="47244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65600"/>
            <a:ext cx="42672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70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3. Укажите </a:t>
            </a:r>
            <a:r>
              <a:rPr lang="ru-RU" dirty="0">
                <a:cs typeface="Times New Roman" pitchFamily="18" charset="0"/>
              </a:rPr>
              <a:t>номер многогранника, развертка которого изображена на рисунке.</a:t>
            </a:r>
            <a:r>
              <a:rPr lang="ru-RU" dirty="0"/>
              <a:t> </a:t>
            </a:r>
          </a:p>
        </p:txBody>
      </p:sp>
      <p:pic>
        <p:nvPicPr>
          <p:cNvPr id="4198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48006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4038600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4. Укажите </a:t>
            </a:r>
            <a:r>
              <a:rPr lang="ru-RU" dirty="0">
                <a:cs typeface="Times New Roman" pitchFamily="18" charset="0"/>
              </a:rPr>
              <a:t>номер многогранника, развертка которого изображена на рисунке.</a:t>
            </a:r>
            <a:r>
              <a:rPr lang="ru-RU" dirty="0"/>
              <a:t> </a:t>
            </a:r>
          </a:p>
        </p:txBody>
      </p:sp>
      <p:pic>
        <p:nvPicPr>
          <p:cNvPr id="430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5105400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396240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8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5. Укажите </a:t>
            </a:r>
            <a:r>
              <a:rPr lang="ru-RU" dirty="0">
                <a:cs typeface="Times New Roman" pitchFamily="18" charset="0"/>
              </a:rPr>
              <a:t>номер многогранника, развертка которого изображена на рисунке.</a:t>
            </a:r>
            <a:r>
              <a:rPr lang="ru-RU" dirty="0"/>
              <a:t> </a:t>
            </a:r>
          </a:p>
        </p:txBody>
      </p:sp>
      <p:pic>
        <p:nvPicPr>
          <p:cNvPr id="4403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14400"/>
            <a:ext cx="480060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22750"/>
            <a:ext cx="472440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9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775" name="Text Box 4"/>
              <p:cNvSpPr txBox="1">
                <a:spLocks noChangeArrowheads="1"/>
              </p:cNvSpPr>
              <p:nvPr/>
            </p:nvSpPr>
            <p:spPr bwMode="auto">
              <a:xfrm>
                <a:off x="-28575" y="5358"/>
                <a:ext cx="9144000" cy="35437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000" dirty="0" smtClean="0">
                    <a:solidFill>
                      <a:srgbClr val="FF3300"/>
                    </a:solidFill>
                  </a:rPr>
                  <a:t>	</a:t>
                </a:r>
                <a:r>
                  <a:rPr lang="ru-RU" dirty="0"/>
                  <a:t>Полученная формула числа прямых имеет большое значение, в дальнейшем будет появляться при решении различных комбинаторных задач. Поскольку каждая прямая однозначно задается двумя точками, мы, по существу, вычислили, сколько различных пар можно составить из </a:t>
                </a:r>
                <a:r>
                  <a:rPr lang="en-US" i="1" dirty="0"/>
                  <a:t>n </a:t>
                </a:r>
                <a:r>
                  <a:rPr lang="ru-RU" dirty="0"/>
                  <a:t>элементов. При этом не имеет значение, какие это элементы. Число таких пар называется числом сочетаний из </a:t>
                </a:r>
                <a:r>
                  <a:rPr lang="en-US" i="1" dirty="0"/>
                  <a:t>n</a:t>
                </a:r>
                <a:r>
                  <a:rPr lang="ru-RU" dirty="0"/>
                  <a:t> элементов по два и </a:t>
                </a:r>
                <a:r>
                  <a:rPr lang="ru-RU" dirty="0" smtClean="0"/>
                  <a:t>обозначается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800" b="0" i="1" baseline="30000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baseline="30000" dirty="0" smtClean="0"/>
                  <a:t>.</a:t>
                </a:r>
                <a:r>
                  <a:rPr lang="ru-RU" dirty="0" smtClean="0"/>
                  <a:t> </a:t>
                </a:r>
                <a:r>
                  <a:rPr lang="ru-RU" dirty="0"/>
                  <a:t>Например, если в классе 20 учеников, то число различных пар, которые можно образовать из учеников этого класса, равно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20</m:t>
                        </m:r>
                      </m:sub>
                      <m:sup>
                        <m:r>
                          <a:rPr lang="en-US" i="1" baseline="3000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dirty="0"/>
                  <a:t> = 190. 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77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8575" y="5358"/>
                <a:ext cx="9144000" cy="3543727"/>
              </a:xfrm>
              <a:prstGeom prst="rect">
                <a:avLst/>
              </a:prstGeom>
              <a:blipFill rotWithShape="1">
                <a:blip r:embed="rId3"/>
                <a:stretch>
                  <a:fillRect l="-1000" t="-1377" r="-1067" b="-10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365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10194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Полуправильные многогранники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3412" name="Text Box 4"/>
          <p:cNvSpPr txBox="1">
            <a:spLocks noChangeArrowheads="1"/>
          </p:cNvSpPr>
          <p:nvPr/>
        </p:nvSpPr>
        <p:spPr bwMode="auto">
          <a:xfrm>
            <a:off x="228600" y="5877272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Ответ: </a:t>
            </a:r>
            <a:r>
              <a:rPr lang="ru-RU"/>
              <a:t>Двадцать шестиугольных и двенадцать пятиугольных граней; В = 60, Р = 90, Г = 32.</a:t>
            </a:r>
          </a:p>
        </p:txBody>
      </p:sp>
      <p:pic>
        <p:nvPicPr>
          <p:cNvPr id="16389" name="Picture 5" descr="C:\Documents and Settings\Администратор\Мои документы\PICTURE\Maple\ПолупрМног\TrIcos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95872"/>
            <a:ext cx="32766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110009"/>
            <a:ext cx="914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1. Из </a:t>
            </a:r>
            <a:r>
              <a:rPr lang="ru-RU" dirty="0">
                <a:cs typeface="Times New Roman" pitchFamily="18" charset="0"/>
              </a:rPr>
              <a:t>каких граней состо</a:t>
            </a:r>
            <a:r>
              <a:rPr lang="ru-RU" dirty="0"/>
              <a:t>и</a:t>
            </a:r>
            <a:r>
              <a:rPr lang="ru-RU" dirty="0">
                <a:cs typeface="Times New Roman" pitchFamily="18" charset="0"/>
              </a:rPr>
              <a:t>т усеченный икос</a:t>
            </a:r>
            <a:r>
              <a:rPr lang="ru-RU" dirty="0"/>
              <a:t>аэдр</a:t>
            </a:r>
            <a:r>
              <a:rPr lang="ru-RU" dirty="0">
                <a:cs typeface="Times New Roman" pitchFamily="18" charset="0"/>
              </a:rPr>
              <a:t>?</a:t>
            </a:r>
            <a:r>
              <a:rPr lang="ru-RU" dirty="0"/>
              <a:t> Сколько у него вершин (В), ребер (Р) и граней (Г)?</a:t>
            </a:r>
          </a:p>
        </p:txBody>
      </p:sp>
    </p:spTree>
    <p:extLst>
      <p:ext uri="{BB962C8B-B14F-4D97-AF65-F5344CB8AC3E}">
        <p14:creationId xmlns:p14="http://schemas.microsoft.com/office/powerpoint/2010/main" val="165778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2" grpId="0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2. Из </a:t>
            </a:r>
            <a:r>
              <a:rPr lang="ru-RU" dirty="0">
                <a:cs typeface="Times New Roman" pitchFamily="18" charset="0"/>
              </a:rPr>
              <a:t>каких граней состо</a:t>
            </a:r>
            <a:r>
              <a:rPr lang="ru-RU" dirty="0"/>
              <a:t>и</a:t>
            </a:r>
            <a:r>
              <a:rPr lang="ru-RU" dirty="0">
                <a:cs typeface="Times New Roman" pitchFamily="18" charset="0"/>
              </a:rPr>
              <a:t>т усеченный </a:t>
            </a:r>
            <a:r>
              <a:rPr lang="ru-RU" dirty="0"/>
              <a:t>додекаэдр</a:t>
            </a:r>
            <a:r>
              <a:rPr lang="ru-RU" dirty="0">
                <a:cs typeface="Times New Roman" pitchFamily="18" charset="0"/>
              </a:rPr>
              <a:t>?</a:t>
            </a:r>
            <a:r>
              <a:rPr lang="ru-RU" dirty="0"/>
              <a:t> Сколько у него вершин (В), ребер (Р) и граней (Г)?</a:t>
            </a:r>
          </a:p>
        </p:txBody>
      </p:sp>
      <p:sp>
        <p:nvSpPr>
          <p:cNvPr id="281604" name="Text Box 4"/>
          <p:cNvSpPr txBox="1">
            <a:spLocks noChangeArrowheads="1"/>
          </p:cNvSpPr>
          <p:nvPr/>
        </p:nvSpPr>
        <p:spPr bwMode="auto">
          <a:xfrm>
            <a:off x="228600" y="5029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Ответ: </a:t>
            </a:r>
            <a:r>
              <a:rPr lang="ru-RU"/>
              <a:t>Двенадцать десятиугольных и двадцать треугольных граней; В = 60, Р = 90, Г = 32.</a:t>
            </a:r>
          </a:p>
        </p:txBody>
      </p:sp>
      <p:pic>
        <p:nvPicPr>
          <p:cNvPr id="20485" name="Picture 5" descr="C:\Documents and Settings\Администратор\Мои документы\PICTURE\Maple\ПолупрМног\TrDod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47800"/>
            <a:ext cx="32004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08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4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3. Из </a:t>
            </a:r>
            <a:r>
              <a:rPr lang="ru-RU" dirty="0">
                <a:cs typeface="Times New Roman" pitchFamily="18" charset="0"/>
              </a:rPr>
              <a:t>каких граней состо</a:t>
            </a:r>
            <a:r>
              <a:rPr lang="ru-RU" dirty="0"/>
              <a:t>и</a:t>
            </a:r>
            <a:r>
              <a:rPr lang="ru-RU" dirty="0">
                <a:cs typeface="Times New Roman" pitchFamily="18" charset="0"/>
              </a:rPr>
              <a:t>т </a:t>
            </a:r>
            <a:r>
              <a:rPr lang="ru-RU" dirty="0" err="1"/>
              <a:t>кубооктаэдр</a:t>
            </a:r>
            <a:r>
              <a:rPr lang="ru-RU" dirty="0">
                <a:cs typeface="Times New Roman" pitchFamily="18" charset="0"/>
              </a:rPr>
              <a:t>?</a:t>
            </a:r>
            <a:r>
              <a:rPr lang="ru-RU" dirty="0"/>
              <a:t> Сколько у него вершин (В), ребер (Р) и граней (Г)?</a:t>
            </a:r>
          </a:p>
        </p:txBody>
      </p:sp>
      <p:sp>
        <p:nvSpPr>
          <p:cNvPr id="285700" name="Text Box 4"/>
          <p:cNvSpPr txBox="1">
            <a:spLocks noChangeArrowheads="1"/>
          </p:cNvSpPr>
          <p:nvPr/>
        </p:nvSpPr>
        <p:spPr bwMode="auto">
          <a:xfrm>
            <a:off x="228600" y="5029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Ответ: </a:t>
            </a:r>
            <a:r>
              <a:rPr lang="ru-RU"/>
              <a:t>Шесть квадратных и восемь треугольных граней; В = 12, Р = 24, Г = 14.</a:t>
            </a:r>
          </a:p>
        </p:txBody>
      </p:sp>
      <p:pic>
        <p:nvPicPr>
          <p:cNvPr id="22533" name="Picture 5" descr="C:\Documents and Settings\Администратор\Мои документы\PICTURE\Maple\ПолупрМног\CubOct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2004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75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00" grpId="0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4. Из </a:t>
            </a:r>
            <a:r>
              <a:rPr lang="ru-RU" dirty="0">
                <a:cs typeface="Times New Roman" pitchFamily="18" charset="0"/>
              </a:rPr>
              <a:t>каких граней состо</a:t>
            </a:r>
            <a:r>
              <a:rPr lang="ru-RU" dirty="0"/>
              <a:t>и</a:t>
            </a:r>
            <a:r>
              <a:rPr lang="ru-RU" dirty="0">
                <a:cs typeface="Times New Roman" pitchFamily="18" charset="0"/>
              </a:rPr>
              <a:t>т </a:t>
            </a:r>
            <a:r>
              <a:rPr lang="ru-RU" dirty="0" err="1"/>
              <a:t>икосододекаэдр</a:t>
            </a:r>
            <a:r>
              <a:rPr lang="ru-RU" dirty="0">
                <a:cs typeface="Times New Roman" pitchFamily="18" charset="0"/>
              </a:rPr>
              <a:t>?</a:t>
            </a:r>
            <a:r>
              <a:rPr lang="ru-RU" dirty="0"/>
              <a:t> Сколько у него вершин (В), ребер (Р) и граней (Г)?</a:t>
            </a:r>
          </a:p>
        </p:txBody>
      </p:sp>
      <p:sp>
        <p:nvSpPr>
          <p:cNvPr id="289796" name="Text Box 4"/>
          <p:cNvSpPr txBox="1">
            <a:spLocks noChangeArrowheads="1"/>
          </p:cNvSpPr>
          <p:nvPr/>
        </p:nvSpPr>
        <p:spPr bwMode="auto">
          <a:xfrm>
            <a:off x="228600" y="5029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Ответ: </a:t>
            </a:r>
            <a:r>
              <a:rPr lang="ru-RU"/>
              <a:t>Двенадцать пятиугольных и двадцать треугольных граней; В = 30, Р = 60, Г = 32.</a:t>
            </a:r>
          </a:p>
        </p:txBody>
      </p:sp>
      <p:pic>
        <p:nvPicPr>
          <p:cNvPr id="24581" name="Picture 5" descr="C:\Documents and Settings\Администратор\Мои документы\PICTURE\Maple\ПолупрМног\IcosDod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3048000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70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6" grpId="0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5. Из </a:t>
            </a:r>
            <a:r>
              <a:rPr lang="ru-RU" dirty="0">
                <a:cs typeface="Times New Roman" pitchFamily="18" charset="0"/>
              </a:rPr>
              <a:t>каких граней состо</a:t>
            </a:r>
            <a:r>
              <a:rPr lang="ru-RU" dirty="0"/>
              <a:t>и</a:t>
            </a:r>
            <a:r>
              <a:rPr lang="ru-RU" dirty="0">
                <a:cs typeface="Times New Roman" pitchFamily="18" charset="0"/>
              </a:rPr>
              <a:t>т </a:t>
            </a:r>
            <a:r>
              <a:rPr lang="ru-RU" dirty="0"/>
              <a:t>усеченный </a:t>
            </a:r>
            <a:r>
              <a:rPr lang="ru-RU" dirty="0" err="1"/>
              <a:t>кубооктаэдр</a:t>
            </a:r>
            <a:r>
              <a:rPr lang="ru-RU" dirty="0">
                <a:cs typeface="Times New Roman" pitchFamily="18" charset="0"/>
              </a:rPr>
              <a:t>?</a:t>
            </a:r>
            <a:r>
              <a:rPr lang="ru-RU" dirty="0"/>
              <a:t> Сколько у него вершин (В), ребер (Р) и граней (Г)?</a:t>
            </a:r>
          </a:p>
        </p:txBody>
      </p:sp>
      <p:sp>
        <p:nvSpPr>
          <p:cNvPr id="291844" name="Text Box 4"/>
          <p:cNvSpPr txBox="1">
            <a:spLocks noChangeArrowheads="1"/>
          </p:cNvSpPr>
          <p:nvPr/>
        </p:nvSpPr>
        <p:spPr bwMode="auto">
          <a:xfrm>
            <a:off x="228600" y="5029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Ответ: </a:t>
            </a:r>
            <a:r>
              <a:rPr lang="ru-RU"/>
              <a:t>Шесть восьмиугольных, восемь шестиугольных и двенадцать квадратных граней; В = 48, Р = 72, Г = 26.</a:t>
            </a:r>
          </a:p>
        </p:txBody>
      </p:sp>
      <p:pic>
        <p:nvPicPr>
          <p:cNvPr id="26629" name="Picture 5" descr="C:\Documents and Settings\Администратор\Мои документы\PICTURE\Maple\ПолупрМног\TrCubOct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3276600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90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4" grpId="0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6. Из </a:t>
            </a:r>
            <a:r>
              <a:rPr lang="ru-RU" dirty="0">
                <a:cs typeface="Times New Roman" pitchFamily="18" charset="0"/>
              </a:rPr>
              <a:t>каких граней состо</a:t>
            </a:r>
            <a:r>
              <a:rPr lang="ru-RU" dirty="0"/>
              <a:t>и</a:t>
            </a:r>
            <a:r>
              <a:rPr lang="ru-RU" dirty="0">
                <a:cs typeface="Times New Roman" pitchFamily="18" charset="0"/>
              </a:rPr>
              <a:t>т </a:t>
            </a:r>
            <a:r>
              <a:rPr lang="ru-RU" dirty="0"/>
              <a:t>усеченный </a:t>
            </a:r>
            <a:r>
              <a:rPr lang="ru-RU" dirty="0" err="1"/>
              <a:t>икосододекаэдр</a:t>
            </a:r>
            <a:r>
              <a:rPr lang="ru-RU" dirty="0">
                <a:cs typeface="Times New Roman" pitchFamily="18" charset="0"/>
              </a:rPr>
              <a:t>?</a:t>
            </a:r>
            <a:r>
              <a:rPr lang="ru-RU" dirty="0"/>
              <a:t> Сколько у него вершин (В), ребер (Р) и граней (Г)?</a:t>
            </a:r>
          </a:p>
        </p:txBody>
      </p:sp>
      <p:sp>
        <p:nvSpPr>
          <p:cNvPr id="293892" name="Text Box 4"/>
          <p:cNvSpPr txBox="1">
            <a:spLocks noChangeArrowheads="1"/>
          </p:cNvSpPr>
          <p:nvPr/>
        </p:nvSpPr>
        <p:spPr bwMode="auto">
          <a:xfrm>
            <a:off x="228600" y="5029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Ответ: </a:t>
            </a:r>
            <a:r>
              <a:rPr lang="ru-RU"/>
              <a:t>Двенадцать десятиугольных, двадцать шестиугольных и тридцать квадратных  граней; В = 120, Р = 180, Г = 62.</a:t>
            </a:r>
          </a:p>
        </p:txBody>
      </p:sp>
      <p:pic>
        <p:nvPicPr>
          <p:cNvPr id="28677" name="Picture 5" descr="C:\Documents and Settings\Администратор\Мои документы\PICTURE\Maple\ПолупрМног\TrIcosDod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30480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43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2" grpId="0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7. Из </a:t>
            </a:r>
            <a:r>
              <a:rPr lang="ru-RU" dirty="0">
                <a:cs typeface="Times New Roman" pitchFamily="18" charset="0"/>
              </a:rPr>
              <a:t>каких граней состо</a:t>
            </a:r>
            <a:r>
              <a:rPr lang="ru-RU" dirty="0"/>
              <a:t>и</a:t>
            </a:r>
            <a:r>
              <a:rPr lang="ru-RU" dirty="0">
                <a:cs typeface="Times New Roman" pitchFamily="18" charset="0"/>
              </a:rPr>
              <a:t>т </a:t>
            </a:r>
            <a:r>
              <a:rPr lang="ru-RU" dirty="0" err="1"/>
              <a:t>ромбокубооктаэдр</a:t>
            </a:r>
            <a:r>
              <a:rPr lang="ru-RU" dirty="0">
                <a:cs typeface="Times New Roman" pitchFamily="18" charset="0"/>
              </a:rPr>
              <a:t>?</a:t>
            </a:r>
            <a:r>
              <a:rPr lang="ru-RU" dirty="0"/>
              <a:t> Сколько у него вершин (В), ребер (Р) и граней (Г)?</a:t>
            </a:r>
          </a:p>
        </p:txBody>
      </p:sp>
      <p:sp>
        <p:nvSpPr>
          <p:cNvPr id="295940" name="Text Box 4"/>
          <p:cNvSpPr txBox="1">
            <a:spLocks noChangeArrowheads="1"/>
          </p:cNvSpPr>
          <p:nvPr/>
        </p:nvSpPr>
        <p:spPr bwMode="auto">
          <a:xfrm>
            <a:off x="228600" y="5029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Ответ: </a:t>
            </a:r>
            <a:r>
              <a:rPr lang="ru-RU"/>
              <a:t>Восемнадцать квадратных и восемь треугольных граней; В = 24, Р = 48, Г = 26.</a:t>
            </a:r>
          </a:p>
        </p:txBody>
      </p:sp>
      <p:pic>
        <p:nvPicPr>
          <p:cNvPr id="30725" name="Picture 5" descr="C:\Documents and Settings\Администратор\Мои документы\PICTURE\Maple\ПолупрМног\BiCubOct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350520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91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0" grpId="0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8. Из </a:t>
            </a:r>
            <a:r>
              <a:rPr lang="ru-RU" dirty="0">
                <a:cs typeface="Times New Roman" pitchFamily="18" charset="0"/>
              </a:rPr>
              <a:t>каких граней состо</a:t>
            </a:r>
            <a:r>
              <a:rPr lang="ru-RU" dirty="0"/>
              <a:t>и</a:t>
            </a:r>
            <a:r>
              <a:rPr lang="ru-RU" dirty="0">
                <a:cs typeface="Times New Roman" pitchFamily="18" charset="0"/>
              </a:rPr>
              <a:t>т </a:t>
            </a:r>
            <a:r>
              <a:rPr lang="ru-RU" dirty="0" err="1"/>
              <a:t>ромбоикосододекаэдр</a:t>
            </a:r>
            <a:r>
              <a:rPr lang="ru-RU" dirty="0">
                <a:cs typeface="Times New Roman" pitchFamily="18" charset="0"/>
              </a:rPr>
              <a:t>?</a:t>
            </a:r>
            <a:r>
              <a:rPr lang="ru-RU" dirty="0"/>
              <a:t> Сколько у него вершин (В), ребер (Р) и граней (Г)?</a:t>
            </a:r>
          </a:p>
        </p:txBody>
      </p:sp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228600" y="5029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Ответ: </a:t>
            </a:r>
            <a:r>
              <a:rPr lang="ru-RU"/>
              <a:t>Двенадцать пятиугольных, тридцать квадратных и двадцать треугольных  граней; В = 60, Р = 120, Г = 62.</a:t>
            </a:r>
          </a:p>
        </p:txBody>
      </p:sp>
      <p:pic>
        <p:nvPicPr>
          <p:cNvPr id="32773" name="Picture 5" descr="C:\Documents and Settings\Администратор\Мои документы\PICTURE\Maple\ПолупрМног\BiIcosDod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31242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98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8" grpId="0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9. Из </a:t>
            </a:r>
            <a:r>
              <a:rPr lang="ru-RU" dirty="0">
                <a:cs typeface="Times New Roman" pitchFamily="18" charset="0"/>
              </a:rPr>
              <a:t>каких граней состо</a:t>
            </a:r>
            <a:r>
              <a:rPr lang="ru-RU" dirty="0"/>
              <a:t>и</a:t>
            </a:r>
            <a:r>
              <a:rPr lang="ru-RU" dirty="0">
                <a:cs typeface="Times New Roman" pitchFamily="18" charset="0"/>
              </a:rPr>
              <a:t>т </a:t>
            </a:r>
            <a:r>
              <a:rPr lang="ru-RU" dirty="0"/>
              <a:t>курносый куб</a:t>
            </a:r>
            <a:r>
              <a:rPr lang="ru-RU" dirty="0">
                <a:cs typeface="Times New Roman" pitchFamily="18" charset="0"/>
              </a:rPr>
              <a:t>?</a:t>
            </a:r>
            <a:r>
              <a:rPr lang="ru-RU" dirty="0"/>
              <a:t> Сколько у него вершин (В), ребер (Р) и граней (Г)?</a:t>
            </a:r>
          </a:p>
        </p:txBody>
      </p:sp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228600" y="5029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Ответ:</a:t>
            </a:r>
            <a:r>
              <a:rPr lang="ru-RU">
                <a:solidFill>
                  <a:schemeClr val="accent1"/>
                </a:solidFill>
              </a:rPr>
              <a:t> </a:t>
            </a:r>
            <a:r>
              <a:rPr lang="ru-RU"/>
              <a:t>Шесть квадратных и тридцать две треугольных граней; В = 24, Р = 60, Г = 38.</a:t>
            </a:r>
          </a:p>
        </p:txBody>
      </p:sp>
      <p:pic>
        <p:nvPicPr>
          <p:cNvPr id="34821" name="Picture 5" descr="C:\Documents and Settings\Администратор\Мои документы\PICTURE\Maple\ПолупрМног\SnabCube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47800"/>
            <a:ext cx="33528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61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0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6" grpId="0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10. Из </a:t>
            </a:r>
            <a:r>
              <a:rPr lang="ru-RU" dirty="0">
                <a:cs typeface="Times New Roman" pitchFamily="18" charset="0"/>
              </a:rPr>
              <a:t>каких граней состо</a:t>
            </a:r>
            <a:r>
              <a:rPr lang="ru-RU" dirty="0"/>
              <a:t>и</a:t>
            </a:r>
            <a:r>
              <a:rPr lang="ru-RU" dirty="0">
                <a:cs typeface="Times New Roman" pitchFamily="18" charset="0"/>
              </a:rPr>
              <a:t>т </a:t>
            </a:r>
            <a:r>
              <a:rPr lang="ru-RU" dirty="0"/>
              <a:t>курносый додекаэдр</a:t>
            </a:r>
            <a:r>
              <a:rPr lang="ru-RU" dirty="0">
                <a:cs typeface="Times New Roman" pitchFamily="18" charset="0"/>
              </a:rPr>
              <a:t>?</a:t>
            </a:r>
            <a:r>
              <a:rPr lang="ru-RU" dirty="0"/>
              <a:t> Сколько у него вершин (В), ребер (Р) и граней (Г)?</a:t>
            </a:r>
          </a:p>
        </p:txBody>
      </p:sp>
      <p:sp>
        <p:nvSpPr>
          <p:cNvPr id="302084" name="Text Box 4"/>
          <p:cNvSpPr txBox="1">
            <a:spLocks noChangeArrowheads="1"/>
          </p:cNvSpPr>
          <p:nvPr/>
        </p:nvSpPr>
        <p:spPr bwMode="auto">
          <a:xfrm>
            <a:off x="228600" y="5029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Ответ: </a:t>
            </a:r>
            <a:r>
              <a:rPr lang="ru-RU"/>
              <a:t>Двенадцать пятиугольных и восемьдесят треугольных  граней; В = 60, Р = 150, Г = 92.</a:t>
            </a:r>
          </a:p>
        </p:txBody>
      </p:sp>
      <p:pic>
        <p:nvPicPr>
          <p:cNvPr id="36869" name="Picture 5" descr="C:\Documents and Settings\Администратор\Мои документы\PICTURE\Maple\ПолупрМног\SnabDod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3470065" cy="341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46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" y="0"/>
            <a:ext cx="9115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ru-RU" dirty="0" smtClean="0"/>
              <a:t>Следующая </a:t>
            </a:r>
            <a:r>
              <a:rPr lang="ru-RU" dirty="0"/>
              <a:t>серия задач связана с числом попарных пересечений прямых на плоскости. Д</a:t>
            </a:r>
            <a:r>
              <a:rPr lang="ru-RU" dirty="0" smtClean="0"/>
              <a:t>ве </a:t>
            </a:r>
            <a:r>
              <a:rPr lang="ru-RU" dirty="0"/>
              <a:t>прямые могут иметь не более одной общей точки. </a:t>
            </a:r>
            <a:endParaRPr lang="ru-RU" dirty="0" smtClean="0"/>
          </a:p>
          <a:p>
            <a:pPr algn="just"/>
            <a:r>
              <a:rPr lang="ru-RU" dirty="0" smtClean="0"/>
              <a:t>	Учащимся </a:t>
            </a:r>
            <a:r>
              <a:rPr lang="ru-RU" dirty="0"/>
              <a:t>можно предложить следующие задачи, идущие с нарастанием сложности.</a:t>
            </a:r>
          </a:p>
        </p:txBody>
      </p:sp>
    </p:spTree>
    <p:extLst>
      <p:ext uri="{BB962C8B-B14F-4D97-AF65-F5344CB8AC3E}">
        <p14:creationId xmlns:p14="http://schemas.microsoft.com/office/powerpoint/2010/main" val="53232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0" y="457200"/>
            <a:ext cx="906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</a:t>
            </a:r>
            <a:r>
              <a:rPr lang="ru-RU" dirty="0" smtClean="0"/>
              <a:t>11. На </a:t>
            </a:r>
            <a:r>
              <a:rPr lang="ru-RU" dirty="0"/>
              <a:t>рисунке показан многогранник, гранями которого являются пятиугольники и шестиугольники, а в каждой вершине сходится три грани. Сколько у него пятиугольных граней?</a:t>
            </a:r>
            <a:r>
              <a:rPr lang="ru-RU" dirty="0">
                <a:cs typeface="Times New Roman" charset="0"/>
              </a:rPr>
              <a:t> </a:t>
            </a:r>
          </a:p>
        </p:txBody>
      </p:sp>
      <p:graphicFrame>
        <p:nvGraphicFramePr>
          <p:cNvPr id="70661" name="Object 5"/>
          <p:cNvGraphicFramePr>
            <a:graphicFrameLocks noChangeAspect="1"/>
          </p:cNvGraphicFramePr>
          <p:nvPr/>
        </p:nvGraphicFramePr>
        <p:xfrm>
          <a:off x="0" y="1752600"/>
          <a:ext cx="39243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Точечный рисунок" r:id="rId3" imgW="3924848" imgH="3885714" progId="Paint.Picture">
                  <p:embed/>
                </p:oleObj>
              </mc:Choice>
              <mc:Fallback>
                <p:oleObj name="Точечный рисунок" r:id="rId3" imgW="3924848" imgH="38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52600"/>
                        <a:ext cx="3924300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0664" name="Group 8"/>
          <p:cNvGrpSpPr>
            <a:grpSpLocks/>
          </p:cNvGrpSpPr>
          <p:nvPr/>
        </p:nvGrpSpPr>
        <p:grpSpPr bwMode="auto">
          <a:xfrm>
            <a:off x="152400" y="1981200"/>
            <a:ext cx="8991600" cy="4267200"/>
            <a:chOff x="96" y="1248"/>
            <a:chExt cx="5664" cy="2688"/>
          </a:xfrm>
        </p:grpSpPr>
        <p:sp>
          <p:nvSpPr>
            <p:cNvPr id="70660" name="Text Box 4"/>
            <p:cNvSpPr txBox="1">
              <a:spLocks noChangeArrowheads="1"/>
            </p:cNvSpPr>
            <p:nvPr/>
          </p:nvSpPr>
          <p:spPr bwMode="auto">
            <a:xfrm>
              <a:off x="2448" y="1248"/>
              <a:ext cx="3312" cy="2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solidFill>
                    <a:srgbClr val="FF3300"/>
                  </a:solidFill>
                </a:rPr>
                <a:t>Решение.</a:t>
              </a:r>
              <a:r>
                <a:rPr lang="ru-RU"/>
                <a:t> Пусть Г</a:t>
              </a:r>
              <a:r>
                <a:rPr lang="ru-RU" baseline="-25000"/>
                <a:t>5</a:t>
              </a:r>
              <a:r>
                <a:rPr lang="ru-RU"/>
                <a:t> и Г</a:t>
              </a:r>
              <a:r>
                <a:rPr lang="ru-RU" baseline="-25000"/>
                <a:t>6</a:t>
              </a:r>
              <a:r>
                <a:rPr lang="ru-RU"/>
                <a:t> – число пятиугольных и шестиугольных граней соответственно. Тогда Г = Г</a:t>
              </a:r>
              <a:r>
                <a:rPr lang="ru-RU" baseline="-25000"/>
                <a:t>5</a:t>
              </a:r>
              <a:r>
                <a:rPr lang="ru-RU"/>
                <a:t> + Г</a:t>
              </a:r>
              <a:r>
                <a:rPr lang="ru-RU" baseline="-25000"/>
                <a:t>6</a:t>
              </a:r>
              <a:r>
                <a:rPr lang="ru-RU"/>
                <a:t>. </a:t>
              </a:r>
            </a:p>
            <a:p>
              <a:pPr>
                <a:spcBef>
                  <a:spcPct val="50000"/>
                </a:spcBef>
              </a:pPr>
              <a:r>
                <a:rPr lang="ru-RU"/>
                <a:t>Так как в каждой вершине сходится три ребра, то 3В = 2Р. Кроме того, 2Р = 5Г</a:t>
              </a:r>
              <a:r>
                <a:rPr lang="ru-RU" baseline="-25000"/>
                <a:t>5</a:t>
              </a:r>
              <a:r>
                <a:rPr lang="ru-RU"/>
                <a:t> + 6Г</a:t>
              </a:r>
              <a:r>
                <a:rPr lang="ru-RU" baseline="-25000"/>
                <a:t>6</a:t>
              </a:r>
              <a:r>
                <a:rPr lang="ru-RU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ru-RU"/>
                <a:t>По теореме Эйлера 6В – 6Р + 6Г = 12, значит, 6Г – 2Р = 12. </a:t>
              </a:r>
            </a:p>
          </p:txBody>
        </p:sp>
        <p:sp>
          <p:nvSpPr>
            <p:cNvPr id="70662" name="Text Box 6"/>
            <p:cNvSpPr txBox="1">
              <a:spLocks noChangeArrowheads="1"/>
            </p:cNvSpPr>
            <p:nvPr/>
          </p:nvSpPr>
          <p:spPr bwMode="auto">
            <a:xfrm>
              <a:off x="96" y="3648"/>
              <a:ext cx="56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Следовательно, 6Г</a:t>
              </a:r>
              <a:r>
                <a:rPr lang="ru-RU" baseline="-25000"/>
                <a:t>5</a:t>
              </a:r>
              <a:r>
                <a:rPr lang="ru-RU"/>
                <a:t> + 6Г</a:t>
              </a:r>
              <a:r>
                <a:rPr lang="ru-RU" baseline="-25000"/>
                <a:t>6</a:t>
              </a:r>
              <a:r>
                <a:rPr lang="ru-RU"/>
                <a:t> – (5Г</a:t>
              </a:r>
              <a:r>
                <a:rPr lang="ru-RU" baseline="-25000"/>
                <a:t>5</a:t>
              </a:r>
              <a:r>
                <a:rPr lang="ru-RU"/>
                <a:t> + 6Г</a:t>
              </a:r>
              <a:r>
                <a:rPr lang="ru-RU" baseline="-25000"/>
                <a:t>6</a:t>
              </a:r>
              <a:r>
                <a:rPr lang="ru-RU"/>
                <a:t>) = 12, т.е. Г</a:t>
              </a:r>
              <a:r>
                <a:rPr lang="ru-RU" baseline="-25000"/>
                <a:t>5</a:t>
              </a:r>
              <a:r>
                <a:rPr lang="ru-RU"/>
                <a:t> = 12.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626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1619</Words>
  <Application>Microsoft Office PowerPoint</Application>
  <PresentationFormat>Экран (4:3)</PresentationFormat>
  <Paragraphs>387</Paragraphs>
  <Slides>90</Slides>
  <Notes>78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90</vt:i4>
      </vt:variant>
    </vt:vector>
  </HeadingPairs>
  <TitlesOfParts>
    <vt:vector size="96" baseType="lpstr">
      <vt:lpstr>Calibri</vt:lpstr>
      <vt:lpstr>Cambria Math</vt:lpstr>
      <vt:lpstr>Times New Roman</vt:lpstr>
      <vt:lpstr>Оформление по умолчанию</vt:lpstr>
      <vt:lpstr>Точечный рисунок</vt:lpstr>
      <vt:lpstr>Equation</vt:lpstr>
      <vt:lpstr>Презентация PowerPoint</vt:lpstr>
      <vt:lpstr>Презентация PowerPoint</vt:lpstr>
      <vt:lpstr>Начала геометрии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на разрезание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Раскрашивание карт</vt:lpstr>
      <vt:lpstr>Презентация PowerPoint</vt:lpstr>
      <vt:lpstr>Презентация PowerPoint</vt:lpstr>
      <vt:lpstr>Презентация PowerPoint</vt:lpstr>
      <vt:lpstr>Презентация PowerPoint</vt:lpstr>
      <vt:lpstr>Число путей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Многогранники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</dc:creator>
  <cp:lastModifiedBy>Пользователь</cp:lastModifiedBy>
  <cp:revision>108</cp:revision>
  <dcterms:created xsi:type="dcterms:W3CDTF">2009-11-04T05:06:28Z</dcterms:created>
  <dcterms:modified xsi:type="dcterms:W3CDTF">2020-09-09T04:48:48Z</dcterms:modified>
</cp:coreProperties>
</file>