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1073" r:id="rId2"/>
    <p:sldId id="1174" r:id="rId3"/>
    <p:sldId id="447" r:id="rId4"/>
    <p:sldId id="1230" r:id="rId5"/>
    <p:sldId id="655" r:id="rId6"/>
    <p:sldId id="389" r:id="rId7"/>
    <p:sldId id="650" r:id="rId8"/>
    <p:sldId id="1218" r:id="rId9"/>
    <p:sldId id="617" r:id="rId10"/>
    <p:sldId id="1220" r:id="rId11"/>
    <p:sldId id="1236" r:id="rId12"/>
    <p:sldId id="1219" r:id="rId13"/>
    <p:sldId id="1237" r:id="rId14"/>
    <p:sldId id="313" r:id="rId15"/>
    <p:sldId id="315" r:id="rId16"/>
    <p:sldId id="317" r:id="rId17"/>
    <p:sldId id="496" r:id="rId18"/>
    <p:sldId id="1231" r:id="rId19"/>
    <p:sldId id="1250" r:id="rId20"/>
    <p:sldId id="487" r:id="rId21"/>
    <p:sldId id="556" r:id="rId22"/>
    <p:sldId id="609" r:id="rId23"/>
    <p:sldId id="532" r:id="rId24"/>
    <p:sldId id="557" r:id="rId25"/>
    <p:sldId id="611" r:id="rId26"/>
    <p:sldId id="612" r:id="rId27"/>
    <p:sldId id="340" r:id="rId28"/>
    <p:sldId id="613" r:id="rId29"/>
    <p:sldId id="329" r:id="rId30"/>
    <p:sldId id="1224" r:id="rId31"/>
    <p:sldId id="1225" r:id="rId32"/>
    <p:sldId id="614" r:id="rId33"/>
    <p:sldId id="637" r:id="rId34"/>
    <p:sldId id="426" r:id="rId35"/>
    <p:sldId id="337" r:id="rId36"/>
    <p:sldId id="338" r:id="rId37"/>
    <p:sldId id="339" r:id="rId38"/>
    <p:sldId id="332" r:id="rId39"/>
    <p:sldId id="622" r:id="rId40"/>
    <p:sldId id="540" r:id="rId41"/>
    <p:sldId id="560" r:id="rId42"/>
    <p:sldId id="623" r:id="rId43"/>
    <p:sldId id="561" r:id="rId44"/>
    <p:sldId id="1232" r:id="rId45"/>
    <p:sldId id="624" r:id="rId46"/>
    <p:sldId id="554" r:id="rId47"/>
    <p:sldId id="625" r:id="rId48"/>
    <p:sldId id="555" r:id="rId49"/>
    <p:sldId id="626" r:id="rId50"/>
    <p:sldId id="551" r:id="rId51"/>
    <p:sldId id="280" r:id="rId52"/>
    <p:sldId id="1247" r:id="rId53"/>
    <p:sldId id="312" r:id="rId54"/>
    <p:sldId id="319" r:id="rId55"/>
    <p:sldId id="754" r:id="rId56"/>
    <p:sldId id="1233" r:id="rId57"/>
    <p:sldId id="314" r:id="rId58"/>
    <p:sldId id="764" r:id="rId59"/>
    <p:sldId id="1234" r:id="rId60"/>
    <p:sldId id="755" r:id="rId61"/>
    <p:sldId id="598" r:id="rId62"/>
    <p:sldId id="390" r:id="rId63"/>
    <p:sldId id="758" r:id="rId64"/>
    <p:sldId id="759" r:id="rId65"/>
    <p:sldId id="760" r:id="rId66"/>
    <p:sldId id="318" r:id="rId67"/>
    <p:sldId id="308" r:id="rId68"/>
    <p:sldId id="1248" r:id="rId69"/>
    <p:sldId id="1235" r:id="rId70"/>
    <p:sldId id="1238" r:id="rId71"/>
    <p:sldId id="1249" r:id="rId72"/>
    <p:sldId id="1239" r:id="rId73"/>
    <p:sldId id="279" r:id="rId74"/>
    <p:sldId id="303" r:id="rId75"/>
    <p:sldId id="304" r:id="rId76"/>
    <p:sldId id="305" r:id="rId77"/>
    <p:sldId id="311" r:id="rId78"/>
    <p:sldId id="320" r:id="rId79"/>
    <p:sldId id="307" r:id="rId80"/>
    <p:sldId id="1246" r:id="rId81"/>
    <p:sldId id="1251" r:id="rId82"/>
    <p:sldId id="1261" r:id="rId83"/>
    <p:sldId id="321" r:id="rId84"/>
    <p:sldId id="326" r:id="rId85"/>
    <p:sldId id="1252" r:id="rId86"/>
    <p:sldId id="1253" r:id="rId87"/>
    <p:sldId id="1254" r:id="rId88"/>
    <p:sldId id="1255" r:id="rId89"/>
    <p:sldId id="323" r:id="rId90"/>
    <p:sldId id="324" r:id="rId91"/>
    <p:sldId id="1258" r:id="rId92"/>
    <p:sldId id="1259" r:id="rId93"/>
    <p:sldId id="1260" r:id="rId94"/>
    <p:sldId id="322" r:id="rId9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6455" autoAdjust="0"/>
  </p:normalViewPr>
  <p:slideViewPr>
    <p:cSldViewPr>
      <p:cViewPr varScale="1">
        <p:scale>
          <a:sx n="90" d="100"/>
          <a:sy n="90" d="100"/>
        </p:scale>
        <p:origin x="3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18A50-AA2F-4768-B350-88E8857D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6567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99173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6BB50BE6-5DB9-B0AA-2A54-60B81F648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C265A9-2F1E-4174-8899-888C7E478869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0A6B65D7-45F4-FC6A-9CE0-83C05550D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3E52828-822F-4173-9931-1A3337D55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5182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4D30382D-3998-D09D-FA52-5401CAA1DE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635DE3-47B0-4421-99E7-80BE21CAE3FE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A8DAB66-D3F1-7601-902B-1B338D089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CD24A575-1DF3-0951-393E-13185CDE1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624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E902BF7C-9163-6146-473A-F703C9BC5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47E7FE-8350-4D5D-ABB0-B39710406BFA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1213491-D1B7-175F-0910-F96A1AE72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92BC881-1E6D-4CD6-C7AC-F0B5C70FD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1288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447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968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DEF4A-3786-4AEC-801D-75ADE6EE468D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21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4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31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22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2905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0591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3903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87759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1992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1803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4333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4311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9585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2024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98C06BB-441D-A06E-948C-8D7D80B92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194095-7FB1-4B62-B53C-9190CB667BF9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C893779-73EE-4C01-18D1-BD45DB1E1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1CA4219-98D6-54BE-B4C6-90776CB02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4242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5746113-689B-DD95-9A30-86E3D2B52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BD25A6-1F61-471F-AD5F-9F9BF47395DA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4A90D67-9EF2-CD0B-8182-809BCC7DF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433F420-BC5B-EC70-67DB-A143DF06B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2558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1478CD80-0998-3073-3578-2A9FE4135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63D270-7E60-4FD2-A399-CB8D30335F11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A490050-FEA0-876B-139C-EE56BBEA5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A7F322F-7BAD-3075-703C-702CCBF37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1072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90147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98638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37893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65771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645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65721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6684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484CC8-8EA4-41F0-9027-D4BBB1420371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A9EE82-3E06-409B-A87B-7A7A1586F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0063C6-8C0F-4E4C-B351-E15F5DFB4401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0C836B3-F342-452F-9EC6-78116B3FF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AD2E510-CA5D-4285-87EA-61AEDEE36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58264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94522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7AAE579-219E-42A5-903C-E9A54A8B2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C8D336-11D0-4720-B66E-3F6111ED2737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55BC2EE8-F977-40D6-98F0-8BF289EE4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72EC7C2C-124B-4838-A201-1886BF215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77579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AEBF0AB-E3E0-4A0E-A024-8283CC706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5285A-28BE-41F6-BEB8-C3748649134F}" type="slidenum">
              <a:rPr lang="ru-RU" altLang="ru-RU" sz="1200"/>
              <a:pPr eaLnBrk="1" hangingPunct="1"/>
              <a:t>56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5856BB4-194A-4D6D-8080-299C8E9EF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89493FE-3E4A-45AC-A945-181480951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В режиме слайдов ответы появляются после </a:t>
            </a:r>
            <a:r>
              <a:rPr lang="ru-RU" altLang="ru-RU" dirty="0" err="1">
                <a:latin typeface="Times New Roman" panose="02020603050405020304" pitchFamily="18" charset="0"/>
              </a:rPr>
              <a:t>кликанья</a:t>
            </a:r>
            <a:r>
              <a:rPr lang="ru-RU" altLang="ru-RU" dirty="0">
                <a:latin typeface="Times New Roman" panose="02020603050405020304" pitchFamily="18" charset="0"/>
              </a:rPr>
              <a:t>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77938D1-2AD4-4F92-BE75-0248C3EAD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E4B8AC-6799-43D7-BC53-30793F30436B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32771" name="Rectangle 3074">
            <a:extLst>
              <a:ext uri="{FF2B5EF4-FFF2-40B4-BE49-F238E27FC236}">
                <a16:creationId xmlns:a16="http://schemas.microsoft.com/office/drawing/2014/main" id="{3EEFCEC2-3379-4CA1-89B2-74F2D8C6D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075">
            <a:extLst>
              <a:ext uri="{FF2B5EF4-FFF2-40B4-BE49-F238E27FC236}">
                <a16:creationId xmlns:a16="http://schemas.microsoft.com/office/drawing/2014/main" id="{E34DC7A3-44DB-4A08-8EB4-9DCB9DF75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BC3A31F-C6F5-4B94-800E-25FD2EA7C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4C1008-095B-4355-AAF3-870338930DB4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B151EC9-84FB-430E-A3DF-9B525E7EF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48D8EE2-53C7-4DC5-9368-41395D63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59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60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90416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61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69157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62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4C6BF57-3CC1-4F65-B17D-DDEFEC727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D4D19D-8B56-445B-93AA-A0EF472221C0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690FC92-DBE5-4AF6-96B7-257236619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BE6CC5E-3D53-4F07-A742-71D6317D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5ECC85D-5FF7-464D-8292-B9ED1CC85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9EA189-C3B5-4AEB-B4AB-BAEC61F2EE3D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58ECCFBC-5FC1-46C7-AE6B-049D3AF29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8702E67E-1F69-4E0C-B40A-6019312EC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52E5718-E649-4083-87CF-71EF6A45E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6AEF00-EABE-4B7E-AC79-62ECA50A5B4E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169F7B7-F230-496E-9912-A3AFC6D56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074C4A-B2EA-49C7-8DFB-4ECEDAC6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30E01C7-1EAA-411B-9198-6E1F2FC10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5BA97-26FD-4162-B509-63DD389FE9F6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E51D6F1-F3DE-4A5B-8248-427601B56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E2DEB86-B9DB-422C-BD9D-84013EC04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6FEF107-7E92-80C6-599A-6F296AE9D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548C8-D048-4A42-BA0F-D8B86B391D7A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42B9AC-2C38-8920-1AF2-9BFCCD517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73DB08-38B4-2E31-4313-D7F90AD0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6FEF107-7E92-80C6-599A-6F296AE9D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548C8-D048-4A42-BA0F-D8B86B391D7A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42B9AC-2C38-8920-1AF2-9BFCCD517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73DB08-38B4-2E31-4313-D7F90AD0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5525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586C148-B915-B481-3152-456D58F8D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F2B9B8-1DBB-4CA2-8930-308F4B1842AD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22D8FA6-7DD7-1E6D-387E-49843BE54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FE60C91-CB42-377D-E757-CCC9BD1FF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C0E9DD-0CBE-F753-A3C5-6618BDA60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8155-A57C-45D8-ADAD-5248A61F58FA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3D1DC06-4BBE-66AD-04D5-48D0CD439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64E64F7-6FED-C750-E4B7-276CBCE98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C0E9DD-0CBE-F753-A3C5-6618BDA60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8155-A57C-45D8-ADAD-5248A61F58FA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3D1DC06-4BBE-66AD-04D5-48D0CD439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64E64F7-6FED-C750-E4B7-276CBCE98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82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95555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5E601C-4C3E-7983-FD2C-50C9A610F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DA0AD-BD1D-4D12-8215-8188F1D1EE21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2B0815CB-6AA0-E928-13A4-EE286CCA3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8EAE0DBA-B5A6-1A30-672E-0543EFFB1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D410D1-8CB4-0826-2538-9C9F96D7B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C0687-DCBD-4FDE-8754-C256CDEAD1BC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1AF0A8A-23E6-32D0-616C-63DB6C13C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E0F7834-3FEF-296F-B425-B349CBCC2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F48466-B72E-90DC-43AB-7C5AD8B58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2CD35-7093-4486-80E9-BF959B7A4C0A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1BFE3E3-5295-907E-42C3-E8DF5EC8F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5E3D08E-0046-3DB2-3D49-B78D3D254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F4BB12-5E7E-F940-E999-549C96039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9FB44-3596-4FB5-8EC3-66E29E759057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075B203-4220-83D4-DF74-FF4A8AA49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8F5DABD-1961-80E4-C808-C61E17126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7C01BD-BE06-2B22-7F20-439560753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D2096-1BEB-4BBC-9B1D-A805BE9D3848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25827F91-6AA6-4937-D64E-8E6B836FE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66569F5-5232-D552-E854-344E6C277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6961AD-797D-1E92-7536-D29DD1E6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FDE5D-78B1-4B16-BC26-70C4FE27ED21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093BFAA0-9F28-24E0-B8D3-E953EC00F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A826CFC9-B103-0402-995A-6382DD389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80720D-15D0-2818-4E36-79A4D9D41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5ABF5-E5D4-4462-888F-7161278ACF51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C9509D1C-53B7-F148-FD8A-0FE44469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95DB081-7D42-238D-7C8B-5160661B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3DEEC5-D713-7480-746C-9775B377B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B5BF8-353F-4353-B663-2E0870C021F8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7730E01A-7389-A42C-9ED6-25644FDC6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32289B54-6D22-0664-D028-359F97515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29D2C0-5E24-8C90-AEE7-8071F8BA2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B28D2-C7BD-471A-9884-CADFD752E7A4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8A2878F6-A80B-8CDB-D4DD-3C659A95D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23A3D21-3730-09DE-A0C7-A967CE3D3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91449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29D2C0-5E24-8C90-AEE7-8071F8BA2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B28D2-C7BD-471A-9884-CADFD752E7A4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8A2878F6-A80B-8CDB-D4DD-3C659A95D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23A3D21-3730-09DE-A0C7-A967CE3D3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69514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8677CB-0406-8708-4730-C3DEC7AE7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FE1C3-3E19-4015-91EB-4B133B534686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5679FC3E-7AE2-D80B-AB2E-CCE26C1AB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1027">
            <a:extLst>
              <a:ext uri="{FF2B5EF4-FFF2-40B4-BE49-F238E27FC236}">
                <a16:creationId xmlns:a16="http://schemas.microsoft.com/office/drawing/2014/main" id="{E16FAC9E-1B04-12A5-97E6-06F66F2D8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EC354D-66D2-BBD3-3A0F-017350BA4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8CF36-7046-43A8-A093-3D686BE2975E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8F1CE72E-DFFB-F60C-C394-666807721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E7515C9-9685-0344-9264-7806A17CB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56DD3E-93D2-C2C9-0362-55D9079E0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91FFF-2566-4F68-BB4A-D1F61FB03AE0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EC9A62C2-B65D-F39B-2453-43FA47DEA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ECACFAE-57B5-AAF8-62EB-871D755C1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4AD7E7-711E-1BB8-2C39-747802F21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45F9D-5627-4227-8582-3798C06282AA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87E15676-107F-E9F8-80DB-103DB2360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3261DE4-A450-A7A5-37FB-B8487704C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A9B0D2-9CA4-EA78-F75D-1DD12FCC8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37E80-26C5-499C-A6DC-9926DCBEAB01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7DCF8126-C782-FD62-E625-606D81C4B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50728389-89DC-8A67-0BFC-44CF888C1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CED5B2-B732-B2AA-B57D-D2D006BCF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BE9D4-843B-4E82-AC21-6B27AECDD690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7C722BE-9B51-0A2E-3C17-9319CDA7A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548C460-ECDB-E0EC-AE18-DAB082347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B4B764-2F99-9B88-071B-F34288A76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7C7A3-E138-495B-887C-4DE09EBABFD6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22BE8269-970A-E0C9-F1BF-6D9F45461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14012FE5-E12E-AC3F-8A83-8959B5A7E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F0A3B6-CE94-7D33-C074-B58530CC8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A7AF9-0C2D-4C01-9D16-0E422E0565C9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863A2761-CA79-5E42-98FB-B57E54865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083B324-C599-5268-7DD2-A8C709ED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4F5A2-6B0E-C005-EF0D-101611C5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D870-976C-4DDD-B3D2-330866A59360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AF3230-FC3E-ACC8-BCCD-879D25A7F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6BE34C8-729C-8FAB-26C9-0A80DBC6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918676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0E4148-3DE2-1B99-F8DB-3DBFAEA27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FDDDC-D15F-44E8-989A-9B9C7D1203B1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EAEC464B-7296-D348-BE19-279AF5A8B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4BD851B1-2BBA-2651-918E-297ED516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227F76-E964-AA87-69FD-8A9575BA0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DD472-50B9-448C-855C-1D7B3DB7AE01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B3D58174-408D-EE8D-33FD-A930425DF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F43A541-2B9E-30BA-0C13-2F05FE252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79A5FE-137B-7DBF-B91E-243CF901F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E0D90-E5AA-4B15-85FB-E301983C33EE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E0C5C3FF-B52B-7773-35DA-94C82ED5A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72D00FF8-2D4A-87DE-0670-533B4DD51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78CE-A18B-4E4C-9B94-BA212932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F38D-407A-4359-8C9E-CD66DB53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33A2-EE0B-4A70-A6C8-F482B8ECF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C143-9BCA-40AD-863B-8DF3257D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FD0E-BAF1-458C-AA56-D7866572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D4C2-DD84-4033-88B0-D19917AA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EE85-EEA1-4F08-A31F-B3286C306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C78-CEC6-4E57-8293-A7B37F4AE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7C87-6E9C-464B-8757-E810159E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1EB8-615C-4550-8A49-4B132F8D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712F-8924-43F1-A69F-C3FC11D0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A685-3CB4-4C47-9C79-E2B051CEB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2DFCB8-02B3-4CAF-8754-C9042E1F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20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683568" y="266968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/>
                </a:solidFill>
                <a:cs typeface="Aharoni" panose="02010803020104030203" pitchFamily="2" charset="-79"/>
              </a:rPr>
              <a:t>Геометрические места точек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33265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данной окружности с центром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найдите ГМ середин хорд данной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B1E00-063B-88FA-120D-E299BC57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72816"/>
            <a:ext cx="2830725" cy="283072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86EA07C-557B-75C0-A149-4D8A7DDA5CAD}"/>
              </a:ext>
            </a:extLst>
          </p:cNvPr>
          <p:cNvGrpSpPr/>
          <p:nvPr/>
        </p:nvGrpSpPr>
        <p:grpSpPr>
          <a:xfrm>
            <a:off x="380999" y="1772815"/>
            <a:ext cx="8763001" cy="4368682"/>
            <a:chOff x="380999" y="1772815"/>
            <a:chExt cx="8763001" cy="436868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917B60B-773F-35D7-567F-E61AA73DC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776" y="1772815"/>
              <a:ext cx="2830725" cy="2830725"/>
            </a:xfrm>
            <a:prstGeom prst="rect">
              <a:avLst/>
            </a:prstGeom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9332D144-6312-61A7-2182-BEA6394FB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99" y="4941168"/>
              <a:ext cx="87630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если длина хорды меньше диаметра окружности, то окружность; если хорда является диаметром, то центр данной окружности.</a:t>
              </a:r>
              <a:endParaRPr lang="ru-RU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2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 Найдите ГМ центров окружностей, касающихся данной окружности того же радиуса </a:t>
            </a:r>
            <a:r>
              <a:rPr lang="en-US" i="1" dirty="0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1B0CC-39E4-3781-C2F0-85DA70A7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88840"/>
            <a:ext cx="1944216" cy="1944216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5F3CC67-6F0D-7F01-AC53-8E5571B031D5}"/>
              </a:ext>
            </a:extLst>
          </p:cNvPr>
          <p:cNvGrpSpPr/>
          <p:nvPr/>
        </p:nvGrpSpPr>
        <p:grpSpPr>
          <a:xfrm>
            <a:off x="0" y="1091645"/>
            <a:ext cx="9144000" cy="4903801"/>
            <a:chOff x="0" y="1091645"/>
            <a:chExt cx="9144000" cy="490380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648B1168-15D3-3ACD-22D9-07D6B62D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3728" y="1091645"/>
              <a:ext cx="4705858" cy="3835718"/>
            </a:xfrm>
            <a:prstGeom prst="rect">
              <a:avLst/>
            </a:prstGeom>
          </p:spPr>
        </p:pic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7222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кружность радиусом 2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2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Найдите ГМ центров окружностей радиусом 1, касающихся данной окружности радиусом 2.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D6D1D-6311-B93D-6673-6F9AC528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00808"/>
            <a:ext cx="2592288" cy="259228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EDF36FB-FED4-937F-4CC0-A25BC7C699FD}"/>
              </a:ext>
            </a:extLst>
          </p:cNvPr>
          <p:cNvGrpSpPr/>
          <p:nvPr/>
        </p:nvGrpSpPr>
        <p:grpSpPr>
          <a:xfrm>
            <a:off x="0" y="1124744"/>
            <a:ext cx="9144000" cy="4870702"/>
            <a:chOff x="0" y="1124744"/>
            <a:chExt cx="9144000" cy="4870702"/>
          </a:xfrm>
        </p:grpSpPr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7222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две 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кружности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 радиусами 1 и 3.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9A5C6C4-242C-D0C5-5813-2C6481310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3728" y="1124744"/>
              <a:ext cx="4392488" cy="3753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9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Найдите ГМ центров окружностей радиусом 2, касающихся данной окружности радиусом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D6D1D-6311-B93D-6673-6F9AC528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92" y="2733313"/>
            <a:ext cx="1565012" cy="156501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AC50A2F-18D2-C2E0-0ACB-DA65741665A8}"/>
              </a:ext>
            </a:extLst>
          </p:cNvPr>
          <p:cNvGrpSpPr/>
          <p:nvPr/>
        </p:nvGrpSpPr>
        <p:grpSpPr>
          <a:xfrm>
            <a:off x="0" y="1147068"/>
            <a:ext cx="9144000" cy="5413258"/>
            <a:chOff x="0" y="1147068"/>
            <a:chExt cx="9144000" cy="5413258"/>
          </a:xfrm>
        </p:grpSpPr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03710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две 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кружности с радиусами 1 и 3.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9E3DD06-DA35-A879-14BC-FE3A6238D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744" y="1147068"/>
              <a:ext cx="6130266" cy="465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7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>
            <a:extLst>
              <a:ext uri="{FF2B5EF4-FFF2-40B4-BE49-F238E27FC236}">
                <a16:creationId xmlns:a16="http://schemas.microsoft.com/office/drawing/2014/main" id="{755B11F0-0CED-1367-1965-7E7FF46FFF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789363"/>
            <a:ext cx="2508250" cy="438150"/>
          </a:xfrm>
          <a:noFill/>
        </p:spPr>
      </p:pic>
      <p:grpSp>
        <p:nvGrpSpPr>
          <p:cNvPr id="210950" name="Group 6">
            <a:extLst>
              <a:ext uri="{FF2B5EF4-FFF2-40B4-BE49-F238E27FC236}">
                <a16:creationId xmlns:a16="http://schemas.microsoft.com/office/drawing/2014/main" id="{4C97E6CC-19F7-339C-87A5-700B22D075C0}"/>
              </a:ext>
            </a:extLst>
          </p:cNvPr>
          <p:cNvGrpSpPr>
            <a:grpSpLocks/>
          </p:cNvGrpSpPr>
          <p:nvPr/>
        </p:nvGrpSpPr>
        <p:grpSpPr bwMode="auto">
          <a:xfrm>
            <a:off x="0" y="2090739"/>
            <a:ext cx="9144000" cy="4524375"/>
            <a:chOff x="0" y="1090"/>
            <a:chExt cx="5760" cy="2850"/>
          </a:xfrm>
        </p:grpSpPr>
        <p:sp>
          <p:nvSpPr>
            <p:cNvPr id="89096" name="Text Box 7">
              <a:extLst>
                <a:ext uri="{FF2B5EF4-FFF2-40B4-BE49-F238E27FC236}">
                  <a16:creationId xmlns:a16="http://schemas.microsoft.com/office/drawing/2014/main" id="{2192C460-A20E-84D1-1687-225EE3FA3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двух кругов с центрами в точках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радиусами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89097" name="Picture 8">
              <a:extLst>
                <a:ext uri="{FF2B5EF4-FFF2-40B4-BE49-F238E27FC236}">
                  <a16:creationId xmlns:a16="http://schemas.microsoft.com/office/drawing/2014/main" id="{A6D9C26A-9F37-987E-B4AD-5BD7C2FA9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090"/>
              <a:ext cx="2903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095" name="Text Box 9">
                <a:extLst>
                  <a:ext uri="{FF2B5EF4-FFF2-40B4-BE49-F238E27FC236}">
                    <a16:creationId xmlns:a16="http://schemas.microsoft.com/office/drawing/2014/main" id="{E45C9298-11EB-E72A-8164-A7AE3C03E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0823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6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ru-RU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9095" name="Text Box 9">
                <a:extLst>
                  <a:ext uri="{FF2B5EF4-FFF2-40B4-BE49-F238E27FC236}">
                    <a16:creationId xmlns:a16="http://schemas.microsoft.com/office/drawing/2014/main" id="{E45C9298-11EB-E72A-8164-A7AE3C03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0823"/>
                <a:ext cx="9144000" cy="954107"/>
              </a:xfrm>
              <a:prstGeom prst="rect">
                <a:avLst/>
              </a:prstGeom>
              <a:blipFill>
                <a:blip r:embed="rId5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4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>
            <a:extLst>
              <a:ext uri="{FF2B5EF4-FFF2-40B4-BE49-F238E27FC236}">
                <a16:creationId xmlns:a16="http://schemas.microsoft.com/office/drawing/2014/main" id="{B91AE21A-4F78-8A02-55FA-3D970FAE23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716338"/>
            <a:ext cx="2508250" cy="438150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286" name="Text Box 6">
                <a:extLst>
                  <a:ext uri="{FF2B5EF4-FFF2-40B4-BE49-F238E27FC236}">
                    <a16:creationId xmlns:a16="http://schemas.microsoft.com/office/drawing/2014/main" id="{353AB5C0-453B-4185-23F8-73B020004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0824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7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XO</a:t>
                </a:r>
                <a:r>
                  <a:rPr lang="ru-RU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или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286" name="Text Box 6">
                <a:extLst>
                  <a:ext uri="{FF2B5EF4-FFF2-40B4-BE49-F238E27FC236}">
                    <a16:creationId xmlns:a16="http://schemas.microsoft.com/office/drawing/2014/main" id="{353AB5C0-453B-4185-23F8-73B020004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0824"/>
                <a:ext cx="9144000" cy="954107"/>
              </a:xfrm>
              <a:prstGeom prst="rect">
                <a:avLst/>
              </a:prstGeom>
              <a:blipFill>
                <a:blip r:embed="rId4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047" name="Group 7">
            <a:extLst>
              <a:ext uri="{FF2B5EF4-FFF2-40B4-BE49-F238E27FC236}">
                <a16:creationId xmlns:a16="http://schemas.microsoft.com/office/drawing/2014/main" id="{D8F42FAC-FFAB-2923-EFD5-E432AF904AC2}"/>
              </a:ext>
            </a:extLst>
          </p:cNvPr>
          <p:cNvGrpSpPr>
            <a:grpSpLocks/>
          </p:cNvGrpSpPr>
          <p:nvPr/>
        </p:nvGrpSpPr>
        <p:grpSpPr bwMode="auto">
          <a:xfrm>
            <a:off x="0" y="1927226"/>
            <a:ext cx="9144000" cy="4679951"/>
            <a:chOff x="0" y="1214"/>
            <a:chExt cx="5760" cy="2948"/>
          </a:xfrm>
        </p:grpSpPr>
        <p:sp>
          <p:nvSpPr>
            <p:cNvPr id="97288" name="Text Box 8">
              <a:extLst>
                <a:ext uri="{FF2B5EF4-FFF2-40B4-BE49-F238E27FC236}">
                  <a16:creationId xmlns:a16="http://schemas.microsoft.com/office/drawing/2014/main" id="{E3FE905C-61AA-437D-E37E-516987CFF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66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объединение двух кругов с центрами в точках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радиусами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97289" name="Picture 9">
              <a:extLst>
                <a:ext uri="{FF2B5EF4-FFF2-40B4-BE49-F238E27FC236}">
                  <a16:creationId xmlns:a16="http://schemas.microsoft.com/office/drawing/2014/main" id="{947C0839-FD56-037E-5EB2-A4E8FB3F0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214"/>
              <a:ext cx="2857" cy="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4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2A0D8386-77D0-B53F-DCA0-C045B41908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716338"/>
            <a:ext cx="2508250" cy="438150"/>
          </a:xfrm>
          <a:noFill/>
        </p:spPr>
      </p:pic>
      <p:grpSp>
        <p:nvGrpSpPr>
          <p:cNvPr id="219142" name="Group 6">
            <a:extLst>
              <a:ext uri="{FF2B5EF4-FFF2-40B4-BE49-F238E27FC236}">
                <a16:creationId xmlns:a16="http://schemas.microsoft.com/office/drawing/2014/main" id="{04204BA5-36D2-193D-7CBD-2BC893D74846}"/>
              </a:ext>
            </a:extLst>
          </p:cNvPr>
          <p:cNvGrpSpPr>
            <a:grpSpLocks/>
          </p:cNvGrpSpPr>
          <p:nvPr/>
        </p:nvGrpSpPr>
        <p:grpSpPr bwMode="auto">
          <a:xfrm>
            <a:off x="0" y="1927225"/>
            <a:ext cx="9144000" cy="4679949"/>
            <a:chOff x="0" y="1214"/>
            <a:chExt cx="5760" cy="2948"/>
          </a:xfrm>
        </p:grpSpPr>
        <p:sp>
          <p:nvSpPr>
            <p:cNvPr id="103432" name="Text Box 7">
              <a:extLst>
                <a:ext uri="{FF2B5EF4-FFF2-40B4-BE49-F238E27FC236}">
                  <a16:creationId xmlns:a16="http://schemas.microsoft.com/office/drawing/2014/main" id="{775A7DF5-5C41-203B-F613-4F4FF69F0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66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разность двух кругов с центрами в точках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радиусами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03433" name="Picture 8">
              <a:extLst>
                <a:ext uri="{FF2B5EF4-FFF2-40B4-BE49-F238E27FC236}">
                  <a16:creationId xmlns:a16="http://schemas.microsoft.com/office/drawing/2014/main" id="{13DAF109-B8F9-FE3B-EDB5-E4B858B06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214"/>
              <a:ext cx="2884" cy="2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431" name="Text Box 9">
                <a:extLst>
                  <a:ext uri="{FF2B5EF4-FFF2-40B4-BE49-F238E27FC236}">
                    <a16:creationId xmlns:a16="http://schemas.microsoft.com/office/drawing/2014/main" id="{ED2618FA-0AB8-5AD5-7298-466129C5B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2665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8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3431" name="Text Box 9">
                <a:extLst>
                  <a:ext uri="{FF2B5EF4-FFF2-40B4-BE49-F238E27FC236}">
                    <a16:creationId xmlns:a16="http://schemas.microsoft.com/office/drawing/2014/main" id="{ED2618FA-0AB8-5AD5-7298-466129C5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2665"/>
                <a:ext cx="9144000" cy="954107"/>
              </a:xfrm>
              <a:prstGeom prst="rect">
                <a:avLst/>
              </a:prstGeom>
              <a:blipFill>
                <a:blip r:embed="rId5"/>
                <a:stretch>
                  <a:fillRect l="-1333" t="-7051" r="-1333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9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Серединный перпендикуляр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-9525" y="604838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Серединным перпендикуляром </a:t>
            </a:r>
            <a:r>
              <a:rPr lang="ru-RU" sz="2800" dirty="0"/>
              <a:t>к отрезку называется</a:t>
            </a:r>
            <a:r>
              <a:rPr lang="en-US" sz="2800" dirty="0"/>
              <a:t> </a:t>
            </a:r>
            <a:r>
              <a:rPr lang="ru-RU" sz="2800" dirty="0"/>
              <a:t>прямая, перпендикулярная этому отрезку и проходящая через его середину.</a:t>
            </a: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5883"/>
            <a:ext cx="3629542" cy="40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7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5D7FA-92E3-5443-693B-3C131B17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9" y="836712"/>
            <a:ext cx="7487695" cy="5649113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1CF8891-672C-64FC-7475-97CED0F4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7" y="3589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Серединный перпендикуляр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</a:p>
        </p:txBody>
      </p:sp>
    </p:spTree>
    <p:extLst>
      <p:ext uri="{BB962C8B-B14F-4D97-AF65-F5344CB8AC3E}">
        <p14:creationId xmlns:p14="http://schemas.microsoft.com/office/powerpoint/2010/main" val="134442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Теорема. </a:t>
            </a:r>
            <a:r>
              <a:rPr lang="ru-RU" sz="2800" dirty="0"/>
              <a:t>Серединный перпендикуляр к отрезку является ГМТ, одинаково удаленных от концов этого отрезка. </a:t>
            </a: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4165"/>
            <a:ext cx="2281353" cy="254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61193019-524B-6CD9-8351-90171FDA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641" y="1851841"/>
            <a:ext cx="523435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	Доказательство.</a:t>
            </a:r>
            <a:r>
              <a:rPr lang="ru-RU" sz="2200" dirty="0">
                <a:cs typeface="Times New Roman" pitchFamily="18" charset="0"/>
              </a:rPr>
              <a:t> Пусть дан отрезок </a:t>
            </a:r>
            <a:r>
              <a:rPr lang="ru-RU" sz="2200" i="1" dirty="0">
                <a:cs typeface="Times New Roman" pitchFamily="18" charset="0"/>
              </a:rPr>
              <a:t>АВ</a:t>
            </a:r>
            <a:r>
              <a:rPr lang="ru-RU" sz="2200" dirty="0">
                <a:cs typeface="Times New Roman" pitchFamily="18" charset="0"/>
              </a:rPr>
              <a:t> и точка </a:t>
            </a:r>
            <a:r>
              <a:rPr lang="ru-RU" sz="2200" i="1" dirty="0">
                <a:cs typeface="Times New Roman" pitchFamily="18" charset="0"/>
              </a:rPr>
              <a:t>О</a:t>
            </a:r>
            <a:r>
              <a:rPr lang="ru-RU" sz="2200" dirty="0">
                <a:cs typeface="Times New Roman" pitchFamily="18" charset="0"/>
              </a:rPr>
              <a:t> – его середина. </a:t>
            </a:r>
            <a:r>
              <a:rPr lang="ru-RU" sz="2200" dirty="0"/>
              <a:t>О</a:t>
            </a:r>
            <a:r>
              <a:rPr lang="ru-RU" sz="2200" dirty="0">
                <a:cs typeface="Times New Roman" pitchFamily="18" charset="0"/>
              </a:rPr>
              <a:t>чевидно, точка </a:t>
            </a:r>
            <a:r>
              <a:rPr lang="ru-RU" sz="2200" i="1" dirty="0">
                <a:cs typeface="Times New Roman" pitchFamily="18" charset="0"/>
              </a:rPr>
              <a:t>О</a:t>
            </a:r>
            <a:r>
              <a:rPr lang="ru-RU" sz="2200" dirty="0">
                <a:cs typeface="Times New Roman" pitchFamily="18" charset="0"/>
              </a:rPr>
              <a:t> одинаково удалена от точек </a:t>
            </a:r>
            <a:r>
              <a:rPr lang="ru-RU" sz="2200" i="1" dirty="0">
                <a:cs typeface="Times New Roman" pitchFamily="18" charset="0"/>
              </a:rPr>
              <a:t>А</a:t>
            </a:r>
            <a:r>
              <a:rPr lang="ru-RU" sz="2200" dirty="0">
                <a:cs typeface="Times New Roman" pitchFamily="18" charset="0"/>
              </a:rPr>
              <a:t>, </a:t>
            </a:r>
            <a:r>
              <a:rPr lang="ru-RU" sz="2200" i="1" dirty="0">
                <a:cs typeface="Times New Roman" pitchFamily="18" charset="0"/>
              </a:rPr>
              <a:t>В</a:t>
            </a:r>
            <a:r>
              <a:rPr lang="ru-RU" sz="2200" dirty="0">
                <a:cs typeface="Times New Roman" pitchFamily="18" charset="0"/>
              </a:rPr>
              <a:t> и принадлежит серединному перпендикуляру.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91FFA7F-6774-A38F-B72E-A74EE1B6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8791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П</a:t>
            </a:r>
            <a:r>
              <a:rPr lang="ru-RU" sz="2200" dirty="0"/>
              <a:t>усть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 и не совпадает с </a:t>
            </a:r>
            <a:r>
              <a:rPr lang="ru-RU" sz="2200" i="1" dirty="0"/>
              <a:t>О</a:t>
            </a:r>
            <a:r>
              <a:rPr lang="ru-RU" sz="2200" dirty="0"/>
              <a:t>, тогда прямоугольные треугольники </a:t>
            </a:r>
            <a:r>
              <a:rPr lang="ru-RU" sz="2200" i="1" dirty="0"/>
              <a:t>АОС</a:t>
            </a:r>
            <a:r>
              <a:rPr lang="ru-RU" sz="2200" dirty="0"/>
              <a:t> и </a:t>
            </a:r>
            <a:r>
              <a:rPr lang="ru-RU" sz="2200" i="1" dirty="0"/>
              <a:t>ВОС</a:t>
            </a:r>
            <a:r>
              <a:rPr lang="ru-RU" sz="2200" dirty="0"/>
              <a:t> равны (по катетам). Следовательно, </a:t>
            </a:r>
            <a:r>
              <a:rPr lang="ru-RU" sz="2200" i="1" dirty="0"/>
              <a:t>АС=ВС</a:t>
            </a:r>
            <a:r>
              <a:rPr lang="ru-RU" sz="2200" dirty="0"/>
              <a:t>.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A11FAD3A-A0F8-13EE-2841-0D502A23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9330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200" dirty="0"/>
              <a:t> Обратно, пусть</a:t>
            </a:r>
            <a:r>
              <a:rPr lang="ru-RU" sz="2200" dirty="0">
                <a:cs typeface="Times New Roman" pitchFamily="18" charset="0"/>
              </a:rPr>
              <a:t> точка </a:t>
            </a:r>
            <a:r>
              <a:rPr lang="ru-RU" sz="2200" i="1" dirty="0">
                <a:cs typeface="Times New Roman" pitchFamily="18" charset="0"/>
              </a:rPr>
              <a:t>С</a:t>
            </a:r>
            <a:r>
              <a:rPr lang="ru-RU" sz="2200" dirty="0">
                <a:cs typeface="Times New Roman" pitchFamily="18" charset="0"/>
              </a:rPr>
              <a:t> одинаково удалена от точек </a:t>
            </a:r>
            <a:r>
              <a:rPr lang="ru-RU" sz="2200" i="1" dirty="0">
                <a:cs typeface="Times New Roman" pitchFamily="18" charset="0"/>
              </a:rPr>
              <a:t>А</a:t>
            </a:r>
            <a:r>
              <a:rPr lang="ru-RU" sz="2200" dirty="0">
                <a:cs typeface="Times New Roman" pitchFamily="18" charset="0"/>
              </a:rPr>
              <a:t> и </a:t>
            </a:r>
            <a:r>
              <a:rPr lang="ru-RU" sz="2200" i="1" dirty="0">
                <a:cs typeface="Times New Roman" pitchFamily="18" charset="0"/>
              </a:rPr>
              <a:t>В</a:t>
            </a:r>
            <a:r>
              <a:rPr lang="ru-RU" sz="2200" dirty="0">
                <a:cs typeface="Times New Roman" pitchFamily="18" charset="0"/>
              </a:rPr>
              <a:t> и не совпадает с точкой </a:t>
            </a:r>
            <a:r>
              <a:rPr lang="ru-RU" sz="2200" i="1" dirty="0">
                <a:cs typeface="Times New Roman" pitchFamily="18" charset="0"/>
              </a:rPr>
              <a:t>О</a:t>
            </a:r>
            <a:r>
              <a:rPr lang="ru-RU" sz="2200" dirty="0"/>
              <a:t>.</a:t>
            </a:r>
            <a:r>
              <a:rPr lang="ru-RU" sz="2200" dirty="0">
                <a:cs typeface="Times New Roman" pitchFamily="18" charset="0"/>
              </a:rPr>
              <a:t> </a:t>
            </a:r>
            <a:r>
              <a:rPr lang="ru-RU" sz="2200" dirty="0"/>
              <a:t>Тогда треугольник </a:t>
            </a:r>
            <a:r>
              <a:rPr lang="ru-RU" sz="2200" i="1" dirty="0"/>
              <a:t>АВС</a:t>
            </a:r>
            <a:r>
              <a:rPr lang="ru-RU" sz="2200" dirty="0"/>
              <a:t> равнобедренный и </a:t>
            </a:r>
            <a:r>
              <a:rPr lang="ru-RU" sz="2200" i="1" dirty="0"/>
              <a:t>СО</a:t>
            </a:r>
            <a:r>
              <a:rPr lang="ru-RU" sz="2200" dirty="0"/>
              <a:t> – медиана. По свойству равнобедренного треугольника медиана является и высотой. Значит,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перпендикуляру. </a:t>
            </a:r>
          </a:p>
        </p:txBody>
      </p:sp>
    </p:spTree>
    <p:extLst>
      <p:ext uri="{BB962C8B-B14F-4D97-AF65-F5344CB8AC3E}">
        <p14:creationId xmlns:p14="http://schemas.microsoft.com/office/powerpoint/2010/main" val="9191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2434178" cy="3096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7" y="1053085"/>
            <a:ext cx="2444051" cy="30960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7"/>
            <a:ext cx="2434179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904F8-8A2A-4673-320B-1988E74C7019}"/>
              </a:ext>
            </a:extLst>
          </p:cNvPr>
          <p:cNvSpPr txBox="1"/>
          <p:nvPr/>
        </p:nvSpPr>
        <p:spPr>
          <a:xfrm>
            <a:off x="0" y="430825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11.09.2022 Новый ФПУ 2023 год ФГОС</a:t>
            </a:r>
            <a:endParaRPr lang="ru-RU" sz="2000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 Геометрия (учебный предмет)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1.2.4.3.10.1.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Смирнов В.А., Смирнова И.М. Геометрия 7.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1.2.4.3.10.2.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Смирнов В.А., Смирнова И.М. Геометрия 8.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1.2.4.3.10.3.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Смирнов В.А., Смирнова И.М. Геометрия 9.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07504" y="1124744"/>
            <a:ext cx="8713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1. Изобразите ГМТ,  равноудаленных от точек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9" y="2121760"/>
            <a:ext cx="2282415" cy="22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3" y="2134182"/>
            <a:ext cx="2290630" cy="22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9" y="2126554"/>
            <a:ext cx="2305885" cy="22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8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0999" y="62068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4896"/>
            <a:ext cx="2174875" cy="21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44896"/>
            <a:ext cx="2232248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218420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88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8696" y="147922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2. Н</a:t>
            </a:r>
            <a:r>
              <a:rPr lang="ru-RU" dirty="0">
                <a:cs typeface="Times New Roman" pitchFamily="18" charset="0"/>
              </a:rPr>
              <a:t>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6" y="2706068"/>
            <a:ext cx="2441234" cy="24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28" y="2720759"/>
            <a:ext cx="2432511" cy="24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56" y="2708920"/>
            <a:ext cx="2457434" cy="24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36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16632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064"/>
            <a:ext cx="2448272" cy="24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065"/>
            <a:ext cx="2455902" cy="24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45" y="836064"/>
            <a:ext cx="2448272" cy="24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83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60" y="62068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319516" cy="22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1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2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34076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20206"/>
            <a:ext cx="2318793" cy="22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0206"/>
            <a:ext cx="2376264" cy="23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0207"/>
            <a:ext cx="2295531" cy="22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64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636912"/>
            <a:ext cx="2088232" cy="2088232"/>
          </a:xfr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10827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4. Найдите </a:t>
            </a:r>
            <a:r>
              <a:rPr lang="ru-RU" sz="2800" dirty="0">
                <a:cs typeface="Times New Roman" pitchFamily="18" charset="0"/>
              </a:rPr>
              <a:t>геометрическое место центров окружностей, проходящих через две данные точки.</a:t>
            </a:r>
          </a:p>
        </p:txBody>
      </p:sp>
    </p:spTree>
    <p:extLst>
      <p:ext uri="{BB962C8B-B14F-4D97-AF65-F5344CB8AC3E}">
        <p14:creationId xmlns:p14="http://schemas.microsoft.com/office/powerpoint/2010/main" val="3725889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08" y="548680"/>
            <a:ext cx="91347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отрезку, соединяющему две данные точки.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7200"/>
            <a:ext cx="1872208" cy="27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61" y="2725763"/>
            <a:ext cx="2424684" cy="2131144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40768"/>
            <a:ext cx="90924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5. Найдите </a:t>
            </a:r>
            <a:r>
              <a:rPr lang="ru-RU" sz="2800" dirty="0">
                <a:cs typeface="Times New Roman" pitchFamily="18" charset="0"/>
              </a:rPr>
              <a:t>геометрическое место вершин </a:t>
            </a:r>
            <a:r>
              <a:rPr lang="ru-RU" sz="2800" i="1" dirty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равнобедренных треугольников с заданным основанием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95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72" y="13176"/>
            <a:ext cx="91227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без середины этого отрезка.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3581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7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37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404664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6.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Найдите геометрическое место центров окружностей, касающихся двух равных окружностей с центрами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внешним образом.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8DDDF-6E31-5733-4C8E-5EBE2E50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39" y="2724051"/>
            <a:ext cx="3553321" cy="140989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B3713C0-497A-6F39-F39E-7A88922210A3}"/>
              </a:ext>
            </a:extLst>
          </p:cNvPr>
          <p:cNvGrpSpPr/>
          <p:nvPr/>
        </p:nvGrpSpPr>
        <p:grpSpPr>
          <a:xfrm>
            <a:off x="-3552" y="1676155"/>
            <a:ext cx="9144000" cy="3976961"/>
            <a:chOff x="-3552" y="1676155"/>
            <a:chExt cx="9144000" cy="397696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EBEF14D-EEFD-781E-F87E-E4D498C5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1787" y="1676155"/>
              <a:ext cx="3553321" cy="2457793"/>
            </a:xfrm>
            <a:prstGeom prst="rect">
              <a:avLst/>
            </a:prstGeom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FBB6ED2-A234-6D3C-AD25-E99B6E38A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52" y="5191451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серединный перпендикуляр к отрезку </a:t>
              </a:r>
              <a:r>
                <a:rPr lang="en-US" i="1" dirty="0"/>
                <a:t>O</a:t>
              </a:r>
              <a:r>
                <a:rPr lang="en-US" baseline="-25000" dirty="0"/>
                <a:t>1</a:t>
              </a:r>
              <a:r>
                <a:rPr lang="en-US" i="1" dirty="0"/>
                <a:t>O</a:t>
              </a:r>
              <a:r>
                <a:rPr lang="en-US" baseline="-25000" dirty="0"/>
                <a:t>2</a:t>
              </a:r>
              <a:r>
                <a:rPr lang="ru-RU" dirty="0"/>
                <a:t>.</a:t>
              </a:r>
              <a:endParaRPr lang="ru-RU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7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98744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7.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Найдите геометрическое место центров окружностей, касающихся двух равных окружностей с центрами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внутренним образом.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8DDDF-6E31-5733-4C8E-5EBE2E50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87" y="2996952"/>
            <a:ext cx="3553321" cy="140989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D263F3-BB76-B740-26C3-DFA4EBA48227}"/>
              </a:ext>
            </a:extLst>
          </p:cNvPr>
          <p:cNvGrpSpPr/>
          <p:nvPr/>
        </p:nvGrpSpPr>
        <p:grpSpPr>
          <a:xfrm>
            <a:off x="-3552" y="1590418"/>
            <a:ext cx="9144000" cy="4748519"/>
            <a:chOff x="-3552" y="1590418"/>
            <a:chExt cx="9144000" cy="4748519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FBB6ED2-A234-6D3C-AD25-E99B6E38A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52" y="5877272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серединный перпендикуляр к отрезку </a:t>
              </a:r>
              <a:r>
                <a:rPr lang="en-US" i="1" dirty="0"/>
                <a:t>O</a:t>
              </a:r>
              <a:r>
                <a:rPr lang="en-US" baseline="-25000" dirty="0"/>
                <a:t>1</a:t>
              </a:r>
              <a:r>
                <a:rPr lang="en-US" i="1" dirty="0"/>
                <a:t>O</a:t>
              </a:r>
              <a:r>
                <a:rPr lang="en-US" baseline="-25000" dirty="0"/>
                <a:t>2</a:t>
              </a:r>
              <a:r>
                <a:rPr lang="ru-RU" dirty="0"/>
                <a:t>.</a:t>
              </a:r>
              <a:endParaRPr lang="ru-RU" dirty="0">
                <a:cs typeface="Times New Roman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F350BA0-7A95-ACA6-72B9-7FB53169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9865" y="1590418"/>
              <a:ext cx="3677163" cy="3677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6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8</a:t>
            </a:r>
            <a:r>
              <a:rPr lang="ru-RU" sz="2800" dirty="0"/>
              <a:t>. Для данных точек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 </a:t>
            </a:r>
            <a:r>
              <a:rPr lang="ru-RU" sz="2800" dirty="0"/>
              <a:t>найдите ГМТ точек, </a:t>
            </a:r>
            <a:r>
              <a:rPr lang="en-US" sz="2800" i="1" dirty="0"/>
              <a:t>D </a:t>
            </a:r>
            <a:r>
              <a:rPr lang="ru-RU" sz="2800" dirty="0"/>
              <a:t>расстояние от которых до точки </a:t>
            </a:r>
            <a:r>
              <a:rPr lang="en-US" sz="2800" i="1" dirty="0"/>
              <a:t>A </a:t>
            </a:r>
            <a:r>
              <a:rPr lang="ru-RU" sz="2800" dirty="0"/>
              <a:t>меньше чем расстояние до точки </a:t>
            </a:r>
            <a:r>
              <a:rPr lang="en-US" sz="2800" i="1" dirty="0"/>
              <a:t>B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87" y="3717032"/>
            <a:ext cx="306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24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Ответ: </a:t>
            </a:r>
            <a:r>
              <a:rPr lang="ru-RU" sz="2800" dirty="0"/>
              <a:t>полуплоскость, ограниченная серединным перпендикуляром к отрезку </a:t>
            </a:r>
            <a:r>
              <a:rPr lang="en-US" sz="2800" i="1" dirty="0"/>
              <a:t>AB</a:t>
            </a:r>
            <a:r>
              <a:rPr lang="ru-RU" sz="2800" dirty="0"/>
              <a:t>, содержащая точку </a:t>
            </a:r>
            <a:r>
              <a:rPr lang="en-US" sz="2800" i="1" dirty="0"/>
              <a:t>A</a:t>
            </a:r>
            <a:r>
              <a:rPr lang="ru-RU" sz="2800" dirty="0"/>
              <a:t>, без этого серединного перпендикуляра.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88" y="2195340"/>
            <a:ext cx="2324424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78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dirty="0"/>
              <a:t>Пусть </a:t>
            </a:r>
            <a:r>
              <a:rPr lang="en-US" i="1" dirty="0"/>
              <a:t>D – </a:t>
            </a:r>
            <a:r>
              <a:rPr lang="ru-RU" dirty="0"/>
              <a:t>внутренняя точка этой полуплоскости. Обозначим </a:t>
            </a:r>
            <a:r>
              <a:rPr lang="en-US" i="1" dirty="0"/>
              <a:t>C </a:t>
            </a:r>
            <a:r>
              <a:rPr lang="ru-RU" dirty="0"/>
              <a:t>точку его пересечения с серединным перпендикуляром </a:t>
            </a:r>
            <a:r>
              <a:rPr lang="en-US" i="1" dirty="0"/>
              <a:t>c</a:t>
            </a:r>
            <a:r>
              <a:rPr lang="ru-RU" dirty="0"/>
              <a:t>. Воспользуемся неравенством треугольника, применённому к треугольнику </a:t>
            </a:r>
            <a:r>
              <a:rPr lang="en-US" i="1" dirty="0"/>
              <a:t>ACD</a:t>
            </a:r>
            <a:r>
              <a:rPr lang="ru-RU" dirty="0"/>
              <a:t>. Имеем </a:t>
            </a:r>
            <a:r>
              <a:rPr lang="en-US" i="1" dirty="0"/>
              <a:t>AD &lt; AC + CD = BC + CD = BD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62" y="40954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Аналогичным образом доказывается, что для внутренних точек </a:t>
            </a:r>
            <a:r>
              <a:rPr lang="en-US" i="1" dirty="0"/>
              <a:t>E</a:t>
            </a:r>
            <a:r>
              <a:rPr lang="ru-RU" dirty="0"/>
              <a:t> полуплоскости, ограниченной серединным перпендикуляром и содержащей точку </a:t>
            </a:r>
            <a:r>
              <a:rPr lang="en-US" i="1" dirty="0"/>
              <a:t>B</a:t>
            </a:r>
            <a:r>
              <a:rPr lang="ru-RU" dirty="0"/>
              <a:t>, выполняется неравенство </a:t>
            </a:r>
            <a:r>
              <a:rPr lang="en-US" i="1" dirty="0"/>
              <a:t>AE &gt; BE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2" y="56581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Следовательно, искомым ГМТ является полуплоскость, ограниченная серединным перпендикуляром к отрезку </a:t>
            </a:r>
            <a:r>
              <a:rPr lang="en-US" i="1" dirty="0"/>
              <a:t>AB</a:t>
            </a:r>
            <a:r>
              <a:rPr lang="ru-RU" dirty="0"/>
              <a:t>, содержащая точку </a:t>
            </a:r>
            <a:r>
              <a:rPr lang="en-US" i="1" dirty="0"/>
              <a:t>A</a:t>
            </a:r>
            <a:r>
              <a:rPr lang="ru-RU" dirty="0"/>
              <a:t>, без этого серединного перпендикуляра.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663771"/>
            <a:ext cx="2324424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6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144" name="Text Box 8">
                <a:extLst>
                  <a:ext uri="{FF2B5EF4-FFF2-40B4-BE49-F238E27FC236}">
                    <a16:creationId xmlns:a16="http://schemas.microsoft.com/office/drawing/2014/main" id="{B9E9ED21-110F-FDAC-F74A-365354E4C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8396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9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CA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CB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1144" name="Text Box 8">
                <a:extLst>
                  <a:ext uri="{FF2B5EF4-FFF2-40B4-BE49-F238E27FC236}">
                    <a16:creationId xmlns:a16="http://schemas.microsoft.com/office/drawing/2014/main" id="{B9E9ED21-110F-FDAC-F74A-365354E4C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8396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7051" r="-1333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0" name="Picture 17">
            <a:extLst>
              <a:ext uri="{FF2B5EF4-FFF2-40B4-BE49-F238E27FC236}">
                <a16:creationId xmlns:a16="http://schemas.microsoft.com/office/drawing/2014/main" id="{0D50B976-2721-89C8-769D-4C22C7DE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2225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59" name="Group 19">
            <a:extLst>
              <a:ext uri="{FF2B5EF4-FFF2-40B4-BE49-F238E27FC236}">
                <a16:creationId xmlns:a16="http://schemas.microsoft.com/office/drawing/2014/main" id="{6265A12A-F6EE-07E2-FBDA-D926582AC6EA}"/>
              </a:ext>
            </a:extLst>
          </p:cNvPr>
          <p:cNvGrpSpPr>
            <a:grpSpLocks/>
          </p:cNvGrpSpPr>
          <p:nvPr/>
        </p:nvGrpSpPr>
        <p:grpSpPr bwMode="auto">
          <a:xfrm>
            <a:off x="0" y="1853406"/>
            <a:ext cx="8964488" cy="4181475"/>
            <a:chOff x="0" y="1382"/>
            <a:chExt cx="5760" cy="2634"/>
          </a:xfrm>
        </p:grpSpPr>
        <p:sp>
          <p:nvSpPr>
            <p:cNvPr id="91142" name="Text Box 5">
              <a:extLst>
                <a:ext uri="{FF2B5EF4-FFF2-40B4-BE49-F238E27FC236}">
                  <a16:creationId xmlns:a16="http://schemas.microsoft.com/office/drawing/2014/main" id="{3A571689-3EEF-E7AB-A743-384FFE6EB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6"/>
              <a:ext cx="57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круга и полуплоскости.</a:t>
              </a:r>
            </a:p>
          </p:txBody>
        </p:sp>
        <p:pic>
          <p:nvPicPr>
            <p:cNvPr id="91143" name="Picture 18">
              <a:extLst>
                <a:ext uri="{FF2B5EF4-FFF2-40B4-BE49-F238E27FC236}">
                  <a16:creationId xmlns:a16="http://schemas.microsoft.com/office/drawing/2014/main" id="{712D82A8-6471-5FDB-4E99-ADE284AB6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1382"/>
              <a:ext cx="2363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09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>
            <a:extLst>
              <a:ext uri="{FF2B5EF4-FFF2-40B4-BE49-F238E27FC236}">
                <a16:creationId xmlns:a16="http://schemas.microsoft.com/office/drawing/2014/main" id="{61686128-D89D-BF8D-0F00-249951F4A83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276475"/>
            <a:ext cx="3168650" cy="262572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190" name="Text Box 6">
                <a:extLst>
                  <a:ext uri="{FF2B5EF4-FFF2-40B4-BE49-F238E27FC236}">
                    <a16:creationId xmlns:a16="http://schemas.microsoft.com/office/drawing/2014/main" id="{D203FF46-483F-50EF-8D09-B55F3F538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4149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три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BX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BX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CX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3190" name="Text Box 6">
                <a:extLst>
                  <a:ext uri="{FF2B5EF4-FFF2-40B4-BE49-F238E27FC236}">
                    <a16:creationId xmlns:a16="http://schemas.microsoft.com/office/drawing/2014/main" id="{D203FF46-483F-50EF-8D09-B55F3F538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4149"/>
                <a:ext cx="9144000" cy="954107"/>
              </a:xfrm>
              <a:prstGeom prst="rect">
                <a:avLst/>
              </a:prstGeom>
              <a:blipFill>
                <a:blip r:embed="rId4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295" name="Group 7">
            <a:extLst>
              <a:ext uri="{FF2B5EF4-FFF2-40B4-BE49-F238E27FC236}">
                <a16:creationId xmlns:a16="http://schemas.microsoft.com/office/drawing/2014/main" id="{38AA4ADA-164C-6B6C-D5CD-901395292B45}"/>
              </a:ext>
            </a:extLst>
          </p:cNvPr>
          <p:cNvGrpSpPr>
            <a:grpSpLocks/>
          </p:cNvGrpSpPr>
          <p:nvPr/>
        </p:nvGrpSpPr>
        <p:grpSpPr bwMode="auto">
          <a:xfrm>
            <a:off x="0" y="1768475"/>
            <a:ext cx="9144000" cy="4916488"/>
            <a:chOff x="0" y="1114"/>
            <a:chExt cx="5760" cy="3097"/>
          </a:xfrm>
        </p:grpSpPr>
        <p:sp>
          <p:nvSpPr>
            <p:cNvPr id="93192" name="Text Box 8">
              <a:extLst>
                <a:ext uri="{FF2B5EF4-FFF2-40B4-BE49-F238E27FC236}">
                  <a16:creationId xmlns:a16="http://schemas.microsoft.com/office/drawing/2014/main" id="{3E5EBCDC-199F-C503-1D67-A37B08FA7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двух полуплоскостей, ограниченных серединными перпендикулярами к отрезкам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BC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3193" name="Picture 9">
              <a:extLst>
                <a:ext uri="{FF2B5EF4-FFF2-40B4-BE49-F238E27FC236}">
                  <a16:creationId xmlns:a16="http://schemas.microsoft.com/office/drawing/2014/main" id="{88BDE6B0-172E-8B6F-B237-819BB0177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1114"/>
              <a:ext cx="2404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5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5B9AC691-268E-94F5-01E3-7C8B452391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276475"/>
            <a:ext cx="2824162" cy="233997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334" name="Text Box 6">
                <a:extLst>
                  <a:ext uri="{FF2B5EF4-FFF2-40B4-BE49-F238E27FC236}">
                    <a16:creationId xmlns:a16="http://schemas.microsoft.com/office/drawing/2014/main" id="{99C412E7-CCC7-0F02-4BE0-53BA9B129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6098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три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BX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или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BX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CX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334" name="Text Box 6">
                <a:extLst>
                  <a:ext uri="{FF2B5EF4-FFF2-40B4-BE49-F238E27FC236}">
                    <a16:creationId xmlns:a16="http://schemas.microsoft.com/office/drawing/2014/main" id="{99C412E7-CCC7-0F02-4BE0-53BA9B129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6098"/>
                <a:ext cx="9144000" cy="954107"/>
              </a:xfrm>
              <a:prstGeom prst="rect">
                <a:avLst/>
              </a:prstGeom>
              <a:blipFill>
                <a:blip r:embed="rId4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343" name="Group 7">
            <a:extLst>
              <a:ext uri="{FF2B5EF4-FFF2-40B4-BE49-F238E27FC236}">
                <a16:creationId xmlns:a16="http://schemas.microsoft.com/office/drawing/2014/main" id="{D679AB2A-9426-8779-3E6A-56B14400C0B9}"/>
              </a:ext>
            </a:extLst>
          </p:cNvPr>
          <p:cNvGrpSpPr>
            <a:grpSpLocks/>
          </p:cNvGrpSpPr>
          <p:nvPr/>
        </p:nvGrpSpPr>
        <p:grpSpPr bwMode="auto">
          <a:xfrm>
            <a:off x="0" y="2033588"/>
            <a:ext cx="9144000" cy="4651374"/>
            <a:chOff x="0" y="1281"/>
            <a:chExt cx="5760" cy="2930"/>
          </a:xfrm>
        </p:grpSpPr>
        <p:sp>
          <p:nvSpPr>
            <p:cNvPr id="99336" name="Text Box 8">
              <a:extLst>
                <a:ext uri="{FF2B5EF4-FFF2-40B4-BE49-F238E27FC236}">
                  <a16:creationId xmlns:a16="http://schemas.microsoft.com/office/drawing/2014/main" id="{D58BBF8F-E2F8-7918-0351-5172D763D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объединение двух полуплоскостей, ограниченных серединными перпендикулярами к отрезкам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BC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9337" name="Picture 9">
              <a:extLst>
                <a:ext uri="{FF2B5EF4-FFF2-40B4-BE49-F238E27FC236}">
                  <a16:creationId xmlns:a16="http://schemas.microsoft.com/office/drawing/2014/main" id="{DFD13BB4-C5E3-1A3C-2C5B-AC5BFA830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" y="1281"/>
              <a:ext cx="1970" cy="1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89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Биссектриса угла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07504" y="457200"/>
            <a:ext cx="90031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Теорема. </a:t>
            </a:r>
            <a:r>
              <a:rPr lang="ru-RU" sz="2800" dirty="0"/>
              <a:t>Биссектриса угла является ГМТ, лежащих внутри этого угла и одинаково удаленных от его сторон.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57537"/>
            <a:ext cx="292603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0" y="384547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pitchFamily="18" charset="0"/>
              </a:rPr>
              <a:t>	Обратно, если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угла, то прямоугольные треугольники </a:t>
            </a:r>
            <a:r>
              <a:rPr lang="en-US" i="1" dirty="0">
                <a:cs typeface="Times New Roman" pitchFamily="18" charset="0"/>
              </a:rPr>
              <a:t>AOC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BOC</a:t>
            </a:r>
            <a:r>
              <a:rPr lang="ru-RU" dirty="0">
                <a:cs typeface="Times New Roman" pitchFamily="18" charset="0"/>
              </a:rPr>
              <a:t> равны (по гипотенузе и острому углу). Следовательно, 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Значит,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одинаково удалена от сторон данного угла.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3AB7B2D-1F69-4B18-826B-9CFDD03678F5}"/>
              </a:ext>
            </a:extLst>
          </p:cNvPr>
          <p:cNvGrpSpPr/>
          <p:nvPr/>
        </p:nvGrpSpPr>
        <p:grpSpPr>
          <a:xfrm>
            <a:off x="0" y="0"/>
            <a:ext cx="9144000" cy="3664868"/>
            <a:chOff x="0" y="0"/>
            <a:chExt cx="9144000" cy="3664868"/>
          </a:xfrm>
        </p:grpSpPr>
        <p:pic>
          <p:nvPicPr>
            <p:cNvPr id="3277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40768"/>
              <a:ext cx="2971800" cy="232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07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  <a:cs typeface="Times New Roman" pitchFamily="18" charset="0"/>
                </a:rPr>
                <a:t>	Доказательство.</a:t>
              </a:r>
              <a:r>
                <a:rPr lang="ru-RU" dirty="0">
                  <a:cs typeface="Times New Roman" pitchFamily="18" charset="0"/>
                </a:rPr>
                <a:t> Рассмотрим угол </a:t>
              </a:r>
              <a:r>
                <a:rPr lang="en-US" dirty="0">
                  <a:cs typeface="Times New Roman" pitchFamily="18" charset="0"/>
                </a:rPr>
                <a:t>c</a:t>
              </a:r>
              <a:r>
                <a:rPr lang="ru-RU" dirty="0">
                  <a:cs typeface="Times New Roman" pitchFamily="18" charset="0"/>
                </a:rPr>
                <a:t> вершиной в точке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 и сторонами </a:t>
              </a:r>
              <a:r>
                <a:rPr lang="ru-RU" i="1" dirty="0">
                  <a:cs typeface="Times New Roman" pitchFamily="18" charset="0"/>
                </a:rPr>
                <a:t>а</a:t>
              </a:r>
              <a:r>
                <a:rPr lang="ru-RU" dirty="0">
                  <a:cs typeface="Times New Roman" pitchFamily="18" charset="0"/>
                </a:rPr>
                <a:t>,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dirty="0">
                  <a:cs typeface="Times New Roman" pitchFamily="18" charset="0"/>
                </a:rPr>
                <a:t>. Пусть точка </a:t>
              </a:r>
              <a:r>
                <a:rPr lang="ru-RU" i="1" dirty="0">
                  <a:cs typeface="Times New Roman" pitchFamily="18" charset="0"/>
                </a:rPr>
                <a:t>С</a:t>
              </a:r>
              <a:r>
                <a:rPr lang="ru-RU" dirty="0">
                  <a:cs typeface="Times New Roman" pitchFamily="18" charset="0"/>
                </a:rPr>
                <a:t> лежит внутри данного угла. Опустим из нее</a:t>
              </a:r>
              <a:r>
                <a:rPr lang="ru-RU" b="1" dirty="0">
                  <a:cs typeface="Times New Roman" pitchFamily="18" charset="0"/>
                </a:rPr>
                <a:t> </a:t>
              </a:r>
              <a:r>
                <a:rPr lang="ru-RU" dirty="0">
                  <a:cs typeface="Times New Roman" pitchFamily="18" charset="0"/>
                </a:rPr>
                <a:t>перпендикуляры </a:t>
              </a:r>
              <a:r>
                <a:rPr lang="ru-RU" i="1" dirty="0">
                  <a:cs typeface="Times New Roman" pitchFamily="18" charset="0"/>
                </a:rPr>
                <a:t>СА</a:t>
              </a:r>
              <a:r>
                <a:rPr lang="ru-RU" dirty="0">
                  <a:cs typeface="Times New Roman" pitchFamily="18" charset="0"/>
                </a:rPr>
                <a:t> и </a:t>
              </a:r>
              <a:r>
                <a:rPr lang="en-US" i="1" dirty="0">
                  <a:cs typeface="Times New Roman" pitchFamily="18" charset="0"/>
                </a:rPr>
                <a:t>CB </a:t>
              </a:r>
              <a:r>
                <a:rPr lang="ru-RU" dirty="0">
                  <a:cs typeface="Times New Roman" pitchFamily="18" charset="0"/>
                </a:rPr>
                <a:t>на стороны </a:t>
              </a:r>
              <a:r>
                <a:rPr lang="ru-RU" i="1" dirty="0">
                  <a:cs typeface="Times New Roman" pitchFamily="18" charset="0"/>
                </a:rPr>
                <a:t>а</a:t>
              </a:r>
              <a:r>
                <a:rPr lang="ru-RU" dirty="0">
                  <a:cs typeface="Times New Roman" pitchFamily="18" charset="0"/>
                </a:rPr>
                <a:t> и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dirty="0"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" name="Text Box 6">
            <a:extLst>
              <a:ext uri="{FF2B5EF4-FFF2-40B4-BE49-F238E27FC236}">
                <a16:creationId xmlns:a16="http://schemas.microsoft.com/office/drawing/2014/main" id="{CEB10736-5A31-5718-3ED1-997688A31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1368741"/>
            <a:ext cx="54360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pitchFamily="18" charset="0"/>
              </a:rPr>
              <a:t>	Если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CB</a:t>
            </a:r>
            <a:r>
              <a:rPr lang="ru-RU" dirty="0">
                <a:cs typeface="Times New Roman" pitchFamily="18" charset="0"/>
              </a:rPr>
              <a:t>, то прямоугольные треугольники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равны (по гипотенузе и катету). Следовательно, углы  </a:t>
            </a:r>
            <a:r>
              <a:rPr lang="en-US" i="1" dirty="0">
                <a:cs typeface="Times New Roman" pitchFamily="18" charset="0"/>
              </a:rPr>
              <a:t>AOC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BOC </a:t>
            </a:r>
            <a:r>
              <a:rPr lang="ru-RU" dirty="0">
                <a:cs typeface="Times New Roman" pitchFamily="18" charset="0"/>
              </a:rPr>
              <a:t>равны. Значит,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угла.</a:t>
            </a:r>
            <a:r>
              <a:rPr lang="ru-RU" i="1" dirty="0">
                <a:cs typeface="Times New Roman" pitchFamily="18" charset="0"/>
              </a:rPr>
              <a:t> 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9E6DC15-7A22-ABF0-DCEC-DBA3DD44F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2" y="220616"/>
            <a:ext cx="4204549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</a:t>
            </a:r>
            <a:r>
              <a:rPr lang="ru-RU" dirty="0"/>
              <a:t>В наших учебниках мы придерживаемся модульной структуры, рекомендованной ФГОС, при которой связанные между собой темы объединены в один модуль и расположены в одном месте.</a:t>
            </a:r>
          </a:p>
          <a:p>
            <a:pPr algn="just" eaLnBrk="1" hangingPunct="1"/>
            <a:r>
              <a:rPr lang="ru-RU" dirty="0"/>
              <a:t>	Таким модулем является третья глава «Окружность. Геометрические построения» нашего учебника геометрии 7-го класса.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B7B1CD-8EEA-95B6-7343-220C6048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041" y="220616"/>
            <a:ext cx="4866144" cy="66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5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2984" y="40466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1. Изобразите геометрическое место внутренних точек угла </a:t>
            </a:r>
            <a:r>
              <a:rPr lang="en-US" sz="2800" i="1" dirty="0"/>
              <a:t>AOB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равноудаленных от его сторон.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0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8" y="2925716"/>
            <a:ext cx="2168127" cy="21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88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3201"/>
            <a:ext cx="2179916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26" y="613201"/>
            <a:ext cx="2213987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7" y="599890"/>
            <a:ext cx="2183911" cy="21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86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6319" y="54868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2. На прямой </a:t>
            </a:r>
            <a:r>
              <a:rPr lang="en-US" sz="2800" i="1" dirty="0"/>
              <a:t>c </a:t>
            </a:r>
            <a:r>
              <a:rPr lang="ru-RU" sz="2800" dirty="0"/>
              <a:t>отметьте точку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lang="ru-RU" sz="2800" dirty="0"/>
              <a:t>, равноудаленную от сторон угла </a:t>
            </a:r>
            <a:r>
              <a:rPr lang="en-US" sz="2800" i="1" dirty="0"/>
              <a:t>AOB</a:t>
            </a:r>
            <a:r>
              <a:rPr lang="ru-RU" sz="2800" dirty="0"/>
              <a:t>. </a:t>
            </a:r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3" y="2708920"/>
            <a:ext cx="2393181" cy="23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08" y="2692722"/>
            <a:ext cx="2336534" cy="23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26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5"/>
            <a:ext cx="2574528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04" y="1412776"/>
            <a:ext cx="2583656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29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1CF8891-672C-64FC-7475-97CED0F4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7" y="3589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Биссектриса угла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41AB3-6DCB-FFE6-4CF4-540C55F82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7487695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5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928" y="62068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3. Найдите геометрическое место точек, одинаково удаленных от двух пересекающихся прямых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60" y="2636912"/>
            <a:ext cx="34403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90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85097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145416" y="0"/>
            <a:ext cx="8998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>
                <a:cs typeface="Times New Roman" pitchFamily="18" charset="0"/>
              </a:rPr>
              <a:t>биссектрисы четырех углов, образованных данными прямыми. </a:t>
            </a:r>
          </a:p>
        </p:txBody>
      </p:sp>
    </p:spTree>
    <p:extLst>
      <p:ext uri="{BB962C8B-B14F-4D97-AF65-F5344CB8AC3E}">
        <p14:creationId xmlns:p14="http://schemas.microsoft.com/office/powerpoint/2010/main" val="4065693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4. Для двух данных пересекающихся прямых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геометрическое место точек, расположенных ближе 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чем к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79" y="2780928"/>
            <a:ext cx="3117233" cy="20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0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145" y="52388"/>
            <a:ext cx="9126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  <a:r>
              <a:rPr lang="ru-RU" sz="2800" dirty="0"/>
              <a:t> внутренности двух вертикальных углов, образованных биссектрисами. </a:t>
            </a:r>
          </a:p>
        </p:txBody>
      </p:sp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736304" cy="265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53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3068960"/>
            <a:ext cx="3585424" cy="2197565"/>
          </a:xfr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297" y="47667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5. Найдите геометрическое место центров окружностей, касающихся двух данных пересекающихся прямых.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8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96AAC-12E7-E32B-0CE3-7A5D6D44C1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67" y="4107415"/>
            <a:ext cx="4500252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694CD-C884-F062-9F72-E12CDEABB9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096" y="434655"/>
            <a:ext cx="4447338" cy="3577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C41E9-B424-5901-7349-8A12A8CFE5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77" y="809464"/>
            <a:ext cx="4535493" cy="3202225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E74BCECF-C1E7-49FB-1248-793A756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</a:t>
            </a:r>
            <a:r>
              <a:rPr lang="ru-RU" sz="2000" dirty="0"/>
              <a:t>Учебник геометрии Л.С. Атанасяна и др. модульной структуры не придерживается.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0D841B-ED3B-7C01-86D7-AC8F7B79A54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6399" y="3988971"/>
            <a:ext cx="4379787" cy="28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1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35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>
                <a:cs typeface="Times New Roman" pitchFamily="18" charset="0"/>
              </a:rPr>
              <a:t>биссектрисы углов, образующихся при пересечении данных прямых</a:t>
            </a:r>
            <a:r>
              <a:rPr lang="ru-RU" dirty="0"/>
              <a:t>, без точки пересечения этих прямых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7265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02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40">
            <a:extLst>
              <a:ext uri="{FF2B5EF4-FFF2-40B4-BE49-F238E27FC236}">
                <a16:creationId xmlns:a16="http://schemas.microsoft.com/office/drawing/2014/main" id="{1479A0B6-49A6-47AA-9E97-BE56AB28B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Изобразите ГМТ,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  <a:endParaRPr lang="en-US" altLang="ru-RU" sz="2800" dirty="0"/>
          </a:p>
        </p:txBody>
      </p:sp>
      <p:pic>
        <p:nvPicPr>
          <p:cNvPr id="2052" name="Picture 1061">
            <a:extLst>
              <a:ext uri="{FF2B5EF4-FFF2-40B4-BE49-F238E27FC236}">
                <a16:creationId xmlns:a16="http://schemas.microsoft.com/office/drawing/2014/main" id="{083B51AA-8C51-49D8-91C5-B945C6C6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>
            <a:extLst>
              <a:ext uri="{FF2B5EF4-FFF2-40B4-BE49-F238E27FC236}">
                <a16:creationId xmlns:a16="http://schemas.microsoft.com/office/drawing/2014/main" id="{0B8698C9-AF5D-4493-A274-C473E852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>
            <a:extLst>
              <a:ext uri="{FF2B5EF4-FFF2-40B4-BE49-F238E27FC236}">
                <a16:creationId xmlns:a16="http://schemas.microsoft.com/office/drawing/2014/main" id="{0CC5D66D-2664-48D0-86C5-68A1BED6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>
            <a:extLst>
              <a:ext uri="{FF2B5EF4-FFF2-40B4-BE49-F238E27FC236}">
                <a16:creationId xmlns:a16="http://schemas.microsoft.com/office/drawing/2014/main" id="{BB7429F6-6D2D-4705-A647-49AAB8FC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>
            <a:extLst>
              <a:ext uri="{FF2B5EF4-FFF2-40B4-BE49-F238E27FC236}">
                <a16:creationId xmlns:a16="http://schemas.microsoft.com/office/drawing/2014/main" id="{7855A65C-0F15-4D09-9F99-EE41BF6B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>
            <a:extLst>
              <a:ext uri="{FF2B5EF4-FFF2-40B4-BE49-F238E27FC236}">
                <a16:creationId xmlns:a16="http://schemas.microsoft.com/office/drawing/2014/main" id="{6C7E3210-89D0-49DB-A493-9201B9AA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>
            <a:extLst>
              <a:ext uri="{FF2B5EF4-FFF2-40B4-BE49-F238E27FC236}">
                <a16:creationId xmlns:a16="http://schemas.microsoft.com/office/drawing/2014/main" id="{59DE3C7B-88F2-4127-9566-043C516F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826FB-357E-41A4-A8AA-E6C5E87CC450}"/>
              </a:ext>
            </a:extLst>
          </p:cNvPr>
          <p:cNvSpPr txBox="1"/>
          <p:nvPr/>
        </p:nvSpPr>
        <p:spPr>
          <a:xfrm>
            <a:off x="0" y="7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Кривые, как геометрические места точек*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Использованием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50BD5A-9698-8421-1139-20BC86D8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92696"/>
            <a:ext cx="6396573" cy="59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9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9A729A-78FD-4100-AF21-026DB51A1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Определение параболы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2B914A1-EA79-44A7-9516-BC19E5F2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точек, равноудаленных от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не принадлежащая этой прямой,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параболой</a:t>
            </a:r>
            <a:r>
              <a:rPr lang="ru-RU" altLang="ru-RU" sz="2800" dirty="0">
                <a:cs typeface="Times New Roman" panose="02020603050405020304" pitchFamily="18" charset="0"/>
              </a:rPr>
              <a:t>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директрисой</a:t>
            </a:r>
            <a:r>
              <a:rPr lang="ru-RU" altLang="ru-RU" sz="2800" dirty="0">
                <a:cs typeface="Times New Roman" panose="02020603050405020304" pitchFamily="18" charset="0"/>
              </a:rPr>
              <a:t>, а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-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фокусом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параболы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E763EA37-0A8F-4E4A-8E96-F9EFE7E8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7D695A-8C53-4424-86DA-029268A4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17F4F4A-5E2F-49FE-99E4-393691C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2781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8A63F017-C14C-4DBC-91B0-DF186C9C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	Параболу можно нарисовать с помощью линейки, угольника, кнопок, нитки и карандаша.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17341-4121-4C2D-B39C-B91543F8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209675"/>
            <a:ext cx="6276975" cy="5648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Получение параболы с использованием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06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7">
            <a:extLst>
              <a:ext uri="{FF2B5EF4-FFF2-40B4-BE49-F238E27FC236}">
                <a16:creationId xmlns:a16="http://schemas.microsoft.com/office/drawing/2014/main" id="{B61F18A8-77DF-46F0-91D4-3962BBDE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Укажите ГМТ </a:t>
            </a:r>
            <a:r>
              <a:rPr lang="en-US" altLang="ru-RU" sz="2800" i="1" dirty="0"/>
              <a:t>A’</a:t>
            </a:r>
            <a:r>
              <a:rPr lang="ru-RU" altLang="ru-RU" sz="2800" dirty="0"/>
              <a:t>, для которых расстояние до фокуса меньше расстояния до директрисы.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8" name="Picture 1030">
            <a:extLst>
              <a:ext uri="{FF2B5EF4-FFF2-40B4-BE49-F238E27FC236}">
                <a16:creationId xmlns:a16="http://schemas.microsoft.com/office/drawing/2014/main" id="{2C8FA5B4-0278-47C4-87C0-C9C9C245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5C0702-7159-B538-3B9E-859A7AAB3A6E}"/>
              </a:ext>
            </a:extLst>
          </p:cNvPr>
          <p:cNvGrpSpPr/>
          <p:nvPr/>
        </p:nvGrpSpPr>
        <p:grpSpPr>
          <a:xfrm>
            <a:off x="533400" y="1897264"/>
            <a:ext cx="8229600" cy="4717855"/>
            <a:chOff x="533400" y="1897264"/>
            <a:chExt cx="8229600" cy="4717855"/>
          </a:xfrm>
        </p:grpSpPr>
        <p:sp>
          <p:nvSpPr>
            <p:cNvPr id="6151" name="Text Box 1032">
              <a:extLst>
                <a:ext uri="{FF2B5EF4-FFF2-40B4-BE49-F238E27FC236}">
                  <a16:creationId xmlns:a16="http://schemas.microsoft.com/office/drawing/2014/main" id="{BD723087-1C51-4B88-BC93-453D21E28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6096006"/>
              <a:ext cx="8229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Точки </a:t>
              </a:r>
              <a:r>
                <a:rPr lang="en-US" altLang="ru-RU" sz="2800" i="1"/>
                <a:t> A’</a:t>
              </a:r>
              <a:r>
                <a:rPr lang="ru-RU" altLang="ru-RU" sz="2800"/>
                <a:t>, расположенные выше параболы.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0CF8DBB-3DCA-6F8B-562D-8000F0554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6438" y="1897264"/>
              <a:ext cx="5896798" cy="39820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F70F1A6F-37E3-45BD-9C3A-D3A5BEF3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Укажите ГМТ </a:t>
            </a:r>
            <a:r>
              <a:rPr lang="en-US" altLang="ru-RU" sz="2800" i="1" dirty="0"/>
              <a:t>A”</a:t>
            </a:r>
            <a:r>
              <a:rPr lang="ru-RU" altLang="ru-RU" sz="2800" dirty="0"/>
              <a:t>, для которых расстояние до фокуса больше расстояния до директрисы.</a:t>
            </a:r>
            <a:endParaRPr lang="en-US" altLang="ru-RU" sz="28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93D30C4-A120-4489-A273-5570746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F4F053B-9F98-6444-AB0D-09C703418FF1}"/>
              </a:ext>
            </a:extLst>
          </p:cNvPr>
          <p:cNvGrpSpPr/>
          <p:nvPr/>
        </p:nvGrpSpPr>
        <p:grpSpPr>
          <a:xfrm>
            <a:off x="457200" y="2076646"/>
            <a:ext cx="8305800" cy="4538473"/>
            <a:chOff x="457200" y="2076646"/>
            <a:chExt cx="8305800" cy="4538473"/>
          </a:xfrm>
        </p:grpSpPr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id="{7674AE82-1958-45B4-BA2C-A53F2B8C7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6096006"/>
              <a:ext cx="830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Точки </a:t>
              </a:r>
              <a:r>
                <a:rPr lang="en-US" altLang="ru-RU" sz="2800" i="1"/>
                <a:t> A”</a:t>
              </a:r>
              <a:r>
                <a:rPr lang="ru-RU" altLang="ru-RU" sz="2800"/>
                <a:t>, расположенные ниже параболы.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59BFF1D-5E0E-E1D2-80EF-B109ECF8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7697" y="2076646"/>
              <a:ext cx="5754178" cy="39878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AC043217-D5D9-410A-BC43-9011FF66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313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будет происходить с параболой, если фокус: а) удаляется от директрисы; б) приближается к директрисе?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2490A85-3DCD-4D98-8FC2-90D4559C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30" y="2204864"/>
            <a:ext cx="5371796" cy="31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8" name="Group 12">
            <a:extLst>
              <a:ext uri="{FF2B5EF4-FFF2-40B4-BE49-F238E27FC236}">
                <a16:creationId xmlns:a16="http://schemas.microsoft.com/office/drawing/2014/main" id="{AD862B56-FC38-49A7-A939-6D2B3707DC7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05038"/>
            <a:ext cx="7696200" cy="4179888"/>
            <a:chOff x="480" y="1389"/>
            <a:chExt cx="4848" cy="2633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023382DB-D56D-42FE-B7B8-3F86C88F8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Ветви параболы разжимаются; б) ветви параболы сжимаются.</a:t>
              </a:r>
            </a:p>
          </p:txBody>
        </p:sp>
        <p:pic>
          <p:nvPicPr>
            <p:cNvPr id="19463" name="Picture 11">
              <a:extLst>
                <a:ext uri="{FF2B5EF4-FFF2-40B4-BE49-F238E27FC236}">
                  <a16:creationId xmlns:a16="http://schemas.microsoft.com/office/drawing/2014/main" id="{1683E5EE-AF54-437E-AFE6-8EA004606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389"/>
              <a:ext cx="3455" cy="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Касательная к параболе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Прямая, имеющая с параболой только одну общую точку и не перпендикулярная ее директрисе,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параболе.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4362"/>
            <a:ext cx="46558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4, задача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E14ABB-6C95-475F-BAF8-09A1003EFEA7}"/>
              </a:ext>
            </a:extLst>
          </p:cNvPr>
          <p:cNvGrpSpPr/>
          <p:nvPr/>
        </p:nvGrpSpPr>
        <p:grpSpPr>
          <a:xfrm>
            <a:off x="0" y="2581484"/>
            <a:ext cx="8640960" cy="4170625"/>
            <a:chOff x="0" y="2581484"/>
            <a:chExt cx="8640960" cy="417062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9F7DDE-4982-4E41-B412-B94ECE06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56" y="3706290"/>
              <a:ext cx="3085791" cy="30458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4A3A5E4-F221-40D7-B7B1-C31739764BDF}"/>
                    </a:ext>
                  </a:extLst>
                </p:cNvPr>
                <p:cNvSpPr txBox="1"/>
                <p:nvPr/>
              </p:nvSpPr>
              <p:spPr>
                <a:xfrm>
                  <a:off x="887016" y="5205932"/>
                  <a:ext cx="3456384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Ответ.</a:t>
                  </a:r>
                  <a:r>
                    <a:rPr lang="ru-RU" dirty="0"/>
                    <a:t> 2,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</a:rPr>
                            <m:t>65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+3.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4A3A5E4-F221-40D7-B7B1-C31739764B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16" y="5205932"/>
                  <a:ext cx="3456384" cy="513602"/>
                </a:xfrm>
                <a:prstGeom prst="rect">
                  <a:avLst/>
                </a:prstGeom>
                <a:blipFill>
                  <a:blip r:embed="rId5"/>
                  <a:stretch>
                    <a:fillRect l="-2822" t="-1190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E347A4-CDED-4F75-BD6B-FB533D096263}"/>
                    </a:ext>
                  </a:extLst>
                </p:cNvPr>
                <p:cNvSpPr txBox="1"/>
                <p:nvPr/>
              </p:nvSpPr>
              <p:spPr>
                <a:xfrm>
                  <a:off x="0" y="2581484"/>
                  <a:ext cx="8640960" cy="1238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Решение.</a:t>
                  </a:r>
                  <a:r>
                    <a:rPr lang="ru-RU" dirty="0"/>
                    <a:t> Первое уравнение задаёт две окружности с центрами (5, 4) и (-5, 4) и радиусами 3. Второе уравнение задаёт окружность с центром (-2, 0) и радиусом </a:t>
                  </a:r>
                  <a:r>
                    <a:rPr lang="en-US" i="1" dirty="0"/>
                    <a:t>a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E347A4-CDED-4F75-BD6B-FB533D096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581484"/>
                  <a:ext cx="8640960" cy="1238865"/>
                </a:xfrm>
                <a:prstGeom prst="rect">
                  <a:avLst/>
                </a:prstGeom>
                <a:blipFill>
                  <a:blip r:embed="rId6"/>
                  <a:stretch>
                    <a:fillRect l="-1059" t="-3922" r="-1059" b="-68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19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3A5B6C-F24A-4DE1-8983-10920894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209675"/>
            <a:ext cx="6276975" cy="5648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Получение касательной к параболе с 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5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0" y="246127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Теорема.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Пусть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– точка на параболе с фокусом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 и директрисой 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 – перпендикуляр, опущенный на директрису. Тогда касательной к параболе, проходящей через точку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будет прямая, содержащая биссектрису угла </a:t>
            </a:r>
            <a:r>
              <a:rPr lang="en-US" sz="2800" i="1" dirty="0">
                <a:cs typeface="Times New Roman" pitchFamily="18" charset="0"/>
              </a:rPr>
              <a:t>FAD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687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81000" y="5715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Проведите доказательство теоремы, используя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18280601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Фокальное свойство параболы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20320" y="6254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Если источник света поместить в фокус параболы, то лучи, отразившись от параболы, пойдут в одном направлении, перпендикулярном директрисе.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Фокальное свойство параболы используется при изготовлении отражающих поверхностей прожекторов, автомобильных фар, карманных фонариков, телескопов, параболических антенн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86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E26B6D-BD0D-45DB-8B2E-4E0B3404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E19FB74E-CC3B-40DC-9A2C-9EC00347B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03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По данному рисунку укажите способ построения касательной к параболе, заданной фокусом </a:t>
            </a:r>
            <a:r>
              <a:rPr lang="en-US" altLang="ru-RU" sz="2800" i="1" dirty="0"/>
              <a:t>F</a:t>
            </a:r>
            <a:r>
              <a:rPr lang="ru-RU" altLang="ru-RU" sz="2800" dirty="0"/>
              <a:t> 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2DA084AC-247A-45F1-A198-7FC62A96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56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27">
            <a:extLst>
              <a:ext uri="{FF2B5EF4-FFF2-40B4-BE49-F238E27FC236}">
                <a16:creationId xmlns:a16="http://schemas.microsoft.com/office/drawing/2014/main" id="{B993E3D2-6C4C-484F-B58F-9C76EF83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82" y="332656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</a:p>
        </p:txBody>
      </p:sp>
      <p:pic>
        <p:nvPicPr>
          <p:cNvPr id="15364" name="Picture 1036">
            <a:extLst>
              <a:ext uri="{FF2B5EF4-FFF2-40B4-BE49-F238E27FC236}">
                <a16:creationId xmlns:a16="http://schemas.microsoft.com/office/drawing/2014/main" id="{DDB2E73C-AA6F-49F3-B373-C568C72A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62" name="Group 1038">
            <a:extLst>
              <a:ext uri="{FF2B5EF4-FFF2-40B4-BE49-F238E27FC236}">
                <a16:creationId xmlns:a16="http://schemas.microsoft.com/office/drawing/2014/main" id="{F95BAB8E-CB23-4611-9777-5C064E76FE2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57400"/>
            <a:ext cx="5761037" cy="3186113"/>
            <a:chOff x="567" y="1296"/>
            <a:chExt cx="3629" cy="2007"/>
          </a:xfrm>
        </p:grpSpPr>
        <p:sp>
          <p:nvSpPr>
            <p:cNvPr id="155653" name="Text Box 1029">
              <a:extLst>
                <a:ext uri="{FF2B5EF4-FFF2-40B4-BE49-F238E27FC236}">
                  <a16:creationId xmlns:a16="http://schemas.microsoft.com/office/drawing/2014/main" id="{4C631FF8-E808-404D-BA85-A8EE9A64C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367" name="Picture 1037">
              <a:extLst>
                <a:ext uri="{FF2B5EF4-FFF2-40B4-BE49-F238E27FC236}">
                  <a16:creationId xmlns:a16="http://schemas.microsoft.com/office/drawing/2014/main" id="{70953494-6A8E-48DE-8E70-49531E0E1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6EC22C5B-0312-4978-891D-A610B880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434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0A40A76-462E-495F-987E-BD23FF47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4655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89" name="Group 5">
            <a:extLst>
              <a:ext uri="{FF2B5EF4-FFF2-40B4-BE49-F238E27FC236}">
                <a16:creationId xmlns:a16="http://schemas.microsoft.com/office/drawing/2014/main" id="{ABCBDC23-1DC7-48B2-A8AB-25A7E6924C6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9800"/>
            <a:ext cx="5761037" cy="3375025"/>
            <a:chOff x="567" y="1392"/>
            <a:chExt cx="3629" cy="2126"/>
          </a:xfrm>
        </p:grpSpPr>
        <p:sp>
          <p:nvSpPr>
            <p:cNvPr id="16390" name="Text Box 6">
              <a:extLst>
                <a:ext uri="{FF2B5EF4-FFF2-40B4-BE49-F238E27FC236}">
                  <a16:creationId xmlns:a16="http://schemas.microsoft.com/office/drawing/2014/main" id="{AA44E5B2-9775-4735-8EC5-BBCB6A767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6391" name="Picture 7">
              <a:extLst>
                <a:ext uri="{FF2B5EF4-FFF2-40B4-BE49-F238E27FC236}">
                  <a16:creationId xmlns:a16="http://schemas.microsoft.com/office/drawing/2014/main" id="{51771AB9-1ED6-435A-9394-0A77A1C1B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92"/>
              <a:ext cx="2612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3EA9E355-9048-46D9-952F-4DE55D30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036496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7412" name="Picture 11">
            <a:extLst>
              <a:ext uri="{FF2B5EF4-FFF2-40B4-BE49-F238E27FC236}">
                <a16:creationId xmlns:a16="http://schemas.microsoft.com/office/drawing/2014/main" id="{7038C5B1-5D0C-4E18-971E-8F8474E7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7" name="Group 15">
            <a:extLst>
              <a:ext uri="{FF2B5EF4-FFF2-40B4-BE49-F238E27FC236}">
                <a16:creationId xmlns:a16="http://schemas.microsoft.com/office/drawing/2014/main" id="{E7398563-7F15-49E0-86E6-70B142A605C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62200"/>
            <a:ext cx="5495925" cy="3238500"/>
            <a:chOff x="567" y="1488"/>
            <a:chExt cx="3462" cy="2040"/>
          </a:xfrm>
        </p:grpSpPr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632F5CBC-A94F-4330-828F-7DF92198B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15" name="Picture 14">
              <a:extLst>
                <a:ext uri="{FF2B5EF4-FFF2-40B4-BE49-F238E27FC236}">
                  <a16:creationId xmlns:a16="http://schemas.microsoft.com/office/drawing/2014/main" id="{17295CA7-28C1-4905-BEF4-B513A825B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965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3EE4784B-D006-1E1C-EB69-AF080175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точек, из которых парабола видна под прямым углом.</a:t>
            </a:r>
          </a:p>
        </p:txBody>
      </p:sp>
      <p:pic>
        <p:nvPicPr>
          <p:cNvPr id="20484" name="Picture 11">
            <a:extLst>
              <a:ext uri="{FF2B5EF4-FFF2-40B4-BE49-F238E27FC236}">
                <a16:creationId xmlns:a16="http://schemas.microsoft.com/office/drawing/2014/main" id="{CE318EAB-EA27-8C2C-6015-76E08D1E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16255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7" name="Group 13">
            <a:extLst>
              <a:ext uri="{FF2B5EF4-FFF2-40B4-BE49-F238E27FC236}">
                <a16:creationId xmlns:a16="http://schemas.microsoft.com/office/drawing/2014/main" id="{744E2161-6123-EB87-D9D3-93EED63F8CAE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567591"/>
            <a:ext cx="7696200" cy="4024313"/>
            <a:chOff x="480" y="1632"/>
            <a:chExt cx="4848" cy="2535"/>
          </a:xfrm>
        </p:grpSpPr>
        <p:sp>
          <p:nvSpPr>
            <p:cNvPr id="20486" name="Text Box 6">
              <a:extLst>
                <a:ext uri="{FF2B5EF4-FFF2-40B4-BE49-F238E27FC236}">
                  <a16:creationId xmlns:a16="http://schemas.microsoft.com/office/drawing/2014/main" id="{24297A71-2D71-C8FC-3ED7-32D8D637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837"/>
              <a:ext cx="48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Все точки </a:t>
              </a:r>
              <a:r>
                <a:rPr lang="en-US" altLang="ru-RU" sz="2800" i="1" dirty="0"/>
                <a:t>C </a:t>
              </a:r>
              <a:r>
                <a:rPr lang="ru-RU" altLang="ru-RU" sz="2800" dirty="0"/>
                <a:t>директрисы.</a:t>
              </a:r>
            </a:p>
          </p:txBody>
        </p:sp>
        <p:pic>
          <p:nvPicPr>
            <p:cNvPr id="20487" name="Picture 12">
              <a:extLst>
                <a:ext uri="{FF2B5EF4-FFF2-40B4-BE49-F238E27FC236}">
                  <a16:creationId xmlns:a16="http://schemas.microsoft.com/office/drawing/2014/main" id="{F2604B26-5BD5-4250-3953-D5C5C2F31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3252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3EE4784B-D006-1E1C-EB69-AF080175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Использование программы </a:t>
            </a:r>
            <a:r>
              <a:rPr lang="en-US" altLang="ru-RU" sz="3200" dirty="0">
                <a:cs typeface="Times New Roman" panose="02020603050405020304" pitchFamily="18" charset="0"/>
              </a:rPr>
              <a:t>GeoGebra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61953-02B5-245A-045E-93F38BA5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42" y="1052736"/>
            <a:ext cx="7640116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4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CC1AE7-BAF0-3984-534C-7AC5CA09E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58219BD0-852B-9BCF-FF1E-2FA2696B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65" y="383087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Возьмём лист бумаги прямоугольной формы и отметим около его большой стороны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AFE95F63-B48F-943A-04FA-964F06DB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886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Сложим лист так, чтобы точка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200" dirty="0"/>
              <a:t>точкой </a:t>
            </a:r>
            <a:r>
              <a:rPr lang="en-US" altLang="ru-RU" sz="2200" i="1" dirty="0"/>
              <a:t>D</a:t>
            </a:r>
            <a:r>
              <a:rPr lang="ru-RU" altLang="ru-RU" sz="2200" dirty="0"/>
              <a:t> большой  стороны листа</a:t>
            </a:r>
            <a:r>
              <a:rPr lang="en-US" altLang="ru-RU" sz="2200" dirty="0"/>
              <a:t>.</a:t>
            </a:r>
            <a:r>
              <a:rPr lang="en-US" altLang="ru-RU" sz="2000" dirty="0"/>
              <a:t>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7FC1A34D-EE09-9692-F4D9-C0BB4689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С</a:t>
            </a:r>
            <a:r>
              <a:rPr lang="ru-RU" altLang="ru-RU" sz="2200" dirty="0">
                <a:cs typeface="Times New Roman" panose="02020603050405020304" pitchFamily="18" charset="0"/>
              </a:rPr>
              <a:t>нова согнём </a:t>
            </a:r>
            <a:r>
              <a:rPr lang="ru-RU" altLang="ru-RU" sz="2200" dirty="0"/>
              <a:t>и разогнём лист</a:t>
            </a:r>
            <a:r>
              <a:rPr lang="ru-RU" altLang="ru-RU" sz="2200" dirty="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i="1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большой стороны. </a:t>
            </a:r>
          </a:p>
        </p:txBody>
      </p:sp>
      <p:pic>
        <p:nvPicPr>
          <p:cNvPr id="22534" name="Picture 14">
            <a:extLst>
              <a:ext uri="{FF2B5EF4-FFF2-40B4-BE49-F238E27FC236}">
                <a16:creationId xmlns:a16="http://schemas.microsoft.com/office/drawing/2014/main" id="{03B5AEB2-2934-DCFA-5CD6-264C3188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4" name="Picture 16">
            <a:extLst>
              <a:ext uri="{FF2B5EF4-FFF2-40B4-BE49-F238E27FC236}">
                <a16:creationId xmlns:a16="http://schemas.microsoft.com/office/drawing/2014/main" id="{0669479F-6E7E-D19C-5178-80C1187D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05" name="Text Box 17">
            <a:extLst>
              <a:ext uri="{FF2B5EF4-FFF2-40B4-BE49-F238E27FC236}">
                <a16:creationId xmlns:a16="http://schemas.microsoft.com/office/drawing/2014/main" id="{E74B140A-87C2-279D-FA32-FDCE473A1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Разогнём лист.</a:t>
            </a:r>
            <a:r>
              <a:rPr lang="ru-RU" altLang="ru-RU" sz="2200" dirty="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200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серединным перпендикуляром к отрезку </a:t>
            </a:r>
            <a:r>
              <a:rPr lang="ru-RU" altLang="ru-RU" sz="2200" i="1" dirty="0">
                <a:cs typeface="Times New Roman" panose="02020603050405020304" pitchFamily="18" charset="0"/>
              </a:rPr>
              <a:t>FD </a:t>
            </a:r>
            <a:r>
              <a:rPr lang="ru-RU" altLang="ru-RU" sz="2200" dirty="0">
                <a:cs typeface="Times New Roman" panose="02020603050405020304" pitchFamily="18" charset="0"/>
              </a:rPr>
              <a:t>и, следовательно, касательной к параболе.</a:t>
            </a:r>
          </a:p>
        </p:txBody>
      </p:sp>
      <p:pic>
        <p:nvPicPr>
          <p:cNvPr id="165908" name="Picture 20">
            <a:extLst>
              <a:ext uri="{FF2B5EF4-FFF2-40B4-BE49-F238E27FC236}">
                <a16:creationId xmlns:a16="http://schemas.microsoft.com/office/drawing/2014/main" id="{E3AAC1D8-97A2-6418-CCDC-612A0AE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10" name="Picture 22">
            <a:extLst>
              <a:ext uri="{FF2B5EF4-FFF2-40B4-BE49-F238E27FC236}">
                <a16:creationId xmlns:a16="http://schemas.microsoft.com/office/drawing/2014/main" id="{5A03AFB9-7BB0-0BC4-D831-202D95A3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11" name="Text Box 23">
            <a:extLst>
              <a:ext uri="{FF2B5EF4-FFF2-40B4-BE49-F238E27FC236}">
                <a16:creationId xmlns:a16="http://schemas.microsoft.com/office/drawing/2014/main" id="{C5245A8D-7A67-3EB5-DB73-D617F5A8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Сделаем так несколько раз, пока вся бумага не покроется линиями сгибов. Линии сгибов будут касательными к параболе. </a:t>
            </a:r>
            <a:r>
              <a:rPr lang="ru-RU" altLang="ru-RU" sz="2200" dirty="0"/>
              <a:t>Чем больше будет линий сгибов тем больше г</a:t>
            </a:r>
            <a:r>
              <a:rPr lang="ru-RU" altLang="ru-RU" sz="2200" dirty="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200" dirty="0"/>
              <a:t>приближаться к</a:t>
            </a:r>
            <a:r>
              <a:rPr lang="ru-RU" altLang="ru-RU" sz="2200" dirty="0">
                <a:cs typeface="Times New Roman" panose="02020603050405020304" pitchFamily="18" charset="0"/>
              </a:rPr>
              <a:t> парабол</a:t>
            </a:r>
            <a:r>
              <a:rPr lang="ru-RU" altLang="ru-RU" sz="2200" dirty="0"/>
              <a:t>е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5912" name="Picture 24">
            <a:extLst>
              <a:ext uri="{FF2B5EF4-FFF2-40B4-BE49-F238E27FC236}">
                <a16:creationId xmlns:a16="http://schemas.microsoft.com/office/drawing/2014/main" id="{B45C314C-5F38-CCB7-CC60-C0129E8A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utoUpdateAnimBg="0"/>
      <p:bldP spid="165901" grpId="0" autoUpdateAnimBg="0"/>
      <p:bldP spid="165905" grpId="0" autoUpdateAnimBg="0"/>
      <p:bldP spid="1659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8325"/>
            <a:ext cx="90678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Геометрическое место точек является одним из важнейших понятий геометрии. 	Метод геометрических мест широко используется при решении различных математических задач.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Решение задач на геометрические места точек учит: устанавливать фигуры по заданным свойствам; изображать и моделировать эти фигуры; доказывать, что найденные фигуры являются искомыми ГМТ. Всё это способствует развитию геометрических представлений учащихся, знакомит их с геометрическими фигурами, различными способами их задания и свойствами, формирует навыки исследовательской деятельности.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 середине прошлого века обучению учащихся решению задач на нахождение геометрических мест точек уделялось большое внимание. Было издано несколько сборников задач на геометрические места точек.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Стражевский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А. Задачи на геометрические места точек в курсе геометрии средней школы. М.: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1954.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FF3300"/>
                </a:solidFill>
              </a:rPr>
              <a:t>	</a:t>
            </a:r>
            <a:r>
              <a:rPr lang="en-US" sz="2400" dirty="0"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Наумович Н. В. Геометрические места в пространстве и задачи на построение. М.: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7773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3B58D0E3-1828-F264-DB33-487193225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A55245B6-1A4F-45C4-FE33-2686756BE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indent="542925" algn="just">
              <a:spcBef>
                <a:spcPct val="50000"/>
              </a:spcBef>
            </a:pPr>
            <a:r>
              <a:rPr lang="ru-RU" altLang="ru-RU" sz="2800" dirty="0"/>
              <a:t>Изобразите ГМТ,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</a:t>
            </a:r>
            <a:r>
              <a:rPr lang="en-US" altLang="ru-RU" sz="2800" dirty="0"/>
              <a:t>6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>
            <a:extLst>
              <a:ext uri="{FF2B5EF4-FFF2-40B4-BE49-F238E27FC236}">
                <a16:creationId xmlns:a16="http://schemas.microsoft.com/office/drawing/2014/main" id="{92AC319C-0BF3-67B7-D24C-ED3C3709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1" name="Picture 1055">
            <a:extLst>
              <a:ext uri="{FF2B5EF4-FFF2-40B4-BE49-F238E27FC236}">
                <a16:creationId xmlns:a16="http://schemas.microsoft.com/office/drawing/2014/main" id="{CCD52D4E-530D-56A3-4900-7BE85F6F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2" name="Picture 1056">
            <a:extLst>
              <a:ext uri="{FF2B5EF4-FFF2-40B4-BE49-F238E27FC236}">
                <a16:creationId xmlns:a16="http://schemas.microsoft.com/office/drawing/2014/main" id="{BDBF08D8-BA7D-8668-8363-B0F532FE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1058">
            <a:extLst>
              <a:ext uri="{FF2B5EF4-FFF2-40B4-BE49-F238E27FC236}">
                <a16:creationId xmlns:a16="http://schemas.microsoft.com/office/drawing/2014/main" id="{F4DB6DE9-E5E1-79F6-FD38-A38F7178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1059">
            <a:extLst>
              <a:ext uri="{FF2B5EF4-FFF2-40B4-BE49-F238E27FC236}">
                <a16:creationId xmlns:a16="http://schemas.microsoft.com/office/drawing/2014/main" id="{14861CF8-A597-747D-1618-AF69A4D6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3B58D0E3-1828-F264-DB33-487193225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Использование программы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736467-76F2-8B07-05E5-60FD44E1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08720"/>
            <a:ext cx="6804286" cy="56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0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1A5D61CB-4A86-1098-52A5-7BCB2838F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эллипса</a:t>
            </a:r>
          </a:p>
        </p:txBody>
      </p:sp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F062A863-726F-F8C9-A964-D77EA2B4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1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Геометрическое место точек плоскости, сумма расстояний от которых до двух заданных точек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2</a:t>
            </a:r>
            <a:r>
              <a:rPr lang="ru-RU" altLang="ru-RU" sz="280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эллипсом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>
                <a:cs typeface="Times New Roman" panose="02020603050405020304" pitchFamily="18" charset="0"/>
              </a:rPr>
              <a:t>Точки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2</a:t>
            </a:r>
            <a:r>
              <a:rPr lang="ru-RU" altLang="ru-RU" sz="280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b="1" i="1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эллипса.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7940" name="Picture 1028">
            <a:extLst>
              <a:ext uri="{FF2B5EF4-FFF2-40B4-BE49-F238E27FC236}">
                <a16:creationId xmlns:a16="http://schemas.microsoft.com/office/drawing/2014/main" id="{BD60F480-36F5-BDF0-54C9-B63B960D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" name="Text Box 1029">
            <a:extLst>
              <a:ext uri="{FF2B5EF4-FFF2-40B4-BE49-F238E27FC236}">
                <a16:creationId xmlns:a16="http://schemas.microsoft.com/office/drawing/2014/main" id="{C534D364-153E-9136-1DD2-139FF35C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Таким образом, для точек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 эллипса с фокусами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 сумма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+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 постоянна и равна некоторому заданному отрезку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/>
              <a:t>, большему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E5F0766-FF8A-1558-649D-813603494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эллипс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2689DFA6-9AFB-F328-55ED-FF744E26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По данному рисунку укажите способ построения эллипса с помощью кнопок, нитки и карандаша.</a:t>
            </a:r>
          </a:p>
        </p:txBody>
      </p:sp>
      <p:pic>
        <p:nvPicPr>
          <p:cNvPr id="59422" name="Picture 30">
            <a:extLst>
              <a:ext uri="{FF2B5EF4-FFF2-40B4-BE49-F238E27FC236}">
                <a16:creationId xmlns:a16="http://schemas.microsoft.com/office/drawing/2014/main" id="{145C5C4E-16AA-1CF3-289A-4D9AEF4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1403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7A87AD2-E9BA-03D7-615E-D8C3982A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эллипсу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C4930433-0D64-F137-A130-D2FD66B0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Прямая, имеющая с </a:t>
            </a:r>
            <a:r>
              <a:rPr lang="ru-RU" altLang="ru-RU"/>
              <a:t>эллипсом</a:t>
            </a:r>
            <a:r>
              <a:rPr lang="ru-RU" altLang="ru-RU">
                <a:cs typeface="Times New Roman" panose="02020603050405020304" pitchFamily="18" charset="0"/>
              </a:rPr>
              <a:t> только одну общую точку,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к </a:t>
            </a:r>
            <a:r>
              <a:rPr lang="ru-RU" altLang="ru-RU"/>
              <a:t>эллипсу</a:t>
            </a:r>
            <a:r>
              <a:rPr lang="ru-RU" altLang="ru-RU">
                <a:cs typeface="Times New Roman" panose="02020603050405020304" pitchFamily="18" charset="0"/>
              </a:rPr>
              <a:t>. Общая точка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</a:t>
            </a:r>
          </a:p>
        </p:txBody>
      </p:sp>
      <p:pic>
        <p:nvPicPr>
          <p:cNvPr id="139280" name="Picture 16">
            <a:extLst>
              <a:ext uri="{FF2B5EF4-FFF2-40B4-BE49-F238E27FC236}">
                <a16:creationId xmlns:a16="http://schemas.microsoft.com/office/drawing/2014/main" id="{D5413689-F0FA-F0D7-1245-DED6A493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02907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82" name="Group 18">
            <a:extLst>
              <a:ext uri="{FF2B5EF4-FFF2-40B4-BE49-F238E27FC236}">
                <a16:creationId xmlns:a16="http://schemas.microsoft.com/office/drawing/2014/main" id="{06A26B85-5F7D-5C84-07B4-B26D1BE4240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8610600" cy="4143375"/>
            <a:chOff x="192" y="1296"/>
            <a:chExt cx="5424" cy="2610"/>
          </a:xfrm>
        </p:grpSpPr>
        <p:sp>
          <p:nvSpPr>
            <p:cNvPr id="139270" name="Text Box 6">
              <a:extLst>
                <a:ext uri="{FF2B5EF4-FFF2-40B4-BE49-F238E27FC236}">
                  <a16:creationId xmlns:a16="http://schemas.microsoft.com/office/drawing/2014/main" id="{B2E7A09A-2099-28EC-7F79-8A24D0E54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28"/>
              <a:ext cx="542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b="1">
                  <a:solidFill>
                    <a:srgbClr val="FF3300"/>
                  </a:solidFill>
                  <a:cs typeface="Times New Roman" panose="02020603050405020304" pitchFamily="18" charset="0"/>
                </a:rPr>
                <a:t>Теорема.</a:t>
              </a:r>
              <a:r>
                <a:rPr lang="ru-RU" altLang="ru-RU" b="1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Пусть </a:t>
              </a:r>
              <a:r>
                <a:rPr lang="ru-RU" altLang="ru-RU" i="1">
                  <a:cs typeface="Times New Roman" panose="02020603050405020304" pitchFamily="18" charset="0"/>
                </a:rPr>
                <a:t>А</a:t>
              </a:r>
              <a:r>
                <a:rPr lang="ru-RU" altLang="ru-RU">
                  <a:cs typeface="Times New Roman" panose="02020603050405020304" pitchFamily="18" charset="0"/>
                </a:rPr>
                <a:t> - произвольная точка эллипса с фокусами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,</a:t>
              </a:r>
              <a:r>
                <a:rPr lang="ru-RU" altLang="ru-RU" i="1">
                  <a:cs typeface="Times New Roman" panose="02020603050405020304" pitchFamily="18" charset="0"/>
                </a:rPr>
                <a:t>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 Тогда касательной к эллипсу, проходящей через точку </a:t>
              </a:r>
              <a:r>
                <a:rPr lang="en-US" altLang="ru-RU" i="1">
                  <a:cs typeface="Times New Roman" panose="02020603050405020304" pitchFamily="18" charset="0"/>
                </a:rPr>
                <a:t>A </a:t>
              </a:r>
              <a:r>
                <a:rPr lang="ru-RU" altLang="ru-RU">
                  <a:cs typeface="Times New Roman" panose="02020603050405020304" pitchFamily="18" charset="0"/>
                </a:rPr>
                <a:t>является прямая, содержащая биссектрису угла, смежного с углом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i="1">
                  <a:cs typeface="Times New Roman" panose="02020603050405020304" pitchFamily="18" charset="0"/>
                </a:rPr>
                <a:t>AF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39281" name="Picture 17">
              <a:extLst>
                <a:ext uri="{FF2B5EF4-FFF2-40B4-BE49-F238E27FC236}">
                  <a16:creationId xmlns:a16="http://schemas.microsoft.com/office/drawing/2014/main" id="{3B5A91B0-5AD4-7956-8EBE-077E00D34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598" cy="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284" name="Group 20">
            <a:extLst>
              <a:ext uri="{FF2B5EF4-FFF2-40B4-BE49-F238E27FC236}">
                <a16:creationId xmlns:a16="http://schemas.microsoft.com/office/drawing/2014/main" id="{58159908-74B4-F687-DEF4-E6B2BCC5EE2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057400"/>
            <a:ext cx="8610600" cy="4572000"/>
            <a:chOff x="240" y="1296"/>
            <a:chExt cx="5424" cy="2880"/>
          </a:xfrm>
        </p:grpSpPr>
        <p:sp>
          <p:nvSpPr>
            <p:cNvPr id="139273" name="Text Box 9">
              <a:extLst>
                <a:ext uri="{FF2B5EF4-FFF2-40B4-BE49-F238E27FC236}">
                  <a16:creationId xmlns:a16="http://schemas.microsoft.com/office/drawing/2014/main" id="{0193C38C-26AF-C6C5-FDC8-A44E9A2F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8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Проведите доказательство теоремы, используя рисунок.</a:t>
              </a:r>
            </a:p>
          </p:txBody>
        </p:sp>
        <p:pic>
          <p:nvPicPr>
            <p:cNvPr id="139283" name="Picture 19">
              <a:extLst>
                <a:ext uri="{FF2B5EF4-FFF2-40B4-BE49-F238E27FC236}">
                  <a16:creationId xmlns:a16="http://schemas.microsoft.com/office/drawing/2014/main" id="{F10AC5DC-CACE-3A39-F7D2-8BDA2A096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598" cy="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BB0F1978-021B-18B0-A653-CC75FAD3F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эллипса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3579BA98-E568-A11C-B0B1-821B8D42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Если источник света поместить в фокус </a:t>
            </a:r>
            <a:r>
              <a:rPr lang="ru-RU" altLang="ru-RU" sz="2800"/>
              <a:t>эллипса</a:t>
            </a:r>
            <a:r>
              <a:rPr lang="ru-RU" altLang="ru-RU" sz="2800">
                <a:cs typeface="Times New Roman" panose="02020603050405020304" pitchFamily="18" charset="0"/>
              </a:rPr>
              <a:t>, то лучи, отразившись от </a:t>
            </a:r>
            <a:r>
              <a:rPr lang="ru-RU" altLang="ru-RU" sz="2800"/>
              <a:t>эллипса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ru-RU" altLang="ru-RU" sz="2800"/>
              <a:t>соберутся в другом фокусе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1323" name="Picture 11">
            <a:extLst>
              <a:ext uri="{FF2B5EF4-FFF2-40B4-BE49-F238E27FC236}">
                <a16:creationId xmlns:a16="http://schemas.microsoft.com/office/drawing/2014/main" id="{6D7DCDFC-57F0-8399-E0D6-CC15C9A1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D00190D-C117-FF2C-B7D2-B880D2BCD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67BA09FB-ED06-F933-41E0-F848F0C7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По данному рисунку укажите способ построения касательной к эллипсу, заданному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, проходящей через точку </a:t>
            </a:r>
            <a:r>
              <a:rPr lang="en-US" altLang="ru-RU" sz="2800" i="1"/>
              <a:t>C</a:t>
            </a:r>
            <a:r>
              <a:rPr lang="ru-RU" altLang="ru-RU" sz="2800"/>
              <a:t>, с помощью циркуля и линейки.</a:t>
            </a:r>
          </a:p>
        </p:txBody>
      </p:sp>
      <p:pic>
        <p:nvPicPr>
          <p:cNvPr id="143368" name="Picture 8">
            <a:extLst>
              <a:ext uri="{FF2B5EF4-FFF2-40B4-BE49-F238E27FC236}">
                <a16:creationId xmlns:a16="http://schemas.microsoft.com/office/drawing/2014/main" id="{C16CEE37-FC61-B3E5-D394-8D46B220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387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D028600-FFBD-1D00-FE5C-4D71D750C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 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B2535B27-D5BA-0474-0E58-5E9D42F8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касательную к эллипсу,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55656" name="Picture 8">
            <a:extLst>
              <a:ext uri="{FF2B5EF4-FFF2-40B4-BE49-F238E27FC236}">
                <a16:creationId xmlns:a16="http://schemas.microsoft.com/office/drawing/2014/main" id="{90684CC1-46DD-C964-0DFD-A7BC5FA9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58" name="Group 10">
            <a:extLst>
              <a:ext uri="{FF2B5EF4-FFF2-40B4-BE49-F238E27FC236}">
                <a16:creationId xmlns:a16="http://schemas.microsoft.com/office/drawing/2014/main" id="{A2B21014-9381-FEFB-589E-4A0C61A9574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C9C3305C-69E7-E421-71E3-66B00EC90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57" name="Picture 9">
              <a:extLst>
                <a:ext uri="{FF2B5EF4-FFF2-40B4-BE49-F238E27FC236}">
                  <a16:creationId xmlns:a16="http://schemas.microsoft.com/office/drawing/2014/main" id="{1E910429-0244-9EF4-E195-BBE7D98D5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>
            <a:extLst>
              <a:ext uri="{FF2B5EF4-FFF2-40B4-BE49-F238E27FC236}">
                <a16:creationId xmlns:a16="http://schemas.microsoft.com/office/drawing/2014/main" id="{FD641433-98D4-99BD-EF8C-5F699F795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 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4083" name="Text Box 1027">
            <a:extLst>
              <a:ext uri="{FF2B5EF4-FFF2-40B4-BE49-F238E27FC236}">
                <a16:creationId xmlns:a16="http://schemas.microsoft.com/office/drawing/2014/main" id="{ABCE1E93-76E2-0E39-7CEF-A3257F81D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касательные к эллипсу,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74091" name="Picture 1035">
            <a:extLst>
              <a:ext uri="{FF2B5EF4-FFF2-40B4-BE49-F238E27FC236}">
                <a16:creationId xmlns:a16="http://schemas.microsoft.com/office/drawing/2014/main" id="{CCF2C7E0-5041-8FF9-B293-F14B4E29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560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3" name="Group 1037">
            <a:extLst>
              <a:ext uri="{FF2B5EF4-FFF2-40B4-BE49-F238E27FC236}">
                <a16:creationId xmlns:a16="http://schemas.microsoft.com/office/drawing/2014/main" id="{E43BE209-EEC6-868C-6FFC-99FCBE33EB8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5768975" cy="3079750"/>
            <a:chOff x="528" y="1488"/>
            <a:chExt cx="3634" cy="1940"/>
          </a:xfrm>
        </p:grpSpPr>
        <p:sp>
          <p:nvSpPr>
            <p:cNvPr id="174086" name="Text Box 1030">
              <a:extLst>
                <a:ext uri="{FF2B5EF4-FFF2-40B4-BE49-F238E27FC236}">
                  <a16:creationId xmlns:a16="http://schemas.microsoft.com/office/drawing/2014/main" id="{820F6577-5A4D-1B3A-D20F-8259B21DF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092" name="Picture 1036">
              <a:extLst>
                <a:ext uri="{FF2B5EF4-FFF2-40B4-BE49-F238E27FC236}">
                  <a16:creationId xmlns:a16="http://schemas.microsoft.com/office/drawing/2014/main" id="{E4C55263-78A0-70AF-D888-2E5804F97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88"/>
              <a:ext cx="2626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3A4F0AF-84D6-73CA-95DD-666225BF8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88D5C6F6-F704-53CB-64A3-13F79EE1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Что будет происходить с эллипсом, если </a:t>
            </a:r>
            <a:r>
              <a:rPr lang="ru-RU" altLang="ru-RU" sz="3200"/>
              <a:t>константа </a:t>
            </a:r>
            <a:r>
              <a:rPr lang="en-US" altLang="ru-RU" sz="3200" i="1"/>
              <a:t>c </a:t>
            </a:r>
            <a:r>
              <a:rPr lang="ru-RU" altLang="ru-RU" sz="3200"/>
              <a:t>не изменяется, а </a:t>
            </a:r>
            <a:r>
              <a:rPr lang="ru-RU" altLang="ru-RU" sz="3200">
                <a:cs typeface="Times New Roman" panose="02020603050405020304" pitchFamily="18" charset="0"/>
              </a:rPr>
              <a:t>фокусы: а) приближаются друг к другу; б) удаляются друг от друга?</a:t>
            </a:r>
          </a:p>
        </p:txBody>
      </p:sp>
      <p:pic>
        <p:nvPicPr>
          <p:cNvPr id="147472" name="Picture 16">
            <a:extLst>
              <a:ext uri="{FF2B5EF4-FFF2-40B4-BE49-F238E27FC236}">
                <a16:creationId xmlns:a16="http://schemas.microsoft.com/office/drawing/2014/main" id="{536B8B79-6121-7A2D-9112-79547255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0052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74" name="Group 18">
            <a:extLst>
              <a:ext uri="{FF2B5EF4-FFF2-40B4-BE49-F238E27FC236}">
                <a16:creationId xmlns:a16="http://schemas.microsoft.com/office/drawing/2014/main" id="{D6EE11D5-AD68-AAE7-381E-BF1A5CEB332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09800"/>
            <a:ext cx="8077200" cy="4403725"/>
            <a:chOff x="432" y="1392"/>
            <a:chExt cx="5088" cy="2774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775C275A-92D7-A7E7-E828-956FBC5E4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Эллипс приближается к окружности</a:t>
              </a:r>
              <a:r>
                <a:rPr lang="en-US" altLang="ru-RU"/>
                <a:t> </a:t>
              </a:r>
              <a:r>
                <a:rPr lang="ru-RU" altLang="ru-RU"/>
                <a:t>радиуса </a:t>
              </a:r>
              <a:r>
                <a:rPr lang="en-US" altLang="ru-RU" i="1"/>
                <a:t>c</a:t>
              </a:r>
              <a:r>
                <a:rPr lang="en-US" altLang="ru-RU"/>
                <a:t>/2</a:t>
              </a:r>
              <a:r>
                <a:rPr lang="ru-RU" altLang="ru-RU"/>
                <a:t>; б) эллипс приближается к отрезку длины </a:t>
              </a:r>
              <a:r>
                <a:rPr lang="en-US" altLang="ru-RU" i="1"/>
                <a:t>c</a:t>
              </a:r>
              <a:r>
                <a:rPr lang="ru-RU" altLang="ru-RU"/>
                <a:t>.</a:t>
              </a:r>
            </a:p>
          </p:txBody>
        </p:sp>
        <p:pic>
          <p:nvPicPr>
            <p:cNvPr id="147473" name="Picture 17">
              <a:extLst>
                <a:ext uri="{FF2B5EF4-FFF2-40B4-BE49-F238E27FC236}">
                  <a16:creationId xmlns:a16="http://schemas.microsoft.com/office/drawing/2014/main" id="{F720D30A-504C-4426-98DE-36958F19B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3083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-29365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Г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еометрическим местом точек </a:t>
            </a:r>
            <a:r>
              <a:rPr lang="ru-RU" sz="2800" dirty="0">
                <a:solidFill>
                  <a:srgbClr val="FF3300"/>
                </a:solidFill>
              </a:rPr>
              <a:t>(ГМТ) </a:t>
            </a:r>
            <a:r>
              <a:rPr lang="ru-RU" sz="2800" dirty="0">
                <a:cs typeface="Times New Roman" pitchFamily="18" charset="0"/>
              </a:rPr>
              <a:t>называется фигура, </a:t>
            </a:r>
            <a:r>
              <a:rPr lang="ru-RU" sz="2800" dirty="0"/>
              <a:t>состоящая из </a:t>
            </a:r>
            <a:r>
              <a:rPr lang="ru-RU" sz="2800" dirty="0">
                <a:cs typeface="Times New Roman" pitchFamily="18" charset="0"/>
              </a:rPr>
              <a:t>всех точек,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довлетворяющих заданному свойству или нескольким заданным свойствам.</a:t>
            </a:r>
            <a:r>
              <a:rPr lang="ru-RU" sz="3200" dirty="0"/>
              <a:t>              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9D461DD-EB7B-1222-691A-1C1C2F245572}"/>
              </a:ext>
            </a:extLst>
          </p:cNvPr>
          <p:cNvGrpSpPr/>
          <p:nvPr/>
        </p:nvGrpSpPr>
        <p:grpSpPr>
          <a:xfrm>
            <a:off x="0" y="1288690"/>
            <a:ext cx="8915400" cy="3986228"/>
            <a:chOff x="0" y="1288690"/>
            <a:chExt cx="8915400" cy="398622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DD7EE1C-E027-1723-F9C0-DB4831602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2638897"/>
              <a:ext cx="2736304" cy="2636021"/>
            </a:xfrm>
            <a:prstGeom prst="rect">
              <a:avLst/>
            </a:prstGeom>
          </p:spPr>
        </p:pic>
        <p:sp>
          <p:nvSpPr>
            <p:cNvPr id="2053" name="Text Box 11"/>
            <p:cNvSpPr txBox="1">
              <a:spLocks noChangeArrowheads="1"/>
            </p:cNvSpPr>
            <p:nvPr/>
          </p:nvSpPr>
          <p:spPr bwMode="auto">
            <a:xfrm>
              <a:off x="0" y="1288690"/>
              <a:ext cx="89154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/>
                <a:t>	Примерами геометрических мест точек являются:</a:t>
              </a:r>
            </a:p>
          </p:txBody>
        </p:sp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76200" y="1692747"/>
              <a:ext cx="88392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Окружность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данное расстояние;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7FD436F-8C08-554C-8B13-07B5AEC2949F}"/>
              </a:ext>
            </a:extLst>
          </p:cNvPr>
          <p:cNvGrpSpPr/>
          <p:nvPr/>
        </p:nvGrpSpPr>
        <p:grpSpPr>
          <a:xfrm>
            <a:off x="-22293" y="2583618"/>
            <a:ext cx="8839200" cy="3567783"/>
            <a:chOff x="-22293" y="2583618"/>
            <a:chExt cx="8839200" cy="3567783"/>
          </a:xfrm>
        </p:grpSpPr>
        <p:sp>
          <p:nvSpPr>
            <p:cNvPr id="2055" name="Text Box 15"/>
            <p:cNvSpPr txBox="1">
              <a:spLocks noChangeArrowheads="1"/>
            </p:cNvSpPr>
            <p:nvPr/>
          </p:nvSpPr>
          <p:spPr bwMode="auto">
            <a:xfrm>
              <a:off x="-22293" y="5205251"/>
              <a:ext cx="88392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круг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расстояние, не превосходящее данное.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70D8C95-592A-5F18-03FB-8976F1A00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641" y="2583618"/>
              <a:ext cx="2848373" cy="2581635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CFE6F1D-BBB7-A675-C842-EF86991545A7}"/>
              </a:ext>
            </a:extLst>
          </p:cNvPr>
          <p:cNvGrpSpPr/>
          <p:nvPr/>
        </p:nvGrpSpPr>
        <p:grpSpPr>
          <a:xfrm>
            <a:off x="-22293" y="2633743"/>
            <a:ext cx="8914773" cy="4067867"/>
            <a:chOff x="-22293" y="2633743"/>
            <a:chExt cx="8914773" cy="4067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15">
                  <a:extLst>
                    <a:ext uri="{FF2B5EF4-FFF2-40B4-BE49-F238E27FC236}">
                      <a16:creationId xmlns:a16="http://schemas.microsoft.com/office/drawing/2014/main" id="{6D72BC02-2921-31EF-C382-E0723FBD87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2293" y="6178390"/>
                  <a:ext cx="883920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sz="2800" dirty="0">
                      <a:solidFill>
                        <a:srgbClr val="FF3300"/>
                      </a:solidFill>
                    </a:rPr>
                    <a:t>	Кольцо</a:t>
                  </a:r>
                  <a:r>
                    <a:rPr 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sz="2800" dirty="0"/>
                    <a:t>– ГМТ</a:t>
                  </a:r>
                  <a:r>
                    <a:rPr lang="en-US" sz="2800" dirty="0"/>
                    <a:t> </a:t>
                  </a:r>
                  <a:r>
                    <a:rPr lang="en-US" sz="2800" i="1" dirty="0"/>
                    <a:t>A</a:t>
                  </a:r>
                  <a:r>
                    <a:rPr lang="ru-RU" sz="2800" dirty="0"/>
                    <a:t>, для которых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ru-RU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11" name="Text Box 15">
                  <a:extLst>
                    <a:ext uri="{FF2B5EF4-FFF2-40B4-BE49-F238E27FC236}">
                      <a16:creationId xmlns:a16="http://schemas.microsoft.com/office/drawing/2014/main" id="{6D72BC02-2921-31EF-C382-E0723FBD8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2293" y="6178390"/>
                  <a:ext cx="8839200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2941" b="-329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A5DDACE-73F0-1E10-A3C4-C74B4C9E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0971" y="2633743"/>
              <a:ext cx="2531509" cy="2531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6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33F05FAC-5E30-1B68-CB01-C51BED4BF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852C4952-3FCA-CA92-51FE-84606B67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Возьмем лист бумаги </a:t>
            </a:r>
            <a:r>
              <a:rPr lang="ru-RU" altLang="ru-RU" sz="2000"/>
              <a:t>в</a:t>
            </a:r>
            <a:r>
              <a:rPr lang="ru-RU" altLang="ru-RU" sz="2000">
                <a:cs typeface="Times New Roman" panose="02020603050405020304" pitchFamily="18" charset="0"/>
              </a:rPr>
              <a:t> форм</a:t>
            </a:r>
            <a:r>
              <a:rPr lang="ru-RU" altLang="ru-RU" sz="2000"/>
              <a:t>е круга</a:t>
            </a:r>
            <a:r>
              <a:rPr lang="ru-RU" altLang="ru-RU" sz="2000">
                <a:cs typeface="Times New Roman" panose="02020603050405020304" pitchFamily="18" charset="0"/>
              </a:rPr>
              <a:t> и отметим </a:t>
            </a:r>
            <a:r>
              <a:rPr lang="ru-RU" altLang="ru-RU" sz="2000"/>
              <a:t>внутри него точку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/>
              <a:t>, отличную от центра.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68A171FB-6918-E0B2-BDEB-DC7F584F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72A45FFA-9B07-A8B8-512B-E3A956EE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границы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9992" name="Text Box 8">
            <a:extLst>
              <a:ext uri="{FF2B5EF4-FFF2-40B4-BE49-F238E27FC236}">
                <a16:creationId xmlns:a16="http://schemas.microsoft.com/office/drawing/2014/main" id="{ACF3F269-DFBC-A11E-BE6C-8E5AB6D0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Разогнем лист.</a:t>
            </a:r>
            <a:r>
              <a:rPr lang="ru-RU" altLang="ru-RU" sz="20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F’</a:t>
            </a:r>
            <a:r>
              <a:rPr lang="ru-RU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995" name="Text Box 11">
            <a:extLst>
              <a:ext uri="{FF2B5EF4-FFF2-40B4-BE49-F238E27FC236}">
                <a16:creationId xmlns:a16="http://schemas.microsoft.com/office/drawing/2014/main" id="{DC3FD936-5472-543D-7C98-37B93A6D5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  <a:r>
              <a:rPr lang="ru-RU" altLang="ru-RU" sz="2000"/>
              <a:t>Чем больше будет линий сгибов тем больше г</a:t>
            </a:r>
            <a:r>
              <a:rPr lang="ru-RU" altLang="ru-RU" sz="200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/>
              <a:t>приближаться к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0000" name="Picture 16">
            <a:extLst>
              <a:ext uri="{FF2B5EF4-FFF2-40B4-BE49-F238E27FC236}">
                <a16:creationId xmlns:a16="http://schemas.microsoft.com/office/drawing/2014/main" id="{3992EDBD-875C-0265-6A0C-F17B3A39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>
            <a:extLst>
              <a:ext uri="{FF2B5EF4-FFF2-40B4-BE49-F238E27FC236}">
                <a16:creationId xmlns:a16="http://schemas.microsoft.com/office/drawing/2014/main" id="{6713B613-296D-15F2-E078-40F01E6C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2" name="Picture 18">
            <a:extLst>
              <a:ext uri="{FF2B5EF4-FFF2-40B4-BE49-F238E27FC236}">
                <a16:creationId xmlns:a16="http://schemas.microsoft.com/office/drawing/2014/main" id="{C15CD1B3-E5CC-E2BB-178E-C2D45A58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3" name="Picture 19">
            <a:extLst>
              <a:ext uri="{FF2B5EF4-FFF2-40B4-BE49-F238E27FC236}">
                <a16:creationId xmlns:a16="http://schemas.microsoft.com/office/drawing/2014/main" id="{7A98E13F-00B8-D36F-3176-9EE7A4C0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4" name="Picture 20">
            <a:extLst>
              <a:ext uri="{FF2B5EF4-FFF2-40B4-BE49-F238E27FC236}">
                <a16:creationId xmlns:a16="http://schemas.microsoft.com/office/drawing/2014/main" id="{8B7413AA-61F1-5911-1AB3-A1A9F49A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6877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A3A938C-6643-4420-4AA1-12F564C42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20FF1D5A-EB79-873D-2B54-B2272A7F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Изобразите ГМТ, модуль разности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равен 2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74093" name="Picture 13">
            <a:extLst>
              <a:ext uri="{FF2B5EF4-FFF2-40B4-BE49-F238E27FC236}">
                <a16:creationId xmlns:a16="http://schemas.microsoft.com/office/drawing/2014/main" id="{3578D637-F4ED-D262-7439-90C5DF0E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4" name="Picture 14">
            <a:extLst>
              <a:ext uri="{FF2B5EF4-FFF2-40B4-BE49-F238E27FC236}">
                <a16:creationId xmlns:a16="http://schemas.microsoft.com/office/drawing/2014/main" id="{F201858E-9349-60AF-4388-CFD83A5A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5" name="Picture 15">
            <a:extLst>
              <a:ext uri="{FF2B5EF4-FFF2-40B4-BE49-F238E27FC236}">
                <a16:creationId xmlns:a16="http://schemas.microsoft.com/office/drawing/2014/main" id="{A676CE5B-7C8F-250D-AB19-5286F1E4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67000"/>
            <a:ext cx="44561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6" name="Picture 16">
            <a:extLst>
              <a:ext uri="{FF2B5EF4-FFF2-40B4-BE49-F238E27FC236}">
                <a16:creationId xmlns:a16="http://schemas.microsoft.com/office/drawing/2014/main" id="{68FDE1EA-17E1-6D03-7886-C02EE5B7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7" name="Picture 17">
            <a:extLst>
              <a:ext uri="{FF2B5EF4-FFF2-40B4-BE49-F238E27FC236}">
                <a16:creationId xmlns:a16="http://schemas.microsoft.com/office/drawing/2014/main" id="{9BB753C2-61C5-87F2-7BBE-669FF5EE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667000"/>
            <a:ext cx="447833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9" name="Picture 19">
            <a:extLst>
              <a:ext uri="{FF2B5EF4-FFF2-40B4-BE49-F238E27FC236}">
                <a16:creationId xmlns:a16="http://schemas.microsoft.com/office/drawing/2014/main" id="{4F5E37F4-CEDA-AF07-A97A-3727FB7B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0" name="Picture 20">
            <a:extLst>
              <a:ext uri="{FF2B5EF4-FFF2-40B4-BE49-F238E27FC236}">
                <a16:creationId xmlns:a16="http://schemas.microsoft.com/office/drawing/2014/main" id="{10826D1E-4812-E38D-4EC4-8C1FB716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A3A938C-6643-4420-4AA1-12F564C42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Можно использовать программу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ABBBE-75E0-C5D7-277F-5D5CA903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08720"/>
            <a:ext cx="6464741" cy="56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00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025C54B-957A-6A72-D55C-59BC7B6B1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Определение гиперболы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241C50A-8E01-F886-FE31-AE1AEFF5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 плоскости,  разность расстояний от которых до двух заданных точек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гиперболой.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гиперболы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76132" name="Text Box 4">
            <a:extLst>
              <a:ext uri="{FF2B5EF4-FFF2-40B4-BE49-F238E27FC236}">
                <a16:creationId xmlns:a16="http://schemas.microsoft.com/office/drawing/2014/main" id="{0D9C91CE-2781-F409-B45C-B96F7536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Таким образом, для точек </a:t>
            </a:r>
            <a:r>
              <a:rPr lang="ru-RU" altLang="ru-RU" i="1">
                <a:cs typeface="Times New Roman" panose="02020603050405020304" pitchFamily="18" charset="0"/>
              </a:rPr>
              <a:t>А </a:t>
            </a:r>
            <a:r>
              <a:rPr lang="ru-RU" altLang="ru-RU">
                <a:cs typeface="Times New Roman" panose="02020603050405020304" pitchFamily="18" charset="0"/>
              </a:rPr>
              <a:t>гиперболы с фокусами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</a:t>
            </a:r>
            <a:r>
              <a:rPr lang="ru-RU" altLang="ru-RU" i="1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 выполняется одно из равенств: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 -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 i="1">
                <a:cs typeface="Times New Roman" panose="02020603050405020304" pitchFamily="18" charset="0"/>
              </a:rPr>
              <a:t> =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,</a:t>
            </a:r>
            <a:r>
              <a:rPr lang="ru-RU" altLang="ru-RU" i="1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 i="1">
                <a:cs typeface="Times New Roman" panose="02020603050405020304" pitchFamily="18" charset="0"/>
              </a:rPr>
              <a:t> –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 =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, где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 - некоторый заданный отрезок. </a:t>
            </a:r>
          </a:p>
        </p:txBody>
      </p:sp>
      <p:pic>
        <p:nvPicPr>
          <p:cNvPr id="176133" name="Picture 5">
            <a:extLst>
              <a:ext uri="{FF2B5EF4-FFF2-40B4-BE49-F238E27FC236}">
                <a16:creationId xmlns:a16="http://schemas.microsoft.com/office/drawing/2014/main" id="{97AA47AE-762A-2DE4-38EE-A3465F8B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A0BD0D7C-0417-EF2C-8E0C-CE3C9D891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гиперболу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9DEA6BF9-2FB3-F442-38B2-9D2C2CED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По данному рисунку укажите способ построения гиперболы с помощью линейки, кнопок, нитки и карандаша.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F6FD5B1A-4CED-759A-800B-3AB98815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545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4448D0A0-57B7-9DDA-87D7-ABFB90331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3EC4895F-AE3E-9277-71D3-2F797E86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Найдите геометрическое место точек</a:t>
            </a:r>
            <a:r>
              <a:rPr lang="ru-RU" altLang="ru-RU" sz="3200"/>
              <a:t> </a:t>
            </a:r>
            <a:r>
              <a:rPr lang="en-US" altLang="ru-RU" sz="3200" i="1"/>
              <a:t>A</a:t>
            </a:r>
            <a:r>
              <a:rPr lang="ru-RU" altLang="ru-RU" sz="3200">
                <a:cs typeface="Times New Roman" panose="02020603050405020304" pitchFamily="18" charset="0"/>
              </a:rPr>
              <a:t>, для которых разность </a:t>
            </a:r>
            <a:r>
              <a:rPr lang="en-US" altLang="ru-RU" sz="3200" i="1">
                <a:cs typeface="Times New Roman" panose="02020603050405020304" pitchFamily="18" charset="0"/>
              </a:rPr>
              <a:t>AF</a:t>
            </a:r>
            <a:r>
              <a:rPr lang="en-US" altLang="ru-RU" sz="3200" baseline="-25000">
                <a:cs typeface="Times New Roman" panose="02020603050405020304" pitchFamily="18" charset="0"/>
              </a:rPr>
              <a:t>1</a:t>
            </a:r>
            <a:r>
              <a:rPr lang="en-US" altLang="ru-RU" sz="3200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AF</a:t>
            </a:r>
            <a:r>
              <a:rPr lang="en-US" altLang="ru-RU" sz="3200" baseline="-250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расстояний до двух заданных точек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,</a:t>
            </a:r>
            <a:r>
              <a:rPr lang="ru-RU" altLang="ru-RU" sz="3200" i="1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 baseline="-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: а) </a:t>
            </a:r>
            <a:r>
              <a:rPr lang="ru-RU" altLang="ru-RU" sz="3200"/>
              <a:t>бол</a:t>
            </a:r>
            <a:r>
              <a:rPr lang="ru-RU" altLang="ru-RU" sz="320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>
                <a:cs typeface="Times New Roman" panose="02020603050405020304" pitchFamily="18" charset="0"/>
              </a:rPr>
              <a:t>; б) </a:t>
            </a:r>
            <a:r>
              <a:rPr lang="ru-RU" altLang="ru-RU" sz="3200"/>
              <a:t>мен</a:t>
            </a:r>
            <a:r>
              <a:rPr lang="ru-RU" altLang="ru-RU" sz="320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B286DC28-8198-2340-3C31-A80534D0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43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37" name="Group 5">
            <a:extLst>
              <a:ext uri="{FF2B5EF4-FFF2-40B4-BE49-F238E27FC236}">
                <a16:creationId xmlns:a16="http://schemas.microsoft.com/office/drawing/2014/main" id="{90C41600-76F1-63B3-C02A-60D5C7C3531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8229600" cy="3429000"/>
            <a:chOff x="480" y="1632"/>
            <a:chExt cx="5184" cy="2160"/>
          </a:xfrm>
        </p:grpSpPr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DBA9D71D-614D-58CA-6092-5185B54FD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5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Точки </a:t>
              </a:r>
              <a:r>
                <a:rPr lang="en-US" altLang="ru-RU" i="1"/>
                <a:t> A’</a:t>
              </a:r>
              <a:r>
                <a:rPr lang="ru-RU" altLang="ru-RU"/>
                <a:t>, расположенные внутри ветви гиперболы;</a:t>
              </a:r>
            </a:p>
          </p:txBody>
        </p:sp>
        <p:pic>
          <p:nvPicPr>
            <p:cNvPr id="172039" name="Picture 7">
              <a:extLst>
                <a:ext uri="{FF2B5EF4-FFF2-40B4-BE49-F238E27FC236}">
                  <a16:creationId xmlns:a16="http://schemas.microsoft.com/office/drawing/2014/main" id="{5588B1B3-7C4E-2427-E37D-1EC43C357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632"/>
              <a:ext cx="329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2040" name="Group 8">
            <a:extLst>
              <a:ext uri="{FF2B5EF4-FFF2-40B4-BE49-F238E27FC236}">
                <a16:creationId xmlns:a16="http://schemas.microsoft.com/office/drawing/2014/main" id="{03EE7C6D-33CB-D9CC-F3AA-B6ADF683DEA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514600"/>
            <a:ext cx="7315200" cy="3962400"/>
            <a:chOff x="1104" y="1584"/>
            <a:chExt cx="4608" cy="2496"/>
          </a:xfrm>
        </p:grpSpPr>
        <p:sp>
          <p:nvSpPr>
            <p:cNvPr id="172041" name="Text Box 9">
              <a:extLst>
                <a:ext uri="{FF2B5EF4-FFF2-40B4-BE49-F238E27FC236}">
                  <a16:creationId xmlns:a16="http://schemas.microsoft.com/office/drawing/2014/main" id="{B4112B8C-0CF3-6333-6D4C-0BE48A435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792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б) точки</a:t>
              </a:r>
              <a:r>
                <a:rPr lang="en-US" altLang="ru-RU"/>
                <a:t> </a:t>
              </a:r>
              <a:r>
                <a:rPr lang="en-US" altLang="ru-RU" i="1"/>
                <a:t>A”</a:t>
              </a:r>
              <a:r>
                <a:rPr lang="ru-RU" altLang="ru-RU"/>
                <a:t>, расположенные вне ветви гиперболы.</a:t>
              </a:r>
            </a:p>
          </p:txBody>
        </p:sp>
        <p:pic>
          <p:nvPicPr>
            <p:cNvPr id="172042" name="Picture 10">
              <a:extLst>
                <a:ext uri="{FF2B5EF4-FFF2-40B4-BE49-F238E27FC236}">
                  <a16:creationId xmlns:a16="http://schemas.microsoft.com/office/drawing/2014/main" id="{E408EA55-9784-D314-885A-5FB231BA0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84"/>
              <a:ext cx="368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>
            <a:extLst>
              <a:ext uri="{FF2B5EF4-FFF2-40B4-BE49-F238E27FC236}">
                <a16:creationId xmlns:a16="http://schemas.microsoft.com/office/drawing/2014/main" id="{39096AAD-9188-3EE8-FC44-1FBF5F71A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гиперболе</a:t>
            </a:r>
          </a:p>
        </p:txBody>
      </p:sp>
      <p:sp>
        <p:nvSpPr>
          <p:cNvPr id="139268" name="Text Box 2052">
            <a:extLst>
              <a:ext uri="{FF2B5EF4-FFF2-40B4-BE49-F238E27FC236}">
                <a16:creationId xmlns:a16="http://schemas.microsoft.com/office/drawing/2014/main" id="{B77A76B8-9523-1681-D19C-110030E1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Прямая, проходящая через точку </a:t>
            </a:r>
            <a:r>
              <a:rPr lang="ru-RU" altLang="ru-RU" i="1">
                <a:cs typeface="Times New Roman" panose="02020603050405020304" pitchFamily="18" charset="0"/>
              </a:rPr>
              <a:t>А </a:t>
            </a:r>
            <a:r>
              <a:rPr lang="ru-RU" altLang="ru-RU">
                <a:cs typeface="Times New Roman" panose="02020603050405020304" pitchFamily="18" charset="0"/>
              </a:rPr>
              <a:t>гиперболы, остальные точки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ru-RU" altLang="ru-RU">
                <a:cs typeface="Times New Roman" panose="02020603050405020304" pitchFamily="18" charset="0"/>
              </a:rPr>
              <a:t> которой лежат во внешней области, т. е. удовлетворяют неравенству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 –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 i="1">
                <a:cs typeface="Times New Roman" panose="02020603050405020304" pitchFamily="18" charset="0"/>
              </a:rPr>
              <a:t> &lt;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,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к гиперболе.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Точка </a:t>
            </a:r>
            <a:r>
              <a:rPr lang="ru-RU" altLang="ru-RU" i="1">
                <a:cs typeface="Times New Roman" panose="02020603050405020304" pitchFamily="18" charset="0"/>
              </a:rPr>
              <a:t>А</a:t>
            </a:r>
            <a:r>
              <a:rPr lang="ru-RU" altLang="ru-RU">
                <a:cs typeface="Times New Roman" panose="02020603050405020304" pitchFamily="18" charset="0"/>
              </a:rPr>
              <a:t>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 </a:t>
            </a:r>
          </a:p>
        </p:txBody>
      </p:sp>
      <p:pic>
        <p:nvPicPr>
          <p:cNvPr id="139287" name="Picture 2071">
            <a:extLst>
              <a:ext uri="{FF2B5EF4-FFF2-40B4-BE49-F238E27FC236}">
                <a16:creationId xmlns:a16="http://schemas.microsoft.com/office/drawing/2014/main" id="{AFFC0027-B091-9CD2-AC95-01A30F2B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68776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89" name="Group 2073">
            <a:extLst>
              <a:ext uri="{FF2B5EF4-FFF2-40B4-BE49-F238E27FC236}">
                <a16:creationId xmlns:a16="http://schemas.microsoft.com/office/drawing/2014/main" id="{A0408073-4DF4-9E6E-E641-CA0494AEED4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8610600" cy="4083050"/>
            <a:chOff x="192" y="1344"/>
            <a:chExt cx="5424" cy="2572"/>
          </a:xfrm>
        </p:grpSpPr>
        <p:sp>
          <p:nvSpPr>
            <p:cNvPr id="139270" name="Text Box 2054">
              <a:extLst>
                <a:ext uri="{FF2B5EF4-FFF2-40B4-BE49-F238E27FC236}">
                  <a16:creationId xmlns:a16="http://schemas.microsoft.com/office/drawing/2014/main" id="{241A7B1A-35B4-D17E-A850-EBB9AC243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54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b="1">
                  <a:solidFill>
                    <a:srgbClr val="FF3300"/>
                  </a:solidFill>
                  <a:cs typeface="Times New Roman" panose="02020603050405020304" pitchFamily="18" charset="0"/>
                </a:rPr>
                <a:t>Теорема.</a:t>
              </a:r>
              <a:r>
                <a:rPr lang="ru-RU" altLang="ru-RU" b="1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Пусть </a:t>
              </a:r>
              <a:r>
                <a:rPr lang="ru-RU" altLang="ru-RU" i="1">
                  <a:cs typeface="Times New Roman" panose="02020603050405020304" pitchFamily="18" charset="0"/>
                </a:rPr>
                <a:t>А</a:t>
              </a:r>
              <a:r>
                <a:rPr lang="ru-RU" altLang="ru-RU">
                  <a:cs typeface="Times New Roman" panose="02020603050405020304" pitchFamily="18" charset="0"/>
                </a:rPr>
                <a:t> - точка гиперболы с фокусами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,</a:t>
              </a:r>
              <a:r>
                <a:rPr lang="ru-RU" altLang="ru-RU" i="1">
                  <a:cs typeface="Times New Roman" panose="02020603050405020304" pitchFamily="18" charset="0"/>
                </a:rPr>
                <a:t>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 Тогда касательной к гиперболе, проходящей через точку </a:t>
              </a:r>
              <a:r>
                <a:rPr lang="en-US" altLang="ru-RU" i="1">
                  <a:cs typeface="Times New Roman" panose="02020603050405020304" pitchFamily="18" charset="0"/>
                </a:rPr>
                <a:t>A</a:t>
              </a:r>
              <a:r>
                <a:rPr lang="ru-RU" altLang="ru-RU">
                  <a:cs typeface="Times New Roman" panose="02020603050405020304" pitchFamily="18" charset="0"/>
                </a:rPr>
                <a:t>, является прямая, содержащая биссектрису угла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i="1">
                  <a:cs typeface="Times New Roman" panose="02020603050405020304" pitchFamily="18" charset="0"/>
                </a:rPr>
                <a:t>AF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39288" name="Picture 2072">
              <a:extLst>
                <a:ext uri="{FF2B5EF4-FFF2-40B4-BE49-F238E27FC236}">
                  <a16:creationId xmlns:a16="http://schemas.microsoft.com/office/drawing/2014/main" id="{3F5251E1-F99C-AE0F-1F46-FFC71B818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323" cy="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291" name="Group 2075">
            <a:extLst>
              <a:ext uri="{FF2B5EF4-FFF2-40B4-BE49-F238E27FC236}">
                <a16:creationId xmlns:a16="http://schemas.microsoft.com/office/drawing/2014/main" id="{1EAFC0F4-B90E-64D9-B603-FBBA2E75CB0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33600"/>
            <a:ext cx="8610600" cy="4495800"/>
            <a:chOff x="240" y="1344"/>
            <a:chExt cx="5424" cy="2832"/>
          </a:xfrm>
        </p:grpSpPr>
        <p:sp>
          <p:nvSpPr>
            <p:cNvPr id="139273" name="Text Box 2057">
              <a:extLst>
                <a:ext uri="{FF2B5EF4-FFF2-40B4-BE49-F238E27FC236}">
                  <a16:creationId xmlns:a16="http://schemas.microsoft.com/office/drawing/2014/main" id="{9664BFE2-A2A7-FAE8-816E-A303B4277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8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Проведите доказательство теоремы, используя рисунок.</a:t>
              </a:r>
            </a:p>
          </p:txBody>
        </p:sp>
        <p:pic>
          <p:nvPicPr>
            <p:cNvPr id="139290" name="Picture 2074">
              <a:extLst>
                <a:ext uri="{FF2B5EF4-FFF2-40B4-BE49-F238E27FC236}">
                  <a16:creationId xmlns:a16="http://schemas.microsoft.com/office/drawing/2014/main" id="{F73AA9BB-2F27-C3B2-9740-D6DD7188E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323" cy="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7C7AC5D8-69D8-554E-5A9A-143F94A5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гиперболы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5C8CD8B7-D7F1-DE65-A394-5E5BA2B7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Если источник света поместить в один из фокусов гиперболы, то лучи, отразившись от нее, пойдут так, как будто бы они исходят из другого фокуса.</a:t>
            </a:r>
          </a:p>
        </p:txBody>
      </p:sp>
      <p:pic>
        <p:nvPicPr>
          <p:cNvPr id="141325" name="Picture 13">
            <a:extLst>
              <a:ext uri="{FF2B5EF4-FFF2-40B4-BE49-F238E27FC236}">
                <a16:creationId xmlns:a16="http://schemas.microsoft.com/office/drawing/2014/main" id="{A4CA0F47-90E9-792D-52B6-B8CA8E14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7879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3CD6928E-ABCB-4137-A6FC-4D21E0E08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CA927139-33B5-BB36-195B-E7C3EAB7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По данному рисунку укажите способ построения касательной, проходящей через точку </a:t>
            </a:r>
            <a:r>
              <a:rPr lang="en-US" altLang="ru-RU" sz="2800" i="1"/>
              <a:t>C</a:t>
            </a:r>
            <a:r>
              <a:rPr lang="ru-RU" altLang="ru-RU" sz="2800" i="1"/>
              <a:t>,</a:t>
            </a:r>
            <a:r>
              <a:rPr lang="ru-RU" altLang="ru-RU" sz="2800"/>
              <a:t> к гиперболе, заданной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и константой </a:t>
            </a:r>
            <a:r>
              <a:rPr lang="en-US" altLang="ru-RU" sz="2800" i="1"/>
              <a:t>c</a:t>
            </a:r>
            <a:r>
              <a:rPr lang="ru-RU" altLang="ru-RU" sz="2800"/>
              <a:t>, с помощью циркуля и линейки.</a:t>
            </a:r>
          </a:p>
        </p:txBody>
      </p: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621F2DFC-369B-271E-76FC-0E0557A4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7719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>
            <a:extLst>
              <a:ext uri="{FF2B5EF4-FFF2-40B4-BE49-F238E27FC236}">
                <a16:creationId xmlns:a16="http://schemas.microsoft.com/office/drawing/2014/main" id="{BD596C48-16D3-2DAF-CAE3-52691FAE6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80227" name="Text Box 1027">
            <a:extLst>
              <a:ext uri="{FF2B5EF4-FFF2-40B4-BE49-F238E27FC236}">
                <a16:creationId xmlns:a16="http://schemas.microsoft.com/office/drawing/2014/main" id="{F76E7CA9-C8B1-F5B9-A4A6-94089B34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касательную к гиперболе,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80232" name="Picture 1032">
            <a:extLst>
              <a:ext uri="{FF2B5EF4-FFF2-40B4-BE49-F238E27FC236}">
                <a16:creationId xmlns:a16="http://schemas.microsoft.com/office/drawing/2014/main" id="{B26039E1-9CBC-57F6-8FB1-157DD0E4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234" name="Group 1034">
            <a:extLst>
              <a:ext uri="{FF2B5EF4-FFF2-40B4-BE49-F238E27FC236}">
                <a16:creationId xmlns:a16="http://schemas.microsoft.com/office/drawing/2014/main" id="{87411435-845A-7DDE-8720-BA18B4FD12F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80230" name="Text Box 1030">
              <a:extLst>
                <a:ext uri="{FF2B5EF4-FFF2-40B4-BE49-F238E27FC236}">
                  <a16:creationId xmlns:a16="http://schemas.microsoft.com/office/drawing/2014/main" id="{D0A04C5E-EC44-4CBF-7191-FD6632DF1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0233" name="Picture 1033">
              <a:extLst>
                <a:ext uri="{FF2B5EF4-FFF2-40B4-BE49-F238E27FC236}">
                  <a16:creationId xmlns:a16="http://schemas.microsoft.com/office/drawing/2014/main" id="{9477B48D-42B7-AA69-D118-133C22569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548680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1.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геометрическое место центров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окружностей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проходящих через данную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2FCFF-CDD0-C12E-5BEB-6A3FD363A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085645"/>
            <a:ext cx="2985234" cy="268670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ECFC74D-7766-05A3-B952-6CD956E9B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1924957-E9EB-86DF-AC16-D7503FFBA232}"/>
              </a:ext>
            </a:extLst>
          </p:cNvPr>
          <p:cNvGrpSpPr/>
          <p:nvPr/>
        </p:nvGrpSpPr>
        <p:grpSpPr>
          <a:xfrm>
            <a:off x="0" y="2085644"/>
            <a:ext cx="9144000" cy="4025655"/>
            <a:chOff x="0" y="2085644"/>
            <a:chExt cx="9144000" cy="402565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18CA013-52AA-71C8-FDEC-C14EF672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6874" y="2085644"/>
              <a:ext cx="4022208" cy="2686709"/>
            </a:xfrm>
            <a:prstGeom prst="rect">
              <a:avLst/>
            </a:prstGeom>
          </p:spPr>
        </p:pic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DE921B5D-EFFF-458B-0BEA-2C3EC0C07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57192"/>
              <a:ext cx="91440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кружность с центром в точке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 радиусом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2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316DA29D-6501-F33E-B802-380FCC456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0D778878-E612-E86B-BECF-3AEB05888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касательные к гиперболе,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82280" name="Picture 8">
            <a:extLst>
              <a:ext uri="{FF2B5EF4-FFF2-40B4-BE49-F238E27FC236}">
                <a16:creationId xmlns:a16="http://schemas.microsoft.com/office/drawing/2014/main" id="{E1ECE138-44D2-41B2-1FEB-8D547A5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282" name="Group 10">
            <a:extLst>
              <a:ext uri="{FF2B5EF4-FFF2-40B4-BE49-F238E27FC236}">
                <a16:creationId xmlns:a16="http://schemas.microsoft.com/office/drawing/2014/main" id="{66A516A8-59EA-C25D-CE69-73144C2CF91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5822950" cy="3109913"/>
            <a:chOff x="528" y="1632"/>
            <a:chExt cx="3668" cy="1959"/>
          </a:xfrm>
        </p:grpSpPr>
        <p:sp>
          <p:nvSpPr>
            <p:cNvPr id="182278" name="Text Box 6">
              <a:extLst>
                <a:ext uri="{FF2B5EF4-FFF2-40B4-BE49-F238E27FC236}">
                  <a16:creationId xmlns:a16="http://schemas.microsoft.com/office/drawing/2014/main" id="{247EA42D-E748-2D13-2895-A880E5C5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2281" name="Picture 9">
              <a:extLst>
                <a:ext uri="{FF2B5EF4-FFF2-40B4-BE49-F238E27FC236}">
                  <a16:creationId xmlns:a16="http://schemas.microsoft.com/office/drawing/2014/main" id="{13BE4C09-21A6-C6D8-90DC-D270534AF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5750D50B-EB7C-AB13-A52A-BD652183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D8ECDAB2-A988-EBB4-1A01-6E0CA366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Найдите геометрическое место центров окружностей, касающихся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внешним образом</a:t>
            </a:r>
            <a:r>
              <a:rPr lang="ru-RU" altLang="ru-RU" sz="3200">
                <a:cs typeface="Times New Roman" panose="02020603050405020304" pitchFamily="18" charset="0"/>
              </a:rPr>
              <a:t> двух заданных окружностей.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67944" name="Group 8">
            <a:extLst>
              <a:ext uri="{FF2B5EF4-FFF2-40B4-BE49-F238E27FC236}">
                <a16:creationId xmlns:a16="http://schemas.microsoft.com/office/drawing/2014/main" id="{279FFFC7-B576-3B4D-4245-AD73CCB8B97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7696200" cy="4103688"/>
            <a:chOff x="192" y="1344"/>
            <a:chExt cx="4848" cy="2585"/>
          </a:xfrm>
        </p:grpSpPr>
        <p:sp>
          <p:nvSpPr>
            <p:cNvPr id="167942" name="Text Box 6">
              <a:extLst>
                <a:ext uri="{FF2B5EF4-FFF2-40B4-BE49-F238E27FC236}">
                  <a16:creationId xmlns:a16="http://schemas.microsoft.com/office/drawing/2014/main" id="{9EDB5CB8-80C7-89AF-AC3A-6C884B89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56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  <p:pic>
          <p:nvPicPr>
            <p:cNvPr id="167943" name="Picture 7">
              <a:extLst>
                <a:ext uri="{FF2B5EF4-FFF2-40B4-BE49-F238E27FC236}">
                  <a16:creationId xmlns:a16="http://schemas.microsoft.com/office/drawing/2014/main" id="{33DB9D3D-4A85-1842-01B3-4697BE541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44"/>
              <a:ext cx="2221" cy="2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E6D8513-70A0-7F90-B06A-4E898BAA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B597D621-74B5-406F-2965-EFAB7F3D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Что будет происходить с </a:t>
            </a:r>
            <a:r>
              <a:rPr lang="ru-RU" altLang="ru-RU" sz="3200"/>
              <a:t>гиперболой</a:t>
            </a:r>
            <a:r>
              <a:rPr lang="ru-RU" altLang="ru-RU" sz="3200">
                <a:cs typeface="Times New Roman" panose="02020603050405020304" pitchFamily="18" charset="0"/>
              </a:rPr>
              <a:t>, если </a:t>
            </a:r>
            <a:r>
              <a:rPr lang="ru-RU" altLang="ru-RU" sz="3200"/>
              <a:t>константа </a:t>
            </a:r>
            <a:r>
              <a:rPr lang="en-US" altLang="ru-RU" sz="3200" i="1"/>
              <a:t>c </a:t>
            </a:r>
            <a:r>
              <a:rPr lang="ru-RU" altLang="ru-RU" sz="3200"/>
              <a:t>не изменяется, а </a:t>
            </a:r>
            <a:r>
              <a:rPr lang="ru-RU" altLang="ru-RU" sz="3200">
                <a:cs typeface="Times New Roman" panose="02020603050405020304" pitchFamily="18" charset="0"/>
              </a:rPr>
              <a:t>фокусы: а) приближаются друг к другу; б) удаляются друг от друга?</a:t>
            </a:r>
          </a:p>
        </p:txBody>
      </p:sp>
      <p:grpSp>
        <p:nvGrpSpPr>
          <p:cNvPr id="147476" name="Group 20">
            <a:extLst>
              <a:ext uri="{FF2B5EF4-FFF2-40B4-BE49-F238E27FC236}">
                <a16:creationId xmlns:a16="http://schemas.microsoft.com/office/drawing/2014/main" id="{1BCE305E-E437-DDFB-3086-1A44102E677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90800"/>
            <a:ext cx="8077200" cy="4022725"/>
            <a:chOff x="432" y="1632"/>
            <a:chExt cx="5088" cy="2534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C8BBC7C2-28E0-7E8B-4F37-7B968E36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Ветви гиперболы сжимаются; б) ветви гиперболы расширяются.</a:t>
              </a:r>
            </a:p>
          </p:txBody>
        </p:sp>
        <p:pic>
          <p:nvPicPr>
            <p:cNvPr id="147475" name="Picture 19">
              <a:extLst>
                <a:ext uri="{FF2B5EF4-FFF2-40B4-BE49-F238E27FC236}">
                  <a16:creationId xmlns:a16="http://schemas.microsoft.com/office/drawing/2014/main" id="{2ADCEC41-C3D1-F422-E5E2-64329F009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32"/>
              <a:ext cx="2464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4D5A3106-B637-EF6F-F873-B8F17757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D83B1653-0941-6EF0-E818-2833812E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/>
              <a:t>Какой угол образуют касательные, к эллипсу и гиперболе с общими фокусами, проведенные через их общую точку?</a:t>
            </a:r>
          </a:p>
        </p:txBody>
      </p:sp>
      <p:pic>
        <p:nvPicPr>
          <p:cNvPr id="169993" name="Picture 9">
            <a:extLst>
              <a:ext uri="{FF2B5EF4-FFF2-40B4-BE49-F238E27FC236}">
                <a16:creationId xmlns:a16="http://schemas.microsoft.com/office/drawing/2014/main" id="{A1BDAC24-C092-E7EC-7D45-8E10D152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2005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95" name="Group 11">
            <a:extLst>
              <a:ext uri="{FF2B5EF4-FFF2-40B4-BE49-F238E27FC236}">
                <a16:creationId xmlns:a16="http://schemas.microsoft.com/office/drawing/2014/main" id="{802EFFED-3954-514D-21D3-D150BCE5E5C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438400"/>
            <a:ext cx="8077200" cy="4159250"/>
            <a:chOff x="432" y="1536"/>
            <a:chExt cx="5088" cy="2620"/>
          </a:xfrm>
        </p:grpSpPr>
        <p:sp>
          <p:nvSpPr>
            <p:cNvPr id="169989" name="Text Box 5">
              <a:extLst>
                <a:ext uri="{FF2B5EF4-FFF2-40B4-BE49-F238E27FC236}">
                  <a16:creationId xmlns:a16="http://schemas.microsoft.com/office/drawing/2014/main" id="{487B6A32-A9A0-8553-9F4C-B733EEA12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408"/>
              <a:ext cx="508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Касательная к гиперболе содержит биссектрису угла </a:t>
              </a:r>
              <a:r>
                <a:rPr lang="en-US" altLang="ru-RU" i="1"/>
                <a:t>F</a:t>
              </a:r>
              <a:r>
                <a:rPr lang="en-US" altLang="ru-RU" baseline="-25000"/>
                <a:t>1</a:t>
              </a:r>
              <a:r>
                <a:rPr lang="en-US" altLang="ru-RU" i="1"/>
                <a:t>AF</a:t>
              </a:r>
              <a:r>
                <a:rPr lang="en-US" altLang="ru-RU" baseline="-25000"/>
                <a:t>2</a:t>
              </a:r>
              <a:r>
                <a:rPr lang="en-US" altLang="ru-RU"/>
                <a:t>. </a:t>
              </a:r>
              <a:r>
                <a:rPr lang="ru-RU" altLang="ru-RU"/>
                <a:t>Касательная к эллипсу содержит биссектрису угла </a:t>
              </a:r>
              <a:r>
                <a:rPr lang="en-US" altLang="ru-RU" i="1"/>
                <a:t>F</a:t>
              </a:r>
              <a:r>
                <a:rPr lang="en-US" altLang="ru-RU" baseline="-25000"/>
                <a:t>2</a:t>
              </a:r>
              <a:r>
                <a:rPr lang="en-US" altLang="ru-RU" i="1"/>
                <a:t>AF’</a:t>
              </a:r>
              <a:r>
                <a:rPr lang="ru-RU" altLang="ru-RU"/>
                <a:t>. Следовательно, искомый угол равен 90</a:t>
              </a:r>
              <a:r>
                <a:rPr lang="ru-RU" altLang="ru-RU" baseline="30000"/>
                <a:t>о</a:t>
              </a:r>
              <a:r>
                <a:rPr lang="ru-RU" altLang="ru-RU"/>
                <a:t>.</a:t>
              </a:r>
            </a:p>
          </p:txBody>
        </p:sp>
        <p:pic>
          <p:nvPicPr>
            <p:cNvPr id="169994" name="Picture 10">
              <a:extLst>
                <a:ext uri="{FF2B5EF4-FFF2-40B4-BE49-F238E27FC236}">
                  <a16:creationId xmlns:a16="http://schemas.microsoft.com/office/drawing/2014/main" id="{3E9241D2-32D8-1FB7-C474-0B25F94B2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2646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7CB0D34-5A26-6B53-D9E8-FDC003F2C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80F4EBA6-F4F0-9564-464E-B469FC29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Возьмем лист бумаги </a:t>
            </a:r>
            <a:r>
              <a:rPr lang="ru-RU" altLang="ru-RU" sz="2000"/>
              <a:t>прямоугольной формы с вырезанным в нем кругом</a:t>
            </a:r>
            <a:r>
              <a:rPr lang="ru-RU" altLang="ru-RU" sz="2000">
                <a:cs typeface="Times New Roman" panose="02020603050405020304" pitchFamily="18" charset="0"/>
              </a:rPr>
              <a:t>и отметим </a:t>
            </a:r>
            <a:r>
              <a:rPr lang="ru-RU" altLang="ru-RU" sz="2000"/>
              <a:t>на этом листе точку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/>
              <a:t>.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785E89EE-F3C8-2C10-8A19-4F0CD443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78181" name="Text Box 5">
            <a:extLst>
              <a:ext uri="{FF2B5EF4-FFF2-40B4-BE49-F238E27FC236}">
                <a16:creationId xmlns:a16="http://schemas.microsoft.com/office/drawing/2014/main" id="{F5AE8091-4FF8-1381-12B0-6675D132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на границе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8182" name="Text Box 6">
            <a:extLst>
              <a:ext uri="{FF2B5EF4-FFF2-40B4-BE49-F238E27FC236}">
                <a16:creationId xmlns:a16="http://schemas.microsoft.com/office/drawing/2014/main" id="{69667F31-FA56-93FF-0294-D11A4584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Разогнем лист.</a:t>
            </a:r>
            <a:r>
              <a:rPr lang="ru-RU" altLang="ru-RU" sz="20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F’</a:t>
            </a:r>
            <a:r>
              <a:rPr lang="ru-RU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/>
              <a:t>гиперболе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8183" name="Text Box 7">
            <a:extLst>
              <a:ext uri="{FF2B5EF4-FFF2-40B4-BE49-F238E27FC236}">
                <a16:creationId xmlns:a16="http://schemas.microsoft.com/office/drawing/2014/main" id="{553776FC-E5B8-E059-080E-FABAB10B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</a:t>
            </a:r>
            <a:r>
              <a:rPr lang="ru-RU" altLang="ru-RU" sz="2000"/>
              <a:t>гиперболе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  <a:r>
              <a:rPr lang="ru-RU" altLang="ru-RU" sz="2000"/>
              <a:t>Чем больше будет линий сгибов тем больше г</a:t>
            </a:r>
            <a:r>
              <a:rPr lang="ru-RU" altLang="ru-RU" sz="200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/>
              <a:t>приближаться к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/>
              <a:t>ветви гиперболы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8190" name="Picture 14">
            <a:extLst>
              <a:ext uri="{FF2B5EF4-FFF2-40B4-BE49-F238E27FC236}">
                <a16:creationId xmlns:a16="http://schemas.microsoft.com/office/drawing/2014/main" id="{98F4856F-AB25-F7E8-3C81-0571B980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2752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4" name="Picture 18">
            <a:extLst>
              <a:ext uri="{FF2B5EF4-FFF2-40B4-BE49-F238E27FC236}">
                <a16:creationId xmlns:a16="http://schemas.microsoft.com/office/drawing/2014/main" id="{67CE61E1-8AD2-7BEC-940A-BAFD599C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7" name="Picture 21">
            <a:extLst>
              <a:ext uri="{FF2B5EF4-FFF2-40B4-BE49-F238E27FC236}">
                <a16:creationId xmlns:a16="http://schemas.microsoft.com/office/drawing/2014/main" id="{C6D59765-F95F-FB5B-3C75-BA00CC42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8" name="Picture 22">
            <a:extLst>
              <a:ext uri="{FF2B5EF4-FFF2-40B4-BE49-F238E27FC236}">
                <a16:creationId xmlns:a16="http://schemas.microsoft.com/office/drawing/2014/main" id="{B5560DCD-3505-8BF1-90AC-CC29B530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9" name="Picture 23">
            <a:extLst>
              <a:ext uri="{FF2B5EF4-FFF2-40B4-BE49-F238E27FC236}">
                <a16:creationId xmlns:a16="http://schemas.microsoft.com/office/drawing/2014/main" id="{517B1928-6180-9912-2756-D10CECB0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4087</Words>
  <Application>Microsoft Office PowerPoint</Application>
  <PresentationFormat>Экран (4:3)</PresentationFormat>
  <Paragraphs>395</Paragraphs>
  <Slides>94</Slides>
  <Notes>92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100" baseType="lpstr">
      <vt:lpstr>Arial</vt:lpstr>
      <vt:lpstr>Calibri</vt:lpstr>
      <vt:lpstr>Calibri Light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Демоверсия 2024, задача 18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Серединный перпендикуляр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Биссектриса угла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Использованием программы GeoGebra</vt:lpstr>
      <vt:lpstr>Определение параболы</vt:lpstr>
      <vt:lpstr>Рисуем параболу</vt:lpstr>
      <vt:lpstr>Получение параболы с использованием программы GeoGebra</vt:lpstr>
      <vt:lpstr>Презентация PowerPoint</vt:lpstr>
      <vt:lpstr>Презентация PowerPoint</vt:lpstr>
      <vt:lpstr>Презентация PowerPoint</vt:lpstr>
      <vt:lpstr>Касательная к параболе</vt:lpstr>
      <vt:lpstr>Презентация PowerPoint</vt:lpstr>
      <vt:lpstr>Презентация PowerPoint</vt:lpstr>
      <vt:lpstr>Фокальное свойство параболы</vt:lpstr>
      <vt:lpstr>Построение касательной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</vt:lpstr>
      <vt:lpstr>Упражнение*</vt:lpstr>
      <vt:lpstr>Использование программы GeoGebra</vt:lpstr>
      <vt:lpstr>Определение эллипса</vt:lpstr>
      <vt:lpstr>Рисуем эллипс</vt:lpstr>
      <vt:lpstr>Касательная к эллипсу</vt:lpstr>
      <vt:lpstr>Фокальное свойство эллипса</vt:lpstr>
      <vt:lpstr>Построение касательной</vt:lpstr>
      <vt:lpstr>Упражнение 1</vt:lpstr>
      <vt:lpstr>Упражнение 2</vt:lpstr>
      <vt:lpstr>Упражнение 7</vt:lpstr>
      <vt:lpstr>Лабораторная работа</vt:lpstr>
      <vt:lpstr>Упражнение</vt:lpstr>
      <vt:lpstr>Можно использовать программу GeoGebra</vt:lpstr>
      <vt:lpstr>Определение гиперболы</vt:lpstr>
      <vt:lpstr>Рисуем гиперболу</vt:lpstr>
      <vt:lpstr>Упражнение</vt:lpstr>
      <vt:lpstr>Касательная к гиперболе</vt:lpstr>
      <vt:lpstr>Фокальное свойство гиперболы</vt:lpstr>
      <vt:lpstr>Построение касательной</vt:lpstr>
      <vt:lpstr>Упражнение</vt:lpstr>
      <vt:lpstr>Упражнение</vt:lpstr>
      <vt:lpstr>Упражнение</vt:lpstr>
      <vt:lpstr>Упражнение</vt:lpstr>
      <vt:lpstr>Упражнение</vt:lpstr>
      <vt:lpstr>Лабораторная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187</cp:revision>
  <dcterms:created xsi:type="dcterms:W3CDTF">2008-04-30T05:51:18Z</dcterms:created>
  <dcterms:modified xsi:type="dcterms:W3CDTF">2023-11-09T05:05:00Z</dcterms:modified>
</cp:coreProperties>
</file>