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0" r:id="rId2"/>
    <p:sldId id="327" r:id="rId3"/>
    <p:sldId id="328" r:id="rId4"/>
    <p:sldId id="330" r:id="rId5"/>
    <p:sldId id="348" r:id="rId6"/>
    <p:sldId id="316" r:id="rId7"/>
    <p:sldId id="324" r:id="rId8"/>
    <p:sldId id="347" r:id="rId9"/>
    <p:sldId id="323" r:id="rId10"/>
    <p:sldId id="298" r:id="rId11"/>
    <p:sldId id="308" r:id="rId12"/>
    <p:sldId id="309" r:id="rId13"/>
    <p:sldId id="310" r:id="rId14"/>
    <p:sldId id="311" r:id="rId15"/>
    <p:sldId id="349" r:id="rId16"/>
    <p:sldId id="319" r:id="rId17"/>
    <p:sldId id="312" r:id="rId18"/>
    <p:sldId id="313" r:id="rId19"/>
    <p:sldId id="317" r:id="rId20"/>
    <p:sldId id="331" r:id="rId21"/>
    <p:sldId id="333" r:id="rId22"/>
    <p:sldId id="332" r:id="rId23"/>
    <p:sldId id="322" r:id="rId24"/>
    <p:sldId id="329" r:id="rId25"/>
    <p:sldId id="334" r:id="rId26"/>
    <p:sldId id="35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073CCA4-0021-4C7B-9EA7-8AB4686BD5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757CBBB-7459-44C5-B44A-4B04EA0500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8C453D8-F836-4903-BF79-21B7F09095B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A11FF74-6A31-442A-B25C-CDC0A85DAC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980CA3D-A1D1-41D3-B6DF-1124509D6A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70B9EE5-941B-4FBA-94C6-5855C4A52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DB3BFA-2AAD-46AE-9A03-0833CA27FF0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DDDAE-96F6-4AA6-BCB3-BF0DAD813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E1188-B4CA-4916-B689-94A5B145D21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FC1B79AD-B59D-4F99-B2FB-01E9E649E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1268CF6-1B7C-4769-A70E-F5EAF9255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FC4929-566D-4D5A-8F9C-13B37C33A1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2D117F-0F5F-4817-868A-B7F88BF8EDC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5590A598-E9A9-474F-81AA-9A415C593D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7DAB159E-E89B-4E8B-82A4-A9E718C46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22780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4B8617-86CD-465D-99E1-4170D290E2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46E20-9CB9-4113-8E21-71511F3721C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4F4ACCA1-DFF5-4206-B97B-58EBB6D90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552AB325-3353-4E24-999F-A206B169E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72547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AE008A-91CE-47FC-B03C-37C0E11B3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2C3DF5-737F-4C59-A23D-576FE35073D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B61A91A7-427B-4B62-B6B0-3D6865E4B1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CF37881C-0E97-4B94-A3B3-465E1231A1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3291AD-A4C9-4466-81C7-EFB1432EFF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6335F-9341-4073-8FCB-7BA3A8E6FA0B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4942ED13-7E65-47CC-A306-2455B767F9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69AE6219-17F8-4435-A3CB-4018D9F12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4905E0-6CD4-4866-A273-4970E55CC3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0EC11-0580-4F19-A391-866B726536D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BB2D5273-EB1E-4C75-A2A7-9F02AC83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343BA07B-C0FA-4C93-A11B-E8BF79DAE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4905E0-6CD4-4866-A273-4970E55CC3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0EC11-0580-4F19-A391-866B726536DC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BB2D5273-EB1E-4C75-A2A7-9F02AC83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343BA07B-C0FA-4C93-A11B-E8BF79DAE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62723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7403C3-A770-4B3B-B30D-18B7F3B93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8ACDF-6BBC-4DBF-BBEB-1EB72E77E48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75106" name="Rectangle 1026">
            <a:extLst>
              <a:ext uri="{FF2B5EF4-FFF2-40B4-BE49-F238E27FC236}">
                <a16:creationId xmlns:a16="http://schemas.microsoft.com/office/drawing/2014/main" id="{A22F324A-51AA-4D12-8E3E-6827FDAF4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1027">
            <a:extLst>
              <a:ext uri="{FF2B5EF4-FFF2-40B4-BE49-F238E27FC236}">
                <a16:creationId xmlns:a16="http://schemas.microsoft.com/office/drawing/2014/main" id="{849292E8-037B-41DE-8113-50124F7F3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74984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8ED899-224D-4D8A-AABB-CE19796D1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812B5-4D95-4B80-ABF3-FD60C20A102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6444E659-877A-410D-8EF6-2077AB5CCC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AD23D7BC-0B37-48C0-BFF3-9F3D36960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BFD5BC-F73D-4138-9F1E-73FCBBC6A2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60ED9-BA36-43DB-84C2-5054D9B08F0F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99881B99-A8B1-49CA-8EF1-8D2482039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7BF37267-9C7F-42C8-96D2-927642A88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075C53-7234-4FC9-9686-DF98AD39E4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9DB4E-640E-4D47-B4BC-CDB17A21664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59AB263C-1990-4799-B505-202F93C342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12DAD1F6-6799-4799-B31B-B871CBFCD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DDDAE-96F6-4AA6-BCB3-BF0DAD813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E1188-B4CA-4916-B689-94A5B145D21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FC1B79AD-B59D-4F99-B2FB-01E9E649E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1268CF6-1B7C-4769-A70E-F5EAF9255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54614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AD05F1-9BF9-4060-9D9E-AD53B9EF7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2E45D-0F85-4274-A8E1-9916B221850C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6D73DC42-46DB-44FA-926C-9046DFA36F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B78D66B-08D0-4ABD-BE33-ACDCB4659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89856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AD05F1-9BF9-4060-9D9E-AD53B9EF7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2E45D-0F85-4274-A8E1-9916B221850C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6D73DC42-46DB-44FA-926C-9046DFA36F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B78D66B-08D0-4ABD-BE33-ACDCB4659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6364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AD05F1-9BF9-4060-9D9E-AD53B9EF76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2E45D-0F85-4274-A8E1-9916B221850C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6D73DC42-46DB-44FA-926C-9046DFA36F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8B78D66B-08D0-4ABD-BE33-ACDCB4659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21844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505923-CF7A-46E3-A41C-756D924FDE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A841D-139B-4A26-A243-3EBCAE4B64D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3C4ACCD5-6110-410D-B2EC-ACE2507BC8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ECECB9C2-8961-46A4-88DB-0F9A0A44A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505923-CF7A-46E3-A41C-756D924FDE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A841D-139B-4A26-A243-3EBCAE4B64D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3C4ACCD5-6110-410D-B2EC-ACE2507BC8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ECECB9C2-8961-46A4-88DB-0F9A0A44A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694593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505923-CF7A-46E3-A41C-756D924FDE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A841D-139B-4A26-A243-3EBCAE4B64D7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3C4ACCD5-6110-410D-B2EC-ACE2507BC8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ECECB9C2-8961-46A4-88DB-0F9A0A44A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314659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505923-CF7A-46E3-A41C-756D924FDE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A841D-139B-4A26-A243-3EBCAE4B64D7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3C4ACCD5-6110-410D-B2EC-ACE2507BC8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ECECB9C2-8961-46A4-88DB-0F9A0A44A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29689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DDDAE-96F6-4AA6-BCB3-BF0DAD813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E1188-B4CA-4916-B689-94A5B145D21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FC1B79AD-B59D-4F99-B2FB-01E9E649E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1268CF6-1B7C-4769-A70E-F5EAF9255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13494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DDDAE-96F6-4AA6-BCB3-BF0DAD813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E1188-B4CA-4916-B689-94A5B145D21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FC1B79AD-B59D-4F99-B2FB-01E9E649E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1268CF6-1B7C-4769-A70E-F5EAF9255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8058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8DDDAE-96F6-4AA6-BCB3-BF0DAD813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E1188-B4CA-4916-B689-94A5B145D21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FC1B79AD-B59D-4F99-B2FB-01E9E649E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1268CF6-1B7C-4769-A70E-F5EAF9255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97086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AC56BC-78D7-44EF-95BA-9A2A455B2B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23D9E-2F47-45C9-9A2A-F76C5B57F1C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68962" name="Rectangle 1026">
            <a:extLst>
              <a:ext uri="{FF2B5EF4-FFF2-40B4-BE49-F238E27FC236}">
                <a16:creationId xmlns:a16="http://schemas.microsoft.com/office/drawing/2014/main" id="{DCFF16DF-41BC-48EC-BECE-A691AF9D6C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1027">
            <a:extLst>
              <a:ext uri="{FF2B5EF4-FFF2-40B4-BE49-F238E27FC236}">
                <a16:creationId xmlns:a16="http://schemas.microsoft.com/office/drawing/2014/main" id="{60F117DA-3F38-40A4-B74C-3DA699BA3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E19B19-A359-42B5-82D9-983ECA6AE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A5010-915A-46B3-B188-884F45AD2BB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749B335E-72DF-4ECB-AF56-A43FC27450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C1EA0AF3-CC7C-4821-9ECA-22459BE3C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E0BC65-81F0-48C4-9612-8A32756661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FF602-BBEB-43A5-B7CE-A099DD945BD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BDC289C4-5785-42A1-9570-6B4B273D1A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695BCEAE-72FF-4948-8413-B82498779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75A2F0-D1C6-4B1D-B346-6F487B51DA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9A903-AEB0-44AA-BF1D-5A2944FFB59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EE05F0BE-FAEA-4D41-A51F-A3AC9B83E9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3E48A05A-DAC3-4B2B-8185-C53930FE3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CFC51-698D-4BCD-B9B7-D5BEA873A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D3F4B2-140B-4DB3-B53E-DF956A240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2CBDF-8AEA-4F8A-A4F2-1D35AAA00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678EE1-8D5A-4DAF-AA1C-47360878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926807-4EAF-4A78-B5A6-17D84ED1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8FC0D-C10A-47CD-835C-E4AA38815B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143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57A22-12A0-40A6-920B-7A80C4FDE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FCFF56-57ED-4A6C-908B-FEFA18E39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D177CE-7924-437B-B749-008B55B4B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4C4F5F-9181-4CE4-A8CB-949567635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B37BBD-0480-49A4-A6E1-568159EE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472A4-C6BB-4D1E-9191-F286FE2A67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188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3DB128-345C-47E7-B8B4-678B82A89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AC4B68-0371-47C7-8139-51CA4378F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DE4937-5127-4995-85B1-266B00ACD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315C84-6D8C-4EBB-99CB-35139174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EFF54D-CE53-48DE-A66A-515F8644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634A2-428C-48B1-9887-1F2B5DA023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910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F2A5E-F37B-4BFA-8E57-DFF825EC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4331E8-64A8-41B9-98E6-12FB358E0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70B56C-93D5-425D-9A97-102BE858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FCC2E9-C44A-4138-985C-FEFC7207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16E14C-BBD4-4FE7-A3F3-FDC771DE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21273-8EB0-4E79-A5B4-08631F3688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454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56AB82-1FEE-435D-9716-3F7420079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CBD9EA-D859-4C55-A79B-222D47067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768FA3-C952-4625-80F7-BCCF4424E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E3A5CD-1623-4AD8-BF17-00F36EF2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D542F9-FEBE-4C33-ADFB-424D1051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8335B-8E87-4152-A56F-645629FDD4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547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7CD09-CC32-4C84-ABE7-716EF1D33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D926C6-0C48-423A-BD78-E91F567DF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A8C1A2-CD2A-473B-894F-96AFF7D70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2A6649-DBF0-466C-AAB7-20D93319F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C7EF5E-44AC-4012-A32E-AB423402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5F4C3B-27BF-451C-9EE2-B7C98519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F660D-97FC-4191-811A-F979EBF812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053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C7171-5529-4B1C-914F-79A7849BC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AE0E44-A2F8-4595-B4F4-2B9DB06FF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768ADB-426E-4CA8-BFC8-1D6788817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34C7C63-B7C2-4AA3-A79D-CF58FCD4B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24C8434-EB54-41A4-B0FC-FBB2725E6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3976444-BF57-4839-8347-0DE54D7A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64426D-6DD3-430C-9298-4D4C4525F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8E5007-52E4-405F-A921-D2311499B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1D027-8283-403A-BAC0-A51464A1DB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576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AED8C-9C16-4077-AC4B-8BE9C644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6E1C49-9B80-4767-97DD-1BB502063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E6F5B9A-BA2B-4918-AB05-4311E546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437C00-CAAB-45A5-8203-58FABDE0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FF469-D24E-42AB-A061-7F69B62727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379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0CF4FF9-C47F-45A4-A29C-F1220A42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49F32A-3214-4E19-A7F6-74B0B77BF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A25B361-931D-412E-8441-AF2EF2B92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CCF41-E7E4-4DCF-AEBA-1E19590978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689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C6582-BC77-4D3C-AB29-F98CE8EF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D1E170-1E3E-4146-AD80-4ECD23C75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42709E7-30F8-48FE-8C2F-783A85D35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280F5C-D159-4177-B4F8-255EFFC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3E9327-6FCD-4C45-99C3-B4048D06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20F9A1-E52C-476D-A90B-9A0A8065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2A096-33BB-460D-9D84-BB8C1B1C7D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401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C62266-AB40-40ED-A166-9E31BCA51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7991F9A-582D-40AF-92A4-82243D55B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4B3372-3116-4478-886F-68125F291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D2721A-2114-4C43-872D-4A6F6117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B2D562-815B-4031-AF94-7FED892D0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F2931F-D640-45C9-9E63-B1B97941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98F7C-D789-4049-A09F-C9E04DDACC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85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5976E4-B40B-4328-BF08-19BA2103D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6631F2-D4D4-49D7-94E3-F5F577662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8683D0E-4F1D-4E98-863A-29BC2675E2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CDB6F71-9477-436D-A5D6-FA7446DFE8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0B7D05F-02FF-4C1B-8DCB-DB86C1E3AE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38BF29-F306-4349-BC32-654489C1D4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1D1AA40C-47D6-4C3C-AB0C-76DB3A4A46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68760"/>
            <a:ext cx="7772400" cy="111636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9. Площадь параллелограмма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0A16C466-0604-473B-9671-298F3F436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29027" name="Text Box 3">
            <a:extLst>
              <a:ext uri="{FF2B5EF4-FFF2-40B4-BE49-F238E27FC236}">
                <a16:creationId xmlns:a16="http://schemas.microsoft.com/office/drawing/2014/main" id="{FBCE5B9B-9A04-42EF-9097-1F9429D3E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Стороны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AD </a:t>
            </a:r>
            <a:r>
              <a:rPr lang="ru-RU" altLang="ru-RU" sz="3200" dirty="0">
                <a:cs typeface="Times New Roman" panose="02020603050405020304" pitchFamily="18" charset="0"/>
              </a:rPr>
              <a:t>параллелограмма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 </a:t>
            </a:r>
            <a:r>
              <a:rPr lang="ru-RU" altLang="ru-RU" sz="3200" dirty="0">
                <a:cs typeface="Times New Roman" panose="02020603050405020304" pitchFamily="18" charset="0"/>
              </a:rPr>
              <a:t>равны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соответственно 15 см и 9 см. Высота, опущенная на первую сторону, равна 6 см. Найдите высоту, опущенную на вторую сторону параллелограмма.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29030" name="Text Box 6">
            <a:extLst>
              <a:ext uri="{FF2B5EF4-FFF2-40B4-BE49-F238E27FC236}">
                <a16:creationId xmlns:a16="http://schemas.microsoft.com/office/drawing/2014/main" id="{C97D3129-8662-45F3-B7AA-2374D945A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10 см.</a:t>
            </a:r>
          </a:p>
        </p:txBody>
      </p:sp>
      <p:pic>
        <p:nvPicPr>
          <p:cNvPr id="129033" name="Picture 9">
            <a:extLst>
              <a:ext uri="{FF2B5EF4-FFF2-40B4-BE49-F238E27FC236}">
                <a16:creationId xmlns:a16="http://schemas.microsoft.com/office/drawing/2014/main" id="{F4671A36-B8C7-45D9-9877-3FA78DB77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24200"/>
            <a:ext cx="434975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72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C1E85C49-BC89-43FF-83CC-6D5581368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1299E586-87E6-447A-8F78-97D6ABB24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Площадь параллелограмма равна 40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 стороны - 5 см и 10 см. Найдите высоты этого параллелограмма.</a:t>
            </a: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F6D71CF5-9694-4787-B7F3-31BB31A86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8 см и 4 см. </a:t>
            </a:r>
          </a:p>
        </p:txBody>
      </p:sp>
      <p:pic>
        <p:nvPicPr>
          <p:cNvPr id="151560" name="Picture 8">
            <a:extLst>
              <a:ext uri="{FF2B5EF4-FFF2-40B4-BE49-F238E27FC236}">
                <a16:creationId xmlns:a16="http://schemas.microsoft.com/office/drawing/2014/main" id="{EAA71D6F-F6F0-4B85-A777-AF2EF14DA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4105275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932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BC158CA7-AEC8-4D74-B9ED-7A4C05F8F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F2BD4F58-AB63-4B19-B78B-D0BF969FA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Стороны параллелограмма равны 6 см и 4 см. Одна из высот равна 5 см. Найдите другую высоту. </a:t>
            </a:r>
          </a:p>
        </p:txBody>
      </p:sp>
      <p:grpSp>
        <p:nvGrpSpPr>
          <p:cNvPr id="153610" name="Group 10">
            <a:extLst>
              <a:ext uri="{FF2B5EF4-FFF2-40B4-BE49-F238E27FC236}">
                <a16:creationId xmlns:a16="http://schemas.microsoft.com/office/drawing/2014/main" id="{FE74E39C-648D-4A76-B7B6-D36062FB3F6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038600"/>
            <a:ext cx="8610600" cy="838200"/>
            <a:chOff x="240" y="2544"/>
            <a:chExt cx="5424" cy="528"/>
          </a:xfrm>
        </p:grpSpPr>
        <p:sp>
          <p:nvSpPr>
            <p:cNvPr id="153605" name="Text Box 5">
              <a:extLst>
                <a:ext uri="{FF2B5EF4-FFF2-40B4-BE49-F238E27FC236}">
                  <a16:creationId xmlns:a16="http://schemas.microsoft.com/office/drawing/2014/main" id="{9792B40D-B91C-413D-8A75-125C5AC8B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см.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53607" name="Object 7">
              <a:extLst>
                <a:ext uri="{FF2B5EF4-FFF2-40B4-BE49-F238E27FC236}">
                  <a16:creationId xmlns:a16="http://schemas.microsoft.com/office/drawing/2014/main" id="{EEC57D52-2C49-4127-9FC2-77BE6596A6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2544"/>
            <a:ext cx="27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Equation" r:id="rId4" imgW="431640" imgH="838080" progId="Equation.DSMT4">
                    <p:embed/>
                  </p:oleObj>
                </mc:Choice>
                <mc:Fallback>
                  <p:oleObj name="Equation" r:id="rId4" imgW="431640" imgH="8380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544"/>
                          <a:ext cx="272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3609" name="Picture 9">
            <a:extLst>
              <a:ext uri="{FF2B5EF4-FFF2-40B4-BE49-F238E27FC236}">
                <a16:creationId xmlns:a16="http://schemas.microsoft.com/office/drawing/2014/main" id="{3F955597-CC6D-406C-BA55-D91A206C7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38400"/>
            <a:ext cx="3846513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E085526E-126D-43CD-9F69-A8E0591993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F78E9DA9-96FF-4CF0-A124-7D9366E52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площадь параллелограмма, если его стороны равны 4 см и 5 см, а угол между ними равен 30°.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F7FEABDD-B5C6-49C9-8F07-AA6CE557D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10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55653" name="Picture 5">
            <a:extLst>
              <a:ext uri="{FF2B5EF4-FFF2-40B4-BE49-F238E27FC236}">
                <a16:creationId xmlns:a16="http://schemas.microsoft.com/office/drawing/2014/main" id="{318C3C60-A476-4C9D-9BA3-325AF9916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90800"/>
            <a:ext cx="4510088" cy="131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B87D2CDC-4A8B-4FAF-9315-75DFFFF22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12FA2E02-5622-467D-9577-7FB52E4C8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площадь ромба, если его диагонали равны 6 см и 8 см.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D1B443E7-CE94-4065-BA8A-343E06E5E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13087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24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1064AC-1ED1-4B1E-AA05-6683F842E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1648254"/>
            <a:ext cx="3738948" cy="26819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B87D2CDC-4A8B-4FAF-9315-75DFFFF22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12FA2E02-5622-467D-9577-7FB52E4C8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площадь ромба, если его стороны равны 10 см, а один из углов равен 150°.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D1B443E7-CE94-4065-BA8A-343E06E5E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50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57701" name="Picture 5">
            <a:extLst>
              <a:ext uri="{FF2B5EF4-FFF2-40B4-BE49-F238E27FC236}">
                <a16:creationId xmlns:a16="http://schemas.microsoft.com/office/drawing/2014/main" id="{8602BC0D-AAAF-4600-9A51-0FF4D1BE3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0"/>
            <a:ext cx="4926013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57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319519DE-BFB9-4C6D-8B2C-88EDCE918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74083" name="Text Box 3">
            <a:extLst>
              <a:ext uri="{FF2B5EF4-FFF2-40B4-BE49-F238E27FC236}">
                <a16:creationId xmlns:a16="http://schemas.microsoft.com/office/drawing/2014/main" id="{D9061213-FC13-4040-8EA3-23E42AB48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Соседние стороны параллелограмма равны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 Какой угол должен быть между ними, чтобы площадь параллелограмма была наибольшей</a:t>
            </a:r>
            <a:r>
              <a:rPr lang="ru-RU" altLang="ru-RU" sz="3200" dirty="0"/>
              <a:t>?</a:t>
            </a:r>
          </a:p>
        </p:txBody>
      </p:sp>
      <p:sp>
        <p:nvSpPr>
          <p:cNvPr id="174084" name="Text Box 4">
            <a:extLst>
              <a:ext uri="{FF2B5EF4-FFF2-40B4-BE49-F238E27FC236}">
                <a16:creationId xmlns:a16="http://schemas.microsoft.com/office/drawing/2014/main" id="{6DAEA636-022E-48AD-A0E6-C8896A0EA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91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90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74085" name="Picture 5">
            <a:extLst>
              <a:ext uri="{FF2B5EF4-FFF2-40B4-BE49-F238E27FC236}">
                <a16:creationId xmlns:a16="http://schemas.microsoft.com/office/drawing/2014/main" id="{F20566D8-1284-45D3-9B9B-22A20D9D2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25" y="2643188"/>
            <a:ext cx="43497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855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B9B05232-6B17-4AA5-9F4D-FD9F392C3D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33003BF4-0CA1-42F4-B7B0-C8CD78718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площадь ромба, если </a:t>
            </a:r>
            <a:r>
              <a:rPr lang="ru-RU" altLang="ru-RU" sz="3200" dirty="0"/>
              <a:t>два </a:t>
            </a:r>
            <a:r>
              <a:rPr lang="ru-RU" altLang="ru-RU" sz="3200" dirty="0">
                <a:cs typeface="Times New Roman" panose="02020603050405020304" pitchFamily="18" charset="0"/>
              </a:rPr>
              <a:t>его угл</a:t>
            </a:r>
            <a:r>
              <a:rPr lang="ru-RU" altLang="ru-RU" sz="3200" dirty="0"/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относятся как 1:5, а сторона равна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59753" name="Group 9">
            <a:extLst>
              <a:ext uri="{FF2B5EF4-FFF2-40B4-BE49-F238E27FC236}">
                <a16:creationId xmlns:a16="http://schemas.microsoft.com/office/drawing/2014/main" id="{84735F00-27D8-4F1C-9198-319FFB1F4A8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114800"/>
            <a:ext cx="5943600" cy="876300"/>
            <a:chOff x="336" y="2592"/>
            <a:chExt cx="3744" cy="552"/>
          </a:xfrm>
        </p:grpSpPr>
        <p:sp>
          <p:nvSpPr>
            <p:cNvPr id="159748" name="Text Box 4">
              <a:extLst>
                <a:ext uri="{FF2B5EF4-FFF2-40B4-BE49-F238E27FC236}">
                  <a16:creationId xmlns:a16="http://schemas.microsoft.com/office/drawing/2014/main" id="{FF0E698C-01FA-40C4-A078-B2271276E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688"/>
              <a:ext cx="37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59750" name="Object 6">
              <a:extLst>
                <a:ext uri="{FF2B5EF4-FFF2-40B4-BE49-F238E27FC236}">
                  <a16:creationId xmlns:a16="http://schemas.microsoft.com/office/drawing/2014/main" id="{CB506AC8-8EC4-4C6E-ACB4-15D0C9E7F45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2592"/>
            <a:ext cx="320" cy="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Equation" r:id="rId4" imgW="507960" imgH="876240" progId="Equation.DSMT4">
                    <p:embed/>
                  </p:oleObj>
                </mc:Choice>
                <mc:Fallback>
                  <p:oleObj name="Equation" r:id="rId4" imgW="507960" imgH="8762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592"/>
                          <a:ext cx="320" cy="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59752" name="Picture 8">
            <a:extLst>
              <a:ext uri="{FF2B5EF4-FFF2-40B4-BE49-F238E27FC236}">
                <a16:creationId xmlns:a16="http://schemas.microsoft.com/office/drawing/2014/main" id="{4C56E42A-0659-4D36-8165-14F22D239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4926013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A970F03E-FADB-404E-8931-470BFAF59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E8B08775-5837-49A7-8CE2-E966C4E40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Острый угол параллелограмма равен 30°, а высоты, проведенные из вершины тупого угла, равны 2 см и 3 см. Найдите площадь параллелограмма.</a:t>
            </a:r>
          </a:p>
        </p:txBody>
      </p:sp>
      <p:sp>
        <p:nvSpPr>
          <p:cNvPr id="161796" name="Text Box 4">
            <a:extLst>
              <a:ext uri="{FF2B5EF4-FFF2-40B4-BE49-F238E27FC236}">
                <a16:creationId xmlns:a16="http://schemas.microsoft.com/office/drawing/2014/main" id="{CE131B33-6237-4974-A6FC-2956A4B93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12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61800" name="Picture 8">
            <a:extLst>
              <a:ext uri="{FF2B5EF4-FFF2-40B4-BE49-F238E27FC236}">
                <a16:creationId xmlns:a16="http://schemas.microsoft.com/office/drawing/2014/main" id="{E6A24D60-1622-4349-8949-47D1E05BB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24200"/>
            <a:ext cx="4446588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89AD60DB-9E79-46A7-A6FC-D169FA86B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E122DD0E-F2AB-4759-8E3B-91146C2A3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Прямоугольник и параллелограмм имеют соответственно равные стороны. Найдите острый угол параллелограмма, если его площадь равна половине площади прямоугольника.</a:t>
            </a:r>
          </a:p>
        </p:txBody>
      </p:sp>
      <p:sp>
        <p:nvSpPr>
          <p:cNvPr id="169991" name="Text Box 7">
            <a:extLst>
              <a:ext uri="{FF2B5EF4-FFF2-40B4-BE49-F238E27FC236}">
                <a16:creationId xmlns:a16="http://schemas.microsoft.com/office/drawing/2014/main" id="{65D0F83C-12A9-4F7C-A4E9-85F8C9B31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81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712A7D17-7A9A-4A1C-8EAC-46C30B1FB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044" y="-12361"/>
            <a:ext cx="91720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</a:rPr>
              <a:t> 1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параллелограмма равна произведению его стороны на высоту, проведенную к этой стороне.</a:t>
            </a:r>
          </a:p>
        </p:txBody>
      </p:sp>
      <p:pic>
        <p:nvPicPr>
          <p:cNvPr id="92181" name="Picture 21">
            <a:extLst>
              <a:ext uri="{FF2B5EF4-FFF2-40B4-BE49-F238E27FC236}">
                <a16:creationId xmlns:a16="http://schemas.microsoft.com/office/drawing/2014/main" id="{0CCBC1BF-3626-4394-A037-CE71AE08E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22" y="1350704"/>
            <a:ext cx="2891727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89F31248-A21A-459E-A798-183EF94388C0}"/>
              </a:ext>
            </a:extLst>
          </p:cNvPr>
          <p:cNvGrpSpPr/>
          <p:nvPr/>
        </p:nvGrpSpPr>
        <p:grpSpPr>
          <a:xfrm>
            <a:off x="0" y="1066455"/>
            <a:ext cx="9144000" cy="5695243"/>
            <a:chOff x="0" y="1066455"/>
            <a:chExt cx="9144000" cy="5695243"/>
          </a:xfrm>
        </p:grpSpPr>
        <p:sp>
          <p:nvSpPr>
            <p:cNvPr id="92178" name="Text Box 18">
              <a:extLst>
                <a:ext uri="{FF2B5EF4-FFF2-40B4-BE49-F238E27FC236}">
                  <a16:creationId xmlns:a16="http://schemas.microsoft.com/office/drawing/2014/main" id="{7D6BBA46-DE44-4A52-B554-5BF1CF374A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52936"/>
              <a:ext cx="9144000" cy="39087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0000"/>
                  </a:solidFill>
                </a:rPr>
                <a:t>	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Так как четырёхугольник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AECD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составлен из параллелограмма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ABCD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треугольника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BCE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то площадь этого параллелограмма равна площади четырёхугольника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AECD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минус площадь треугольника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BCE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С другой стороны, четырёхугольник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AECD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можно представить составленным из прямоугольника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FECD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треугольника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ADF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Следовательно, площадь этого прямоугольника равна площади четырёхугольника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AECD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минус площадь треугольника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ADF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Так как прямоугольные треугольники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ADF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BCE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равны по гипотенузе и катету (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=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BC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DF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=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CE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), то площадь параллелограмма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ABCD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будет равна площади прямоугольника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FECD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т. е. равна произведению стороны параллелограмма на высоту, проведённую к этой стороне.</a:t>
              </a:r>
              <a:endParaRPr lang="en-US" altLang="ru-RU" sz="2200" dirty="0">
                <a:cs typeface="Times New Roman" panose="02020603050405020304" pitchFamily="18" charset="0"/>
              </a:endParaRPr>
            </a:p>
          </p:txBody>
        </p:sp>
        <p:sp>
          <p:nvSpPr>
            <p:cNvPr id="7" name="Text Box 16">
              <a:extLst>
                <a:ext uri="{FF2B5EF4-FFF2-40B4-BE49-F238E27FC236}">
                  <a16:creationId xmlns:a16="http://schemas.microsoft.com/office/drawing/2014/main" id="{DEA1F583-5FB5-4FB9-877F-5600C818C7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4221" y="1066455"/>
              <a:ext cx="5844843" cy="18774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</a:t>
              </a:r>
              <a:r>
                <a:rPr lang="ru-RU" altLang="ru-RU" sz="2200" dirty="0">
                  <a:solidFill>
                    <a:srgbClr val="FF0000"/>
                  </a:solidFill>
                </a:rPr>
                <a:t> Доказательство.</a:t>
              </a:r>
              <a:r>
                <a:rPr lang="ru-RU" altLang="ru-RU" sz="2200" b="1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Пусть дан параллелограмм </a:t>
              </a:r>
              <a:r>
                <a:rPr lang="ru-RU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ABCD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отличный от прямоугольника, с острым углом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A</a:t>
              </a:r>
              <a:r>
                <a:rPr lang="ru-RU" sz="2200" dirty="0">
                  <a:ea typeface="Calibri" panose="020F0502020204030204" pitchFamily="34" charset="0"/>
                </a:rPr>
                <a:t>.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Из вершин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опустим перпендикуляры соответственно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CE 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DF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на прямую </a:t>
              </a:r>
              <a:r>
                <a:rPr lang="en-US" sz="22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AB</a:t>
              </a:r>
              <a:r>
                <a:rPr lang="ru-RU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</a:t>
              </a:r>
              <a:endParaRPr lang="ru-RU" altLang="ru-RU" sz="22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10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041E6B7-D8BD-4A5D-BB98-E80383F82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8E9BDCA9-8A52-4C1B-BBF4-EBE7388E8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площадь параллелограмма, диагонали которого равны 6 и 8, а угол между ними равен 30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6132" name="Text Box 4">
            <a:extLst>
              <a:ext uri="{FF2B5EF4-FFF2-40B4-BE49-F238E27FC236}">
                <a16:creationId xmlns:a16="http://schemas.microsoft.com/office/drawing/2014/main" id="{D7D29601-2E26-4696-AC33-F7770E568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5144"/>
            <a:ext cx="899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12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909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041E6B7-D8BD-4A5D-BB98-E80383F82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8E9BDCA9-8A52-4C1B-BBF4-EBE7388E8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площадь параллелограмма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EFGH</a:t>
            </a:r>
            <a:r>
              <a:rPr lang="ru-RU" altLang="ru-RU" sz="3200" dirty="0">
                <a:cs typeface="Times New Roman" panose="02020603050405020304" pitchFamily="18" charset="0"/>
              </a:rPr>
              <a:t>, вершинами которого являются середины сторон параллелограмма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, площадь которого равна 1.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492CF3F-BA9E-494D-A973-5A0A71297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312062"/>
            <a:ext cx="3816424" cy="2171413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B644393-6396-4574-B082-5E32FD2C3A7D}"/>
              </a:ext>
            </a:extLst>
          </p:cNvPr>
          <p:cNvGrpSpPr/>
          <p:nvPr/>
        </p:nvGrpSpPr>
        <p:grpSpPr>
          <a:xfrm>
            <a:off x="0" y="2276872"/>
            <a:ext cx="8991600" cy="4611674"/>
            <a:chOff x="0" y="2276872"/>
            <a:chExt cx="8991600" cy="4611674"/>
          </a:xfrm>
        </p:grpSpPr>
        <p:sp>
          <p:nvSpPr>
            <p:cNvPr id="176132" name="Text Box 4">
              <a:extLst>
                <a:ext uri="{FF2B5EF4-FFF2-40B4-BE49-F238E27FC236}">
                  <a16:creationId xmlns:a16="http://schemas.microsoft.com/office/drawing/2014/main" id="{D7D29601-2E26-4696-AC33-F7770E5688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518666"/>
              <a:ext cx="8991600" cy="2369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Стороны параллелограмма </a:t>
              </a:r>
              <a:r>
                <a:rPr lang="en-US" altLang="ru-RU" i="1" dirty="0"/>
                <a:t>AFGH </a:t>
              </a:r>
              <a:r>
                <a:rPr lang="ru-RU" altLang="ru-RU" dirty="0"/>
                <a:t>равны половинам диагоналей параллелограмма </a:t>
              </a:r>
              <a:r>
                <a:rPr lang="en-US" altLang="ru-RU" i="1" dirty="0"/>
                <a:t>ABCD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Угол между смежными сторонами параллелограмма </a:t>
              </a:r>
              <a:r>
                <a:rPr lang="en-US" altLang="ru-RU" i="1" dirty="0">
                  <a:cs typeface="Times New Roman" panose="02020603050405020304" pitchFamily="18" charset="0"/>
                </a:rPr>
                <a:t>EFGH </a:t>
              </a:r>
              <a:r>
                <a:rPr lang="ru-RU" altLang="ru-RU" dirty="0">
                  <a:cs typeface="Times New Roman" panose="02020603050405020304" pitchFamily="18" charset="0"/>
                </a:rPr>
                <a:t>равен углу между диагоналями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параллелограмма </a:t>
              </a:r>
              <a:r>
                <a:rPr lang="en-US" altLang="ru-RU" i="1" dirty="0">
                  <a:cs typeface="Times New Roman" panose="02020603050405020304" pitchFamily="18" charset="0"/>
                </a:rPr>
                <a:t>ABCD</a:t>
              </a:r>
              <a:r>
                <a:rPr lang="ru-RU" altLang="ru-RU" dirty="0">
                  <a:cs typeface="Times New Roman" panose="02020603050405020304" pitchFamily="18" charset="0"/>
                </a:rPr>
                <a:t>. Следовательно, площадь параллелограмма </a:t>
              </a:r>
              <a:r>
                <a:rPr lang="en-US" altLang="ru-RU" i="1" dirty="0">
                  <a:cs typeface="Times New Roman" panose="02020603050405020304" pitchFamily="18" charset="0"/>
                </a:rPr>
                <a:t>EFGH </a:t>
              </a:r>
              <a:r>
                <a:rPr lang="ru-RU" altLang="ru-RU" dirty="0">
                  <a:cs typeface="Times New Roman" panose="02020603050405020304" pitchFamily="18" charset="0"/>
                </a:rPr>
                <a:t>равна половине площади параллелограмма </a:t>
              </a:r>
              <a:r>
                <a:rPr lang="en-US" altLang="ru-RU" i="1" dirty="0">
                  <a:cs typeface="Times New Roman" panose="02020603050405020304" pitchFamily="18" charset="0"/>
                </a:rPr>
                <a:t>ABCD</a:t>
              </a:r>
              <a:r>
                <a:rPr lang="ru-RU" altLang="ru-RU" dirty="0">
                  <a:cs typeface="Times New Roman" panose="02020603050405020304" pitchFamily="18" charset="0"/>
                </a:rPr>
                <a:t>, т. е. равна 0,5.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13C0ECC4-B997-4E14-93D5-AF989252C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59832" y="2276872"/>
              <a:ext cx="3816424" cy="21714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01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041E6B7-D8BD-4A5D-BB98-E80383F82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8E9BDCA9-8A52-4C1B-BBF4-EBE7388E8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Из всех параллелограммов с данными диагоналями найдите параллелограмм наибольшей площади.</a:t>
            </a:r>
          </a:p>
        </p:txBody>
      </p:sp>
      <p:sp>
        <p:nvSpPr>
          <p:cNvPr id="176132" name="Text Box 4">
            <a:extLst>
              <a:ext uri="{FF2B5EF4-FFF2-40B4-BE49-F238E27FC236}">
                <a16:creationId xmlns:a16="http://schemas.microsoft.com/office/drawing/2014/main" id="{D7D29601-2E26-4696-AC33-F7770E568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5144"/>
            <a:ext cx="899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Ромб.</a:t>
            </a:r>
          </a:p>
        </p:txBody>
      </p:sp>
    </p:spTree>
    <p:extLst>
      <p:ext uri="{BB962C8B-B14F-4D97-AF65-F5344CB8AC3E}">
        <p14:creationId xmlns:p14="http://schemas.microsoft.com/office/powerpoint/2010/main" val="235548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46E5C81D-19EF-43AC-A989-7799BF7C3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15251D48-A373-4868-8F5B-504B2FE7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091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dirty="0"/>
              <a:t> </a:t>
            </a:r>
            <a:r>
              <a:rPr lang="ru-RU" sz="2800" dirty="0"/>
              <a:t>Докажите, что любая прямая, проходящая через точку пересечения диагоналей параллелограмма, делит его на две равновеликие части.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28" name="Text Box 4">
            <a:extLst>
              <a:ext uri="{FF2B5EF4-FFF2-40B4-BE49-F238E27FC236}">
                <a16:creationId xmlns:a16="http://schemas.microsoft.com/office/drawing/2014/main" id="{5D7E6AFC-F53F-40D6-A79C-BD8016D05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8991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Точка </a:t>
            </a:r>
            <a:r>
              <a:rPr lang="en-US" altLang="ru-RU" i="1" dirty="0">
                <a:cs typeface="Times New Roman" panose="02020603050405020304" pitchFamily="18" charset="0"/>
              </a:rPr>
              <a:t>O </a:t>
            </a:r>
            <a:r>
              <a:rPr lang="ru-RU" altLang="ru-RU" dirty="0">
                <a:cs typeface="Times New Roman" panose="02020603050405020304" pitchFamily="18" charset="0"/>
              </a:rPr>
              <a:t>пересечения диагоналей параллелограмма </a:t>
            </a:r>
            <a:r>
              <a:rPr lang="en-US" altLang="ru-RU" i="1" dirty="0">
                <a:cs typeface="Times New Roman" panose="02020603050405020304" pitchFamily="18" charset="0"/>
              </a:rPr>
              <a:t>ABCD </a:t>
            </a:r>
            <a:r>
              <a:rPr lang="ru-RU" altLang="ru-RU" dirty="0">
                <a:cs typeface="Times New Roman" panose="02020603050405020304" pitchFamily="18" charset="0"/>
              </a:rPr>
              <a:t>является его центром симметрии. Четырёхугольники</a:t>
            </a:r>
            <a:r>
              <a:rPr lang="en-US" altLang="ru-RU" i="1" dirty="0">
                <a:cs typeface="Times New Roman" panose="02020603050405020304" pitchFamily="18" charset="0"/>
              </a:rPr>
              <a:t> AEFD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CFEB </a:t>
            </a:r>
            <a:r>
              <a:rPr lang="ru-RU" altLang="ru-RU" dirty="0">
                <a:cs typeface="Times New Roman" panose="02020603050405020304" pitchFamily="18" charset="0"/>
              </a:rPr>
              <a:t>центрально-симметричны, следовательно, равны, значит, равновелики.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92DC76-1F8C-46CE-888D-399B62CA6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888" y="2133600"/>
            <a:ext cx="3564224" cy="2162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46E5C81D-19EF-43AC-A989-7799BF7C3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15251D48-A373-4868-8F5B-504B2FE7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параллелограмме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 вырезали дырку прямоугольной формы. Проведите прямую, делящую оставшуюся часть параллелограмма на две равновеликие части.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94EF886-FC3D-4123-9A58-E18075410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050" y="2902603"/>
            <a:ext cx="2857899" cy="1590897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317A396-B629-4B6E-938C-A0FEBB169D24}"/>
              </a:ext>
            </a:extLst>
          </p:cNvPr>
          <p:cNvGrpSpPr/>
          <p:nvPr/>
        </p:nvGrpSpPr>
        <p:grpSpPr>
          <a:xfrm>
            <a:off x="0" y="2902602"/>
            <a:ext cx="9144000" cy="3391458"/>
            <a:chOff x="0" y="2902602"/>
            <a:chExt cx="9144000" cy="3391458"/>
          </a:xfrm>
        </p:grpSpPr>
        <p:sp>
          <p:nvSpPr>
            <p:cNvPr id="180228" name="Text Box 4">
              <a:extLst>
                <a:ext uri="{FF2B5EF4-FFF2-40B4-BE49-F238E27FC236}">
                  <a16:creationId xmlns:a16="http://schemas.microsoft.com/office/drawing/2014/main" id="{5D7E6AFC-F53F-40D6-A79C-BD8016D05E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724400"/>
              <a:ext cx="91440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Прямая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EF</a:t>
              </a:r>
              <a:r>
                <a:rPr lang="ru-RU" altLang="ru-RU" sz="3200" dirty="0">
                  <a:cs typeface="Times New Roman" panose="02020603050405020304" pitchFamily="18" charset="0"/>
                </a:rPr>
                <a:t>, проходящая через центры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O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P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симметрии исходного</a:t>
              </a:r>
              <a:r>
                <a:rPr lang="en-US" altLang="ru-RU" sz="3200" dirty="0">
                  <a:cs typeface="Times New Roman" panose="02020603050405020304" pitchFamily="18" charset="0"/>
                </a:rPr>
                <a:t> </a:t>
              </a:r>
              <a:r>
                <a:rPr lang="ru-RU" altLang="ru-RU" sz="3200" dirty="0"/>
                <a:t>параллелограмма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и вырезанного прямоугольник</a:t>
              </a:r>
              <a:r>
                <a:rPr lang="ru-RU" altLang="ru-RU" sz="3200" dirty="0"/>
                <a:t>а</a:t>
              </a:r>
              <a:r>
                <a:rPr lang="ru-RU" altLang="ru-RU" sz="3200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E3D779F5-DAA5-42CD-9DA3-CE04115553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43050" y="2902602"/>
              <a:ext cx="2857899" cy="15908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008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46E5C81D-19EF-43AC-A989-7799BF7C3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842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15251D48-A373-4868-8F5B-504B2FE7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2656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 всех параллелограммов с данным периметром и данным острым углом найдите параллелограмм наибольшей площади.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5">
                <a:extLst>
                  <a:ext uri="{FF2B5EF4-FFF2-40B4-BE49-F238E27FC236}">
                    <a16:creationId xmlns:a16="http://schemas.microsoft.com/office/drawing/2014/main" id="{4931BF91-AC4E-4A2E-B5D2-949DF5C997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21" y="3834708"/>
                <a:ext cx="9144000" cy="23559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altLang="ru-RU" dirty="0"/>
                  <a:t>Воспользуемся неравенством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</m:rad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dirty="0"/>
                  <a:t>, </a:t>
                </a:r>
                <a:r>
                  <a:rPr lang="ru-RU" altLang="ru-RU" dirty="0"/>
                  <a:t>равенство в котором принимается только в случае </a:t>
                </a:r>
                <a:r>
                  <a:rPr lang="en-US" altLang="ru-RU" i="1" dirty="0"/>
                  <a:t>a = b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Из него следует, что для площади </a:t>
                </a:r>
                <a:r>
                  <a:rPr lang="en-US" altLang="ru-RU" i="1" dirty="0"/>
                  <a:t>S  </a:t>
                </a:r>
                <a:r>
                  <a:rPr lang="ru-RU" altLang="ru-RU" dirty="0"/>
                  <a:t>выполняется неравенство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US" alt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US" altLang="ru-RU" dirty="0"/>
                  <a:t>, </a:t>
                </a:r>
                <a:r>
                  <a:rPr lang="ru-RU" altLang="ru-RU" dirty="0"/>
                  <a:t>равенство в котором достигается, если </a:t>
                </a:r>
                <a:r>
                  <a:rPr lang="en-US" altLang="ru-RU" i="1" dirty="0"/>
                  <a:t>a = b</a:t>
                </a:r>
                <a:r>
                  <a:rPr lang="ru-RU" altLang="ru-RU" dirty="0"/>
                  <a:t>, т. е. если параллелограмм является ромбом.</a:t>
                </a:r>
              </a:p>
            </p:txBody>
          </p:sp>
        </mc:Choice>
        <mc:Fallback xmlns="">
          <p:sp>
            <p:nvSpPr>
              <p:cNvPr id="8" name="Text Box 5">
                <a:extLst>
                  <a:ext uri="{FF2B5EF4-FFF2-40B4-BE49-F238E27FC236}">
                    <a16:creationId xmlns:a16="http://schemas.microsoft.com/office/drawing/2014/main" id="{4931BF91-AC4E-4A2E-B5D2-949DF5C9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21" y="3834708"/>
                <a:ext cx="9144000" cy="2355966"/>
              </a:xfrm>
              <a:prstGeom prst="rect">
                <a:avLst/>
              </a:prstGeom>
              <a:blipFill>
                <a:blip r:embed="rId3"/>
                <a:stretch>
                  <a:fillRect l="-1000" r="-1067" b="-49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F89BEE-827C-4F44-B17A-C4F44F293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905651"/>
            <a:ext cx="3477074" cy="19178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C32E247C-D8BB-4ECA-875B-79DA53CEE8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67944" y="1775906"/>
                <a:ext cx="5076056" cy="20621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 Решение. </a:t>
                </a:r>
                <a:r>
                  <a:rPr lang="ru-RU" altLang="ru-RU" dirty="0"/>
                  <a:t>Пусть стороны параллелограмма равны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, </a:t>
                </a:r>
                <a:r>
                  <a:rPr lang="en-US" altLang="ru-RU" i="1" dirty="0"/>
                  <a:t>a + b = p</a:t>
                </a:r>
                <a:r>
                  <a:rPr lang="ru-RU" altLang="ru-RU" i="1" dirty="0"/>
                  <a:t> </a:t>
                </a:r>
                <a:r>
                  <a:rPr lang="ru-RU" altLang="ru-RU" dirty="0"/>
                  <a:t>– полупериметр, угол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фиксирован.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Площадь </a:t>
                </a:r>
                <a:r>
                  <a:rPr lang="en-US" altLang="ru-RU" i="1" dirty="0"/>
                  <a:t>S </a:t>
                </a:r>
                <a:r>
                  <a:rPr lang="ru-RU" altLang="ru-RU" dirty="0"/>
                  <a:t>этого параллелограмма равна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C32E247C-D8BB-4ECA-875B-79DA53CEE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944" y="1775906"/>
                <a:ext cx="5076056" cy="2062103"/>
              </a:xfrm>
              <a:prstGeom prst="rect">
                <a:avLst/>
              </a:prstGeom>
              <a:blipFill>
                <a:blip r:embed="rId5"/>
                <a:stretch>
                  <a:fillRect l="-1801" r="-1921" b="-56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26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46E5C81D-19EF-43AC-A989-7799BF7C3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842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15251D48-A373-4868-8F5B-504B2FE7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04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 всех параллелограммов с данным периметром найдите параллелограмм наибольшей площади.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4931BF91-AC4E-4A2E-B5D2-949DF5C99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" y="3834708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</a:rPr>
              <a:t>	</a:t>
            </a:r>
            <a:r>
              <a:rPr lang="ru-RU" altLang="ru-RU" dirty="0"/>
              <a:t>Площадь прямоугольника со сторонами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 </a:t>
            </a:r>
            <a:r>
              <a:rPr lang="ru-RU" altLang="ru-RU" dirty="0"/>
              <a:t>будет больше или равна площади параллелограмма. Ранее доказывалось, что из всех прямоугольников данного периметра наибольшую площадь имеет квадрат. Следовательно, из всех параллелограммов данного периметра наибольшую площадь имеет квадрат.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F89BEE-827C-4F44-B17A-C4F44F293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905651"/>
            <a:ext cx="3477074" cy="19178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C32E247C-D8BB-4ECA-875B-79DA53CEE8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67944" y="1775906"/>
                <a:ext cx="5076056" cy="20621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dirty="0">
                    <a:solidFill>
                      <a:srgbClr val="FF0000"/>
                    </a:solidFill>
                  </a:rPr>
                  <a:t> Решение. </a:t>
                </a:r>
                <a:r>
                  <a:rPr lang="ru-RU" altLang="ru-RU" dirty="0"/>
                  <a:t>Пусть стороны параллелограмма равны </a:t>
                </a:r>
                <a:r>
                  <a:rPr lang="en-US" altLang="ru-RU" i="1" dirty="0"/>
                  <a:t>a </a:t>
                </a:r>
                <a:r>
                  <a:rPr lang="ru-RU" altLang="ru-RU" dirty="0"/>
                  <a:t>и </a:t>
                </a:r>
                <a:r>
                  <a:rPr lang="en-US" altLang="ru-RU" i="1" dirty="0"/>
                  <a:t>b</a:t>
                </a:r>
                <a:r>
                  <a:rPr lang="ru-RU" altLang="ru-RU" dirty="0"/>
                  <a:t>, </a:t>
                </a:r>
                <a:r>
                  <a:rPr lang="en-US" altLang="ru-RU" i="1" dirty="0"/>
                  <a:t>a + b = p</a:t>
                </a:r>
                <a:r>
                  <a:rPr lang="ru-RU" altLang="ru-RU" i="1" dirty="0"/>
                  <a:t> </a:t>
                </a:r>
                <a:r>
                  <a:rPr lang="ru-RU" altLang="ru-RU" dirty="0"/>
                  <a:t>– полупериметр.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Площадь </a:t>
                </a:r>
                <a:r>
                  <a:rPr lang="en-US" altLang="ru-RU" i="1" dirty="0"/>
                  <a:t>S </a:t>
                </a:r>
                <a:r>
                  <a:rPr lang="ru-RU" altLang="ru-RU" dirty="0"/>
                  <a:t>этого параллелограмма равна </a:t>
                </a:r>
                <a14:m>
                  <m:oMath xmlns:m="http://schemas.openxmlformats.org/officeDocument/2006/math"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𝑎𝑏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C32E247C-D8BB-4ECA-875B-79DA53CEE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944" y="1775906"/>
                <a:ext cx="5076056" cy="2062103"/>
              </a:xfrm>
              <a:prstGeom prst="rect">
                <a:avLst/>
              </a:prstGeom>
              <a:blipFill>
                <a:blip r:embed="rId4"/>
                <a:stretch>
                  <a:fillRect l="-1801" r="-19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869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8" name="Text Box 18">
            <a:extLst>
              <a:ext uri="{FF2B5EF4-FFF2-40B4-BE49-F238E27FC236}">
                <a16:creationId xmlns:a16="http://schemas.microsoft.com/office/drawing/2014/main" id="{7D6BBA46-DE44-4A52-B554-5BF1CF374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8640"/>
            <a:ext cx="906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 2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параллелограмма равна произведению двух его смежных сторон на синус угла между ними.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92181" name="Picture 21">
            <a:extLst>
              <a:ext uri="{FF2B5EF4-FFF2-40B4-BE49-F238E27FC236}">
                <a16:creationId xmlns:a16="http://schemas.microsoft.com/office/drawing/2014/main" id="{0CCBC1BF-3626-4394-A037-CE71AE08E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61828"/>
            <a:ext cx="3633788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18">
                <a:extLst>
                  <a:ext uri="{FF2B5EF4-FFF2-40B4-BE49-F238E27FC236}">
                    <a16:creationId xmlns:a16="http://schemas.microsoft.com/office/drawing/2014/main" id="{1FBE33FB-8D19-4D50-BB02-CFFF9BACB5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3632262"/>
                <a:ext cx="9067800" cy="2739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Доказательство</a:t>
                </a:r>
                <a:r>
                  <a:rPr lang="ru-RU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лощадь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параллелограмма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ABCD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равна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произведению стороны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параллелограмма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на высоту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DF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проведённую к этой стороне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en-US" i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Учитывая, что</a:t>
                </a: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высота </a:t>
                </a:r>
                <a:r>
                  <a:rPr lang="en-US" i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DF 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равна стороне </a:t>
                </a:r>
                <a:r>
                  <a:rPr lang="en-US" i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AB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, умноженной на синус угла </a:t>
                </a:r>
                <a:r>
                  <a:rPr lang="en-US" i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i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получаем, что п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лощадь параллелограмма равна произведению его сторон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AD 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на синус угла </a:t>
                </a:r>
                <a:r>
                  <a:rPr lang="en-US" altLang="ru-RU" sz="24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400" dirty="0">
                    <a:cs typeface="Times New Roman" panose="02020603050405020304" pitchFamily="18" charset="0"/>
                  </a:rPr>
                  <a:t>, т. е. имеет место </a:t>
                </a:r>
                <a:r>
                  <a:rPr lang="ru-RU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формула 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𝐴𝐷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func>
                    </m:oMath>
                  </m:oMathPara>
                </a14:m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18">
                <a:extLst>
                  <a:ext uri="{FF2B5EF4-FFF2-40B4-BE49-F238E27FC236}">
                    <a16:creationId xmlns:a16="http://schemas.microsoft.com/office/drawing/2014/main" id="{1FBE33FB-8D19-4D50-BB02-CFFF9BACB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3632262"/>
                <a:ext cx="9067800" cy="2739211"/>
              </a:xfrm>
              <a:prstGeom prst="rect">
                <a:avLst/>
              </a:prstGeom>
              <a:blipFill>
                <a:blip r:embed="rId4"/>
                <a:stretch>
                  <a:fillRect l="-1076" r="-10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99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8" name="Text Box 18">
            <a:extLst>
              <a:ext uri="{FF2B5EF4-FFF2-40B4-BE49-F238E27FC236}">
                <a16:creationId xmlns:a16="http://schemas.microsoft.com/office/drawing/2014/main" id="{7D6BBA46-DE44-4A52-B554-5BF1CF374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2" y="-2172"/>
            <a:ext cx="906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 </a:t>
            </a:r>
            <a:r>
              <a:rPr lang="en-US" altLang="ru-RU" sz="2800" dirty="0">
                <a:solidFill>
                  <a:srgbClr val="FF3300"/>
                </a:solidFill>
              </a:rPr>
              <a:t>3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параллелограмма равна половине произведения его диагоналей на синус угла между ними.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A34AB9-6A2D-4898-B77C-74E84787C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934" y="2241449"/>
            <a:ext cx="3191320" cy="1686160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6103A5BE-4A52-404E-8139-64EED2390277}"/>
              </a:ext>
            </a:extLst>
          </p:cNvPr>
          <p:cNvGrpSpPr/>
          <p:nvPr/>
        </p:nvGrpSpPr>
        <p:grpSpPr>
          <a:xfrm>
            <a:off x="76200" y="1238785"/>
            <a:ext cx="9067800" cy="5240658"/>
            <a:chOff x="76200" y="1238785"/>
            <a:chExt cx="9067800" cy="52406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 Box 18">
                  <a:extLst>
                    <a:ext uri="{FF2B5EF4-FFF2-40B4-BE49-F238E27FC236}">
                      <a16:creationId xmlns:a16="http://schemas.microsoft.com/office/drawing/2014/main" id="{1FBE33FB-8D19-4D50-BB02-CFFF9BACB56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200" y="3968178"/>
                  <a:ext cx="9067800" cy="2511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200" dirty="0">
                      <a:cs typeface="Times New Roman" panose="02020603050405020304" pitchFamily="18" charset="0"/>
                    </a:rPr>
                    <a:t> Следовательно, п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лощадь </a:t>
                  </a:r>
                  <a:r>
                    <a:rPr lang="en-US" sz="2200" i="1" dirty="0">
                      <a:effectLst/>
                      <a:ea typeface="Times New Roman" panose="02020603050405020304" pitchFamily="18" charset="0"/>
                    </a:rPr>
                    <a:t>S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 параллелограмма </a:t>
                  </a:r>
                  <a:r>
                    <a:rPr lang="en-US" sz="2200" i="1" dirty="0">
                      <a:effectLst/>
                      <a:ea typeface="Times New Roman" panose="02020603050405020304" pitchFamily="18" charset="0"/>
                    </a:rPr>
                    <a:t>ABCD 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равна площади параллелограмма </a:t>
                  </a:r>
                  <a:r>
                    <a:rPr lang="en-US" sz="2200" i="1" dirty="0">
                      <a:effectLst/>
                      <a:ea typeface="Times New Roman" panose="02020603050405020304" pitchFamily="18" charset="0"/>
                    </a:rPr>
                    <a:t>ACFE</a:t>
                  </a:r>
                  <a:r>
                    <a:rPr lang="en-US" sz="2200" dirty="0">
                      <a:effectLst/>
                      <a:ea typeface="Times New Roman" panose="02020603050405020304" pitchFamily="18" charset="0"/>
                    </a:rPr>
                    <a:t>.</a:t>
                  </a:r>
                  <a:r>
                    <a:rPr lang="en-US" sz="2200" i="1" dirty="0">
                      <a:effectLst/>
                      <a:ea typeface="Times New Roman" panose="02020603050405020304" pitchFamily="18" charset="0"/>
                    </a:rPr>
                    <a:t> </a:t>
                  </a:r>
                  <a:r>
                    <a:rPr lang="ru-RU" sz="2200" dirty="0">
                      <a:ea typeface="Times New Roman" panose="02020603050405020304" pitchFamily="18" charset="0"/>
                    </a:rPr>
                    <a:t>Площадь параллелограмма </a:t>
                  </a:r>
                  <a:r>
                    <a:rPr lang="en-US" sz="2200" i="1" dirty="0">
                      <a:ea typeface="Times New Roman" panose="02020603050405020304" pitchFamily="18" charset="0"/>
                    </a:rPr>
                    <a:t>ACFE </a:t>
                  </a:r>
                  <a:r>
                    <a:rPr lang="ru-RU" sz="2200" dirty="0">
                      <a:ea typeface="Times New Roman" panose="02020603050405020304" pitchFamily="18" charset="0"/>
                    </a:rPr>
                    <a:t>равна </a:t>
                  </a:r>
                  <a14:m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𝐴𝐶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𝐴𝐸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𝐴𝐸𝐷</m:t>
                          </m:r>
                        </m:e>
                      </m:func>
                    </m:oMath>
                  </a14:m>
                  <a:r>
                    <a:rPr lang="en-US" sz="2200" dirty="0">
                      <a:ea typeface="Times New Roman" panose="02020603050405020304" pitchFamily="18" charset="0"/>
                    </a:rPr>
                    <a:t>. </a:t>
                  </a:r>
                  <a:r>
                    <a:rPr lang="ru-RU" sz="2200" dirty="0">
                      <a:ea typeface="Times New Roman" panose="02020603050405020304" pitchFamily="18" charset="0"/>
                    </a:rPr>
                    <a:t>Учитывая, что </a:t>
                  </a:r>
                  <a:r>
                    <a:rPr lang="en-US" altLang="ru-RU" sz="2200" i="1" dirty="0">
                      <a:cs typeface="Times New Roman" panose="02020603050405020304" pitchFamily="18" charset="0"/>
                    </a:rPr>
                    <a:t>AE = BO</a:t>
                  </a:r>
                  <a:r>
                    <a:rPr lang="en-US" altLang="ru-RU" sz="2200" dirty="0">
                      <a:cs typeface="Times New Roman" panose="02020603050405020304" pitchFamily="18" charset="0"/>
                    </a:rPr>
                    <a:t>, </a:t>
                  </a:r>
                  <a14:m>
                    <m:oMath xmlns:m="http://schemas.openxmlformats.org/officeDocument/2006/math">
                      <m:r>
                        <a:rPr lang="en-US" altLang="ru-RU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  <m:r>
                        <a:rPr lang="en-US" altLang="ru-RU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𝐴𝐸𝐷</m:t>
                      </m:r>
                      <m:r>
                        <a:rPr lang="en-US" altLang="ru-RU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=∠</m:t>
                      </m:r>
                      <m:r>
                        <a:rPr lang="en-US" altLang="ru-RU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𝐵𝑂𝐶</m:t>
                      </m:r>
                      <m:r>
                        <a:rPr lang="ru-RU" altLang="ru-RU" sz="2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a14:m>
                  <a:r>
                    <a:rPr lang="en-US" sz="2200" dirty="0">
                      <a:effectLst/>
                      <a:ea typeface="Times New Roman" panose="02020603050405020304" pitchFamily="18" charset="0"/>
                    </a:rPr>
                    <a:t> </a:t>
                  </a:r>
                  <a:r>
                    <a:rPr lang="ru-RU" sz="2200" dirty="0">
                      <a:effectLst/>
                      <a:ea typeface="Times New Roman" panose="02020603050405020304" pitchFamily="18" charset="0"/>
                    </a:rPr>
                    <a:t>получаем, что площадь </a:t>
                  </a:r>
                  <a:r>
                    <a:rPr lang="ru-RU" sz="2200" dirty="0">
                      <a:ea typeface="Times New Roman" panose="02020603050405020304" pitchFamily="18" charset="0"/>
                    </a:rPr>
                    <a:t>параллелограмма </a:t>
                  </a:r>
                  <a:r>
                    <a:rPr lang="en-US" sz="2200" i="1" dirty="0">
                      <a:ea typeface="Times New Roman" panose="02020603050405020304" pitchFamily="18" charset="0"/>
                    </a:rPr>
                    <a:t>ABCD </a:t>
                  </a:r>
                  <a:r>
                    <a:rPr lang="ru-RU" sz="2200" dirty="0">
                      <a:ea typeface="Times New Roman" panose="02020603050405020304" pitchFamily="18" charset="0"/>
                    </a:rPr>
                    <a:t>равна половине </a:t>
                  </a:r>
                  <a:r>
                    <a:rPr lang="ru-RU" sz="22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произведения ди</a:t>
                  </a:r>
                  <a:r>
                    <a:rPr lang="ru-RU" sz="2200" dirty="0"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агоналей на синус угла между ними.</a:t>
                  </a:r>
                  <a:r>
                    <a:rPr lang="ru-RU" sz="22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200" dirty="0">
                      <a:cs typeface="Times New Roman" panose="02020603050405020304" pitchFamily="18" charset="0"/>
                    </a:rPr>
                    <a:t>т. е. имеет место </a:t>
                  </a:r>
                  <a:r>
                    <a:rPr lang="ru-RU" sz="2200" dirty="0"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формула </a:t>
                  </a:r>
                </a:p>
                <a:p>
                  <a:pPr algn="ctr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𝐵𝐷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func>
                          <m:func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ru-RU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∠</m:t>
                            </m:r>
                            <m:r>
                              <a:rPr lang="en-US" altLang="ru-RU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𝐵𝑂𝐶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</m:e>
                        </m:func>
                      </m:oMath>
                    </m:oMathPara>
                  </a14:m>
                  <a:endParaRPr lang="en-US" altLang="ru-RU" sz="2200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" name="Text Box 18">
                  <a:extLst>
                    <a:ext uri="{FF2B5EF4-FFF2-40B4-BE49-F238E27FC236}">
                      <a16:creationId xmlns:a16="http://schemas.microsoft.com/office/drawing/2014/main" id="{1FBE33FB-8D19-4D50-BB02-CFFF9BACB5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6200" y="3968178"/>
                  <a:ext cx="9067800" cy="2511265"/>
                </a:xfrm>
                <a:prstGeom prst="rect">
                  <a:avLst/>
                </a:prstGeom>
                <a:blipFill>
                  <a:blip r:embed="rId4"/>
                  <a:stretch>
                    <a:fillRect l="-874" r="-80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2672058A-DFE5-4A19-B2D3-34A693A08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9512" y="1420416"/>
              <a:ext cx="3886742" cy="2457793"/>
            </a:xfrm>
            <a:prstGeom prst="rect">
              <a:avLst/>
            </a:prstGeom>
          </p:spPr>
        </p:pic>
        <p:sp>
          <p:nvSpPr>
            <p:cNvPr id="9" name="Text Box 18">
              <a:extLst>
                <a:ext uri="{FF2B5EF4-FFF2-40B4-BE49-F238E27FC236}">
                  <a16:creationId xmlns:a16="http://schemas.microsoft.com/office/drawing/2014/main" id="{352240B3-2415-4220-9632-F7BDAC0BAC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1492" y="1238785"/>
              <a:ext cx="5062508" cy="2893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 </a:t>
              </a:r>
              <a:r>
                <a:rPr lang="ru-RU" altLang="ru-RU" sz="2200" dirty="0">
                  <a:solidFill>
                    <a:srgbClr val="FF3300"/>
                  </a:solidFill>
                </a:rPr>
                <a:t>Доказательство</a:t>
              </a:r>
              <a:r>
                <a:rPr lang="ru-RU" altLang="ru-RU" sz="22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.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Через вершины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2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2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D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параллелограмма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ABCD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проведём</a:t>
              </a:r>
              <a:r>
                <a:rPr lang="en-US" altLang="ru-RU" sz="2200" dirty="0">
                  <a:cs typeface="Times New Roman" panose="02020603050405020304" pitchFamily="18" charset="0"/>
                </a:rPr>
                <a:t>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прямые, параллельные диагоналям. В получившемся параллелограмме</a:t>
              </a:r>
              <a:r>
                <a:rPr lang="en-US" altLang="ru-RU" sz="2200" dirty="0">
                  <a:cs typeface="Times New Roman" panose="02020603050405020304" pitchFamily="18" charset="0"/>
                </a:rPr>
                <a:t>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ACFE</a:t>
              </a:r>
              <a:r>
                <a:rPr lang="en-US" altLang="ru-RU" sz="2200" dirty="0">
                  <a:cs typeface="Times New Roman" panose="02020603050405020304" pitchFamily="18" charset="0"/>
                </a:rPr>
                <a:t>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треугольник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DCF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равен треугольнику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ABO</a:t>
              </a:r>
              <a:r>
                <a:rPr lang="en-US" altLang="ru-RU" sz="2200" dirty="0">
                  <a:cs typeface="Times New Roman" panose="02020603050405020304" pitchFamily="18" charset="0"/>
                </a:rPr>
                <a:t>,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треугольник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ADE </a:t>
              </a:r>
              <a:r>
                <a:rPr lang="ru-RU" altLang="ru-RU" sz="2200" dirty="0">
                  <a:cs typeface="Times New Roman" panose="02020603050405020304" pitchFamily="18" charset="0"/>
                </a:rPr>
                <a:t>равен треугольнику </a:t>
              </a:r>
              <a:r>
                <a:rPr lang="en-US" altLang="ru-RU" sz="2200" i="1" dirty="0">
                  <a:cs typeface="Times New Roman" panose="02020603050405020304" pitchFamily="18" charset="0"/>
                </a:rPr>
                <a:t>BCO</a:t>
              </a:r>
              <a:r>
                <a:rPr lang="en-US" altLang="ru-RU" sz="2200" dirty="0">
                  <a:cs typeface="Times New Roman" panose="02020603050405020304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63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8" name="Text Box 18">
            <a:extLst>
              <a:ext uri="{FF2B5EF4-FFF2-40B4-BE49-F238E27FC236}">
                <a16:creationId xmlns:a16="http://schemas.microsoft.com/office/drawing/2014/main" id="{7D6BBA46-DE44-4A52-B554-5BF1CF374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2" y="332656"/>
            <a:ext cx="906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Следствие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ромба равна половине произведения его диагоналей.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44F6C27-F990-4707-8A2E-CA0E04A0B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1648254"/>
            <a:ext cx="3738948" cy="268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95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BE7E58D9-C471-44AA-8CB7-CCD885792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0569FC73-A137-4E0B-9040-ADC80D6D8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площадь параллелограмма,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BA8DA52F-AFB5-4785-87FB-9CC3C8688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67943" name="Picture 7">
            <a:extLst>
              <a:ext uri="{FF2B5EF4-FFF2-40B4-BE49-F238E27FC236}">
                <a16:creationId xmlns:a16="http://schemas.microsoft.com/office/drawing/2014/main" id="{30624BE7-8650-422F-A1C6-9B97B9A99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305E7BDB-21E3-4926-BB17-627A839C8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4323" name="Text Box 3">
            <a:extLst>
              <a:ext uri="{FF2B5EF4-FFF2-40B4-BE49-F238E27FC236}">
                <a16:creationId xmlns:a16="http://schemas.microsoft.com/office/drawing/2014/main" id="{1E977041-1DA1-4DC5-958E-48BBCC203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площадь параллелограмма,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92AB7EA5-2489-4FBC-B354-738FB14AF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4326" name="Picture 6">
            <a:extLst>
              <a:ext uri="{FF2B5EF4-FFF2-40B4-BE49-F238E27FC236}">
                <a16:creationId xmlns:a16="http://schemas.microsoft.com/office/drawing/2014/main" id="{FB0EF452-7A1E-4B84-B375-39B8F11C3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B7A45512-79A6-4291-9593-09785C5358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33475" name="Text Box 3">
            <a:extLst>
              <a:ext uri="{FF2B5EF4-FFF2-40B4-BE49-F238E27FC236}">
                <a16:creationId xmlns:a16="http://schemas.microsoft.com/office/drawing/2014/main" id="{F1A63108-E5C5-47DB-815D-67AE63EBD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ромба. </a:t>
            </a:r>
          </a:p>
        </p:txBody>
      </p:sp>
      <p:sp>
        <p:nvSpPr>
          <p:cNvPr id="233476" name="Text Box 4">
            <a:extLst>
              <a:ext uri="{FF2B5EF4-FFF2-40B4-BE49-F238E27FC236}">
                <a16:creationId xmlns:a16="http://schemas.microsoft.com/office/drawing/2014/main" id="{C08E95CA-FB9A-4A3B-AB05-00A9C3367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8.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33477" name="Picture 5">
            <a:extLst>
              <a:ext uri="{FF2B5EF4-FFF2-40B4-BE49-F238E27FC236}">
                <a16:creationId xmlns:a16="http://schemas.microsoft.com/office/drawing/2014/main" id="{B9192A83-2194-436E-9AE7-7FDCEE7DD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597025"/>
            <a:ext cx="3714750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19BD6D84-CB11-4AAC-BBC2-001E59D33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DB618AD8-D078-4F50-ADE6-D2E374848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 рисунке укажите равновеликие параллелограммы.</a:t>
            </a:r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2EB69609-B53F-483C-AB4E-CAA094C77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а), в), д), е); г), з), и). </a:t>
            </a:r>
          </a:p>
        </p:txBody>
      </p:sp>
      <p:pic>
        <p:nvPicPr>
          <p:cNvPr id="182277" name="Picture 5">
            <a:extLst>
              <a:ext uri="{FF2B5EF4-FFF2-40B4-BE49-F238E27FC236}">
                <a16:creationId xmlns:a16="http://schemas.microsoft.com/office/drawing/2014/main" id="{2D769B59-C7AB-4F00-A009-9D30F649B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09800"/>
            <a:ext cx="4575175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1365</Words>
  <Application>Microsoft Office PowerPoint</Application>
  <PresentationFormat>Экран (4:3)</PresentationFormat>
  <Paragraphs>129</Paragraphs>
  <Slides>26</Slides>
  <Notes>26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Times New Roman</vt:lpstr>
      <vt:lpstr>Оформление по умолчанию</vt:lpstr>
      <vt:lpstr>Equation</vt:lpstr>
      <vt:lpstr>9. Площадь параллелограмма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66</cp:revision>
  <dcterms:created xsi:type="dcterms:W3CDTF">2008-04-30T05:51:18Z</dcterms:created>
  <dcterms:modified xsi:type="dcterms:W3CDTF">2022-01-29T05:59:22Z</dcterms:modified>
</cp:coreProperties>
</file>