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80" r:id="rId2"/>
    <p:sldId id="328" r:id="rId3"/>
    <p:sldId id="279" r:id="rId4"/>
    <p:sldId id="297" r:id="rId5"/>
    <p:sldId id="303" r:id="rId6"/>
    <p:sldId id="304" r:id="rId7"/>
    <p:sldId id="305" r:id="rId8"/>
    <p:sldId id="319" r:id="rId9"/>
    <p:sldId id="307" r:id="rId10"/>
    <p:sldId id="316" r:id="rId11"/>
    <p:sldId id="323" r:id="rId12"/>
    <p:sldId id="312" r:id="rId13"/>
    <p:sldId id="321" r:id="rId14"/>
    <p:sldId id="329" r:id="rId15"/>
    <p:sldId id="384" r:id="rId16"/>
    <p:sldId id="309" r:id="rId17"/>
    <p:sldId id="313" r:id="rId18"/>
    <p:sldId id="314" r:id="rId19"/>
    <p:sldId id="325" r:id="rId20"/>
    <p:sldId id="310" r:id="rId21"/>
    <p:sldId id="311" r:id="rId22"/>
    <p:sldId id="326" r:id="rId23"/>
    <p:sldId id="387" r:id="rId24"/>
    <p:sldId id="386" r:id="rId25"/>
    <p:sldId id="315" r:id="rId26"/>
    <p:sldId id="318" r:id="rId27"/>
    <p:sldId id="385" r:id="rId28"/>
    <p:sldId id="391" r:id="rId29"/>
    <p:sldId id="388" r:id="rId30"/>
    <p:sldId id="389" r:id="rId31"/>
    <p:sldId id="390" r:id="rId3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7" d="100"/>
          <a:sy n="97" d="100"/>
        </p:scale>
        <p:origin x="3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319DE78-99F5-492B-A26B-A56C7653AE5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5AAF70A-1CDB-4837-8F08-74752B9A1CD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E79F8AC-F471-461D-8BC7-4506B9EAC81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B48FCD4-60F5-44EA-8BB2-464C6D49FB9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68E5B6B8-48AE-45DB-97BC-69D8FFCDAF5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9CEFD963-B5F3-4E19-850B-6A70B1904A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DE7A05-2471-4D7E-B049-972B760EB67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B2DCAA14-6D32-40EF-A44D-7357124EE1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96A5050-BEAF-4C18-9C19-975080167B76}" type="slidenum">
              <a:rPr lang="ru-RU" altLang="ru-RU" sz="1200"/>
              <a:pPr/>
              <a:t>1</a:t>
            </a:fld>
            <a:endParaRPr lang="ru-RU" altLang="ru-RU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7FF941D-DD93-4C23-BF7B-4682F3E596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4EBAB331-363F-440C-9976-6A704462A1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E2BE63FE-7AE4-48B8-9A46-CD8DB91968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94577A7-91B4-43F2-97DF-C2D7AC54DDEC}" type="slidenum">
              <a:rPr lang="ru-RU" altLang="ru-RU" sz="1200"/>
              <a:pPr/>
              <a:t>10</a:t>
            </a:fld>
            <a:endParaRPr lang="ru-RU" altLang="ru-RU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990AB164-7335-4F9A-8DE5-85487A3E1B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72B81347-8994-41C0-AE03-694E4A3936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532966C9-4397-4E3F-BFDB-C8D9DD8572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2E39F5F-5F43-4460-9AC0-92E120D622AC}" type="slidenum">
              <a:rPr lang="ru-RU" altLang="ru-RU" sz="1200"/>
              <a:pPr/>
              <a:t>11</a:t>
            </a:fld>
            <a:endParaRPr lang="ru-RU" altLang="ru-RU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9393A8DA-0D97-4E3D-909A-D128520BAF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5B3CD2AD-2588-4B95-ADB2-D452FA8AFD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180C976C-F08A-42CC-A96D-106B7A64F1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809C2CA-C64B-48C8-B7AC-E561A69038C1}" type="slidenum">
              <a:rPr lang="ru-RU" altLang="ru-RU" sz="1200"/>
              <a:pPr/>
              <a:t>12</a:t>
            </a:fld>
            <a:endParaRPr lang="ru-RU" altLang="ru-RU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219A0649-0509-4F49-B8A0-1F95D2751D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6113FA34-E0DC-428B-8703-08E8CD7AD5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420990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6953984F-6EA7-4252-B8B3-DEA384B776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B321E0-4D8F-4C0B-9D86-E489FDC95EF6}" type="slidenum">
              <a:rPr lang="ru-RU" altLang="ru-RU" sz="1200"/>
              <a:pPr/>
              <a:t>13</a:t>
            </a:fld>
            <a:endParaRPr lang="ru-RU" altLang="ru-RU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A2A0C988-8E7B-4BE4-854E-D2CA817D80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C8DA4C8C-32DF-4B53-BEBF-410149ED2F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458985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85C59301-5922-4B4D-9019-1EAA8CD629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B18780D-AAD3-4009-9063-EBB64061A77E}" type="slidenum">
              <a:rPr lang="ru-RU" altLang="ru-RU" sz="1200"/>
              <a:pPr/>
              <a:t>14</a:t>
            </a:fld>
            <a:endParaRPr lang="ru-RU" altLang="ru-RU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128DEEA6-1825-4418-AD84-0AD2AC58A0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38E86D84-9BE3-4952-B936-CA665FD05B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669657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42E118-57ED-4EAD-9CE9-F1A5205E8FA7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823391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93E1440B-975E-4DEF-961A-48C244AC74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75F6D37-4E94-41B0-8171-349D82D59D4D}" type="slidenum">
              <a:rPr lang="ru-RU" altLang="ru-RU" sz="1200"/>
              <a:pPr/>
              <a:t>16</a:t>
            </a:fld>
            <a:endParaRPr lang="ru-RU" altLang="ru-RU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17AFAB4F-61C5-4E6E-9ED5-448AD52996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D288E2A9-0DA7-462D-8A01-CEC8B3EBBF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779821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85C59301-5922-4B4D-9019-1EAA8CD629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B18780D-AAD3-4009-9063-EBB64061A77E}" type="slidenum">
              <a:rPr lang="ru-RU" altLang="ru-RU" sz="1200"/>
              <a:pPr/>
              <a:t>17</a:t>
            </a:fld>
            <a:endParaRPr lang="ru-RU" altLang="ru-RU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128DEEA6-1825-4418-AD84-0AD2AC58A0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38E86D84-9BE3-4952-B936-CA665FD05B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547250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7059CA86-B28A-4269-B1A8-06F34D3E6F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214110F-7C0E-46F5-ADAE-4449E8233273}" type="slidenum">
              <a:rPr lang="ru-RU" altLang="ru-RU" sz="1200"/>
              <a:pPr/>
              <a:t>18</a:t>
            </a:fld>
            <a:endParaRPr lang="ru-RU" altLang="ru-RU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E7B8AC82-C9A9-4425-94D0-30AC9AAA6D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68BB879C-5544-4E55-9DAC-3522790DD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201864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D29E56ED-3B4C-4FF9-B6AA-DBDD177A31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5DF1CBF-A5BD-4AFD-B5B9-57CF3D9BC5C9}" type="slidenum">
              <a:rPr lang="ru-RU" altLang="ru-RU" sz="1200"/>
              <a:pPr/>
              <a:t>19</a:t>
            </a:fld>
            <a:endParaRPr lang="ru-RU" altLang="ru-RU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0BC86510-E6FD-4556-9876-5AB38D483F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A7C79DE2-FD40-4289-B67E-62DF191098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B2DCAA14-6D32-40EF-A44D-7357124EE1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96A5050-BEAF-4C18-9C19-975080167B76}" type="slidenum">
              <a:rPr lang="ru-RU" altLang="ru-RU" sz="1200"/>
              <a:pPr/>
              <a:t>2</a:t>
            </a:fld>
            <a:endParaRPr lang="ru-RU" altLang="ru-RU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7FF941D-DD93-4C23-BF7B-4682F3E596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4EBAB331-363F-440C-9976-6A704462A1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436200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C732B669-A8ED-41EB-9282-E467E083B6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01951A0-500D-4856-AC22-C7C873B113A6}" type="slidenum">
              <a:rPr lang="ru-RU" altLang="ru-RU" sz="1200"/>
              <a:pPr/>
              <a:t>20</a:t>
            </a:fld>
            <a:endParaRPr lang="ru-RU" altLang="ru-RU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1BF66EA4-E2E6-4D7F-BAFD-9E5B03888D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6EA329E3-77F4-492B-8C0B-975C477AF3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2395AA6B-8C60-4785-AA9A-FEE682368F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735B6C7-B5C1-438C-B307-199B35612B70}" type="slidenum">
              <a:rPr lang="ru-RU" altLang="ru-RU" sz="1200"/>
              <a:pPr/>
              <a:t>21</a:t>
            </a:fld>
            <a:endParaRPr lang="ru-RU" altLang="ru-RU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E5254360-782C-4C32-8FBD-02A6AB465F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424025C3-8B59-4F8F-A4BD-FA06125864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B80555B0-1AE0-4B83-A8B3-922058D2B7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786BDF9-CD12-44B7-845A-AABAF8477628}" type="slidenum">
              <a:rPr lang="ru-RU" altLang="ru-RU" sz="1200"/>
              <a:pPr/>
              <a:t>22</a:t>
            </a:fld>
            <a:endParaRPr lang="ru-RU" altLang="ru-RU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34D9FF27-AA03-4A99-8BA2-1C6E75A32C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3F970803-9FB9-468F-B7B2-AA24ED41F0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85C59301-5922-4B4D-9019-1EAA8CD629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B18780D-AAD3-4009-9063-EBB64061A77E}" type="slidenum">
              <a:rPr lang="ru-RU" altLang="ru-RU" sz="1200"/>
              <a:pPr/>
              <a:t>23</a:t>
            </a:fld>
            <a:endParaRPr lang="ru-RU" altLang="ru-RU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128DEEA6-1825-4418-AD84-0AD2AC58A0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38E86D84-9BE3-4952-B936-CA665FD05B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724259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85C59301-5922-4B4D-9019-1EAA8CD629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B18780D-AAD3-4009-9063-EBB64061A77E}" type="slidenum">
              <a:rPr lang="ru-RU" altLang="ru-RU" sz="1200"/>
              <a:pPr/>
              <a:t>24</a:t>
            </a:fld>
            <a:endParaRPr lang="ru-RU" altLang="ru-RU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128DEEA6-1825-4418-AD84-0AD2AC58A0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38E86D84-9BE3-4952-B936-CA665FD05B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176157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F0E45FD0-076A-4757-9908-D8383908D4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E05CE1E-B3A3-4375-9A42-ABAEA1FF287C}" type="slidenum">
              <a:rPr lang="ru-RU" altLang="ru-RU" sz="1200"/>
              <a:pPr/>
              <a:t>25</a:t>
            </a:fld>
            <a:endParaRPr lang="ru-RU" alt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27DE02FC-DB50-4CD0-AEF2-920AF5505C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521BF748-4E67-4161-AE03-9C574ABE51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AF2336DB-2737-4096-88C3-8AC6ACF7C4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6FE4FE6-3A68-4D2B-8479-C028E0F29F53}" type="slidenum">
              <a:rPr lang="ru-RU" altLang="ru-RU" sz="1200"/>
              <a:pPr/>
              <a:t>26</a:t>
            </a:fld>
            <a:endParaRPr lang="ru-RU" altLang="ru-RU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8CED45A8-4C0B-4278-9BD8-6E94B1F5AC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B523164C-DD16-4161-9F59-BEBD86E9D1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AF2336DB-2737-4096-88C3-8AC6ACF7C4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6FE4FE6-3A68-4D2B-8479-C028E0F29F53}" type="slidenum">
              <a:rPr lang="ru-RU" altLang="ru-RU" sz="1200"/>
              <a:pPr/>
              <a:t>27</a:t>
            </a:fld>
            <a:endParaRPr lang="ru-RU" altLang="ru-RU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8CED45A8-4C0B-4278-9BD8-6E94B1F5AC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B523164C-DD16-4161-9F59-BEBD86E9D1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919065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AF2336DB-2737-4096-88C3-8AC6ACF7C4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6FE4FE6-3A68-4D2B-8479-C028E0F29F53}" type="slidenum">
              <a:rPr lang="ru-RU" altLang="ru-RU" sz="1200"/>
              <a:pPr/>
              <a:t>28</a:t>
            </a:fld>
            <a:endParaRPr lang="ru-RU" altLang="ru-RU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8CED45A8-4C0B-4278-9BD8-6E94B1F5AC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B523164C-DD16-4161-9F59-BEBD86E9D1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395165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AF2336DB-2737-4096-88C3-8AC6ACF7C4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6FE4FE6-3A68-4D2B-8479-C028E0F29F53}" type="slidenum">
              <a:rPr lang="ru-RU" altLang="ru-RU" sz="1200"/>
              <a:pPr/>
              <a:t>29</a:t>
            </a:fld>
            <a:endParaRPr lang="ru-RU" altLang="ru-RU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8CED45A8-4C0B-4278-9BD8-6E94B1F5AC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B523164C-DD16-4161-9F59-BEBD86E9D1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4352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D8B7BF7-F181-4FCB-9228-D567C298D4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F0ACFE2-13AA-4CCC-A0C2-A987C6D54392}" type="slidenum">
              <a:rPr lang="ru-RU" altLang="ru-RU" sz="1200"/>
              <a:pPr/>
              <a:t>3</a:t>
            </a:fld>
            <a:endParaRPr lang="ru-RU" altLang="ru-RU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F139079D-A74E-4B9C-8E3E-4854A6FF4A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529FCE0C-9E5C-40BA-B11D-5A5F9398EB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AF2336DB-2737-4096-88C3-8AC6ACF7C4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6FE4FE6-3A68-4D2B-8479-C028E0F29F53}" type="slidenum">
              <a:rPr lang="ru-RU" altLang="ru-RU" sz="1200"/>
              <a:pPr/>
              <a:t>30</a:t>
            </a:fld>
            <a:endParaRPr lang="ru-RU" altLang="ru-RU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8CED45A8-4C0B-4278-9BD8-6E94B1F5AC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B523164C-DD16-4161-9F59-BEBD86E9D1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051028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AF2336DB-2737-4096-88C3-8AC6ACF7C4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6FE4FE6-3A68-4D2B-8479-C028E0F29F53}" type="slidenum">
              <a:rPr lang="ru-RU" altLang="ru-RU" sz="1200"/>
              <a:pPr/>
              <a:t>31</a:t>
            </a:fld>
            <a:endParaRPr lang="ru-RU" altLang="ru-RU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8CED45A8-4C0B-4278-9BD8-6E94B1F5AC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B523164C-DD16-4161-9F59-BEBD86E9D1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91092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608B09D-6F6C-4FCA-980A-9E1040AE3A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86BE6E1-BDA4-40D2-8C08-2819A4388600}" type="slidenum">
              <a:rPr lang="ru-RU" altLang="ru-RU" sz="1200"/>
              <a:pPr/>
              <a:t>4</a:t>
            </a:fld>
            <a:endParaRPr lang="ru-RU" altLang="ru-RU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42F08B3-59E3-465F-B317-849BA2CD26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A567A89-F316-40D2-85E5-FAD9B4FF0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FC294D33-1501-469E-B37A-5AFD3BBE55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6E627D9-080C-4512-AC1C-EB4BB122D1F4}" type="slidenum">
              <a:rPr lang="ru-RU" altLang="ru-RU" sz="1200"/>
              <a:pPr/>
              <a:t>5</a:t>
            </a:fld>
            <a:endParaRPr lang="ru-RU" altLang="ru-RU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0E2C70D-DEC4-4552-AA0D-E9A6FF7FA7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C331E241-AD42-4E55-BA29-9905DACEC7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34A1C39D-A9FC-41FF-8ACF-1381541F48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FED3E9B-6C98-42E5-8414-941BA297F9B7}" type="slidenum">
              <a:rPr lang="ru-RU" altLang="ru-RU" sz="1200"/>
              <a:pPr/>
              <a:t>6</a:t>
            </a:fld>
            <a:endParaRPr lang="ru-RU" altLang="ru-RU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CD6675CB-0BF1-472B-9188-684775CCE5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FE12FD61-916A-4A11-B4D6-64532BA266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8D8DD5B7-ED0E-476D-8139-567AB05034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29EF5D9-4E98-4977-A3FF-DF1E0622B069}" type="slidenum">
              <a:rPr lang="ru-RU" altLang="ru-RU" sz="1200"/>
              <a:pPr/>
              <a:t>7</a:t>
            </a:fld>
            <a:endParaRPr lang="ru-RU" altLang="ru-RU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A861DBDE-617C-4485-8198-DB27AB0354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F9DFD44E-FBFA-4BBB-990D-E7B4946A4A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FC21D5A-D3EC-407F-AAC6-838E085823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78D1D99-12A9-41E6-AA60-CE89D1E13A2B}" type="slidenum">
              <a:rPr lang="ru-RU" altLang="ru-RU" sz="1200"/>
              <a:pPr/>
              <a:t>8</a:t>
            </a:fld>
            <a:endParaRPr lang="ru-RU" altLang="ru-RU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E5E3AD0-4336-4913-8503-6870C83ED6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6398AB06-378C-473A-92DA-50B953891B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47099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A6C15267-8EB4-4615-BD3A-7F6D363FD7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A005280-D037-4480-BC7B-65BC690912B5}" type="slidenum">
              <a:rPr lang="ru-RU" altLang="ru-RU" sz="1200"/>
              <a:pPr/>
              <a:t>9</a:t>
            </a:fld>
            <a:endParaRPr lang="ru-RU" altLang="ru-RU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ECC74E49-F999-48EA-A553-2F66B48345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0929CBF0-4BF7-4BAE-BC60-4F73822D2C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5083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26D8C9-EF88-45F6-BE83-0EBBA051ED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D694C4-9204-4D72-9CBD-7BE77F7324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D48FBF-3E03-4FED-92D5-29F7ED395D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57AEA5-E625-4FEF-B0CE-6FE9F1C289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0576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0E1D06-EE38-4D96-9544-FF44E96F7A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3E0687-B8E3-4AE2-BBE5-0BD374ADE8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91E81C-3FE3-4D4B-A14E-E5A4DA8820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1E253F-F8FE-416A-82C6-B48D0AA0C50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350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4615A7-7581-4B26-94DE-5975E5BB22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564C47-20E5-45CE-B1D2-84DDD331F1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BD0206-8423-4A11-92D6-C120DF1997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7076F8-2DB3-42B0-AB61-9C6E72C0238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1594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8CC673-4655-4CB8-87AA-153BD0904D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94CA63F-89BA-4B23-BF4E-8967DE5503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FAB39A-663A-456C-B54E-F4E8B0F566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BD969D-6940-48A9-8410-7FA491A4E7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400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F8BDAF-CD71-4457-998F-3BB90FC285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B90B09-1A60-4C12-9167-C39F0B3B01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72ABA7-11D1-4BE8-B9A2-917A424EB3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0717B0-6BCD-4EC0-A32F-B05DE627829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882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8EE880-7CA1-4764-93F8-01BA9F9CE3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FCA01D-F522-4CC1-99BC-544995C2DC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0CEC8E-7636-4136-9E22-C740292954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5B8334-C41E-40C6-96D5-994BC357E74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9625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E6E7C2F-75D1-4F8F-8E38-4B0A2E61F2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4ED8C87-427C-4A5C-8667-66EAC674A5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6611DB1-15EE-4A08-8569-D72CBD70CF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CC5D58-0006-4AA1-8D42-DAFE930571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1342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0ED6F17-BFE4-41C1-AE46-68D5C9E776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268F7AE-B79D-453D-997A-94E4E93EB0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5FA1F3E-4D1C-46D9-9182-0AB4C87754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486E5D-58A1-4BF9-9E0B-E1B848DCA7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9864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D3AD91D-91E0-495B-AB8A-0E481B9416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30327A0-32C9-404E-81CA-A1010CD207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DDFCE27-73B8-4AC4-AF01-72197FFFF3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407F1-DAA9-4605-815A-E71BF4BF551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3431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A2DDAB-0459-4FD0-91D7-E0A5FC9C94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304FC5-7B8F-42FF-8276-949A13098C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116052-7D95-429E-95CD-37C0EAECA6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BFC1F8-A5A7-46BD-9730-E54DE60232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550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3E6BD2-F137-4412-A19F-4537E0803A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F8B332-95C1-4373-9ADC-9F37F705A8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CEFEE3-EBCC-4245-912D-FA191BE3E7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B3A883-8DDD-4004-A998-9BDE731FD8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92196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B5251EE-7B3D-4B75-8BB1-D47B3D9711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BE52204-FD77-4271-A88D-4D0A524B4C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6C73382-9CBA-4242-B4F5-F6AC2579ACA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F74508B-F23B-4F1C-9A81-BDCD4A8012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4C30B87-0B54-457F-86B1-06F0B6D932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92FDECD-F146-4AD8-ACE8-650AF4F2B6A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8.png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7.png"/><Relationship Id="rId4" Type="http://schemas.openxmlformats.org/officeDocument/2006/relationships/image" Target="../media/image3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4.png"/><Relationship Id="rId4" Type="http://schemas.openxmlformats.org/officeDocument/2006/relationships/image" Target="../media/image3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3F6C656-ADD3-4FE0-B19C-54D0603E00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96752"/>
            <a:ext cx="7772400" cy="2124472"/>
          </a:xfrm>
        </p:spPr>
        <p:txBody>
          <a:bodyPr/>
          <a:lstStyle/>
          <a:p>
            <a:pPr eaLnBrk="1" hangingPunct="1"/>
            <a:r>
              <a:rPr lang="ru-RU" altLang="ru-RU" dirty="0">
                <a:solidFill>
                  <a:srgbClr val="FF3300"/>
                </a:solidFill>
              </a:rPr>
              <a:t>Измерение площадей. Площадь прямоугольника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9B23536-D74A-4592-B3E5-6876219154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2B59D169-ECD1-4B87-B5D1-4DFBEEA80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многоугольника, изображенного на рисунке, все углы которого прямые.</a:t>
            </a:r>
            <a:r>
              <a:rPr lang="ru-RU" altLang="ru-RU" sz="3200" dirty="0"/>
              <a:t> </a:t>
            </a:r>
          </a:p>
        </p:txBody>
      </p:sp>
      <p:sp>
        <p:nvSpPr>
          <p:cNvPr id="167940" name="Text Box 4">
            <a:extLst>
              <a:ext uri="{FF2B5EF4-FFF2-40B4-BE49-F238E27FC236}">
                <a16:creationId xmlns:a16="http://schemas.microsoft.com/office/drawing/2014/main" id="{8D15676B-5200-4386-B857-A712D3F06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15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5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5365" name="Picture 8">
            <a:extLst>
              <a:ext uri="{FF2B5EF4-FFF2-40B4-BE49-F238E27FC236}">
                <a16:creationId xmlns:a16="http://schemas.microsoft.com/office/drawing/2014/main" id="{42EA34C2-B1C0-4461-90D9-8C469E59B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438400"/>
            <a:ext cx="2757488" cy="205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B0239BD-0536-4525-83C0-F3B41BF59E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8619F9C9-FF43-4497-A0A2-8FD2801AB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многоугольника, изображенного на рисунке, все углы которого прямые.</a:t>
            </a:r>
            <a:r>
              <a:rPr lang="ru-RU" altLang="ru-RU" sz="3200" dirty="0"/>
              <a:t> </a:t>
            </a:r>
          </a:p>
        </p:txBody>
      </p:sp>
      <p:sp>
        <p:nvSpPr>
          <p:cNvPr id="182276" name="Text Box 4">
            <a:extLst>
              <a:ext uri="{FF2B5EF4-FFF2-40B4-BE49-F238E27FC236}">
                <a16:creationId xmlns:a16="http://schemas.microsoft.com/office/drawing/2014/main" id="{A751FC68-842C-4D31-BC6E-9C16593A9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15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5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7413" name="Picture 6">
            <a:extLst>
              <a:ext uri="{FF2B5EF4-FFF2-40B4-BE49-F238E27FC236}">
                <a16:creationId xmlns:a16="http://schemas.microsoft.com/office/drawing/2014/main" id="{1168202E-A68C-4775-9C9E-6038FF2A42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438400"/>
            <a:ext cx="2746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A5010B6-8B57-465B-9DEE-C3D4852D62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2EF1D185-0299-487B-9CAD-48E2062DD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площади фигур, изображенных на рисунк</a:t>
            </a:r>
            <a:r>
              <a:rPr lang="ru-RU" altLang="ru-RU" sz="3200" dirty="0"/>
              <a:t>ах а) – в)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9748" name="Text Box 4">
            <a:extLst>
              <a:ext uri="{FF2B5EF4-FFF2-40B4-BE49-F238E27FC236}">
                <a16:creationId xmlns:a16="http://schemas.microsoft.com/office/drawing/2014/main" id="{82CA1D68-6139-461B-BEB4-8B33068E8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1054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2</a:t>
            </a:r>
            <a:r>
              <a:rPr lang="en-US" altLang="ru-RU" sz="3200" i="1">
                <a:cs typeface="Times New Roman" panose="02020603050405020304" pitchFamily="18" charset="0"/>
              </a:rPr>
              <a:t>ad</a:t>
            </a:r>
            <a:r>
              <a:rPr lang="ru-RU" altLang="ru-RU" sz="3200" i="1">
                <a:cs typeface="Times New Roman" panose="02020603050405020304" pitchFamily="18" charset="0"/>
              </a:rPr>
              <a:t> + </a:t>
            </a:r>
            <a:r>
              <a:rPr lang="ru-RU" altLang="ru-RU" sz="3200">
                <a:cs typeface="Times New Roman" panose="02020603050405020304" pitchFamily="18" charset="0"/>
              </a:rPr>
              <a:t>2</a:t>
            </a:r>
            <a:r>
              <a:rPr lang="en-US" altLang="ru-RU" sz="3200" i="1">
                <a:cs typeface="Times New Roman" panose="02020603050405020304" pitchFamily="18" charset="0"/>
              </a:rPr>
              <a:t>bc</a:t>
            </a:r>
            <a:r>
              <a:rPr lang="ru-RU" altLang="ru-RU" sz="3200" i="1">
                <a:cs typeface="Times New Roman" panose="02020603050405020304" pitchFamily="18" charset="0"/>
              </a:rPr>
              <a:t> – </a:t>
            </a:r>
            <a:r>
              <a:rPr lang="ru-RU" altLang="ru-RU" sz="3200">
                <a:cs typeface="Times New Roman" panose="02020603050405020304" pitchFamily="18" charset="0"/>
              </a:rPr>
              <a:t>4</a:t>
            </a:r>
            <a:r>
              <a:rPr lang="en-US" altLang="ru-RU" sz="3200" i="1">
                <a:cs typeface="Times New Roman" panose="02020603050405020304" pitchFamily="18" charset="0"/>
              </a:rPr>
              <a:t>cd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</a:p>
        </p:txBody>
      </p:sp>
      <p:pic>
        <p:nvPicPr>
          <p:cNvPr id="41989" name="Picture 5">
            <a:extLst>
              <a:ext uri="{FF2B5EF4-FFF2-40B4-BE49-F238E27FC236}">
                <a16:creationId xmlns:a16="http://schemas.microsoft.com/office/drawing/2014/main" id="{006F2DEC-C4F2-451B-92C9-8AC478420F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213" y="1838325"/>
            <a:ext cx="5235575" cy="318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9750" name="Text Box 6">
            <a:extLst>
              <a:ext uri="{FF2B5EF4-FFF2-40B4-BE49-F238E27FC236}">
                <a16:creationId xmlns:a16="http://schemas.microsoft.com/office/drawing/2014/main" id="{CEE2569E-D3BC-47A2-827C-EF8CADFE92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562600"/>
            <a:ext cx="426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</a:t>
            </a:r>
            <a:r>
              <a:rPr lang="en-US" altLang="ru-RU" sz="3200" i="1">
                <a:cs typeface="Times New Roman" panose="02020603050405020304" pitchFamily="18" charset="0"/>
              </a:rPr>
              <a:t>ad</a:t>
            </a:r>
            <a:r>
              <a:rPr lang="ru-RU" altLang="ru-RU" sz="3200" i="1">
                <a:cs typeface="Times New Roman" panose="02020603050405020304" pitchFamily="18" charset="0"/>
              </a:rPr>
              <a:t> + </a:t>
            </a:r>
            <a:r>
              <a:rPr lang="en-US" altLang="ru-RU" sz="3200" i="1">
                <a:cs typeface="Times New Roman" panose="02020603050405020304" pitchFamily="18" charset="0"/>
              </a:rPr>
              <a:t>bc</a:t>
            </a:r>
            <a:r>
              <a:rPr lang="ru-RU" altLang="ru-RU" sz="3200" i="1">
                <a:cs typeface="Times New Roman" panose="02020603050405020304" pitchFamily="18" charset="0"/>
              </a:rPr>
              <a:t> – </a:t>
            </a:r>
            <a:r>
              <a:rPr lang="en-US" altLang="ru-RU" sz="3200" i="1">
                <a:cs typeface="Times New Roman" panose="02020603050405020304" pitchFamily="18" charset="0"/>
              </a:rPr>
              <a:t>cd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  <a:endParaRPr lang="ru-RU" altLang="ru-RU"/>
          </a:p>
        </p:txBody>
      </p:sp>
      <p:sp>
        <p:nvSpPr>
          <p:cNvPr id="159751" name="Text Box 7">
            <a:extLst>
              <a:ext uri="{FF2B5EF4-FFF2-40B4-BE49-F238E27FC236}">
                <a16:creationId xmlns:a16="http://schemas.microsoft.com/office/drawing/2014/main" id="{F7E0ECB2-D5B7-4498-A464-EC1D07459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6019800"/>
            <a:ext cx="426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 i="1">
                <a:cs typeface="Times New Roman" panose="02020603050405020304" pitchFamily="18" charset="0"/>
              </a:rPr>
              <a:t> + </a:t>
            </a:r>
            <a:r>
              <a:rPr lang="ru-RU" altLang="ru-RU" sz="3200">
                <a:cs typeface="Times New Roman" panose="02020603050405020304" pitchFamily="18" charset="0"/>
              </a:rPr>
              <a:t>2</a:t>
            </a:r>
            <a:r>
              <a:rPr lang="en-US" altLang="ru-RU" sz="3200" i="1">
                <a:cs typeface="Times New Roman" panose="02020603050405020304" pitchFamily="18" charset="0"/>
              </a:rPr>
              <a:t>cd</a:t>
            </a:r>
            <a:r>
              <a:rPr lang="ru-RU" altLang="ru-RU" sz="3200" i="1">
                <a:cs typeface="Times New Roman" panose="02020603050405020304" pitchFamily="18" charset="0"/>
              </a:rPr>
              <a:t> – </a:t>
            </a:r>
            <a:r>
              <a:rPr lang="en-US" altLang="ru-RU" sz="3200" i="1">
                <a:cs typeface="Times New Roman" panose="02020603050405020304" pitchFamily="18" charset="0"/>
              </a:rPr>
              <a:t>ad</a:t>
            </a:r>
            <a:r>
              <a:rPr lang="ru-RU" altLang="ru-RU" sz="3200" i="1">
                <a:cs typeface="Times New Roman" panose="02020603050405020304" pitchFamily="18" charset="0"/>
              </a:rPr>
              <a:t>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724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8" grpId="0" autoUpdateAnimBg="0"/>
      <p:bldP spid="159750" grpId="0" autoUpdateAnimBg="0"/>
      <p:bldP spid="15975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1821A18-4448-458B-A799-520EE38116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BCEB79A7-A03E-44F5-81CE-FA6070F2C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Найдите площадь фигуры, изображенной на клетчатой бумаге, клетками которой являются единичные квадраты.</a:t>
            </a:r>
          </a:p>
        </p:txBody>
      </p:sp>
      <p:sp>
        <p:nvSpPr>
          <p:cNvPr id="178180" name="Text Box 4">
            <a:extLst>
              <a:ext uri="{FF2B5EF4-FFF2-40B4-BE49-F238E27FC236}">
                <a16:creationId xmlns:a16="http://schemas.microsoft.com/office/drawing/2014/main" id="{88E06F07-3ADE-4186-88BF-BE289A909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15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10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5605" name="Picture 6">
            <a:extLst>
              <a:ext uri="{FF2B5EF4-FFF2-40B4-BE49-F238E27FC236}">
                <a16:creationId xmlns:a16="http://schemas.microsoft.com/office/drawing/2014/main" id="{175D956D-8C8B-41C5-9B95-2EC7746CC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6670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955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557C6591-8835-435B-98E9-649CE2705E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E6A7D1FA-3493-4A62-BD50-562B2A43B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фигуры. Стороны квадратных клеток равны 1.</a:t>
            </a:r>
          </a:p>
        </p:txBody>
      </p:sp>
      <p:sp>
        <p:nvSpPr>
          <p:cNvPr id="44038" name="Text Box 4">
            <a:extLst>
              <a:ext uri="{FF2B5EF4-FFF2-40B4-BE49-F238E27FC236}">
                <a16:creationId xmlns:a16="http://schemas.microsoft.com/office/drawing/2014/main" id="{4969BB03-0E5D-4EBE-B10D-6836C393C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0292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/>
              <a:t>9.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58A0B56-434A-46A2-B8EB-CBCC4023BB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5919" y="1957182"/>
            <a:ext cx="2772162" cy="2943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029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2348880"/>
            <a:ext cx="5565814" cy="3017610"/>
          </a:xfrm>
          <a:prstGeom prst="rect">
            <a:avLst/>
          </a:prstGeom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51520" y="836712"/>
            <a:ext cx="8763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Найдите площади фигур, изображенных на рисунк</a:t>
            </a:r>
            <a:r>
              <a:rPr lang="ru-RU" altLang="ru-RU" sz="2800" dirty="0"/>
              <a:t>ах а), б)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F5069C6-CE35-4286-9E3F-8B17BCFD84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792C9DD2-B43E-4686-A29B-0502C2A37D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573276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а) 8; б) 16. </a:t>
            </a:r>
          </a:p>
        </p:txBody>
      </p:sp>
    </p:spTree>
    <p:extLst>
      <p:ext uri="{BB962C8B-B14F-4D97-AF65-F5344CB8AC3E}">
        <p14:creationId xmlns:p14="http://schemas.microsoft.com/office/powerpoint/2010/main" val="382318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F6382F89-67CE-4D0B-A495-4433233BE7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2A209807-340E-48C4-AD39-2199B9E88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 изменится площадь прямоугольника, если его стороны: а) увеличатся в 2 раза; б) уменьшатся в 3 раза; в) изменятся в </a:t>
            </a:r>
            <a:r>
              <a:rPr lang="en-US" altLang="ru-RU" sz="3200" i="1" dirty="0">
                <a:cs typeface="Times New Roman" panose="02020603050405020304" pitchFamily="18" charset="0"/>
              </a:rPr>
              <a:t>k</a:t>
            </a:r>
            <a:r>
              <a:rPr lang="ru-RU" altLang="ru-RU" sz="3200" dirty="0">
                <a:cs typeface="Times New Roman" panose="02020603050405020304" pitchFamily="18" charset="0"/>
              </a:rPr>
              <a:t> раз?</a:t>
            </a:r>
          </a:p>
        </p:txBody>
      </p:sp>
      <p:sp>
        <p:nvSpPr>
          <p:cNvPr id="153605" name="Text Box 5">
            <a:extLst>
              <a:ext uri="{FF2B5EF4-FFF2-40B4-BE49-F238E27FC236}">
                <a16:creationId xmlns:a16="http://schemas.microsoft.com/office/drawing/2014/main" id="{F02011CC-A928-4F67-8A41-9D0857DF6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148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Увеличится в 4 раза; </a:t>
            </a:r>
          </a:p>
        </p:txBody>
      </p:sp>
      <p:sp>
        <p:nvSpPr>
          <p:cNvPr id="153607" name="Text Box 7">
            <a:extLst>
              <a:ext uri="{FF2B5EF4-FFF2-40B4-BE49-F238E27FC236}">
                <a16:creationId xmlns:a16="http://schemas.microsoft.com/office/drawing/2014/main" id="{742F4ABA-1AF4-497F-A9D9-2FE1B844D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572000"/>
            <a:ext cx="632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уменьшится в 9 раз; </a:t>
            </a:r>
            <a:endParaRPr lang="ru-RU" altLang="ru-RU"/>
          </a:p>
        </p:txBody>
      </p:sp>
      <p:sp>
        <p:nvSpPr>
          <p:cNvPr id="153608" name="Text Box 8">
            <a:extLst>
              <a:ext uri="{FF2B5EF4-FFF2-40B4-BE49-F238E27FC236}">
                <a16:creationId xmlns:a16="http://schemas.microsoft.com/office/drawing/2014/main" id="{BFA41127-1250-4C52-9CC9-1A652A8D1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029200"/>
            <a:ext cx="632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изменится в </a:t>
            </a:r>
            <a:r>
              <a:rPr lang="en-US" altLang="ru-RU" sz="3200" i="1">
                <a:cs typeface="Times New Roman" panose="02020603050405020304" pitchFamily="18" charset="0"/>
              </a:rPr>
              <a:t>k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 раз. </a:t>
            </a:r>
            <a:endParaRPr lang="ru-RU" altLang="ru-RU"/>
          </a:p>
        </p:txBody>
      </p:sp>
      <p:pic>
        <p:nvPicPr>
          <p:cNvPr id="31751" name="Picture 9">
            <a:extLst>
              <a:ext uri="{FF2B5EF4-FFF2-40B4-BE49-F238E27FC236}">
                <a16:creationId xmlns:a16="http://schemas.microsoft.com/office/drawing/2014/main" id="{A3EDCA2E-0401-4794-BDC8-115F17CEF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438400"/>
            <a:ext cx="2093913" cy="142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318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5" grpId="0" autoUpdateAnimBg="0"/>
      <p:bldP spid="153607" grpId="0" autoUpdateAnimBg="0"/>
      <p:bldP spid="15360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557C6591-8835-435B-98E9-649CE2705E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E6A7D1FA-3493-4A62-BD50-562B2A43B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</a:t>
            </a:r>
            <a:r>
              <a:rPr lang="en-US" altLang="ru-RU" sz="3200" i="1" dirty="0">
                <a:cs typeface="Times New Roman" panose="02020603050405020304" pitchFamily="18" charset="0"/>
              </a:rPr>
              <a:t>S</a:t>
            </a:r>
            <a:r>
              <a:rPr lang="ru-RU" altLang="ru-RU" sz="3200" dirty="0">
                <a:cs typeface="Times New Roman" panose="02020603050405020304" pitchFamily="18" charset="0"/>
              </a:rPr>
              <a:t> квадрата по его диагонали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038" name="Text Box 4">
                <a:extLst>
                  <a:ext uri="{FF2B5EF4-FFF2-40B4-BE49-F238E27FC236}">
                    <a16:creationId xmlns:a16="http://schemas.microsoft.com/office/drawing/2014/main" id="{4969BB03-0E5D-4EBE-B10D-6836C393C6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" y="5029200"/>
                <a:ext cx="8610600" cy="8577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altLang="ru-RU" sz="3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ru-RU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altLang="ru-RU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altLang="ru-RU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ru-RU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3200" dirty="0">
                  <a:solidFill>
                    <a:schemeClr val="accent1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4038" name="Text Box 4">
                <a:extLst>
                  <a:ext uri="{FF2B5EF4-FFF2-40B4-BE49-F238E27FC236}">
                    <a16:creationId xmlns:a16="http://schemas.microsoft.com/office/drawing/2014/main" id="{4969BB03-0E5D-4EBE-B10D-6836C393C6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5029200"/>
                <a:ext cx="8610600" cy="857799"/>
              </a:xfrm>
              <a:prstGeom prst="rect">
                <a:avLst/>
              </a:prstGeom>
              <a:blipFill>
                <a:blip r:embed="rId3"/>
                <a:stretch>
                  <a:fillRect l="-1841" b="-922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4037" name="Picture 8">
            <a:extLst>
              <a:ext uri="{FF2B5EF4-FFF2-40B4-BE49-F238E27FC236}">
                <a16:creationId xmlns:a16="http://schemas.microsoft.com/office/drawing/2014/main" id="{EE7DD486-51E7-408D-B912-7F34473A16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819978"/>
            <a:ext cx="2479675" cy="233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918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9F4D12C6-F9D8-472D-9AA9-4B911B3F5E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E82F5678-0776-4B98-BF59-9E462235E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сторону квадрата, площадь которого равна площади прямоугольника со сторонами 8 м и 18 м.</a:t>
            </a:r>
          </a:p>
        </p:txBody>
      </p:sp>
      <p:sp>
        <p:nvSpPr>
          <p:cNvPr id="163845" name="Text Box 5">
            <a:extLst>
              <a:ext uri="{FF2B5EF4-FFF2-40B4-BE49-F238E27FC236}">
                <a16:creationId xmlns:a16="http://schemas.microsoft.com/office/drawing/2014/main" id="{772546F6-F296-4184-965D-56473A19F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00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12 м. </a:t>
            </a:r>
          </a:p>
        </p:txBody>
      </p:sp>
      <p:pic>
        <p:nvPicPr>
          <p:cNvPr id="46085" name="Picture 7">
            <a:extLst>
              <a:ext uri="{FF2B5EF4-FFF2-40B4-BE49-F238E27FC236}">
                <a16:creationId xmlns:a16="http://schemas.microsoft.com/office/drawing/2014/main" id="{0EB455A6-CF43-41C4-86C5-DB93433E9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438400"/>
            <a:ext cx="3505200" cy="176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9226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5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8A7B1B6-F69D-419A-95AC-A8A04953CD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36076B6E-4A5E-4B09-8C7A-BC2ABE833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квадрата, если его периметр равен 80 см.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86372" name="Text Box 4">
            <a:extLst>
              <a:ext uri="{FF2B5EF4-FFF2-40B4-BE49-F238E27FC236}">
                <a16:creationId xmlns:a16="http://schemas.microsoft.com/office/drawing/2014/main" id="{EC77B88C-1E1C-43DC-9E46-D1BAF24B7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419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400 см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3797" name="Picture 5">
            <a:extLst>
              <a:ext uri="{FF2B5EF4-FFF2-40B4-BE49-F238E27FC236}">
                <a16:creationId xmlns:a16="http://schemas.microsoft.com/office/drawing/2014/main" id="{F8CC6689-8CC0-4037-91DF-E3D7A72AB7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057400"/>
            <a:ext cx="2093913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6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6">
            <a:extLst>
              <a:ext uri="{FF2B5EF4-FFF2-40B4-BE49-F238E27FC236}">
                <a16:creationId xmlns:a16="http://schemas.microsoft.com/office/drawing/2014/main" id="{579AE680-8C2C-419B-9536-812F07726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4371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Измерение площади фигуры, как и измерения длины отрезка, основано на сравнении этой фигуры с фигурой, площадь которой принимается за единицу. 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3076" name="Text Box 17">
            <a:extLst>
              <a:ext uri="{FF2B5EF4-FFF2-40B4-BE49-F238E27FC236}">
                <a16:creationId xmlns:a16="http://schemas.microsoft.com/office/drawing/2014/main" id="{681A5F89-DBFD-4A4B-8ACF-A088B01C7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024188"/>
            <a:ext cx="5867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Площадь фигуры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– это число, показывающее сколько раз единичный квадрат и его части укладываются в данной фигуре.</a:t>
            </a:r>
          </a:p>
        </p:txBody>
      </p:sp>
      <p:sp>
        <p:nvSpPr>
          <p:cNvPr id="3077" name="Text Box 18">
            <a:extLst>
              <a:ext uri="{FF2B5EF4-FFF2-40B4-BE49-F238E27FC236}">
                <a16:creationId xmlns:a16="http://schemas.microsoft.com/office/drawing/2014/main" id="{6732E740-EFCD-479B-9C94-9418331490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560512"/>
            <a:ext cx="9067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За единицу измерения площади принимается квадрат со стороной, равной единице измерения длины. Он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единичным квадратом. </a:t>
            </a:r>
          </a:p>
        </p:txBody>
      </p:sp>
      <p:pic>
        <p:nvPicPr>
          <p:cNvPr id="3078" name="Picture 19">
            <a:extLst>
              <a:ext uri="{FF2B5EF4-FFF2-40B4-BE49-F238E27FC236}">
                <a16:creationId xmlns:a16="http://schemas.microsoft.com/office/drawing/2014/main" id="{3BCD3A1C-CD22-4C71-85B4-136884C38A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024188"/>
            <a:ext cx="2671763" cy="264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9" name="Text Box 20">
            <a:extLst>
              <a:ext uri="{FF2B5EF4-FFF2-40B4-BE49-F238E27FC236}">
                <a16:creationId xmlns:a16="http://schemas.microsoft.com/office/drawing/2014/main" id="{FA85134B-1D29-41D4-8C92-E99836B687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24413"/>
            <a:ext cx="5791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Две фигуры называются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равновеликими</a:t>
            </a:r>
            <a:r>
              <a:rPr lang="ru-RU" altLang="ru-RU" sz="2800" dirty="0">
                <a:cs typeface="Times New Roman" panose="02020603050405020304" pitchFamily="18" charset="0"/>
              </a:rPr>
              <a:t>, если они имеют одинаковую площадь.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30235023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C82DBF7-82BF-4F6B-821C-EF5BEAE7B3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C73B03FF-B815-4455-98E9-60759CA26B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периметр прямоугольника, если его площадь равна 72 см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, а отношение соседних сторон равно 1 : 2.</a:t>
            </a:r>
          </a:p>
        </p:txBody>
      </p:sp>
      <p:sp>
        <p:nvSpPr>
          <p:cNvPr id="155652" name="Text Box 4">
            <a:extLst>
              <a:ext uri="{FF2B5EF4-FFF2-40B4-BE49-F238E27FC236}">
                <a16:creationId xmlns:a16="http://schemas.microsoft.com/office/drawing/2014/main" id="{579A9370-C1FE-4511-8FA2-5F3EE59FD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0292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36 см.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5845" name="Picture 5">
            <a:extLst>
              <a:ext uri="{FF2B5EF4-FFF2-40B4-BE49-F238E27FC236}">
                <a16:creationId xmlns:a16="http://schemas.microsoft.com/office/drawing/2014/main" id="{708C2F30-2C68-4D7E-BF8B-8B50FA25E4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150" y="2528888"/>
            <a:ext cx="3440113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56B81698-8617-4AD4-8198-EBD96A8322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DD222382-D07F-4E18-8C56-F3E5FB7B8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стороны прямоугольника, если его периметр 74 </a:t>
            </a:r>
            <a:r>
              <a:rPr lang="ru-RU" altLang="ru-RU" sz="3200" dirty="0" err="1">
                <a:cs typeface="Times New Roman" panose="02020603050405020304" pitchFamily="18" charset="0"/>
              </a:rPr>
              <a:t>дм</a:t>
            </a:r>
            <a:r>
              <a:rPr lang="ru-RU" altLang="ru-RU" sz="3200" dirty="0">
                <a:cs typeface="Times New Roman" panose="02020603050405020304" pitchFamily="18" charset="0"/>
              </a:rPr>
              <a:t>, а площадь 3 м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7700" name="Text Box 4">
            <a:extLst>
              <a:ext uri="{FF2B5EF4-FFF2-40B4-BE49-F238E27FC236}">
                <a16:creationId xmlns:a16="http://schemas.microsoft.com/office/drawing/2014/main" id="{C7702A6E-AA72-4857-A290-1E286FE0D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148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12 дм и 25 дм. </a:t>
            </a:r>
          </a:p>
        </p:txBody>
      </p:sp>
      <p:pic>
        <p:nvPicPr>
          <p:cNvPr id="37893" name="Picture 5">
            <a:extLst>
              <a:ext uri="{FF2B5EF4-FFF2-40B4-BE49-F238E27FC236}">
                <a16:creationId xmlns:a16="http://schemas.microsoft.com/office/drawing/2014/main" id="{3CB36060-9755-49E7-B983-AC707C574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057400"/>
            <a:ext cx="3633788" cy="181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0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15192355-B5E7-4D92-8001-E0CE70B5CF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09E9D7E7-1A4E-4921-8A81-C802ABE34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Прямоугольник со сторонами 2 и 4 повернут вокруг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O </a:t>
            </a:r>
            <a:r>
              <a:rPr lang="ru-RU" altLang="ru-RU" sz="3200" dirty="0">
                <a:cs typeface="Times New Roman" panose="02020603050405020304" pitchFamily="18" charset="0"/>
              </a:rPr>
              <a:t>пересечения его диагоналей на угол 90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площадь общей части исходного прямоугольника и повернутого.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DA55319-82B8-486B-A7E2-F4AB102ECC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5" y="3645024"/>
            <a:ext cx="2592288" cy="1321559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FF8117EF-F620-4307-A84B-F063B48E2EEB}"/>
              </a:ext>
            </a:extLst>
          </p:cNvPr>
          <p:cNvGrpSpPr/>
          <p:nvPr/>
        </p:nvGrpSpPr>
        <p:grpSpPr>
          <a:xfrm>
            <a:off x="24560" y="3009659"/>
            <a:ext cx="9011935" cy="3766261"/>
            <a:chOff x="-1" y="2910806"/>
            <a:chExt cx="9011935" cy="3766261"/>
          </a:xfrm>
        </p:grpSpPr>
        <p:sp>
          <p:nvSpPr>
            <p:cNvPr id="188420" name="Text Box 4">
              <a:extLst>
                <a:ext uri="{FF2B5EF4-FFF2-40B4-BE49-F238E27FC236}">
                  <a16:creationId xmlns:a16="http://schemas.microsoft.com/office/drawing/2014/main" id="{FB3F006D-918F-4FF6-BCDF-7818B67A1A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" y="5722960"/>
              <a:ext cx="9011935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sz="2800" dirty="0"/>
                <a:t>общей частью является квадрат, стороны которого равны 2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Его площадь равна 4.</a:t>
              </a: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00B971D7-0EDC-4BF2-9E8A-5B78F84C4ED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63264" y="2910806"/>
              <a:ext cx="2592288" cy="259228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557C6591-8835-435B-98E9-649CE2705E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E6A7D1FA-3493-4A62-BD50-562B2A43B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Площадь квадрата равна 1. Найдите площадь квадрата, вершинами которого являются середины сторон данного квадрата.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44038" name="Text Box 4">
            <a:extLst>
              <a:ext uri="{FF2B5EF4-FFF2-40B4-BE49-F238E27FC236}">
                <a16:creationId xmlns:a16="http://schemas.microsoft.com/office/drawing/2014/main" id="{4969BB03-0E5D-4EBE-B10D-6836C393C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0292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/>
              <a:t>0,5.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A31EBB7-E55A-4741-AB5D-3616191C72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2276872"/>
            <a:ext cx="2821760" cy="282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8510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557C6591-8835-435B-98E9-649CE2705E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 dirty="0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E6A7D1FA-3493-4A62-BD50-562B2A43B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Диагонали ромба равны 6 и 8. Найдите площадь четырёхугольника, вершинами которого являются середины сторон этого ромба.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44038" name="Text Box 4">
            <a:extLst>
              <a:ext uri="{FF2B5EF4-FFF2-40B4-BE49-F238E27FC236}">
                <a16:creationId xmlns:a16="http://schemas.microsoft.com/office/drawing/2014/main" id="{4969BB03-0E5D-4EBE-B10D-6836C393C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0292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/>
              <a:t>12.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6CA9AF5-8C39-41D0-8B27-D242223A24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267" y="2376118"/>
            <a:ext cx="4262065" cy="2333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2339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3C449B0A-840D-4136-97C0-0BE4C31AFD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 dirty="0">
                <a:solidFill>
                  <a:srgbClr val="FF3300"/>
                </a:solidFill>
              </a:rPr>
              <a:t>8</a:t>
            </a:r>
          </a:p>
        </p:txBody>
      </p:sp>
      <p:sp>
        <p:nvSpPr>
          <p:cNvPr id="48131" name="Text Box 3">
            <a:extLst>
              <a:ext uri="{FF2B5EF4-FFF2-40B4-BE49-F238E27FC236}">
                <a16:creationId xmlns:a16="http://schemas.microsoft.com/office/drawing/2014/main" id="{C6EEBEC8-13F9-4E7E-A8F9-EA140A168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Во сколько раз площадь квадрата, описанного около окружности, больше площади квадрата, вписанного в эту окружность?</a:t>
            </a:r>
          </a:p>
        </p:txBody>
      </p:sp>
      <p:sp>
        <p:nvSpPr>
          <p:cNvPr id="165892" name="Text Box 4">
            <a:extLst>
              <a:ext uri="{FF2B5EF4-FFF2-40B4-BE49-F238E27FC236}">
                <a16:creationId xmlns:a16="http://schemas.microsoft.com/office/drawing/2014/main" id="{82534A3D-3D46-450C-B19C-884978349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34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в два раза. </a:t>
            </a:r>
          </a:p>
        </p:txBody>
      </p:sp>
      <p:pic>
        <p:nvPicPr>
          <p:cNvPr id="48133" name="Picture 5">
            <a:extLst>
              <a:ext uri="{FF2B5EF4-FFF2-40B4-BE49-F238E27FC236}">
                <a16:creationId xmlns:a16="http://schemas.microsoft.com/office/drawing/2014/main" id="{B4CBB847-3830-42CB-A65C-C0F1C06676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438400"/>
            <a:ext cx="2789238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2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9022F904-FA8F-43F6-8A82-4039D8F383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19*</a:t>
            </a:r>
          </a:p>
        </p:txBody>
      </p:sp>
      <p:pic>
        <p:nvPicPr>
          <p:cNvPr id="54275" name="Picture 8">
            <a:extLst>
              <a:ext uri="{FF2B5EF4-FFF2-40B4-BE49-F238E27FC236}">
                <a16:creationId xmlns:a16="http://schemas.microsoft.com/office/drawing/2014/main" id="{A2F7CEAA-BE46-411E-BBF9-8A9A734B2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67" y="2060368"/>
            <a:ext cx="2514600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 Box 3">
            <a:extLst>
              <a:ext uri="{FF2B5EF4-FFF2-40B4-BE49-F238E27FC236}">
                <a16:creationId xmlns:a16="http://schemas.microsoft.com/office/drawing/2014/main" id="{19B30F00-E314-4F62-829E-009526E11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8638" y="708084"/>
            <a:ext cx="910850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altLang="ru-RU" dirty="0"/>
              <a:t>	</a:t>
            </a:r>
            <a:r>
              <a:rPr lang="ru-RU" altLang="ru-RU" sz="2800" dirty="0"/>
              <a:t>Из всех прямоугольников данного периметра найдите прямоугольник наибольшей площади.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8E1C936B-A4A9-4C72-B02A-E3C557A467BB}"/>
              </a:ext>
            </a:extLst>
          </p:cNvPr>
          <p:cNvGrpSpPr/>
          <p:nvPr/>
        </p:nvGrpSpPr>
        <p:grpSpPr>
          <a:xfrm>
            <a:off x="19455" y="1694166"/>
            <a:ext cx="9144000" cy="4615994"/>
            <a:chOff x="19455" y="1694166"/>
            <a:chExt cx="9144000" cy="4615994"/>
          </a:xfrm>
        </p:grpSpPr>
        <p:sp>
          <p:nvSpPr>
            <p:cNvPr id="10" name="Text Box 5">
              <a:extLst>
                <a:ext uri="{FF2B5EF4-FFF2-40B4-BE49-F238E27FC236}">
                  <a16:creationId xmlns:a16="http://schemas.microsoft.com/office/drawing/2014/main" id="{F37DE087-D7E8-4143-BA3C-459EC646A9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3808" y="1694166"/>
              <a:ext cx="6300192" cy="267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/>
                <a:t>	</a:t>
              </a:r>
              <a:r>
                <a:rPr lang="ru-RU" altLang="ru-RU" dirty="0">
                  <a:solidFill>
                    <a:srgbClr val="FF0000"/>
                  </a:solidFill>
                </a:rPr>
                <a:t>Решение 1. </a:t>
              </a:r>
              <a:r>
                <a:rPr lang="ru-RU" altLang="ru-RU" dirty="0"/>
                <a:t>Рассмотрим квадрат </a:t>
              </a:r>
              <a:r>
                <a:rPr lang="en-US" altLang="ru-RU" i="1" dirty="0"/>
                <a:t>ABCD </a:t>
              </a:r>
              <a:r>
                <a:rPr lang="ru-RU" altLang="ru-RU" dirty="0"/>
                <a:t>и прямоугольник </a:t>
              </a:r>
              <a:r>
                <a:rPr lang="en-US" altLang="ru-RU" i="1" dirty="0"/>
                <a:t>AEFH </a:t>
              </a:r>
              <a:r>
                <a:rPr lang="ru-RU" altLang="ru-RU" dirty="0"/>
                <a:t>того же периметра. Предположим, что </a:t>
              </a:r>
              <a:r>
                <a:rPr lang="en-US" altLang="ru-RU" i="1" dirty="0"/>
                <a:t>AE &gt; AB</a:t>
              </a:r>
              <a:r>
                <a:rPr lang="en-US" altLang="ru-RU" dirty="0"/>
                <a:t>.</a:t>
              </a:r>
              <a:r>
                <a:rPr lang="en-US" altLang="ru-RU" i="1" dirty="0"/>
                <a:t> </a:t>
              </a:r>
              <a:r>
                <a:rPr lang="ru-RU" altLang="ru-RU" dirty="0"/>
                <a:t>Площадь квадрата </a:t>
              </a:r>
              <a:r>
                <a:rPr lang="en-US" altLang="ru-RU" i="1" dirty="0"/>
                <a:t>ABCD </a:t>
              </a:r>
              <a:r>
                <a:rPr lang="ru-RU" altLang="ru-RU" dirty="0"/>
                <a:t>равна сумме площадей прямоугольников </a:t>
              </a:r>
              <a:r>
                <a:rPr lang="en-US" altLang="ru-RU" i="1" dirty="0"/>
                <a:t>ABGH </a:t>
              </a:r>
              <a:r>
                <a:rPr lang="ru-RU" altLang="ru-RU" dirty="0"/>
                <a:t>и </a:t>
              </a:r>
              <a:r>
                <a:rPr lang="en-US" altLang="ru-RU" i="1" dirty="0"/>
                <a:t>HGCD</a:t>
              </a:r>
              <a:r>
                <a:rPr lang="en-US" altLang="ru-RU" dirty="0"/>
                <a:t>. </a:t>
              </a:r>
              <a:r>
                <a:rPr lang="ru-RU" altLang="ru-RU" dirty="0"/>
                <a:t>Площадь прямоугольника </a:t>
              </a:r>
              <a:r>
                <a:rPr lang="en-US" altLang="ru-RU" i="1" dirty="0"/>
                <a:t>AEFH</a:t>
              </a:r>
              <a:r>
                <a:rPr lang="ru-RU" altLang="ru-RU" i="1" dirty="0"/>
                <a:t> </a:t>
              </a:r>
              <a:r>
                <a:rPr lang="ru-RU" altLang="ru-RU" dirty="0"/>
                <a:t>равна сумме площадей прямоугольников </a:t>
              </a:r>
              <a:r>
                <a:rPr lang="en-US" altLang="ru-RU" i="1" dirty="0"/>
                <a:t>ABGH </a:t>
              </a:r>
              <a:r>
                <a:rPr lang="ru-RU" altLang="ru-RU" dirty="0"/>
                <a:t>и </a:t>
              </a:r>
              <a:r>
                <a:rPr lang="en-US" altLang="ru-RU" i="1" dirty="0"/>
                <a:t>BEFG</a:t>
              </a:r>
              <a:r>
                <a:rPr lang="en-US" altLang="ru-RU" dirty="0"/>
                <a:t>. </a:t>
              </a:r>
              <a:endParaRPr lang="ru-RU" altLang="ru-RU" dirty="0">
                <a:solidFill>
                  <a:srgbClr val="FF3300"/>
                </a:solidFill>
              </a:endParaRPr>
            </a:p>
          </p:txBody>
        </p:sp>
        <p:sp>
          <p:nvSpPr>
            <p:cNvPr id="11" name="Text Box 6">
              <a:extLst>
                <a:ext uri="{FF2B5EF4-FFF2-40B4-BE49-F238E27FC236}">
                  <a16:creationId xmlns:a16="http://schemas.microsoft.com/office/drawing/2014/main" id="{B68B31D0-75D8-443A-ABA0-F84CEE3BF7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55" y="4371822"/>
              <a:ext cx="9144000" cy="1938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/>
                <a:t>	Из равенства периметров прямоугольника и квадрата следует равенство сторон </a:t>
              </a:r>
              <a:r>
                <a:rPr lang="en-US" altLang="ru-RU" i="1" dirty="0"/>
                <a:t>BE </a:t>
              </a:r>
              <a:r>
                <a:rPr lang="ru-RU" altLang="ru-RU" dirty="0"/>
                <a:t>и </a:t>
              </a:r>
              <a:r>
                <a:rPr lang="en-US" altLang="ru-RU" i="1" dirty="0"/>
                <a:t>HD</a:t>
              </a:r>
              <a:r>
                <a:rPr lang="en-US" altLang="ru-RU" dirty="0"/>
                <a:t>. </a:t>
              </a:r>
              <a:r>
                <a:rPr lang="ru-RU" altLang="ru-RU" dirty="0"/>
                <a:t>Так как </a:t>
              </a:r>
              <a:r>
                <a:rPr lang="en-US" altLang="ru-RU" i="1" dirty="0"/>
                <a:t>BG &lt; HG</a:t>
              </a:r>
              <a:r>
                <a:rPr lang="ru-RU" altLang="ru-RU" dirty="0"/>
                <a:t>, то площадь прямоугольника </a:t>
              </a:r>
              <a:r>
                <a:rPr lang="en-US" altLang="ru-RU" i="1" dirty="0"/>
                <a:t>BEFG </a:t>
              </a:r>
              <a:r>
                <a:rPr lang="ru-RU" altLang="ru-RU" dirty="0"/>
                <a:t>меньше площади прямоугольника </a:t>
              </a:r>
              <a:r>
                <a:rPr lang="en-US" altLang="ru-RU" i="1" dirty="0"/>
                <a:t>HGCD</a:t>
              </a:r>
              <a:r>
                <a:rPr lang="ru-RU" altLang="ru-RU" dirty="0"/>
                <a:t> и, следовательно, площадь прямоугольника </a:t>
              </a:r>
              <a:r>
                <a:rPr lang="en-US" altLang="ru-RU" i="1" dirty="0"/>
                <a:t>AEFH</a:t>
              </a:r>
              <a:r>
                <a:rPr lang="ru-RU" altLang="ru-RU" i="1" dirty="0"/>
                <a:t> </a:t>
              </a:r>
              <a:r>
                <a:rPr lang="ru-RU" altLang="ru-RU" dirty="0"/>
                <a:t>меньше площади квадрата </a:t>
              </a:r>
              <a:r>
                <a:rPr lang="en-US" altLang="ru-RU" i="1" dirty="0"/>
                <a:t>ABCD</a:t>
              </a:r>
              <a:r>
                <a:rPr lang="en-US" altLang="ru-RU" dirty="0"/>
                <a:t>.</a:t>
              </a:r>
              <a:endParaRPr lang="ru-RU" alt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5">
                <a:extLst>
                  <a:ext uri="{FF2B5EF4-FFF2-40B4-BE49-F238E27FC236}">
                    <a16:creationId xmlns:a16="http://schemas.microsoft.com/office/drawing/2014/main" id="{11C8E124-72C9-40AA-867A-21ECED63EC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31192"/>
                <a:ext cx="9144000" cy="2725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0000"/>
                    </a:solidFill>
                  </a:rPr>
                  <a:t>	Решение 2. </a:t>
                </a:r>
                <a:r>
                  <a:rPr lang="ru-RU" altLang="ru-RU" dirty="0"/>
                  <a:t>Пусть стороны прямоугольника равны </a:t>
                </a:r>
                <a:r>
                  <a:rPr lang="en-US" altLang="ru-RU" i="1" dirty="0"/>
                  <a:t>a </a:t>
                </a:r>
                <a:r>
                  <a:rPr lang="ru-RU" altLang="ru-RU" dirty="0"/>
                  <a:t>и </a:t>
                </a:r>
                <a:r>
                  <a:rPr lang="en-US" altLang="ru-RU" i="1" dirty="0"/>
                  <a:t>b</a:t>
                </a:r>
                <a:r>
                  <a:rPr lang="ru-RU" altLang="ru-RU" dirty="0"/>
                  <a:t>, </a:t>
                </a:r>
                <a:r>
                  <a:rPr lang="en-US" altLang="ru-RU" i="1" dirty="0"/>
                  <a:t>a + b = p</a:t>
                </a:r>
                <a:r>
                  <a:rPr lang="en-US" altLang="ru-RU" dirty="0"/>
                  <a:t>. </a:t>
                </a:r>
                <a:r>
                  <a:rPr lang="ru-RU" altLang="ru-RU" dirty="0"/>
                  <a:t>Воспользуемся неравенством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𝑎𝑏</m:t>
                        </m:r>
                      </m:e>
                    </m:rad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ru-RU" dirty="0"/>
                  <a:t>, </a:t>
                </a:r>
                <a:r>
                  <a:rPr lang="ru-RU" altLang="ru-RU" dirty="0"/>
                  <a:t>равенство в котором принимается только в случае </a:t>
                </a:r>
                <a:r>
                  <a:rPr lang="en-US" altLang="ru-RU" i="1" dirty="0"/>
                  <a:t>a = b</a:t>
                </a:r>
                <a:r>
                  <a:rPr lang="en-US" altLang="ru-RU" dirty="0"/>
                  <a:t>. </a:t>
                </a:r>
                <a:r>
                  <a:rPr lang="ru-RU" altLang="ru-RU" dirty="0"/>
                  <a:t>Из него следует неравенство для площади </a:t>
                </a:r>
                <a:r>
                  <a:rPr lang="en-US" altLang="ru-RU" i="1" dirty="0"/>
                  <a:t>S </a:t>
                </a:r>
                <a:r>
                  <a:rPr lang="ru-RU" altLang="ru-RU" dirty="0"/>
                  <a:t>прямоугольника </a:t>
                </a:r>
                <a14:m>
                  <m:oMath xmlns:m="http://schemas.openxmlformats.org/officeDocument/2006/math"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alt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alt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n-US" alt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num>
                              <m:den>
                                <m:r>
                                  <a:rPr lang="en-US" alt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ru-RU" dirty="0"/>
                  <a:t>, </a:t>
                </a:r>
                <a:r>
                  <a:rPr lang="ru-RU" altLang="ru-RU" dirty="0"/>
                  <a:t>равенство в котором достигается, если </a:t>
                </a:r>
                <a:r>
                  <a:rPr lang="en-US" altLang="ru-RU" i="1" dirty="0"/>
                  <a:t>a = b</a:t>
                </a:r>
                <a:r>
                  <a:rPr lang="ru-RU" altLang="ru-RU" dirty="0"/>
                  <a:t>, т. е. если прямоугольник является квадратом.</a:t>
                </a:r>
              </a:p>
            </p:txBody>
          </p:sp>
        </mc:Choice>
        <mc:Fallback xmlns="">
          <p:sp>
            <p:nvSpPr>
              <p:cNvPr id="12" name="Text Box 5">
                <a:extLst>
                  <a:ext uri="{FF2B5EF4-FFF2-40B4-BE49-F238E27FC236}">
                    <a16:creationId xmlns:a16="http://schemas.microsoft.com/office/drawing/2014/main" id="{11C8E124-72C9-40AA-867A-21ECED63EC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31192"/>
                <a:ext cx="9144000" cy="2725298"/>
              </a:xfrm>
              <a:prstGeom prst="rect">
                <a:avLst/>
              </a:prstGeom>
              <a:blipFill>
                <a:blip r:embed="rId3"/>
                <a:stretch>
                  <a:fillRect l="-1000" t="-1790" r="-1000" b="-425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6CD5904-BB72-4473-8682-57C49C2896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5223" y="3140968"/>
            <a:ext cx="2873554" cy="2127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5060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9022F904-FA8F-43F6-8A82-4039D8F383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20*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19B30F00-E314-4F62-829E-009526E11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8638" y="708084"/>
            <a:ext cx="910850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altLang="ru-RU" dirty="0"/>
              <a:t>	</a:t>
            </a:r>
            <a:r>
              <a:rPr lang="ru-RU" altLang="ru-RU" sz="2800" dirty="0"/>
              <a:t>Из всех прямоугольников данной площади найдите прямоугольник наименьшего периметра.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5">
                <a:extLst>
                  <a:ext uri="{FF2B5EF4-FFF2-40B4-BE49-F238E27FC236}">
                    <a16:creationId xmlns:a16="http://schemas.microsoft.com/office/drawing/2014/main" id="{B8E06B74-6290-46BB-A93E-5BC0A8F0EA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971480"/>
                <a:ext cx="9144000" cy="25074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0000"/>
                    </a:solidFill>
                  </a:rPr>
                  <a:t>	Решение. </a:t>
                </a:r>
                <a:r>
                  <a:rPr lang="ru-RU" altLang="ru-RU" dirty="0"/>
                  <a:t>Пусть стороны прямоугольника равны </a:t>
                </a:r>
                <a:r>
                  <a:rPr lang="en-US" altLang="ru-RU" i="1" dirty="0"/>
                  <a:t>a </a:t>
                </a:r>
                <a:r>
                  <a:rPr lang="ru-RU" altLang="ru-RU" dirty="0"/>
                  <a:t>и </a:t>
                </a:r>
                <a:r>
                  <a:rPr lang="en-US" altLang="ru-RU" i="1" dirty="0"/>
                  <a:t>b</a:t>
                </a:r>
                <a:r>
                  <a:rPr lang="ru-RU" altLang="ru-RU" dirty="0"/>
                  <a:t>, </a:t>
                </a:r>
                <a:r>
                  <a:rPr lang="en-US" altLang="ru-RU" i="1" dirty="0"/>
                  <a:t>ab = S</a:t>
                </a:r>
                <a:r>
                  <a:rPr lang="en-US" altLang="ru-RU" dirty="0"/>
                  <a:t>. </a:t>
                </a:r>
                <a:r>
                  <a:rPr lang="ru-RU" altLang="ru-RU" dirty="0"/>
                  <a:t>Воспользуемся неравенством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𝑎𝑏</m:t>
                        </m:r>
                      </m:e>
                    </m:rad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ru-RU" dirty="0"/>
                  <a:t>, </a:t>
                </a:r>
                <a:r>
                  <a:rPr lang="ru-RU" altLang="ru-RU" dirty="0"/>
                  <a:t>равенство в котором принимается только в случае </a:t>
                </a:r>
                <a:r>
                  <a:rPr lang="en-US" altLang="ru-RU" i="1" dirty="0"/>
                  <a:t>a = b</a:t>
                </a:r>
                <a:r>
                  <a:rPr lang="en-US" altLang="ru-RU" dirty="0"/>
                  <a:t>. </a:t>
                </a:r>
                <a:r>
                  <a:rPr lang="ru-RU" altLang="ru-RU" dirty="0"/>
                  <a:t>Из него следует неравенство для полупериметра </a:t>
                </a:r>
                <a:r>
                  <a:rPr lang="en-US" altLang="ru-RU" i="1" dirty="0"/>
                  <a:t>p </a:t>
                </a:r>
                <a14:m>
                  <m:oMath xmlns:m="http://schemas.openxmlformats.org/officeDocument/2006/math"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𝑎𝑏</m:t>
                        </m:r>
                      </m:e>
                    </m:rad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=2</m:t>
                    </m:r>
                    <m:rad>
                      <m:radPr>
                        <m:degHide m:val="on"/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rad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altLang="ru-RU" dirty="0"/>
                  <a:t> </a:t>
                </a:r>
                <a:r>
                  <a:rPr lang="ru-RU" altLang="ru-RU" dirty="0"/>
                  <a:t>равенство в котором достигается, если </a:t>
                </a:r>
                <a:r>
                  <a:rPr lang="en-US" altLang="ru-RU" i="1" dirty="0"/>
                  <a:t>a = b</a:t>
                </a:r>
                <a:r>
                  <a:rPr lang="en-US" altLang="ru-RU" dirty="0"/>
                  <a:t>. </a:t>
                </a:r>
                <a:r>
                  <a:rPr lang="ru-RU" altLang="ru-RU" dirty="0"/>
                  <a:t>Следовательно. искомым прямоугольником является квадрат.</a:t>
                </a:r>
              </a:p>
            </p:txBody>
          </p:sp>
        </mc:Choice>
        <mc:Fallback xmlns="">
          <p:sp>
            <p:nvSpPr>
              <p:cNvPr id="8" name="Text Box 5">
                <a:extLst>
                  <a:ext uri="{FF2B5EF4-FFF2-40B4-BE49-F238E27FC236}">
                    <a16:creationId xmlns:a16="http://schemas.microsoft.com/office/drawing/2014/main" id="{B8E06B74-6290-46BB-A93E-5BC0A8F0EA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971480"/>
                <a:ext cx="9144000" cy="2507418"/>
              </a:xfrm>
              <a:prstGeom prst="rect">
                <a:avLst/>
              </a:prstGeom>
              <a:blipFill>
                <a:blip r:embed="rId3"/>
                <a:stretch>
                  <a:fillRect l="-1000" t="-1942" r="-1000" b="-461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8AAD349-9834-430A-99D7-AC8C88F301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8837" y="1760675"/>
            <a:ext cx="2873554" cy="2127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89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9022F904-FA8F-43F6-8A82-4039D8F383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21*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19B30F00-E314-4F62-829E-009526E11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197" y="549248"/>
            <a:ext cx="910850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altLang="ru-RU" dirty="0"/>
              <a:t>	</a:t>
            </a:r>
            <a:r>
              <a:rPr lang="ru-RU" altLang="ru-RU" sz="2800" dirty="0"/>
              <a:t>Из всех прямоугольников, вписанных в правильный треугольник со стороной 1, найдите прямоугольник наибольшей площади.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5">
                <a:extLst>
                  <a:ext uri="{FF2B5EF4-FFF2-40B4-BE49-F238E27FC236}">
                    <a16:creationId xmlns:a16="http://schemas.microsoft.com/office/drawing/2014/main" id="{F37DE087-D7E8-4143-BA3C-459EC646A9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496" y="4365104"/>
                <a:ext cx="9108504" cy="22057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altLang="ru-RU" dirty="0"/>
                  <a:t>	Воспользуемся неравенством </a:t>
                </a:r>
                <a14:m>
                  <m:oMath xmlns:m="http://schemas.openxmlformats.org/officeDocument/2006/math">
                    <m:r>
                      <a:rPr lang="en-US" altLang="ru-RU" i="1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alt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ru-RU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alt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US" altLang="ru-RU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ru-RU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1−</m:t>
                                    </m:r>
                                    <m:r>
                                      <a:rPr lang="en-US" altLang="ru-RU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en-US" alt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altLang="ru-RU" dirty="0"/>
                  <a:t>, равенство в котором достигается в случае, если </a:t>
                </a:r>
                <a:r>
                  <a:rPr lang="en-US" altLang="ru-RU" i="1" dirty="0"/>
                  <a:t>a = </a:t>
                </a:r>
                <a:r>
                  <a:rPr lang="en-US" altLang="ru-RU" dirty="0"/>
                  <a:t>1</a:t>
                </a:r>
                <a:r>
                  <a:rPr lang="en-US" altLang="ru-RU" i="1" dirty="0"/>
                  <a:t>– a</a:t>
                </a:r>
                <a:r>
                  <a:rPr lang="ru-RU" altLang="ru-RU" dirty="0"/>
                  <a:t>, т. е.</a:t>
                </a:r>
                <a:r>
                  <a:rPr lang="en-US" altLang="ru-RU" dirty="0"/>
                  <a:t> </a:t>
                </a:r>
                <a:r>
                  <a:rPr lang="ru-RU" altLang="ru-RU" dirty="0"/>
                  <a:t>если </a:t>
                </a:r>
                <a:r>
                  <a:rPr lang="en-US" altLang="ru-RU" i="1" dirty="0"/>
                  <a:t>a =</a:t>
                </a:r>
                <a:r>
                  <a:rPr lang="ru-RU" altLang="ru-RU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i="1" dirty="0"/>
                  <a:t> </a:t>
                </a:r>
                <a:r>
                  <a:rPr lang="ru-RU" altLang="ru-RU" dirty="0"/>
                  <a:t>Следовательно, наибольшая площадь будет у прямоугольника </a:t>
                </a:r>
                <a:r>
                  <a:rPr lang="en-US" altLang="ru-RU" i="1" dirty="0"/>
                  <a:t>DEFG</a:t>
                </a:r>
                <a:r>
                  <a:rPr lang="ru-RU" altLang="ru-RU" dirty="0"/>
                  <a:t>, для которого </a:t>
                </a:r>
                <a:r>
                  <a:rPr lang="en-US" altLang="ru-RU" i="1" dirty="0"/>
                  <a:t>DE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alt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ru-RU" i="1" dirty="0"/>
                  <a:t>, EF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ru-RU" i="1" dirty="0"/>
                  <a:t>. </a:t>
                </a:r>
                <a:r>
                  <a:rPr lang="ru-RU" altLang="ru-RU" dirty="0"/>
                  <a:t>Она равна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ru-RU" altLang="ru-RU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/>
                  <a:t> </a:t>
                </a:r>
                <a:endParaRPr lang="ru-RU" altLang="ru-RU" dirty="0">
                  <a:solidFill>
                    <a:srgbClr val="FF3300"/>
                  </a:solidFill>
                </a:endParaRPr>
              </a:p>
            </p:txBody>
          </p:sp>
        </mc:Choice>
        <mc:Fallback xmlns="">
          <p:sp>
            <p:nvSpPr>
              <p:cNvPr id="10" name="Text Box 5">
                <a:extLst>
                  <a:ext uri="{FF2B5EF4-FFF2-40B4-BE49-F238E27FC236}">
                    <a16:creationId xmlns:a16="http://schemas.microsoft.com/office/drawing/2014/main" id="{F37DE087-D7E8-4143-BA3C-459EC646A9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496" y="4365104"/>
                <a:ext cx="9108504" cy="2205797"/>
              </a:xfrm>
              <a:prstGeom prst="rect">
                <a:avLst/>
              </a:prstGeom>
              <a:blipFill>
                <a:blip r:embed="rId3"/>
                <a:stretch>
                  <a:fillRect l="-1071" r="-1004" b="-16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B4E57F3-D327-4FF8-A0A3-CB292976F2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584" y="2030520"/>
            <a:ext cx="2372056" cy="214342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3">
                <a:extLst>
                  <a:ext uri="{FF2B5EF4-FFF2-40B4-BE49-F238E27FC236}">
                    <a16:creationId xmlns:a16="http://schemas.microsoft.com/office/drawing/2014/main" id="{040AF54B-70EB-4AD5-8860-6E0192D3CE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07904" y="1788532"/>
                <a:ext cx="5400600" cy="28062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RU" dirty="0"/>
                  <a:t>	</a:t>
                </a:r>
                <a:r>
                  <a:rPr lang="ru-RU" altLang="ru-RU" sz="2800" dirty="0">
                    <a:solidFill>
                      <a:srgbClr val="FF0000"/>
                    </a:solidFill>
                  </a:rPr>
                  <a:t> </a:t>
                </a:r>
                <a:r>
                  <a:rPr lang="ru-RU" altLang="ru-RU" dirty="0">
                    <a:solidFill>
                      <a:srgbClr val="FF0000"/>
                    </a:solidFill>
                  </a:rPr>
                  <a:t>Решение. </a:t>
                </a:r>
                <a:r>
                  <a:rPr lang="ru-RU" altLang="ru-RU" dirty="0"/>
                  <a:t>Пусть в прямоугольнике </a:t>
                </a:r>
                <a:r>
                  <a:rPr lang="en-US" altLang="ru-RU" i="1" dirty="0"/>
                  <a:t>DEFG</a:t>
                </a:r>
                <a:r>
                  <a:rPr lang="en-US" altLang="ru-RU" dirty="0"/>
                  <a:t>, </a:t>
                </a:r>
                <a:r>
                  <a:rPr lang="ru-RU" altLang="ru-RU" dirty="0"/>
                  <a:t>вписанном в треугольник </a:t>
                </a:r>
                <a:r>
                  <a:rPr lang="en-US" altLang="ru-RU" i="1" dirty="0"/>
                  <a:t>ABC</a:t>
                </a:r>
                <a:r>
                  <a:rPr lang="en-US" altLang="ru-RU" dirty="0"/>
                  <a:t>, </a:t>
                </a:r>
                <a:r>
                  <a:rPr lang="ru-RU" altLang="ru-RU" dirty="0"/>
                  <a:t>сторона </a:t>
                </a:r>
                <a:r>
                  <a:rPr lang="en-US" altLang="ru-RU" i="1" dirty="0"/>
                  <a:t>DE</a:t>
                </a:r>
                <a:r>
                  <a:rPr lang="en-US" altLang="ru-RU" dirty="0"/>
                  <a:t> </a:t>
                </a:r>
                <a:r>
                  <a:rPr lang="ru-RU" altLang="ru-RU" dirty="0"/>
                  <a:t>равна </a:t>
                </a:r>
                <a:r>
                  <a:rPr lang="en-US" altLang="ru-RU" i="1" dirty="0"/>
                  <a:t>a</a:t>
                </a:r>
                <a:r>
                  <a:rPr lang="ru-RU" altLang="ru-RU" dirty="0"/>
                  <a:t>. Тогда</a:t>
                </a:r>
                <a:r>
                  <a:rPr lang="en-US" altLang="ru-RU" dirty="0"/>
                  <a:t> </a:t>
                </a:r>
                <a:r>
                  <a:rPr lang="en-US" altLang="ru-RU" i="1" dirty="0"/>
                  <a:t>BE = </a:t>
                </a:r>
                <a:r>
                  <a:rPr lang="en-US" altLang="ru-RU" dirty="0"/>
                  <a:t>1</a:t>
                </a:r>
                <a:r>
                  <a:rPr lang="en-US" altLang="ru-RU" i="1" dirty="0"/>
                  <a:t> – a</a:t>
                </a:r>
                <a:r>
                  <a:rPr lang="en-US" altLang="ru-RU" dirty="0"/>
                  <a:t>, </a:t>
                </a:r>
                <a:r>
                  <a:rPr lang="en-US" altLang="ru-RU" i="1" dirty="0"/>
                  <a:t>EF = </a:t>
                </a:r>
                <a14:m>
                  <m:oMath xmlns:m="http://schemas.openxmlformats.org/officeDocument/2006/math"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(1−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)</m:t>
                    </m:r>
                    <m:f>
                      <m:fPr>
                        <m:ctrlPr>
                          <a:rPr lang="en-US" altLang="ru-R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ru-RU" dirty="0"/>
                  <a:t>.</a:t>
                </a:r>
                <a:r>
                  <a:rPr lang="en-US" altLang="ru-RU" i="1" dirty="0"/>
                  <a:t> </a:t>
                </a:r>
                <a:r>
                  <a:rPr lang="ru-RU" altLang="ru-RU" dirty="0"/>
                  <a:t>Площадь прямоугольника </a:t>
                </a:r>
                <a:r>
                  <a:rPr lang="en-US" altLang="ru-RU" i="1" dirty="0"/>
                  <a:t>DEFG </a:t>
                </a:r>
                <a:r>
                  <a:rPr lang="ru-RU" altLang="ru-RU" dirty="0"/>
                  <a:t>равна </a:t>
                </a:r>
                <a14:m>
                  <m:oMath xmlns:m="http://schemas.openxmlformats.org/officeDocument/2006/math"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US" altLang="ru-R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f>
                      <m:fPr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altLang="ru-RU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ru-RU" altLang="ru-RU" dirty="0"/>
              </a:p>
            </p:txBody>
          </p:sp>
        </mc:Choice>
        <mc:Fallback xmlns="">
          <p:sp>
            <p:nvSpPr>
              <p:cNvPr id="12" name="Text Box 3">
                <a:extLst>
                  <a:ext uri="{FF2B5EF4-FFF2-40B4-BE49-F238E27FC236}">
                    <a16:creationId xmlns:a16="http://schemas.microsoft.com/office/drawing/2014/main" id="{040AF54B-70EB-4AD5-8860-6E0192D3CE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7904" y="1788532"/>
                <a:ext cx="5400600" cy="2806281"/>
              </a:xfrm>
              <a:prstGeom prst="rect">
                <a:avLst/>
              </a:prstGeom>
              <a:blipFill>
                <a:blip r:embed="rId5"/>
                <a:stretch>
                  <a:fillRect l="-1693" r="-180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090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9B0833E-5133-4DE5-A94A-BEBCE51053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Свойства площади</a:t>
            </a:r>
          </a:p>
        </p:txBody>
      </p:sp>
      <p:sp>
        <p:nvSpPr>
          <p:cNvPr id="5123" name="Text Box 4">
            <a:extLst>
              <a:ext uri="{FF2B5EF4-FFF2-40B4-BE49-F238E27FC236}">
                <a16:creationId xmlns:a16="http://schemas.microsoft.com/office/drawing/2014/main" id="{817BDAFC-2FC9-4866-ADFA-58D945AAF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Для площадей плоских фигур справедливы свойства, аналогичные свойствам длин отрезков.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2800" b="1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Свойство 1.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Площадь фигуры является неотрицательным числом.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2800" b="1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Свойство 2.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Равные фигуры имеют равные площади.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Свойство 3.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Если фигура </a:t>
            </a:r>
            <a:r>
              <a:rPr lang="ru-RU" altLang="ru-RU" sz="2800" i="1" dirty="0">
                <a:cs typeface="Times New Roman" panose="02020603050405020304" pitchFamily="18" charset="0"/>
              </a:rPr>
              <a:t>Ф</a:t>
            </a:r>
            <a:r>
              <a:rPr lang="ru-RU" altLang="ru-RU" sz="2800" dirty="0">
                <a:cs typeface="Times New Roman" panose="02020603050405020304" pitchFamily="18" charset="0"/>
              </a:rPr>
              <a:t> составлена из двух неперекрывающихся фигур </a:t>
            </a:r>
            <a:r>
              <a:rPr lang="ru-RU" altLang="ru-RU" sz="2800" i="1" dirty="0">
                <a:cs typeface="Times New Roman" panose="02020603050405020304" pitchFamily="18" charset="0"/>
              </a:rPr>
              <a:t>Ф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i="1" dirty="0">
                <a:cs typeface="Times New Roman" panose="02020603050405020304" pitchFamily="18" charset="0"/>
              </a:rPr>
              <a:t>Ф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, то площадь фигуры </a:t>
            </a:r>
            <a:r>
              <a:rPr lang="ru-RU" altLang="ru-RU" sz="2800" i="1" dirty="0">
                <a:cs typeface="Times New Roman" panose="02020603050405020304" pitchFamily="18" charset="0"/>
              </a:rPr>
              <a:t>Ф</a:t>
            </a:r>
            <a:r>
              <a:rPr lang="ru-RU" altLang="ru-RU" sz="2800" dirty="0">
                <a:cs typeface="Times New Roman" panose="02020603050405020304" pitchFamily="18" charset="0"/>
              </a:rPr>
              <a:t> равна сумме площадей фигур </a:t>
            </a:r>
            <a:r>
              <a:rPr lang="ru-RU" altLang="ru-RU" sz="2800" i="1" dirty="0">
                <a:cs typeface="Times New Roman" panose="02020603050405020304" pitchFamily="18" charset="0"/>
              </a:rPr>
              <a:t>Ф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i="1" dirty="0">
                <a:cs typeface="Times New Roman" panose="02020603050405020304" pitchFamily="18" charset="0"/>
              </a:rPr>
              <a:t>Ф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, т.е. </a:t>
            </a:r>
            <a:r>
              <a:rPr lang="en-US" altLang="ru-RU" sz="2800" i="1" dirty="0">
                <a:cs typeface="Times New Roman" panose="02020603050405020304" pitchFamily="18" charset="0"/>
              </a:rPr>
              <a:t>S</a:t>
            </a:r>
            <a:r>
              <a:rPr lang="ru-RU" altLang="ru-RU" sz="2800" dirty="0">
                <a:cs typeface="Times New Roman" panose="02020603050405020304" pitchFamily="18" charset="0"/>
              </a:rPr>
              <a:t>(</a:t>
            </a:r>
            <a:r>
              <a:rPr lang="ru-RU" altLang="ru-RU" sz="2800" i="1" dirty="0">
                <a:cs typeface="Times New Roman" panose="02020603050405020304" pitchFamily="18" charset="0"/>
              </a:rPr>
              <a:t>Ф</a:t>
            </a:r>
            <a:r>
              <a:rPr lang="ru-RU" altLang="ru-RU" sz="2800" dirty="0">
                <a:cs typeface="Times New Roman" panose="02020603050405020304" pitchFamily="18" charset="0"/>
              </a:rPr>
              <a:t>) = </a:t>
            </a:r>
            <a:r>
              <a:rPr lang="en-US" altLang="ru-RU" sz="2800" i="1" dirty="0">
                <a:cs typeface="Times New Roman" panose="02020603050405020304" pitchFamily="18" charset="0"/>
              </a:rPr>
              <a:t>S</a:t>
            </a:r>
            <a:r>
              <a:rPr lang="ru-RU" altLang="ru-RU" sz="2800" dirty="0">
                <a:cs typeface="Times New Roman" panose="02020603050405020304" pitchFamily="18" charset="0"/>
              </a:rPr>
              <a:t>(</a:t>
            </a:r>
            <a:r>
              <a:rPr lang="ru-RU" altLang="ru-RU" sz="2800" i="1" dirty="0">
                <a:cs typeface="Times New Roman" panose="02020603050405020304" pitchFamily="18" charset="0"/>
              </a:rPr>
              <a:t>Ф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) + </a:t>
            </a:r>
            <a:r>
              <a:rPr lang="en-US" altLang="ru-RU" sz="2800" i="1" dirty="0">
                <a:cs typeface="Times New Roman" panose="02020603050405020304" pitchFamily="18" charset="0"/>
              </a:rPr>
              <a:t>S</a:t>
            </a:r>
            <a:r>
              <a:rPr lang="ru-RU" altLang="ru-RU" sz="2800" dirty="0">
                <a:cs typeface="Times New Roman" panose="02020603050405020304" pitchFamily="18" charset="0"/>
              </a:rPr>
              <a:t>(</a:t>
            </a:r>
            <a:r>
              <a:rPr lang="ru-RU" altLang="ru-RU" sz="2800" i="1" dirty="0">
                <a:cs typeface="Times New Roman" panose="02020603050405020304" pitchFamily="18" charset="0"/>
              </a:rPr>
              <a:t>Ф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5124" name="Text Box 26">
            <a:extLst>
              <a:ext uri="{FF2B5EF4-FFF2-40B4-BE49-F238E27FC236}">
                <a16:creationId xmlns:a16="http://schemas.microsoft.com/office/drawing/2014/main" id="{762AFD90-AD63-4887-948D-FA262A898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578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b="1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Свойство 4.</a:t>
            </a:r>
            <a:r>
              <a:rPr lang="ru-RU" altLang="ru-RU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Площадь прямоугольника равна произведению двух его смежных сторон.</a:t>
            </a:r>
            <a:endParaRPr lang="ru-RU" altLang="ru-RU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9022F904-FA8F-43F6-8A82-4039D8F383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22*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19B30F00-E314-4F62-829E-009526E11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197" y="549248"/>
            <a:ext cx="910850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altLang="ru-RU" dirty="0"/>
              <a:t>	</a:t>
            </a:r>
            <a:r>
              <a:rPr lang="ru-RU" altLang="ru-RU" sz="2800" dirty="0"/>
              <a:t>Из всех прямоугольников, вписанных в окружность радиусом 1, найдите прямоугольник наибольшей площади.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5">
                <a:extLst>
                  <a:ext uri="{FF2B5EF4-FFF2-40B4-BE49-F238E27FC236}">
                    <a16:creationId xmlns:a16="http://schemas.microsoft.com/office/drawing/2014/main" id="{F37DE087-D7E8-4143-BA3C-459EC646A9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496" y="4420245"/>
                <a:ext cx="9108504" cy="18103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altLang="ru-RU" dirty="0"/>
                  <a:t>	 Воспользуемся неравенством </a:t>
                </a:r>
                <a14:m>
                  <m:oMath xmlns:m="http://schemas.openxmlformats.org/officeDocument/2006/math"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𝑎𝑏</m:t>
                    </m:r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alt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alt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alt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alt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alt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ru-RU" dirty="0"/>
                  <a:t>2</a:t>
                </a:r>
                <a:r>
                  <a:rPr lang="ru-RU" altLang="ru-RU" dirty="0"/>
                  <a:t>, равенство в котором достигается в случае, если </a:t>
                </a:r>
                <a:r>
                  <a:rPr lang="en-US" altLang="ru-RU" i="1" dirty="0"/>
                  <a:t>a = b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</m:t>
                    </m:r>
                  </m:oMath>
                </a14:m>
                <a:endParaRPr lang="ru-RU" altLang="ru-RU" dirty="0"/>
              </a:p>
              <a:p>
                <a:pPr algn="just">
                  <a:spcBef>
                    <a:spcPts val="0"/>
                  </a:spcBef>
                </a:pPr>
                <a:r>
                  <a:rPr lang="ru-RU" altLang="ru-RU" dirty="0"/>
                  <a:t>	Следовательно, наибольшая площадь будет у квадрата </a:t>
                </a:r>
                <a:r>
                  <a:rPr lang="en-US" altLang="ru-RU" i="1" dirty="0"/>
                  <a:t>ABCD</a:t>
                </a:r>
                <a:r>
                  <a:rPr lang="ru-RU" altLang="ru-RU" dirty="0"/>
                  <a:t>, стороны которого равны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altLang="ru-RU" dirty="0"/>
                  <a:t>, а площадь равна 2.</a:t>
                </a:r>
                <a:endParaRPr lang="ru-RU" altLang="ru-RU" dirty="0">
                  <a:solidFill>
                    <a:srgbClr val="FF3300"/>
                  </a:solidFill>
                </a:endParaRPr>
              </a:p>
            </p:txBody>
          </p:sp>
        </mc:Choice>
        <mc:Fallback xmlns="">
          <p:sp>
            <p:nvSpPr>
              <p:cNvPr id="10" name="Text Box 5">
                <a:extLst>
                  <a:ext uri="{FF2B5EF4-FFF2-40B4-BE49-F238E27FC236}">
                    <a16:creationId xmlns:a16="http://schemas.microsoft.com/office/drawing/2014/main" id="{F37DE087-D7E8-4143-BA3C-459EC646A9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496" y="4420245"/>
                <a:ext cx="9108504" cy="1810367"/>
              </a:xfrm>
              <a:prstGeom prst="rect">
                <a:avLst/>
              </a:prstGeom>
              <a:blipFill>
                <a:blip r:embed="rId3"/>
                <a:stretch>
                  <a:fillRect l="-1071" r="-1004" b="-673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3">
                <a:extLst>
                  <a:ext uri="{FF2B5EF4-FFF2-40B4-BE49-F238E27FC236}">
                    <a16:creationId xmlns:a16="http://schemas.microsoft.com/office/drawing/2014/main" id="{040AF54B-70EB-4AD5-8860-6E0192D3CE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23928" y="2371130"/>
                <a:ext cx="4896544" cy="16312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RU" dirty="0"/>
                  <a:t>	</a:t>
                </a:r>
                <a:r>
                  <a:rPr lang="ru-RU" altLang="ru-RU" sz="2800" dirty="0">
                    <a:solidFill>
                      <a:srgbClr val="FF0000"/>
                    </a:solidFill>
                  </a:rPr>
                  <a:t> </a:t>
                </a:r>
                <a:r>
                  <a:rPr lang="ru-RU" altLang="ru-RU" dirty="0">
                    <a:solidFill>
                      <a:srgbClr val="FF0000"/>
                    </a:solidFill>
                  </a:rPr>
                  <a:t>Решение. </a:t>
                </a:r>
                <a:r>
                  <a:rPr lang="ru-RU" altLang="ru-RU" dirty="0"/>
                  <a:t>Пусть  прямоугольник </a:t>
                </a:r>
                <a:r>
                  <a:rPr lang="en-US" altLang="ru-RU" i="1" dirty="0"/>
                  <a:t>ABCD</a:t>
                </a:r>
                <a:r>
                  <a:rPr lang="en-US" altLang="ru-RU" dirty="0"/>
                  <a:t> </a:t>
                </a:r>
                <a:r>
                  <a:rPr lang="ru-RU" altLang="ru-RU" dirty="0"/>
                  <a:t>вписан в окружность радиусом </a:t>
                </a:r>
                <a:r>
                  <a:rPr lang="en-US" altLang="ru-RU" dirty="0"/>
                  <a:t>1</a:t>
                </a:r>
                <a:r>
                  <a:rPr lang="ru-RU" altLang="ru-RU" dirty="0"/>
                  <a:t>. Обозначим </a:t>
                </a:r>
                <a:r>
                  <a:rPr lang="en-US" altLang="ru-RU" i="1" dirty="0"/>
                  <a:t>AB = a</a:t>
                </a:r>
                <a:r>
                  <a:rPr lang="en-US" altLang="ru-RU" dirty="0"/>
                  <a:t>, </a:t>
                </a:r>
                <a:r>
                  <a:rPr lang="en-US" altLang="ru-RU" i="1" dirty="0"/>
                  <a:t>BC = b</a:t>
                </a:r>
                <a:r>
                  <a:rPr lang="en-US" altLang="ru-RU" dirty="0"/>
                  <a:t>.</a:t>
                </a:r>
                <a:r>
                  <a:rPr lang="en-US" altLang="ru-RU" i="1" dirty="0"/>
                  <a:t> </a:t>
                </a:r>
                <a:r>
                  <a:rPr lang="ru-RU" altLang="ru-RU" dirty="0"/>
                  <a:t>Тогда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ru-R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=4.</m:t>
                    </m:r>
                  </m:oMath>
                </a14:m>
                <a:r>
                  <a:rPr lang="en-US" altLang="ru-RU" dirty="0"/>
                  <a:t>	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12" name="Text Box 3">
                <a:extLst>
                  <a:ext uri="{FF2B5EF4-FFF2-40B4-BE49-F238E27FC236}">
                    <a16:creationId xmlns:a16="http://schemas.microsoft.com/office/drawing/2014/main" id="{040AF54B-70EB-4AD5-8860-6E0192D3CE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23928" y="2371130"/>
                <a:ext cx="4896544" cy="1631216"/>
              </a:xfrm>
              <a:prstGeom prst="rect">
                <a:avLst/>
              </a:prstGeom>
              <a:blipFill>
                <a:blip r:embed="rId4"/>
                <a:stretch>
                  <a:fillRect l="-1993" r="-1868" b="-74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CA27AC9-EB36-467B-816E-7E0EE508D0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1283" y="2017140"/>
            <a:ext cx="2339197" cy="2339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94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9022F904-FA8F-43F6-8A82-4039D8F383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23*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19B30F00-E314-4F62-829E-009526E11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197" y="549248"/>
            <a:ext cx="910850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altLang="ru-RU" dirty="0"/>
              <a:t>	</a:t>
            </a:r>
            <a:r>
              <a:rPr lang="ru-RU" altLang="ru-RU" sz="2800" dirty="0"/>
              <a:t>Из всех прямоугольников, вписанных в полуокружность радиусом 1, найдите прямоугольник наибольшей площади.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5">
                <a:extLst>
                  <a:ext uri="{FF2B5EF4-FFF2-40B4-BE49-F238E27FC236}">
                    <a16:creationId xmlns:a16="http://schemas.microsoft.com/office/drawing/2014/main" id="{F37DE087-D7E8-4143-BA3C-459EC646A9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496" y="4420245"/>
                <a:ext cx="9108504" cy="22300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altLang="ru-RU" dirty="0"/>
                  <a:t>	 В силу предыдущей задачи таким прямоугольником является квадрат со стороной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altLang="ru-RU" dirty="0"/>
                  <a:t>. Следовательно, искомым прямоугольником, вписанным в полуокружность, наибольшей площади будет прямоугольник </a:t>
                </a:r>
                <a:r>
                  <a:rPr lang="en-US" altLang="ru-RU" i="1" dirty="0"/>
                  <a:t>ABCD</a:t>
                </a:r>
                <a:r>
                  <a:rPr lang="ru-RU" altLang="ru-RU" dirty="0"/>
                  <a:t>, для которого </a:t>
                </a:r>
                <a:r>
                  <a:rPr lang="en-US" altLang="ru-RU" i="1" dirty="0"/>
                  <a:t>AB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altLang="ru-RU" i="1" dirty="0"/>
                  <a:t>, BC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alt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dirty="0">
                    <a:solidFill>
                      <a:srgbClr val="FF3300"/>
                    </a:solidFill>
                  </a:rPr>
                  <a:t> </a:t>
                </a:r>
                <a:r>
                  <a:rPr lang="ru-RU" altLang="ru-RU" dirty="0"/>
                  <a:t>Его площадь равна 1.</a:t>
                </a:r>
                <a:endParaRPr lang="ru-RU" altLang="ru-RU" dirty="0">
                  <a:solidFill>
                    <a:srgbClr val="FF3300"/>
                  </a:solidFill>
                </a:endParaRPr>
              </a:p>
            </p:txBody>
          </p:sp>
        </mc:Choice>
        <mc:Fallback xmlns="">
          <p:sp>
            <p:nvSpPr>
              <p:cNvPr id="10" name="Text Box 5">
                <a:extLst>
                  <a:ext uri="{FF2B5EF4-FFF2-40B4-BE49-F238E27FC236}">
                    <a16:creationId xmlns:a16="http://schemas.microsoft.com/office/drawing/2014/main" id="{F37DE087-D7E8-4143-BA3C-459EC646A9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496" y="4420245"/>
                <a:ext cx="9108504" cy="2230098"/>
              </a:xfrm>
              <a:prstGeom prst="rect">
                <a:avLst/>
              </a:prstGeom>
              <a:blipFill>
                <a:blip r:embed="rId3"/>
                <a:stretch>
                  <a:fillRect l="-1071" t="-2186" r="-1004" b="-163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3AC3BA4-CA13-4FE7-B26C-E6499A5D14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584" y="2195680"/>
            <a:ext cx="2230634" cy="1330003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C770C89D-183E-4C65-BE6B-FA0DEEA02910}"/>
              </a:ext>
            </a:extLst>
          </p:cNvPr>
          <p:cNvGrpSpPr/>
          <p:nvPr/>
        </p:nvGrpSpPr>
        <p:grpSpPr>
          <a:xfrm>
            <a:off x="827584" y="1874728"/>
            <a:ext cx="8256034" cy="2545517"/>
            <a:chOff x="827584" y="1874728"/>
            <a:chExt cx="8256034" cy="2545517"/>
          </a:xfrm>
        </p:grpSpPr>
        <p:sp>
          <p:nvSpPr>
            <p:cNvPr id="12" name="Text Box 3">
              <a:extLst>
                <a:ext uri="{FF2B5EF4-FFF2-40B4-BE49-F238E27FC236}">
                  <a16:creationId xmlns:a16="http://schemas.microsoft.com/office/drawing/2014/main" id="{040AF54B-70EB-4AD5-8860-6E0192D3CE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39002" y="1874728"/>
              <a:ext cx="5544616" cy="2369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ru-RU" altLang="ru-RU" dirty="0"/>
                <a:t>	</a:t>
              </a:r>
              <a:r>
                <a:rPr lang="ru-RU" altLang="ru-RU" sz="2800" dirty="0">
                  <a:solidFill>
                    <a:srgbClr val="FF0000"/>
                  </a:solidFill>
                </a:rPr>
                <a:t> </a:t>
              </a:r>
              <a:r>
                <a:rPr lang="ru-RU" altLang="ru-RU" dirty="0">
                  <a:solidFill>
                    <a:srgbClr val="FF0000"/>
                  </a:solidFill>
                </a:rPr>
                <a:t>Решение. </a:t>
              </a:r>
              <a:r>
                <a:rPr lang="ru-RU" altLang="ru-RU" dirty="0"/>
                <a:t>Прямоугольник </a:t>
              </a:r>
              <a:r>
                <a:rPr lang="en-US" altLang="ru-RU" i="1" dirty="0"/>
                <a:t>ABCD</a:t>
              </a:r>
              <a:r>
                <a:rPr lang="ru-RU" altLang="ru-RU" dirty="0"/>
                <a:t>,</a:t>
              </a:r>
              <a:r>
                <a:rPr lang="en-US" altLang="ru-RU" dirty="0"/>
                <a:t> </a:t>
              </a:r>
              <a:r>
                <a:rPr lang="ru-RU" altLang="ru-RU" dirty="0"/>
                <a:t>вписанный в полуокружность, имеет наибольшую площадь, если соответствующий прямоугольник, вписанный в окружность, имеет наибольшую площадь.  </a:t>
              </a:r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0AB25BE2-40D1-4258-8738-F96963267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27584" y="2189611"/>
              <a:ext cx="2230634" cy="22306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3459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0976378-7CCD-4C5F-8E36-AB9B9B0162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F336DB00-9693-4C46-919C-1560CD390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Что принимается за единицу измерения площади?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26982" name="Text Box 6">
            <a:extLst>
              <a:ext uri="{FF2B5EF4-FFF2-40B4-BE49-F238E27FC236}">
                <a16:creationId xmlns:a16="http://schemas.microsoft.com/office/drawing/2014/main" id="{0E48F253-C325-4EE1-89C8-2BED63E6E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3528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за единицу измерения площади принимается квадрат со стороной, равной единице измерения длины.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6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9C702D9-CF4F-4174-BFD2-D5BB29B2A4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59B76085-5A63-40BB-8754-7DCCE647D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Что такое площадь фигуры?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41316" name="Text Box 4">
            <a:extLst>
              <a:ext uri="{FF2B5EF4-FFF2-40B4-BE49-F238E27FC236}">
                <a16:creationId xmlns:a16="http://schemas.microsoft.com/office/drawing/2014/main" id="{12B6EA12-4A29-4EC1-AC61-33E0322CE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3528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площадь фигуры – это число, показывающее сколько раз единичный квадрат и его части укладываются в данной фигуре.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B248E56-7395-435B-A258-C28D0EDB2A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A25185C4-D67E-497D-99F1-E1DC2D123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Какие фигуры называются равновеликими?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43364" name="Text Box 4">
            <a:extLst>
              <a:ext uri="{FF2B5EF4-FFF2-40B4-BE49-F238E27FC236}">
                <a16:creationId xmlns:a16="http://schemas.microsoft.com/office/drawing/2014/main" id="{79A61C0C-20F0-48DC-A0A9-7438BB84D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3528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две фигуры называются равновеликими, если они имеют одинаковую площадь.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F932203-AC6A-4843-A881-9B8925B434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64CD5B1D-3E41-4092-B1A2-9A34A1D57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Сформулируйте свойства площади.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45412" name="Text Box 4">
            <a:extLst>
              <a:ext uri="{FF2B5EF4-FFF2-40B4-BE49-F238E27FC236}">
                <a16:creationId xmlns:a16="http://schemas.microsoft.com/office/drawing/2014/main" id="{574CB859-CFE6-4387-8B1F-BD5C208AD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447800"/>
            <a:ext cx="88392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1. </a:t>
            </a:r>
            <a:r>
              <a:rPr lang="ru-RU" altLang="ru-RU" sz="3200" dirty="0">
                <a:cs typeface="Times New Roman" panose="02020603050405020304" pitchFamily="18" charset="0"/>
              </a:rPr>
              <a:t>Площадь фигуры является неотрицательным числом.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2</a:t>
            </a:r>
            <a:r>
              <a:rPr lang="ru-RU" altLang="ru-RU" sz="3200" dirty="0">
                <a:cs typeface="Times New Roman" panose="02020603050405020304" pitchFamily="18" charset="0"/>
              </a:rPr>
              <a:t>. Равные фигуры имеют равные площади.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3</a:t>
            </a:r>
            <a:r>
              <a:rPr lang="ru-RU" altLang="ru-RU" sz="3200" dirty="0">
                <a:cs typeface="Times New Roman" panose="02020603050405020304" pitchFamily="18" charset="0"/>
              </a:rPr>
              <a:t>. Если фигура </a:t>
            </a:r>
            <a:r>
              <a:rPr lang="ru-RU" altLang="ru-RU" sz="3200" i="1" dirty="0">
                <a:cs typeface="Times New Roman" panose="02020603050405020304" pitchFamily="18" charset="0"/>
              </a:rPr>
              <a:t>Ф</a:t>
            </a:r>
            <a:r>
              <a:rPr lang="ru-RU" altLang="ru-RU" sz="3200" dirty="0">
                <a:cs typeface="Times New Roman" panose="02020603050405020304" pitchFamily="18" charset="0"/>
              </a:rPr>
              <a:t> составлена из двух неперекрывающихся фигур </a:t>
            </a:r>
            <a:r>
              <a:rPr lang="ru-RU" altLang="ru-RU" sz="3200" i="1" dirty="0">
                <a:cs typeface="Times New Roman" panose="02020603050405020304" pitchFamily="18" charset="0"/>
              </a:rPr>
              <a:t>Ф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ru-RU" altLang="ru-RU" sz="3200" i="1" dirty="0">
                <a:cs typeface="Times New Roman" panose="02020603050405020304" pitchFamily="18" charset="0"/>
              </a:rPr>
              <a:t>Ф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, то площадь фигуры </a:t>
            </a:r>
            <a:r>
              <a:rPr lang="ru-RU" altLang="ru-RU" sz="3200" i="1" dirty="0">
                <a:cs typeface="Times New Roman" panose="02020603050405020304" pitchFamily="18" charset="0"/>
              </a:rPr>
              <a:t>Ф</a:t>
            </a:r>
            <a:r>
              <a:rPr lang="ru-RU" altLang="ru-RU" sz="3200" dirty="0">
                <a:cs typeface="Times New Roman" panose="02020603050405020304" pitchFamily="18" charset="0"/>
              </a:rPr>
              <a:t> равна сумме площадей фигур </a:t>
            </a:r>
            <a:r>
              <a:rPr lang="ru-RU" altLang="ru-RU" sz="3200" i="1" dirty="0">
                <a:cs typeface="Times New Roman" panose="02020603050405020304" pitchFamily="18" charset="0"/>
              </a:rPr>
              <a:t>Ф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ru-RU" altLang="ru-RU" sz="3200" i="1" dirty="0">
                <a:cs typeface="Times New Roman" panose="02020603050405020304" pitchFamily="18" charset="0"/>
              </a:rPr>
              <a:t>Ф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, т. е. </a:t>
            </a:r>
            <a:r>
              <a:rPr lang="en-US" altLang="ru-RU" sz="3200" i="1" dirty="0">
                <a:cs typeface="Times New Roman" panose="02020603050405020304" pitchFamily="18" charset="0"/>
              </a:rPr>
              <a:t>S</a:t>
            </a:r>
            <a:r>
              <a:rPr lang="ru-RU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i="1" dirty="0">
                <a:cs typeface="Times New Roman" panose="02020603050405020304" pitchFamily="18" charset="0"/>
              </a:rPr>
              <a:t>Ф</a:t>
            </a:r>
            <a:r>
              <a:rPr lang="ru-RU" altLang="ru-RU" sz="3200" dirty="0">
                <a:cs typeface="Times New Roman" panose="02020603050405020304" pitchFamily="18" charset="0"/>
              </a:rPr>
              <a:t>) = </a:t>
            </a:r>
            <a:r>
              <a:rPr lang="en-US" altLang="ru-RU" sz="3200" i="1" dirty="0">
                <a:cs typeface="Times New Roman" panose="02020603050405020304" pitchFamily="18" charset="0"/>
              </a:rPr>
              <a:t>S</a:t>
            </a:r>
            <a:r>
              <a:rPr lang="ru-RU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i="1" dirty="0">
                <a:cs typeface="Times New Roman" panose="02020603050405020304" pitchFamily="18" charset="0"/>
              </a:rPr>
              <a:t>Ф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) + </a:t>
            </a:r>
            <a:r>
              <a:rPr lang="en-US" altLang="ru-RU" sz="3200" i="1" dirty="0">
                <a:cs typeface="Times New Roman" panose="02020603050405020304" pitchFamily="18" charset="0"/>
              </a:rPr>
              <a:t>S</a:t>
            </a:r>
            <a:r>
              <a:rPr lang="ru-RU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i="1" dirty="0">
                <a:cs typeface="Times New Roman" panose="02020603050405020304" pitchFamily="18" charset="0"/>
              </a:rPr>
              <a:t>Ф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).</a:t>
            </a:r>
            <a:endParaRPr lang="ru-RU" altLang="ru-RU" sz="3200" dirty="0"/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4.</a:t>
            </a:r>
            <a:r>
              <a:rPr lang="ru-RU" altLang="ru-RU" sz="32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Площадь прямоугольника равна произведению его смежных сторон.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9DF31D44-F658-4784-A53C-4DCA7632CF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18BE1D3E-A380-4D74-8E2D-C94961C1E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Сколько единичных квадратов целиком укладываются в фигуре, изображенной на  рисунке?</a:t>
            </a:r>
          </a:p>
        </p:txBody>
      </p:sp>
      <p:sp>
        <p:nvSpPr>
          <p:cNvPr id="174084" name="Text Box 4">
            <a:extLst>
              <a:ext uri="{FF2B5EF4-FFF2-40B4-BE49-F238E27FC236}">
                <a16:creationId xmlns:a16="http://schemas.microsoft.com/office/drawing/2014/main" id="{D384150F-E2B0-431E-8EA2-A088B0F789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15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40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7653" name="Picture 5">
            <a:extLst>
              <a:ext uri="{FF2B5EF4-FFF2-40B4-BE49-F238E27FC236}">
                <a16:creationId xmlns:a16="http://schemas.microsoft.com/office/drawing/2014/main" id="{D5B206A0-CC3A-4B4D-9AB6-9DD822C86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362200"/>
            <a:ext cx="4829175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812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A9F3399-B8E1-4080-A783-5BF8A2E607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D5632006-41CD-4D67-9A4F-6A7754EB5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рисунке укажите равновеликие фигуры.</a:t>
            </a:r>
          </a:p>
        </p:txBody>
      </p:sp>
      <p:sp>
        <p:nvSpPr>
          <p:cNvPr id="149508" name="Text Box 4">
            <a:extLst>
              <a:ext uri="{FF2B5EF4-FFF2-40B4-BE49-F238E27FC236}">
                <a16:creationId xmlns:a16="http://schemas.microsoft.com/office/drawing/2014/main" id="{C3251A89-F38F-4824-9318-93A552FED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15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и д), в) и г). </a:t>
            </a:r>
          </a:p>
        </p:txBody>
      </p:sp>
      <p:pic>
        <p:nvPicPr>
          <p:cNvPr id="29701" name="Picture 7">
            <a:extLst>
              <a:ext uri="{FF2B5EF4-FFF2-40B4-BE49-F238E27FC236}">
                <a16:creationId xmlns:a16="http://schemas.microsoft.com/office/drawing/2014/main" id="{6A695615-5981-426B-8F8A-AD06C51710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517650"/>
            <a:ext cx="4821237" cy="382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375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8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</TotalTime>
  <Words>1649</Words>
  <Application>Microsoft Office PowerPoint</Application>
  <PresentationFormat>Экран (4:3)</PresentationFormat>
  <Paragraphs>167</Paragraphs>
  <Slides>31</Slides>
  <Notes>31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5" baseType="lpstr">
      <vt:lpstr>Arial</vt:lpstr>
      <vt:lpstr>Cambria Math</vt:lpstr>
      <vt:lpstr>Times New Roman</vt:lpstr>
      <vt:lpstr>Оформление по умолчанию</vt:lpstr>
      <vt:lpstr>Измерение площадей. Площадь прямоугольника</vt:lpstr>
      <vt:lpstr>Презентация PowerPoint</vt:lpstr>
      <vt:lpstr>Свойства площади</vt:lpstr>
      <vt:lpstr>Вопрос 1</vt:lpstr>
      <vt:lpstr>Вопрос 2</vt:lpstr>
      <vt:lpstr>Вопрос 3</vt:lpstr>
      <vt:lpstr>Вопрос 4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19*</vt:lpstr>
      <vt:lpstr>Презентация PowerPoint</vt:lpstr>
      <vt:lpstr>Упражнение 20*</vt:lpstr>
      <vt:lpstr>Упражнение 21*</vt:lpstr>
      <vt:lpstr>Упражнение 22*</vt:lpstr>
      <vt:lpstr>Упражнение 23*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61</cp:revision>
  <dcterms:created xsi:type="dcterms:W3CDTF">2008-04-30T05:51:18Z</dcterms:created>
  <dcterms:modified xsi:type="dcterms:W3CDTF">2022-01-29T13:40:55Z</dcterms:modified>
</cp:coreProperties>
</file>