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9" r:id="rId2"/>
    <p:sldId id="331" r:id="rId3"/>
    <p:sldId id="334" r:id="rId4"/>
    <p:sldId id="304" r:id="rId5"/>
    <p:sldId id="303" r:id="rId6"/>
    <p:sldId id="347" r:id="rId7"/>
    <p:sldId id="595" r:id="rId8"/>
    <p:sldId id="302" r:id="rId9"/>
    <p:sldId id="309" r:id="rId10"/>
    <p:sldId id="332" r:id="rId11"/>
    <p:sldId id="308" r:id="rId12"/>
    <p:sldId id="280" r:id="rId13"/>
    <p:sldId id="281" r:id="rId14"/>
    <p:sldId id="361" r:id="rId15"/>
    <p:sldId id="597" r:id="rId16"/>
    <p:sldId id="596" r:id="rId17"/>
    <p:sldId id="293" r:id="rId18"/>
    <p:sldId id="598" r:id="rId19"/>
    <p:sldId id="604" r:id="rId20"/>
    <p:sldId id="294" r:id="rId21"/>
    <p:sldId id="605" r:id="rId22"/>
    <p:sldId id="295" r:id="rId23"/>
    <p:sldId id="606" r:id="rId24"/>
    <p:sldId id="282" r:id="rId25"/>
    <p:sldId id="305" r:id="rId26"/>
    <p:sldId id="593" r:id="rId27"/>
    <p:sldId id="594" r:id="rId28"/>
    <p:sldId id="299" r:id="rId29"/>
    <p:sldId id="283" r:id="rId30"/>
    <p:sldId id="599" r:id="rId31"/>
    <p:sldId id="284" r:id="rId32"/>
    <p:sldId id="607" r:id="rId33"/>
    <p:sldId id="310" r:id="rId34"/>
    <p:sldId id="608" r:id="rId35"/>
    <p:sldId id="300" r:id="rId36"/>
    <p:sldId id="609" r:id="rId37"/>
    <p:sldId id="301" r:id="rId38"/>
    <p:sldId id="610" r:id="rId39"/>
    <p:sldId id="600" r:id="rId40"/>
    <p:sldId id="601" r:id="rId41"/>
    <p:sldId id="289" r:id="rId42"/>
    <p:sldId id="290" r:id="rId43"/>
    <p:sldId id="291" r:id="rId44"/>
    <p:sldId id="296" r:id="rId45"/>
    <p:sldId id="298" r:id="rId46"/>
    <p:sldId id="297" r:id="rId47"/>
    <p:sldId id="292" r:id="rId48"/>
    <p:sldId id="602" r:id="rId49"/>
    <p:sldId id="603" r:id="rId50"/>
    <p:sldId id="285" r:id="rId51"/>
    <p:sldId id="306" r:id="rId52"/>
    <p:sldId id="311" r:id="rId53"/>
    <p:sldId id="286" r:id="rId54"/>
    <p:sldId id="287" r:id="rId55"/>
    <p:sldId id="288" r:id="rId56"/>
    <p:sldId id="327" r:id="rId57"/>
    <p:sldId id="328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0970" autoAdjust="0"/>
  </p:normalViewPr>
  <p:slideViewPr>
    <p:cSldViewPr>
      <p:cViewPr varScale="1">
        <p:scale>
          <a:sx n="95" d="100"/>
          <a:sy n="95" d="100"/>
        </p:scale>
        <p:origin x="3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F717CB-CAEC-4462-AD9B-5B1C7D43FC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FFC4846-A4B9-4CEB-9491-B8DD0C57F5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12ADB31-EB28-4204-9FE6-320126321E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B461C44-8BA3-4220-8FCA-B6551366EB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36989E5-94C3-4279-9A0D-A5CA37E0C4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C435DDA-97E3-4AD7-BAFA-CEC1A1A29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D8D2C9-E20D-4F9C-9B7D-E8EEB76506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9914FA-FC88-4A37-824F-B24FA999F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A1A3-0B1B-4415-A977-67E07BDB44E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401355DC-B286-4FFC-9694-BCF1BD898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D57B3D3E-8B3C-4B68-95AC-9795F9770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932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F2CC13-AF62-4645-B56A-3DFBFBBEE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F37C4-FC1D-4648-8D6A-9B095DA8016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95938" name="Rectangle 1026">
            <a:extLst>
              <a:ext uri="{FF2B5EF4-FFF2-40B4-BE49-F238E27FC236}">
                <a16:creationId xmlns:a16="http://schemas.microsoft.com/office/drawing/2014/main" id="{68B1BD61-DBB5-461D-8B1B-670EE62B9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1027">
            <a:extLst>
              <a:ext uri="{FF2B5EF4-FFF2-40B4-BE49-F238E27FC236}">
                <a16:creationId xmlns:a16="http://schemas.microsoft.com/office/drawing/2014/main" id="{7DAFCB77-EFCD-41B6-BDD2-E6CDA6E6F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A67CAE-6E5E-4D2D-97EA-05AE050C9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01764-5947-4FC8-927A-67261A4AAA5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2ACA8F32-B24F-4353-A4A4-BC0F93141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5541334-8725-4DC9-AC3D-253E8CB32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B8F96F-6635-458D-A448-18DB77987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EE37E-15E7-4ABC-8611-D1794C65029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0A1C826C-4C76-4BCF-AF4C-C1D290CE8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5DEA332A-95B5-4BF5-8222-176ED6F56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816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8751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584661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691453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D2E66-3BEF-46E6-B0BE-8EA65722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2491-BF56-43A2-A762-1C8D553F436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1D229E0-5C61-4237-9842-06AA02E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48506BCC-3913-4DA1-8B3F-69C7587D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D2E66-3BEF-46E6-B0BE-8EA65722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2491-BF56-43A2-A762-1C8D553F436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1D229E0-5C61-4237-9842-06AA02E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48506BCC-3913-4DA1-8B3F-69C7587D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D2E66-3BEF-46E6-B0BE-8EA65722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2491-BF56-43A2-A762-1C8D553F436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1D229E0-5C61-4237-9842-06AA02E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48506BCC-3913-4DA1-8B3F-69C7587D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9335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53890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C3DA4A-535F-4D8B-9C6D-E53E4709C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69FB2-35FD-4DA6-8DEB-357406463EE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BB395893-9395-4ADE-9444-2D8CAB43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C8E55DE6-014B-4C84-A638-6A5FB76B7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647435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A22A13-B384-4278-B8B8-55D702AE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1E656-EF04-4864-90A9-6919EA1B43D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8868C798-6668-4BDB-A512-950E544C6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38E6B024-FA53-429E-BD89-21136F4C2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128841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156FDC-8233-4ED1-B3DE-E072042C3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A5DD-21AE-4903-BCD3-119A947BDC08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B56B19FE-370A-4793-87DA-F32C80B1A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8F88100A-76A6-4D5A-83F0-7D1D4BADE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3C41E-841F-469C-8317-6E3EBBCCA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5AB12-93BF-4681-81A9-D4790A09891D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ECFBA9FE-66FB-4467-802E-AD06129ED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CEAB2696-D4AC-4D64-8F5D-BBC6A23D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40025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89272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52511-E950-49C4-A086-58C800768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888AB-19B9-45D5-B151-AE6A8C5FDB0C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751B1D6B-5BFB-4FA5-9F25-42720FBCD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76752FB-9DFF-4F09-858B-D65BD9F10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F8A60B-E874-4E3A-8981-AC20C5F98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1B2AE-EEAE-4758-8F21-341D7D76F9F3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BD309F-5D6E-4C76-8463-FE4408562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DD876ED-101D-4EC4-99A9-222C33D5B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77356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29056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7550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D91675-B2F0-4724-9666-ADE758175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55A4C-41C5-4A84-A3E7-BC7CD2A7E6CC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172B063B-4386-4D43-AA68-A3B0915AB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D202B4A3-BDB1-4AC1-A34E-EE1FE5368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916484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49571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9BA862-1F44-4628-80DA-563BA493A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76245-40C3-4469-95A3-4C8B854F93A8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2BA8C5F7-2B59-4805-8081-81239E826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52313F9-2DD3-42B6-9063-F7847DFE4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15592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9D0A8-B087-46BD-95B9-0A26573F8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E454E-E400-4E40-81F9-59472CC7A435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60547765-66DF-4E89-B7F3-962F2E214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563E4482-1DBD-444E-A00F-1DD89AD11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47830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F6CA8B-2549-4F6A-A37A-58931A993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BFBD8-6018-470B-AEE1-4A8588AAA56C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82D436AF-AB29-4D77-82FE-A46B595DC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E1F0EAB0-CA06-4871-A181-AF5542223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29924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3184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DA4816-8FC5-46C7-8C7B-AE8DA2216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B8EE9-5D62-44D7-826C-79B40DB21B92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87746" name="Rectangle 2050">
            <a:extLst>
              <a:ext uri="{FF2B5EF4-FFF2-40B4-BE49-F238E27FC236}">
                <a16:creationId xmlns:a16="http://schemas.microsoft.com/office/drawing/2014/main" id="{E88681EE-D6F9-43C7-9400-CE1792CB2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2051">
            <a:extLst>
              <a:ext uri="{FF2B5EF4-FFF2-40B4-BE49-F238E27FC236}">
                <a16:creationId xmlns:a16="http://schemas.microsoft.com/office/drawing/2014/main" id="{2F948E84-74F3-4F5C-BB2D-DE716F09E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10247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A792CE-C24A-4A35-9107-C3E237DE3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C1E9D-E3D0-4BC1-AD78-4219867752E0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7ED95A88-6122-45AC-B177-37BA10E08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63AA40B4-F8A4-4261-952A-3EF5F4AA2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эпициклоиду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08CAC9-DAA6-4F11-9D66-258620559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51D8B-B30B-4885-BE69-7E7F0412EC9B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12D2E39C-D800-49F0-A38F-9DFE38188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01415051-04C4-4ED4-81D2-1731168B8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эпициклоиду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E40460-94AB-4709-A703-211D7949D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389E8-55A6-45BD-AE50-33745332B97D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A7AB75EA-F61E-40E4-99DA-F9740F02C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BAEB8BC0-19C4-4EDB-A395-C8DCAA9AE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эпициклоиду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C6ED97-40AB-4512-965E-E3DBD0252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09A1DF5-3EC7-486C-9E91-991C60368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82228C6-67FA-4D1C-8B88-DCA916E33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455156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A29142-973F-49FA-AB0E-0FA9D713C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946E7-DB4C-4E63-9D9F-9387119EC251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59427608-7C31-4F0C-B303-2EAAED605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31E139BE-0B3D-4EFD-BDA3-26C7F8E51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48249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EC8DF9-152A-4144-9067-3808B98F2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C25EE-5A95-47DF-80B0-470DDE9EF85E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2CB63897-6CCB-4831-B168-631E8CEE1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BA4D8ED5-7E7D-437C-A67A-77BE47E0E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501487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14BCA7-6ED0-4737-B7A9-83A0477FC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BF8484C3-757E-4A6A-BD20-9779444DF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01EB8676-2A31-4E69-BA2E-365CC9A8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20562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5856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C21D1-4DA8-40EE-AD9D-004CC6CD5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A65BD-B1B5-4EF1-A5AA-BAB4B6E3995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13509F29-47F2-4FBE-821C-81CCEBBA9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D55B2A4-BE0E-417A-945B-ADC780F46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279B44-02E1-4B99-AD3C-A6EADD615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211B598C-9990-496E-961B-2369D9976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CAC72ADD-C112-4B99-97DE-4D2BA3D70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96625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0EF74E-1C5F-4C19-966C-FB5CBB2E4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9AAA5-884A-4D84-9D28-35372BCDD568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E639AB4F-67C1-4197-8955-D743921D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546DCC97-963E-4C5E-81BC-CBEC99A63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043512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9014D3-D76F-4DD3-AB5C-7B00CDB36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C00BB-C9A6-49F6-8C6F-C2CDF82A713C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C75A3818-AE88-4198-A907-418C6512B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21C059F8-8A4E-413D-87BD-00E1EB4DB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640783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8E2186-A39F-4BA1-AEFA-D266A995E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2833-A7EE-4205-A4D3-F1FC0A20E520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DBD589DE-21AB-48EE-98EB-588C2AEE3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CF370F59-C151-4CCC-9AC7-567E36687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0874280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739C6B-09B2-48AA-B292-B53EFCE5D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29DD4-104F-4DFE-9B7E-70C369C1C96C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AFCBF1A4-B110-4B36-8C84-F2EABCAF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5726A7D0-4A45-44A2-8119-9CF58613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кривую Штейнера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1749930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27439-CB8C-4AF1-A8C4-6EBF7048B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9ED06-8BD4-4C8B-B872-175BD3B78D06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05649A2F-9D24-485D-8545-92B92E9FF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82792F77-1EB7-4023-BD71-CDAFBD5FC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кривую Штейнера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420975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51A091-DB70-47B8-8C75-FA53BF750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7AC24-8C5A-4FAD-9C7C-EFA05FBC0BB5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5EADBF8F-DEE3-4A02-B790-75E094BA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1C04D936-E2F4-414B-9B8A-3D18FAFD0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7B8C76-BCE0-4C92-A8A5-31C2BA7F9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6F5B1-D029-4733-A20E-EB8D3041CFE4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8F102C28-6130-42C6-90CE-92A5437D1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5F1D8DB-045E-4C66-8C35-D115381D2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9699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2387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A2A170-9978-43D3-9830-0C9BE28F3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05B3B-6DDA-4399-B420-4544D29735C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F4D5DE24-B4A2-4CCB-8A14-1F606EB6C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8E23F2DB-9E17-49CD-A113-3EDC924EC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81800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AB4227-0E1C-4E13-B449-02B35F168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D9090-B8FA-4D37-BBD1-29E1A247606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9C2FBC2B-B728-4650-BC3B-2C506576A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9ED7B990-7201-4491-BB8C-D811E497F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4386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C9D53-8851-440A-86E0-C3B56E23C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CA4745-68A7-4972-B7CE-65927D3C2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EAD13-FDB1-4882-932B-89066050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305C7-5D0A-4109-8693-31BBA82F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45649-01F5-4AFF-A21D-CCEA6C2F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513DE-99E2-40B5-8867-E02CABA573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95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5ED5D-F7DC-4ACE-9B01-F906B1A2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4B3EB4-B1E2-4445-A57B-C62FF3412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88176-13A1-4BED-960A-7A0566F7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D845B-40F8-4A1D-AECB-34813325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07D6D-BCFC-4055-8336-A74BF7D2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F577F-E270-42A1-B203-3FA32285DB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51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A5F503-83B3-4296-A0E5-E63AAA2A0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73F9B9-A03D-422F-8471-4BFC16608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6FC06-587B-4945-B6A7-80463D05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E40AF-062B-40A4-9C51-2914B515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3A07A-F709-459C-A898-601AEF09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4301-E189-4C3F-8040-80F1C5E5F4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17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11478-CE96-4C5B-864D-F2DC9509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88268-EC62-4A2C-A3E7-A12570F3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A8736-14D3-4021-B1AA-E0843CC8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F063E-BEA9-4517-B2E0-FEE42BC2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4CADF-B1C2-4064-B3D5-70476B5F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18628-3661-444C-B5BF-3977DC2B29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7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A5F9E-8D3C-4673-B577-7169063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BA353-1278-4E67-80DA-4BFED4FD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0C067-EC9D-47BB-B727-8FF6A919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C194C-0023-4409-A1FD-6A41ACCC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F06C3-B9F1-42CD-90EA-0759A75B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716C-46F4-48DD-8D64-786A482F5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4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88414-84CA-4214-AF71-4F6E39A0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68D46-5EF4-403A-A7A5-D3C0F6A47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25282-06FE-4900-8B15-172BE9EAB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03B8D-1237-4754-98FD-6B512BAD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46165-1A03-4631-97C2-B1EB06B7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BDB77-4FBB-4345-92A6-AF11DE18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220E-76DF-4664-89A7-B87F66AED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80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3BC1B-4D13-4952-AF91-8F7819E8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7784C5-87D5-4B6C-A27D-9DC597F9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8EAFE-E75E-416E-82B9-86B2E1241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C74747-D96E-4E5C-B3D4-AAB311972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4D2823-CEA2-4387-9FA2-38E9F56E0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D3E1DC-4D0B-4D40-9AC7-378EFA47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3EE0A6-EFCB-4FEA-83BD-68CC4754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9550BF-0431-486F-B583-7DB149A9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5E96D-FEFD-4B02-B759-A47E9C149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78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ADDB-C845-479A-B40E-C9F399F4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DA1ECD-3126-422F-8A63-B8209455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878004-B221-4757-BC21-5E62B5CF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2122FD-BED8-4BFE-94AB-835F78EC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B76D-F01C-4580-B3AA-47F588BC5B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29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A1D436-431A-4B92-8F4B-82EA7B38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02988B-AE29-4C30-A194-5D8BAECA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AC0096-6A0B-4389-9182-B5DA0E97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8AE38-E58E-4CD8-B057-CB8B3C8DCE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70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CA2E-D2BC-4783-B84F-8CCD36C8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DE8CA-88FB-49D9-9BC8-F9241695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1D027-0E41-4A49-B871-5E551947D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7DC8D-23AD-40E7-8102-BEC62E53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82DAA-8C31-4DFC-81D2-42621323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3FA645-5EA8-4589-930C-11CF0FD4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E1FBD-9CDE-4085-86B8-4F402E812E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8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9D532-09AF-4F80-9907-3BC52A2D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79AAD0-3BC5-4B5B-9A87-97FC9E14F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89FA4C-A582-4A0E-A661-A128D33F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C1AA6B-E40F-49C7-8640-36950F9E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9AD5BE-74A8-4563-ADD1-A1C06C70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C741B-9EA9-4798-A8C5-F0C4E627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750E3-CF18-4F28-883C-01D7A4C85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2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74B328-E193-4C7F-82FC-967264953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232651-9675-42C5-A98A-5CFDE114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51DB11-6383-4D7F-966A-0BFB92CDBD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A57C5D-C082-451D-A726-ABA5448BE0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9C3368-5758-4AE9-8EC6-F68043F684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89CDAE-5C51-425A-A863-31B7E4BDDA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5785E257-F5E9-4298-8005-35D326F2D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916832"/>
            <a:ext cx="7772400" cy="457200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28*. Циклоидальные кривые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050">
            <a:extLst>
              <a:ext uri="{FF2B5EF4-FFF2-40B4-BE49-F238E27FC236}">
                <a16:creationId xmlns:a16="http://schemas.microsoft.com/office/drawing/2014/main" id="{36C732A6-ED84-43F0-98CB-EE574FD68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Свойство 1</a:t>
            </a:r>
          </a:p>
        </p:txBody>
      </p:sp>
      <p:sp>
        <p:nvSpPr>
          <p:cNvPr id="333827" name="Text Box 2051">
            <a:extLst>
              <a:ext uri="{FF2B5EF4-FFF2-40B4-BE49-F238E27FC236}">
                <a16:creationId xmlns:a16="http://schemas.microsoft.com/office/drawing/2014/main" id="{8DD48591-FC95-47D1-AC40-3B0015E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Ледяная гора.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 1696 году </a:t>
            </a:r>
            <a:r>
              <a:rPr lang="ru-RU" altLang="ru-RU" dirty="0" err="1">
                <a:cs typeface="Times New Roman" panose="02020603050405020304" pitchFamily="18" charset="0"/>
              </a:rPr>
              <a:t>И.Бернулли</a:t>
            </a:r>
            <a:r>
              <a:rPr lang="ru-RU" altLang="ru-RU" dirty="0">
                <a:cs typeface="Times New Roman" panose="02020603050405020304" pitchFamily="18" charset="0"/>
              </a:rPr>
              <a:t> поставил задачу о нахождении кривой наискорейшего спуска, или, иначе говоря, задачу о том, какова должна быть форма ледяной горки</a:t>
            </a:r>
            <a:r>
              <a:rPr lang="ru-RU" altLang="ru-RU" dirty="0"/>
              <a:t> (рис. а)</a:t>
            </a:r>
            <a:r>
              <a:rPr lang="ru-RU" altLang="ru-RU" dirty="0">
                <a:cs typeface="Times New Roman" panose="02020603050405020304" pitchFamily="18" charset="0"/>
              </a:rPr>
              <a:t>, чтобы, скатываясь по ней, совершить путь из начальной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в конечную точку </a:t>
            </a:r>
            <a:r>
              <a:rPr lang="ru-RU" altLang="ru-RU" i="1" dirty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за кратчайшее время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Искомую кривую назвали "брахистохроной", т.е. кривой кратчайшего времени.</a:t>
            </a:r>
          </a:p>
        </p:txBody>
      </p:sp>
      <p:sp>
        <p:nvSpPr>
          <p:cNvPr id="333828" name="Text Box 2052">
            <a:extLst>
              <a:ext uri="{FF2B5EF4-FFF2-40B4-BE49-F238E27FC236}">
                <a16:creationId xmlns:a16="http://schemas.microsoft.com/office/drawing/2014/main" id="{B2E52315-7CA9-41E7-A953-AFABA412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Среди математиков, решавших эту задачу, были: Г.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Лейбниц, И.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Ньютон, Г.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Лопиталь</a:t>
            </a:r>
            <a:r>
              <a:rPr lang="ru-RU" altLang="ru-RU" dirty="0">
                <a:cs typeface="Times New Roman" panose="02020603050405020304" pitchFamily="18" charset="0"/>
              </a:rPr>
              <a:t> и Я.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Бернулли. Они доказали, что искомой кривой является перевернутая циклоида (рис. </a:t>
            </a:r>
            <a:r>
              <a:rPr lang="ru-RU" altLang="ru-RU" dirty="0"/>
              <a:t>б</a:t>
            </a:r>
            <a:r>
              <a:rPr lang="ru-RU" altLang="ru-RU" dirty="0"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333829" name="Picture 2053">
            <a:extLst>
              <a:ext uri="{FF2B5EF4-FFF2-40B4-BE49-F238E27FC236}">
                <a16:creationId xmlns:a16="http://schemas.microsoft.com/office/drawing/2014/main" id="{23769C30-029B-482D-A63A-05F433A4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914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8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792A066A-0A92-4660-9817-2B3121526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Свойство 2</a:t>
            </a:r>
          </a:p>
        </p:txBody>
      </p:sp>
      <p:sp>
        <p:nvSpPr>
          <p:cNvPr id="294915" name="Text Box 3">
            <a:extLst>
              <a:ext uri="{FF2B5EF4-FFF2-40B4-BE49-F238E27FC236}">
                <a16:creationId xmlns:a16="http://schemas.microsoft.com/office/drawing/2014/main" id="{6293C008-7B0C-483A-85E0-BB3FEF00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Часы с маятником.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Часы с обычным маятником не могут идти точно, поскольку период колебаний маятника зависит от его амплитуды. Голландский ученый Христиан Гюйгенс (1629 – 1695) задался вопросом, по какой кривой должен двигаться шарик на нитке маятника, чтобы период его колебаний не зависел от амплитуды. Искомой кривой оказалась перевернутая циклоида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(рис.</a:t>
            </a:r>
            <a:r>
              <a:rPr lang="ru-RU" altLang="ru-RU" dirty="0"/>
              <a:t> 1, 2</a:t>
            </a:r>
            <a:r>
              <a:rPr lang="ru-RU" altLang="ru-RU" dirty="0">
                <a:cs typeface="Times New Roman" panose="02020603050405020304" pitchFamily="18" charset="0"/>
              </a:rPr>
              <a:t>). За это свойство циклоиду называют также "</a:t>
            </a:r>
            <a:r>
              <a:rPr lang="ru-RU" altLang="ru-RU" dirty="0" err="1">
                <a:cs typeface="Times New Roman" panose="02020603050405020304" pitchFamily="18" charset="0"/>
              </a:rPr>
              <a:t>таутохрона</a:t>
            </a:r>
            <a:r>
              <a:rPr lang="ru-RU" altLang="ru-RU" dirty="0">
                <a:cs typeface="Times New Roman" panose="02020603050405020304" pitchFamily="18" charset="0"/>
              </a:rPr>
              <a:t>" – кривая равных времен.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Если, например, в форме перевернутой циклоиды изготовить желоб </a:t>
            </a:r>
            <a:r>
              <a:rPr lang="ru-RU" altLang="ru-RU" dirty="0"/>
              <a:t>(рис. 1) </a:t>
            </a:r>
            <a:r>
              <a:rPr lang="ru-RU" altLang="ru-RU" dirty="0">
                <a:cs typeface="Times New Roman" panose="02020603050405020304" pitchFamily="18" charset="0"/>
              </a:rPr>
              <a:t>и пустить по нему шарик, то период движения шарика под действием силы тяжести не будет зависеть от начального его положения и от амплитуды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4918" name="Picture 6">
            <a:extLst>
              <a:ext uri="{FF2B5EF4-FFF2-40B4-BE49-F238E27FC236}">
                <a16:creationId xmlns:a16="http://schemas.microsoft.com/office/drawing/2014/main" id="{BD38AFDF-228F-4149-B6FD-8DB1CAF1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93" y="4951284"/>
            <a:ext cx="66278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2FC2F320-11E7-4303-89B0-81C66DC03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Удлиненная циклоида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1190AF67-64B8-41B6-BBD7-98C6F390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Кривая, которую описывает точка, закрепленная на </a:t>
            </a:r>
            <a:r>
              <a:rPr lang="ru-RU" altLang="ru-RU" sz="3200" dirty="0"/>
              <a:t>продолжении радиуса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удлиненной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pic>
        <p:nvPicPr>
          <p:cNvPr id="225289" name="Picture 9">
            <a:extLst>
              <a:ext uri="{FF2B5EF4-FFF2-40B4-BE49-F238E27FC236}">
                <a16:creationId xmlns:a16="http://schemas.microsoft.com/office/drawing/2014/main" id="{BF617CF7-0102-4845-A851-6AC4BC29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5309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0" name="Picture 10">
            <a:extLst>
              <a:ext uri="{FF2B5EF4-FFF2-40B4-BE49-F238E27FC236}">
                <a16:creationId xmlns:a16="http://schemas.microsoft.com/office/drawing/2014/main" id="{D7B3859E-55FE-4DDD-9C14-06F11CC2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2852936"/>
            <a:ext cx="653097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66C3D754-CC98-466D-8D54-5BD3B8B0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Укороченная циклоида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6A9F1BEF-AA37-4348-8785-84AF020A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Кривая, которую описывает точка, закрепленная на </a:t>
            </a:r>
            <a:r>
              <a:rPr lang="ru-RU" altLang="ru-RU" sz="3200" dirty="0"/>
              <a:t>радиусе внутри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укороченной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pic>
        <p:nvPicPr>
          <p:cNvPr id="227338" name="Picture 10">
            <a:extLst>
              <a:ext uri="{FF2B5EF4-FFF2-40B4-BE49-F238E27FC236}">
                <a16:creationId xmlns:a16="http://schemas.microsoft.com/office/drawing/2014/main" id="{C656CC7C-2A4C-4D2D-9109-C71F0214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2935"/>
            <a:ext cx="75009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9" name="Picture 11">
            <a:extLst>
              <a:ext uri="{FF2B5EF4-FFF2-40B4-BE49-F238E27FC236}">
                <a16:creationId xmlns:a16="http://schemas.microsoft.com/office/drawing/2014/main" id="{C9CB48DF-F169-4AAA-B338-849D01C6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" y="2852936"/>
            <a:ext cx="75009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получения удлинённой циклоиды в компьютерной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можно воспользоваться</a:t>
            </a:r>
            <a:r>
              <a:rPr lang="en-US" altLang="ru-RU" dirty="0"/>
              <a:t> </a:t>
            </a:r>
            <a:r>
              <a:rPr lang="ru-RU" altLang="ru-RU" dirty="0"/>
              <a:t>полученной ранее циклоидой</a:t>
            </a:r>
            <a:r>
              <a:rPr lang="en-US" altLang="ru-RU" dirty="0"/>
              <a:t>.</a:t>
            </a:r>
            <a:r>
              <a:rPr lang="ru-RU" altLang="ru-RU" dirty="0"/>
              <a:t> Для этого создадим ещё один ползунок</a:t>
            </a:r>
            <a:r>
              <a:rPr lang="en-US" altLang="ru-RU" dirty="0"/>
              <a:t> </a:t>
            </a:r>
            <a:r>
              <a:rPr lang="en-US" altLang="ru-RU" i="1" dirty="0"/>
              <a:t>b</a:t>
            </a:r>
            <a:r>
              <a:rPr lang="ru-RU" altLang="ru-RU" dirty="0"/>
              <a:t>,</a:t>
            </a:r>
            <a:r>
              <a:rPr lang="en-US" altLang="ru-RU" dirty="0"/>
              <a:t> </a:t>
            </a:r>
            <a:r>
              <a:rPr lang="ru-RU" altLang="ru-RU" dirty="0"/>
              <a:t>изменяющийся, например, от -1 до 1. Изменим точку </a:t>
            </a:r>
            <a:r>
              <a:rPr lang="en-US" altLang="ru-RU" i="1" dirty="0"/>
              <a:t>A</a:t>
            </a:r>
            <a:r>
              <a:rPr lang="ru-RU" altLang="ru-RU" dirty="0"/>
              <a:t>, кликнув по ней правой кнопкой «мыши». В открывшемся окне выберем «Свойства»</a:t>
            </a:r>
            <a:r>
              <a:rPr lang="en-US" altLang="ru-RU" dirty="0"/>
              <a:t>. </a:t>
            </a:r>
            <a:r>
              <a:rPr lang="ru-RU" altLang="ru-RU" dirty="0"/>
              <a:t>В разделе «Основные» в качестве координат точки </a:t>
            </a:r>
            <a:r>
              <a:rPr lang="en-US" altLang="ru-RU" i="1" dirty="0"/>
              <a:t>A </a:t>
            </a:r>
            <a:r>
              <a:rPr lang="ru-RU" altLang="ru-RU" dirty="0"/>
              <a:t>напишем </a:t>
            </a:r>
            <a:r>
              <a:rPr lang="en-US" altLang="ru-RU" dirty="0"/>
              <a:t>(</a:t>
            </a:r>
            <a:r>
              <a:rPr lang="en-US" altLang="ru-RU" dirty="0" err="1"/>
              <a:t>a,b</a:t>
            </a:r>
            <a:r>
              <a:rPr lang="en-US" altLang="ru-RU" dirty="0"/>
              <a:t>) </a:t>
            </a:r>
            <a:r>
              <a:rPr lang="ru-RU" altLang="ru-RU" dirty="0"/>
              <a:t>и нажмём </a:t>
            </a:r>
            <a:r>
              <a:rPr lang="en-US" altLang="ru-RU" dirty="0"/>
              <a:t>“Enter”. </a:t>
            </a:r>
            <a:r>
              <a:rPr lang="ru-RU" altLang="ru-RU" dirty="0"/>
              <a:t>На следующем слайде показан случай </a:t>
            </a:r>
            <a:r>
              <a:rPr lang="en-US" altLang="ru-RU" i="1" dirty="0"/>
              <a:t>b = </a:t>
            </a:r>
            <a:r>
              <a:rPr lang="en-US" altLang="ru-RU" dirty="0"/>
              <a:t>-0,5.</a:t>
            </a:r>
            <a:r>
              <a:rPr lang="en-US" altLang="ru-RU" sz="2400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110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2AD6A6-5FE6-48E8-A56D-5F6EBB6E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6542770" cy="50364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3628C-4D3A-BCBE-FA88-CE329F7EDECF}"/>
              </a:ext>
            </a:extLst>
          </p:cNvPr>
          <p:cNvSpPr txBox="1"/>
          <p:nvPr/>
        </p:nvSpPr>
        <p:spPr>
          <a:xfrm>
            <a:off x="0" y="5910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/>
              <a:t>	Получите эту траекторию в компьютерной программе </a:t>
            </a:r>
            <a:r>
              <a:rPr lang="en-US" altLang="ru-RU" sz="2400" dirty="0"/>
              <a:t>GeoGebra.</a:t>
            </a:r>
            <a:endParaRPr lang="ru-RU" dirty="0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9D00BA0F-42D0-7DE4-01FA-AD3A3902C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505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85898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10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sz="2400" dirty="0"/>
              <a:t>Получите укороченную циклоиду в компьютерной программе </a:t>
            </a:r>
            <a:r>
              <a:rPr lang="en-US" altLang="ru-RU" sz="2400" dirty="0"/>
              <a:t>GeoGebra.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23215-C075-40DA-A859-72136E21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86292"/>
            <a:ext cx="6768752" cy="4916398"/>
          </a:xfrm>
          <a:prstGeom prst="rect">
            <a:avLst/>
          </a:prstGeom>
        </p:spPr>
      </p:pic>
      <p:sp>
        <p:nvSpPr>
          <p:cNvPr id="2" name="Rectangle 1026">
            <a:extLst>
              <a:ext uri="{FF2B5EF4-FFF2-40B4-BE49-F238E27FC236}">
                <a16:creationId xmlns:a16="http://schemas.microsoft.com/office/drawing/2014/main" id="{72A18344-4D3F-A9E3-510B-FD4CF68F6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350082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AA62C8B6-AC35-415B-B04C-123B75C10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64195" name="Text Box 3">
            <a:extLst>
              <a:ext uri="{FF2B5EF4-FFF2-40B4-BE49-F238E27FC236}">
                <a16:creationId xmlns:a16="http://schemas.microsoft.com/office/drawing/2014/main" id="{66FC047E-B936-4CA0-97F5-CD15ACE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Нарисуйте траекторию движения вершины правильного треугольника, катящегося по прямой.</a:t>
            </a:r>
          </a:p>
        </p:txBody>
      </p:sp>
      <p:pic>
        <p:nvPicPr>
          <p:cNvPr id="264200" name="Picture 8">
            <a:extLst>
              <a:ext uri="{FF2B5EF4-FFF2-40B4-BE49-F238E27FC236}">
                <a16:creationId xmlns:a16="http://schemas.microsoft.com/office/drawing/2014/main" id="{EA196D53-06D0-4340-B2E4-54EBF00D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317750"/>
            <a:ext cx="60817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201" name="Picture 9">
            <a:extLst>
              <a:ext uri="{FF2B5EF4-FFF2-40B4-BE49-F238E27FC236}">
                <a16:creationId xmlns:a16="http://schemas.microsoft.com/office/drawing/2014/main" id="{56BE91A3-4A50-4FC9-868F-FD886077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276475"/>
            <a:ext cx="60817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4195" name="Text Box 3">
                <a:extLst>
                  <a:ext uri="{FF2B5EF4-FFF2-40B4-BE49-F238E27FC236}">
                    <a16:creationId xmlns:a16="http://schemas.microsoft.com/office/drawing/2014/main" id="{66FC047E-B936-4CA0-97F5-CD15ACE3D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800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altLang="ru-RU" sz="3200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получения в программе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траектории движения точки, закреплённой в вершине правильного треугольника, катящегося по прямой, последовательно выполним следующие действия.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«Ползунок» 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360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Отметим точки 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A(0, 0), B(2, 0)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построим правильный треугольник с вершинами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точку 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D(4, 0)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построим правильный треугольник с вершинами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точку 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F(6, 0)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построим правильный треугольник с вершинами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</a:t>
                </a: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ерём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Если(0° ≤ α ≤ 120°, Повернуть(Многоугольник(A, B, 3), -α, B)) 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строке «Ввод» наберём: Если(120° ≤ α ≤ 240°, Повернуть(Многоугольник(B, D, 3), -α + 120°, D))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В строке «Ввод» наберём: Если(240° ≤ α ≤ 360°, Повернуть(Многоугольник(D, F, 3), -α + 240°, F)) 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наберём: </a:t>
                </a: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Если(0° ≤ α ≤ 120°, Повернуть(A, -α, B))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В строке «Ввод» наберём: Если(120° ≤ α ≤ 240°, Повернуть(E, -α + 120°, D)) 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altLang="ru-RU" sz="1800" dirty="0"/>
                  <a:t>		Правой кнопкой «мыши» кликнем по ползунку, и выберем строчку «анимировать».</a:t>
                </a:r>
                <a:r>
                  <a:rPr lang="ru-RU" altLang="ru-RU" sz="1800" i="1" dirty="0"/>
                  <a:t> </a:t>
                </a:r>
                <a:r>
                  <a:rPr lang="ru-RU" altLang="ru-RU" sz="1800" dirty="0"/>
                  <a:t>Треугольник покатится по оси абсцисс, а, закреплённая на нём, точка будет описывать кривую. Она показана на следующем слайде.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Лишние точки и треугольники можно скрыть.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endParaRPr lang="ru-RU" sz="20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ru-RU" altLang="ru-RU" sz="3200" dirty="0"/>
              </a:p>
            </p:txBody>
          </p:sp>
        </mc:Choice>
        <mc:Fallback xmlns="">
          <p:sp>
            <p:nvSpPr>
              <p:cNvPr id="264195" name="Text Box 3">
                <a:extLst>
                  <a:ext uri="{FF2B5EF4-FFF2-40B4-BE49-F238E27FC236}">
                    <a16:creationId xmlns:a16="http://schemas.microsoft.com/office/drawing/2014/main" id="{66FC047E-B936-4CA0-97F5-CD15ACE3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8002191"/>
              </a:xfrm>
              <a:prstGeom prst="rect">
                <a:avLst/>
              </a:prstGeom>
              <a:blipFill>
                <a:blip r:embed="rId3"/>
                <a:stretch>
                  <a:fillRect l="-533" r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190F80-A59B-46B3-BF38-52E5F4D8A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5" y="1628465"/>
            <a:ext cx="7291071" cy="5021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AE09F2-E244-E726-21DC-BCD9DFD99C83}"/>
              </a:ext>
            </a:extLst>
          </p:cNvPr>
          <p:cNvSpPr txBox="1"/>
          <p:nvPr/>
        </p:nvSpPr>
        <p:spPr>
          <a:xfrm>
            <a:off x="0" y="62068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ru-RU" dirty="0"/>
              <a:t>	</a:t>
            </a:r>
            <a:r>
              <a:rPr lang="ru-RU" altLang="ru-RU" sz="2400" dirty="0"/>
              <a:t>Получите эту траекторию в компьютерной программе </a:t>
            </a:r>
            <a:r>
              <a:rPr lang="en-US" altLang="ru-RU" sz="2400" dirty="0"/>
              <a:t>GeoGebra.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09A7E1-F409-81D0-2806-6333BBF9B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176351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5785E257-F5E9-4298-8005-35D326F2D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37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Циклоида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58474626-0D47-492C-AED1-867D3183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3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Кривая, которую описывает точка, закрепленная на окружности, катящейся по прямой,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2053">
            <a:extLst>
              <a:ext uri="{FF2B5EF4-FFF2-40B4-BE49-F238E27FC236}">
                <a16:creationId xmlns:a16="http://schemas.microsoft.com/office/drawing/2014/main" id="{5B1F73C7-CF42-310F-0997-91EDA458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84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Первым, кто  стал  изучать  циклоиду, был Галилео Галилей (1564 – 1642). Он же придумал и ее название.</a:t>
            </a:r>
            <a:endParaRPr lang="ru-RU" altLang="ru-RU" sz="2800" dirty="0"/>
          </a:p>
        </p:txBody>
      </p:sp>
      <p:pic>
        <p:nvPicPr>
          <p:cNvPr id="3" name="Picture 7" descr="C:\Documents and Settings\Администратор\Мои документы\VOL\Презентации\Вводный курс\Галилей.jpg">
            <a:extLst>
              <a:ext uri="{FF2B5EF4-FFF2-40B4-BE49-F238E27FC236}">
                <a16:creationId xmlns:a16="http://schemas.microsoft.com/office/drawing/2014/main" id="{668F1AD0-4976-B257-3418-E9D685B2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516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053">
            <a:extLst>
              <a:ext uri="{FF2B5EF4-FFF2-40B4-BE49-F238E27FC236}">
                <a16:creationId xmlns:a16="http://schemas.microsoft.com/office/drawing/2014/main" id="{1406873B-0330-CA88-BB28-EA976233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4998293"/>
            <a:ext cx="50760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Небольшой фильм о циклоиде можно посмотреть на сайте </a:t>
            </a:r>
            <a:r>
              <a:rPr lang="en-US" altLang="ru-RU" sz="2800" dirty="0">
                <a:solidFill>
                  <a:srgbClr val="FF3300"/>
                </a:solidFill>
              </a:rPr>
              <a:t>https://etudes.ru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12607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F8997C86-5926-4D48-941C-6D5EAFECD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66243" name="Text Box 3">
            <a:extLst>
              <a:ext uri="{FF2B5EF4-FFF2-40B4-BE49-F238E27FC236}">
                <a16:creationId xmlns:a16="http://schemas.microsoft.com/office/drawing/2014/main" id="{40580DEA-ACAD-4CF2-8959-B85093EA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Нарисуйте траекторию движения вершины квадрата, катящегося по прямой.</a:t>
            </a:r>
          </a:p>
        </p:txBody>
      </p:sp>
      <p:pic>
        <p:nvPicPr>
          <p:cNvPr id="266246" name="Picture 6">
            <a:extLst>
              <a:ext uri="{FF2B5EF4-FFF2-40B4-BE49-F238E27FC236}">
                <a16:creationId xmlns:a16="http://schemas.microsoft.com/office/drawing/2014/main" id="{3B9E7486-5262-4318-96EE-06CBF54F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413000"/>
            <a:ext cx="608171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7" name="Picture 7">
            <a:extLst>
              <a:ext uri="{FF2B5EF4-FFF2-40B4-BE49-F238E27FC236}">
                <a16:creationId xmlns:a16="http://schemas.microsoft.com/office/drawing/2014/main" id="{0A087ED8-DA59-42D5-B946-87AA02F7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117725"/>
            <a:ext cx="75247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траекторию движения точки, закреплённой в вершине квадрата, катящегося по прямой.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BACEA-F0AD-44B8-9300-795F92F6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669260" cy="43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050">
            <a:extLst>
              <a:ext uri="{FF2B5EF4-FFF2-40B4-BE49-F238E27FC236}">
                <a16:creationId xmlns:a16="http://schemas.microsoft.com/office/drawing/2014/main" id="{78FB3372-E65D-41BA-AD10-1B3FBE4A6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68291" name="Text Box 2051">
            <a:extLst>
              <a:ext uri="{FF2B5EF4-FFF2-40B4-BE49-F238E27FC236}">
                <a16:creationId xmlns:a16="http://schemas.microsoft.com/office/drawing/2014/main" id="{A338E6EE-2F3E-47F9-A794-884E7301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Нарисуйте траекторию движения вершины правильного шестиугольника, катящегося по прямой.</a:t>
            </a:r>
          </a:p>
        </p:txBody>
      </p:sp>
      <p:pic>
        <p:nvPicPr>
          <p:cNvPr id="268294" name="Picture 2054">
            <a:extLst>
              <a:ext uri="{FF2B5EF4-FFF2-40B4-BE49-F238E27FC236}">
                <a16:creationId xmlns:a16="http://schemas.microsoft.com/office/drawing/2014/main" id="{52EB88C8-EA0A-4355-AEF0-D98046B6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397125"/>
            <a:ext cx="6272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5" name="Picture 2055">
            <a:extLst>
              <a:ext uri="{FF2B5EF4-FFF2-40B4-BE49-F238E27FC236}">
                <a16:creationId xmlns:a16="http://schemas.microsoft.com/office/drawing/2014/main" id="{E2F3C8B7-D176-4328-B169-238E9895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344738"/>
            <a:ext cx="7159625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траекторию движения точки, закреплённой в вершине правильного шестиугольника, катящегося по прямой.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CA25C0-DB9B-460A-A77A-B0BC8B6A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32742"/>
            <a:ext cx="7020272" cy="41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118D20D-DD76-4E22-B9F7-ECD160DA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Кардиоида</a:t>
            </a: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344A586F-E5F6-469B-9BE3-6FC31B1C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Т</a:t>
            </a:r>
            <a:r>
              <a:rPr lang="ru-RU" altLang="ru-RU" dirty="0">
                <a:cs typeface="Times New Roman" panose="02020603050405020304" pitchFamily="18" charset="0"/>
              </a:rPr>
              <a:t>раектория движения точки, закрепленной на окружности, катящейся с внешней стороны по другой окружности того же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кардиоидой.</a:t>
            </a:r>
          </a:p>
        </p:txBody>
      </p:sp>
      <p:pic>
        <p:nvPicPr>
          <p:cNvPr id="229505" name="Picture 129">
            <a:extLst>
              <a:ext uri="{FF2B5EF4-FFF2-40B4-BE49-F238E27FC236}">
                <a16:creationId xmlns:a16="http://schemas.microsoft.com/office/drawing/2014/main" id="{AB032E5D-243D-4F2C-A295-220B0BE1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506" name="Group 130">
            <a:extLst>
              <a:ext uri="{FF2B5EF4-FFF2-40B4-BE49-F238E27FC236}">
                <a16:creationId xmlns:a16="http://schemas.microsoft.com/office/drawing/2014/main" id="{AFDBBC47-2A20-4B8D-99EF-0FE3B9AF900A}"/>
              </a:ext>
            </a:extLst>
          </p:cNvPr>
          <p:cNvGrpSpPr>
            <a:grpSpLocks/>
          </p:cNvGrpSpPr>
          <p:nvPr/>
        </p:nvGrpSpPr>
        <p:grpSpPr bwMode="auto">
          <a:xfrm>
            <a:off x="252618" y="2819400"/>
            <a:ext cx="8766175" cy="2819400"/>
            <a:chOff x="144" y="1728"/>
            <a:chExt cx="5522" cy="1776"/>
          </a:xfrm>
        </p:grpSpPr>
        <p:sp>
          <p:nvSpPr>
            <p:cNvPr id="229507" name="Text Box 131">
              <a:extLst>
                <a:ext uri="{FF2B5EF4-FFF2-40B4-BE49-F238E27FC236}">
                  <a16:creationId xmlns:a16="http://schemas.microsoft.com/office/drawing/2014/main" id="{B9201ED3-072F-4480-AAEE-1FA89BCCD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216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а) Запад;</a:t>
              </a:r>
            </a:p>
          </p:txBody>
        </p:sp>
        <p:pic>
          <p:nvPicPr>
            <p:cNvPr id="229508" name="Picture 132">
              <a:extLst>
                <a:ext uri="{FF2B5EF4-FFF2-40B4-BE49-F238E27FC236}">
                  <a16:creationId xmlns:a16="http://schemas.microsoft.com/office/drawing/2014/main" id="{66F3C309-B590-4E11-90CA-58E4053DB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8"/>
              <a:ext cx="283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09" name="Group 133">
            <a:extLst>
              <a:ext uri="{FF2B5EF4-FFF2-40B4-BE49-F238E27FC236}">
                <a16:creationId xmlns:a16="http://schemas.microsoft.com/office/drawing/2014/main" id="{01E94664-DFFD-409D-9297-D1BEBD58C23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828800"/>
            <a:ext cx="6556375" cy="3810000"/>
            <a:chOff x="1536" y="1104"/>
            <a:chExt cx="4130" cy="2400"/>
          </a:xfrm>
        </p:grpSpPr>
        <p:sp>
          <p:nvSpPr>
            <p:cNvPr id="229510" name="Text Box 134">
              <a:extLst>
                <a:ext uri="{FF2B5EF4-FFF2-40B4-BE49-F238E27FC236}">
                  <a16:creationId xmlns:a16="http://schemas.microsoft.com/office/drawing/2014/main" id="{74270ADD-79E7-489B-AB23-4B20B9E1F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21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восток;</a:t>
              </a:r>
            </a:p>
          </p:txBody>
        </p:sp>
        <p:pic>
          <p:nvPicPr>
            <p:cNvPr id="229511" name="Picture 135">
              <a:extLst>
                <a:ext uri="{FF2B5EF4-FFF2-40B4-BE49-F238E27FC236}">
                  <a16:creationId xmlns:a16="http://schemas.microsoft.com/office/drawing/2014/main" id="{97C273FF-ED01-4BFC-9DC2-B2B500E29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2" name="Group 136">
            <a:extLst>
              <a:ext uri="{FF2B5EF4-FFF2-40B4-BE49-F238E27FC236}">
                <a16:creationId xmlns:a16="http://schemas.microsoft.com/office/drawing/2014/main" id="{4D1607A7-F0B5-46AE-90A1-6E0B8DD5A623}"/>
              </a:ext>
            </a:extLst>
          </p:cNvPr>
          <p:cNvGrpSpPr>
            <a:grpSpLocks/>
          </p:cNvGrpSpPr>
          <p:nvPr/>
        </p:nvGrpSpPr>
        <p:grpSpPr bwMode="auto">
          <a:xfrm>
            <a:off x="328818" y="1828800"/>
            <a:ext cx="8689975" cy="4267200"/>
            <a:chOff x="192" y="1104"/>
            <a:chExt cx="5474" cy="2688"/>
          </a:xfrm>
        </p:grpSpPr>
        <p:sp>
          <p:nvSpPr>
            <p:cNvPr id="229513" name="Text Box 137">
              <a:extLst>
                <a:ext uri="{FF2B5EF4-FFF2-40B4-BE49-F238E27FC236}">
                  <a16:creationId xmlns:a16="http://schemas.microsoft.com/office/drawing/2014/main" id="{EF44292F-3B64-4364-AF29-329C82032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в) восток;</a:t>
              </a:r>
            </a:p>
          </p:txBody>
        </p:sp>
        <p:pic>
          <p:nvPicPr>
            <p:cNvPr id="229514" name="Picture 138">
              <a:extLst>
                <a:ext uri="{FF2B5EF4-FFF2-40B4-BE49-F238E27FC236}">
                  <a16:creationId xmlns:a16="http://schemas.microsoft.com/office/drawing/2014/main" id="{25689D0A-EF3C-49C8-B4D4-5652EEF35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5" name="Group 139">
            <a:extLst>
              <a:ext uri="{FF2B5EF4-FFF2-40B4-BE49-F238E27FC236}">
                <a16:creationId xmlns:a16="http://schemas.microsoft.com/office/drawing/2014/main" id="{50AE9DDC-BE6F-4A01-9475-AB01BDC4C68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828800"/>
            <a:ext cx="7318375" cy="4267200"/>
            <a:chOff x="1056" y="1104"/>
            <a:chExt cx="4610" cy="2688"/>
          </a:xfrm>
        </p:grpSpPr>
        <p:sp>
          <p:nvSpPr>
            <p:cNvPr id="229516" name="Text Box 140">
              <a:extLst>
                <a:ext uri="{FF2B5EF4-FFF2-40B4-BE49-F238E27FC236}">
                  <a16:creationId xmlns:a16="http://schemas.microsoft.com/office/drawing/2014/main" id="{93A0E88F-DB85-450E-98B9-62821905B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г) юг;</a:t>
              </a:r>
            </a:p>
          </p:txBody>
        </p:sp>
        <p:pic>
          <p:nvPicPr>
            <p:cNvPr id="229517" name="Picture 141">
              <a:extLst>
                <a:ext uri="{FF2B5EF4-FFF2-40B4-BE49-F238E27FC236}">
                  <a16:creationId xmlns:a16="http://schemas.microsoft.com/office/drawing/2014/main" id="{37A111BB-B2A6-4E2B-AF11-D272D86C1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8" name="Group 142">
            <a:extLst>
              <a:ext uri="{FF2B5EF4-FFF2-40B4-BE49-F238E27FC236}">
                <a16:creationId xmlns:a16="http://schemas.microsoft.com/office/drawing/2014/main" id="{9FD4FF49-3D88-472E-A84E-32EB046E1AB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828800"/>
            <a:ext cx="6403975" cy="4267200"/>
            <a:chOff x="1632" y="1104"/>
            <a:chExt cx="4034" cy="2688"/>
          </a:xfrm>
        </p:grpSpPr>
        <p:sp>
          <p:nvSpPr>
            <p:cNvPr id="229519" name="Text Box 143">
              <a:extLst>
                <a:ext uri="{FF2B5EF4-FFF2-40B4-BE49-F238E27FC236}">
                  <a16:creationId xmlns:a16="http://schemas.microsoft.com/office/drawing/2014/main" id="{EECD6AFF-0A28-415F-97BE-EDBC506DA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д) север;</a:t>
              </a:r>
            </a:p>
          </p:txBody>
        </p:sp>
        <p:pic>
          <p:nvPicPr>
            <p:cNvPr id="229520" name="Picture 144">
              <a:extLst>
                <a:ext uri="{FF2B5EF4-FFF2-40B4-BE49-F238E27FC236}">
                  <a16:creationId xmlns:a16="http://schemas.microsoft.com/office/drawing/2014/main" id="{CB68EED8-D4E1-4EF6-836B-10A0F097A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1" name="Group 145">
            <a:extLst>
              <a:ext uri="{FF2B5EF4-FFF2-40B4-BE49-F238E27FC236}">
                <a16:creationId xmlns:a16="http://schemas.microsoft.com/office/drawing/2014/main" id="{A9174FC0-4488-4E30-8657-029C080AEF2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8766175" cy="4724400"/>
            <a:chOff x="144" y="1104"/>
            <a:chExt cx="5522" cy="2976"/>
          </a:xfrm>
        </p:grpSpPr>
        <p:sp>
          <p:nvSpPr>
            <p:cNvPr id="229522" name="Text Box 146">
              <a:extLst>
                <a:ext uri="{FF2B5EF4-FFF2-40B4-BE49-F238E27FC236}">
                  <a16:creationId xmlns:a16="http://schemas.microsoft.com/office/drawing/2014/main" id="{2E7E7A7D-52FF-4ED7-95DB-89805FF17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79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е) юг;</a:t>
              </a:r>
            </a:p>
          </p:txBody>
        </p:sp>
        <p:pic>
          <p:nvPicPr>
            <p:cNvPr id="229523" name="Picture 147">
              <a:extLst>
                <a:ext uri="{FF2B5EF4-FFF2-40B4-BE49-F238E27FC236}">
                  <a16:creationId xmlns:a16="http://schemas.microsoft.com/office/drawing/2014/main" id="{649D766C-8BE4-4FBE-9B5B-8F836123A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4" name="Group 148">
            <a:extLst>
              <a:ext uri="{FF2B5EF4-FFF2-40B4-BE49-F238E27FC236}">
                <a16:creationId xmlns:a16="http://schemas.microsoft.com/office/drawing/2014/main" id="{3391531F-3E94-4EA5-B61D-A9EB7F49506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828800"/>
            <a:ext cx="7851775" cy="4724400"/>
            <a:chOff x="720" y="1104"/>
            <a:chExt cx="4946" cy="2976"/>
          </a:xfrm>
        </p:grpSpPr>
        <p:sp>
          <p:nvSpPr>
            <p:cNvPr id="229525" name="Text Box 149">
              <a:extLst>
                <a:ext uri="{FF2B5EF4-FFF2-40B4-BE49-F238E27FC236}">
                  <a16:creationId xmlns:a16="http://schemas.microsoft.com/office/drawing/2014/main" id="{4716F959-BCDA-4C27-9FD6-E981FF2BF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79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ж) север.</a:t>
              </a:r>
            </a:p>
          </p:txBody>
        </p:sp>
        <p:pic>
          <p:nvPicPr>
            <p:cNvPr id="229526" name="Picture 150">
              <a:extLst>
                <a:ext uri="{FF2B5EF4-FFF2-40B4-BE49-F238E27FC236}">
                  <a16:creationId xmlns:a16="http://schemas.microsoft.com/office/drawing/2014/main" id="{74CD4012-4FF4-49D3-94A0-7709BF804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9527" name="Text Box 151">
            <a:extLst>
              <a:ext uri="{FF2B5EF4-FFF2-40B4-BE49-F238E27FC236}">
                <a16:creationId xmlns:a16="http://schemas.microsoft.com/office/drawing/2014/main" id="{7E67CFFA-12F7-4E52-B6D2-764F0371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4267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Для изображения кардиоиды р</a:t>
            </a:r>
            <a:r>
              <a:rPr lang="ru-RU" altLang="ru-RU" dirty="0">
                <a:cs typeface="Times New Roman" panose="02020603050405020304" pitchFamily="18" charset="0"/>
              </a:rPr>
              <a:t>азделим </a:t>
            </a:r>
            <a:r>
              <a:rPr lang="ru-RU" altLang="ru-RU" dirty="0"/>
              <a:t>окружность</a:t>
            </a:r>
            <a:r>
              <a:rPr lang="ru-RU" altLang="ru-RU" dirty="0">
                <a:cs typeface="Times New Roman" panose="02020603050405020304" pitchFamily="18" charset="0"/>
              </a:rPr>
              <a:t> на 8 равных частей точками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...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А</a:t>
            </a:r>
            <a:r>
              <a:rPr lang="ru-RU" altLang="ru-RU" baseline="-30000" dirty="0">
                <a:cs typeface="Times New Roman" panose="02020603050405020304" pitchFamily="18" charset="0"/>
              </a:rPr>
              <a:t>8</a:t>
            </a:r>
            <a:r>
              <a:rPr lang="ru-RU" altLang="ru-RU" i="1" dirty="0">
                <a:cs typeface="Times New Roman" panose="02020603050405020304" pitchFamily="18" charset="0"/>
              </a:rPr>
              <a:t>=В.</a:t>
            </a:r>
            <a:r>
              <a:rPr lang="ru-RU" altLang="ru-RU" i="1" dirty="0"/>
              <a:t> </a:t>
            </a:r>
            <a:r>
              <a:rPr lang="ru-RU" altLang="ru-RU" dirty="0"/>
              <a:t>Выясните, где будет находиться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окружность, катящаяся по прямой, достигнет </a:t>
            </a:r>
            <a:r>
              <a:rPr lang="ru-RU" altLang="ru-RU" dirty="0" err="1"/>
              <a:t>точки:а</a:t>
            </a:r>
            <a:r>
              <a:rPr lang="ru-RU" altLang="ru-RU" dirty="0"/>
              <a:t>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ж)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2051">
            <a:extLst>
              <a:ext uri="{FF2B5EF4-FFF2-40B4-BE49-F238E27FC236}">
                <a16:creationId xmlns:a16="http://schemas.microsoft.com/office/drawing/2014/main" id="{62C47984-DD3A-4D7A-BCF6-E3D02EF9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42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Соединяя 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карди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оид</a:t>
            </a:r>
            <a:r>
              <a:rPr lang="ru-RU" altLang="ru-RU" sz="3200" dirty="0">
                <a:solidFill>
                  <a:srgbClr val="FF3300"/>
                </a:solidFill>
              </a:rPr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8772" name="Picture 2052">
            <a:extLst>
              <a:ext uri="{FF2B5EF4-FFF2-40B4-BE49-F238E27FC236}">
                <a16:creationId xmlns:a16="http://schemas.microsoft.com/office/drawing/2014/main" id="{720E5B73-8DCA-4218-989B-14BECA36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43342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386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получения кардиоиды в программе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последовательно выполним следующие действия.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«Ползунок» 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360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=(0,0) и нажмём «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0).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«Окружность по центру и радиусу» создадим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=(2,0) и нажмём «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(2, 0).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против часовой стрелки.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«Окружность по центру и радиусу» создадим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=(1,0) и нажмём «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(1, 0).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против часовой стрелки.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против часовой стрелки.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«Отрезок» соединим отрезком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Кликнем левой кнопкой мыши по точке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выберем строку «Оставлять след».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Кликнем левой кнопкой мыши по ползунку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выберем строку «Анимировать». В результате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покатится по окружности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точка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будет описывать кардиоиду.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Она показана на следующем слайде.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50000"/>
                  </a:spcBef>
                </a:pPr>
                <a:endParaRPr lang="ru-RU" altLang="ru-RU" dirty="0"/>
              </a:p>
            </p:txBody>
          </p:sp>
        </mc:Choice>
        <mc:Fallback xmlns="">
          <p:sp>
            <p:nvSpPr>
              <p:cNvPr id="102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386638"/>
              </a:xfrm>
              <a:prstGeom prst="rect">
                <a:avLst/>
              </a:prstGeom>
              <a:blipFill>
                <a:blip r:embed="rId3"/>
                <a:stretch>
                  <a:fillRect l="-533" r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07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2B591-6912-4324-BA75-4EC16F9D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6811499" cy="5256584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82FFBA0-AC77-0D67-8771-10B2B8A6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981D-5B47-8ABC-848F-70FB56A01498}"/>
              </a:ext>
            </a:extLst>
          </p:cNvPr>
          <p:cNvSpPr txBox="1"/>
          <p:nvPr/>
        </p:nvSpPr>
        <p:spPr>
          <a:xfrm>
            <a:off x="0" y="63985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262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050">
            <a:extLst>
              <a:ext uri="{FF2B5EF4-FFF2-40B4-BE49-F238E27FC236}">
                <a16:creationId xmlns:a16="http://schemas.microsoft.com/office/drawing/2014/main" id="{2D6AE68D-7CDB-46AA-BF5C-E3AC56ECE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76483" name="Text Box 2051">
            <a:extLst>
              <a:ext uri="{FF2B5EF4-FFF2-40B4-BE49-F238E27FC236}">
                <a16:creationId xmlns:a16="http://schemas.microsoft.com/office/drawing/2014/main" id="{3A6A49A4-4989-4F9E-AD08-C6270A66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кардиоида: а) оси симметрии; б) центр симметрии?</a:t>
            </a:r>
          </a:p>
        </p:txBody>
      </p:sp>
      <p:sp>
        <p:nvSpPr>
          <p:cNvPr id="276496" name="Text Box 2064">
            <a:extLst>
              <a:ext uri="{FF2B5EF4-FFF2-40B4-BE49-F238E27FC236}">
                <a16:creationId xmlns:a16="http://schemas.microsoft.com/office/drawing/2014/main" id="{E31F41B6-8280-4A93-A948-7123B0CC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Да; </a:t>
            </a:r>
          </a:p>
        </p:txBody>
      </p:sp>
      <p:sp>
        <p:nvSpPr>
          <p:cNvPr id="276497" name="Text Box 2065">
            <a:extLst>
              <a:ext uri="{FF2B5EF4-FFF2-40B4-BE49-F238E27FC236}">
                <a16:creationId xmlns:a16="http://schemas.microsoft.com/office/drawing/2014/main" id="{C233AE38-1EC2-4ECA-B690-097E60FF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86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utoUpdateAnimBg="0"/>
      <p:bldP spid="27649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40360883-D820-4F7D-AE7E-5198663FB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Удлиненная кардиоида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FCFE722F-8932-43C9-8E65-9BEA572C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Траектория движения</a:t>
            </a:r>
            <a:r>
              <a:rPr lang="ru-RU" altLang="ru-RU" sz="2800" dirty="0">
                <a:cs typeface="Times New Roman" panose="02020603050405020304" pitchFamily="18" charset="0"/>
              </a:rPr>
              <a:t> точк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на </a:t>
            </a:r>
            <a:r>
              <a:rPr lang="ru-RU" altLang="ru-RU" sz="2800" dirty="0"/>
              <a:t>продолжении радиуса 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окружности, катящейся по </a:t>
            </a:r>
            <a:r>
              <a:rPr lang="ru-RU" altLang="ru-RU" sz="2800" dirty="0"/>
              <a:t>другой окружности того же радиуса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удлиненной карди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Нарисуйте эту кривую.</a:t>
            </a:r>
          </a:p>
        </p:txBody>
      </p:sp>
      <p:pic>
        <p:nvPicPr>
          <p:cNvPr id="235527" name="Picture 7">
            <a:extLst>
              <a:ext uri="{FF2B5EF4-FFF2-40B4-BE49-F238E27FC236}">
                <a16:creationId xmlns:a16="http://schemas.microsoft.com/office/drawing/2014/main" id="{B54C9B14-541A-4189-9950-E2C1BCA3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49340"/>
            <a:ext cx="3577952" cy="33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>
            <a:extLst>
              <a:ext uri="{FF2B5EF4-FFF2-40B4-BE49-F238E27FC236}">
                <a16:creationId xmlns:a16="http://schemas.microsoft.com/office/drawing/2014/main" id="{78BFE8F3-A841-4BAD-AC91-C947620F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4374410"/>
            <a:ext cx="788828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Text Box 5">
            <a:extLst>
              <a:ext uri="{FF2B5EF4-FFF2-40B4-BE49-F238E27FC236}">
                <a16:creationId xmlns:a16="http://schemas.microsoft.com/office/drawing/2014/main" id="{15CC5033-5B74-4EC0-BA1B-F2AC5F90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34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Для изображения циклоиды о</a:t>
            </a:r>
            <a:r>
              <a:rPr lang="ru-RU" altLang="ru-RU" sz="2800" dirty="0">
                <a:cs typeface="Times New Roman" panose="02020603050405020304" pitchFamily="18" charset="0"/>
              </a:rPr>
              <a:t>тложим на прямой отрезок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, равный длине окружности, т.е.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= 2</a:t>
            </a:r>
            <a:r>
              <a:rPr lang="en-US" altLang="ru-RU" sz="2800" dirty="0">
                <a:cs typeface="Times New Roman" panose="02020603050405020304" pitchFamily="18" charset="0"/>
              </a:rPr>
              <a:t>π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. Разделим этот отрезок на 8 равных частей точками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...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А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8</a:t>
            </a:r>
            <a:r>
              <a:rPr lang="ru-RU" altLang="ru-RU" sz="2800" i="1" dirty="0">
                <a:cs typeface="Times New Roman" panose="02020603050405020304" pitchFamily="18" charset="0"/>
              </a:rPr>
              <a:t>=В.</a:t>
            </a:r>
            <a:r>
              <a:rPr lang="ru-RU" altLang="ru-RU" sz="2800" dirty="0"/>
              <a:t> Выясните, где будет находится отмеченная точка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когда окружность, катящаяся по прямой, достигнет точки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</a:t>
            </a:r>
          </a:p>
        </p:txBody>
      </p:sp>
      <p:pic>
        <p:nvPicPr>
          <p:cNvPr id="339974" name="Picture 6">
            <a:extLst>
              <a:ext uri="{FF2B5EF4-FFF2-40B4-BE49-F238E27FC236}">
                <a16:creationId xmlns:a16="http://schemas.microsoft.com/office/drawing/2014/main" id="{B2E08C28-ED85-42D8-B0F6-E44B140F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9768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474273-3DDC-1642-625F-1C8027728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376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43B4D-41F3-4949-936F-B52F394D2382}"/>
              </a:ext>
            </a:extLst>
          </p:cNvPr>
          <p:cNvSpPr txBox="1"/>
          <p:nvPr/>
        </p:nvSpPr>
        <p:spPr>
          <a:xfrm>
            <a:off x="0" y="5288340"/>
            <a:ext cx="913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удлинённой кардиоиды в полученной ранее кардиоиде достаточно изменить только координаты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поставить (0.5,0). В результате получим кривую, изображённую на рисунке.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8072C-53DA-4D4D-A4CE-512A903E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39" y="1241482"/>
            <a:ext cx="4494033" cy="4093574"/>
          </a:xfrm>
          <a:prstGeom prst="rect">
            <a:avLst/>
          </a:prstGeom>
        </p:spPr>
      </p:pic>
      <p:sp>
        <p:nvSpPr>
          <p:cNvPr id="3" name="Rectangle 2050">
            <a:extLst>
              <a:ext uri="{FF2B5EF4-FFF2-40B4-BE49-F238E27FC236}">
                <a16:creationId xmlns:a16="http://schemas.microsoft.com/office/drawing/2014/main" id="{71D1EC0B-F6F9-F937-6EE4-442171BF3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C26FB-8FD0-6C8B-2622-DE69A94E7F9F}"/>
              </a:ext>
            </a:extLst>
          </p:cNvPr>
          <p:cNvSpPr txBox="1"/>
          <p:nvPr/>
        </p:nvSpPr>
        <p:spPr>
          <a:xfrm>
            <a:off x="0" y="457200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47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8666B3F-86EE-46E0-B3BC-E87681F2E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Укороченная кардиоида</a:t>
            </a:r>
          </a:p>
        </p:txBody>
      </p:sp>
      <p:sp>
        <p:nvSpPr>
          <p:cNvPr id="237571" name="Text Box 3">
            <a:extLst>
              <a:ext uri="{FF2B5EF4-FFF2-40B4-BE49-F238E27FC236}">
                <a16:creationId xmlns:a16="http://schemas.microsoft.com/office/drawing/2014/main" id="{3A854549-FA0A-4073-9999-9FE1FA2D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Траектория 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по 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Нарисуйте эту кривую.</a:t>
            </a:r>
          </a:p>
        </p:txBody>
      </p:sp>
      <p:pic>
        <p:nvPicPr>
          <p:cNvPr id="237574" name="Picture 6">
            <a:extLst>
              <a:ext uri="{FF2B5EF4-FFF2-40B4-BE49-F238E27FC236}">
                <a16:creationId xmlns:a16="http://schemas.microsoft.com/office/drawing/2014/main" id="{4A6A22DC-9DDB-4408-ABB8-406C88E8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9025"/>
            <a:ext cx="48768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B3075-C85F-44CC-AF87-43A0A2C0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300076"/>
            <a:ext cx="4392488" cy="4001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CD0BB-1428-2AF1-F4BF-B43D60A725A1}"/>
              </a:ext>
            </a:extLst>
          </p:cNvPr>
          <p:cNvSpPr txBox="1"/>
          <p:nvPr/>
        </p:nvSpPr>
        <p:spPr>
          <a:xfrm>
            <a:off x="0" y="5267634"/>
            <a:ext cx="905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укороченной кардиоиды в полученной ранее кардиоиде достаточно изменить только координаты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поставить (1.2,0). В результате получим кривую, изображённую на рисунке.</a:t>
            </a:r>
            <a:endParaRPr lang="ru-RU" dirty="0"/>
          </a:p>
        </p:txBody>
      </p:sp>
      <p:sp>
        <p:nvSpPr>
          <p:cNvPr id="5" name="Rectangle 2050">
            <a:extLst>
              <a:ext uri="{FF2B5EF4-FFF2-40B4-BE49-F238E27FC236}">
                <a16:creationId xmlns:a16="http://schemas.microsoft.com/office/drawing/2014/main" id="{4522F0FB-1918-10AB-5C75-C3693247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556" y="-7297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832E9-1569-61E8-1E77-DE0848747E6B}"/>
              </a:ext>
            </a:extLst>
          </p:cNvPr>
          <p:cNvSpPr txBox="1"/>
          <p:nvPr/>
        </p:nvSpPr>
        <p:spPr>
          <a:xfrm>
            <a:off x="89756" y="449903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249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AB110FC1-DF4C-464F-A5A6-1D59F11DF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B57AF58D-8FA3-4C56-8199-37BFB5BA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Нарисуйте траекторию движения вершины правильного треугольника, катящегося с внешней стороны по другому правильному треугольнику.</a:t>
            </a:r>
          </a:p>
        </p:txBody>
      </p:sp>
      <p:pic>
        <p:nvPicPr>
          <p:cNvPr id="299012" name="Picture 4">
            <a:extLst>
              <a:ext uri="{FF2B5EF4-FFF2-40B4-BE49-F238E27FC236}">
                <a16:creationId xmlns:a16="http://schemas.microsoft.com/office/drawing/2014/main" id="{6997809A-6425-41E8-91F6-92D498B3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85" y="3419606"/>
            <a:ext cx="2189584" cy="176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3" name="Picture 5">
            <a:extLst>
              <a:ext uri="{FF2B5EF4-FFF2-40B4-BE49-F238E27FC236}">
                <a16:creationId xmlns:a16="http://schemas.microsoft.com/office/drawing/2014/main" id="{B8BD3407-AF16-4D94-B201-DA10495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43422"/>
            <a:ext cx="3721968" cy="41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правильного треугольника, катящегося по другому правильному треугольнику.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1BAA9-19C4-4F4F-8709-03E375B9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5759549" cy="4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26">
            <a:extLst>
              <a:ext uri="{FF2B5EF4-FFF2-40B4-BE49-F238E27FC236}">
                <a16:creationId xmlns:a16="http://schemas.microsoft.com/office/drawing/2014/main" id="{CDE13B9C-8FDC-4164-9C75-B528FE21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78531" name="Text Box 1027">
            <a:extLst>
              <a:ext uri="{FF2B5EF4-FFF2-40B4-BE49-F238E27FC236}">
                <a16:creationId xmlns:a16="http://schemas.microsoft.com/office/drawing/2014/main" id="{907106F2-A5F4-4770-A6EC-EDDD96F9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Получите траекторию движения вершины квадрата, катящегося с внешней стороны по другому квадрату.</a:t>
            </a:r>
          </a:p>
        </p:txBody>
      </p:sp>
      <p:pic>
        <p:nvPicPr>
          <p:cNvPr id="278532" name="Picture 1028">
            <a:extLst>
              <a:ext uri="{FF2B5EF4-FFF2-40B4-BE49-F238E27FC236}">
                <a16:creationId xmlns:a16="http://schemas.microsoft.com/office/drawing/2014/main" id="{4B4C6E37-C659-493E-8274-296FEA20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852738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3" name="Picture 1029">
            <a:extLst>
              <a:ext uri="{FF2B5EF4-FFF2-40B4-BE49-F238E27FC236}">
                <a16:creationId xmlns:a16="http://schemas.microsoft.com/office/drawing/2014/main" id="{09A530F9-9282-4C75-90CC-D83453F1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87203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9091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квадрата, катящегося по другому квадрату.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221F8-F73A-4D03-A9A6-7665B19C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60848"/>
            <a:ext cx="5759549" cy="4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0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7EDF05DC-B848-42E9-9AEC-DF8337927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B61A1A94-7C1F-4025-A6C3-F884063A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Получите траекторию движения вершины правильного шестиугольника, катящегося с внешней стороны по другому правильному шестиугольнику.</a:t>
            </a:r>
          </a:p>
        </p:txBody>
      </p:sp>
      <p:pic>
        <p:nvPicPr>
          <p:cNvPr id="280586" name="Picture 10">
            <a:extLst>
              <a:ext uri="{FF2B5EF4-FFF2-40B4-BE49-F238E27FC236}">
                <a16:creationId xmlns:a16="http://schemas.microsoft.com/office/drawing/2014/main" id="{B754C663-3895-48C9-9490-D8B33B0E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85273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7" name="Picture 11">
            <a:extLst>
              <a:ext uri="{FF2B5EF4-FFF2-40B4-BE49-F238E27FC236}">
                <a16:creationId xmlns:a16="http://schemas.microsoft.com/office/drawing/2014/main" id="{205C5B7C-BA9C-4E6E-BE14-40F0DB2A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71" y="2451795"/>
            <a:ext cx="4456113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правильного шестиугольника, катящегося по другому правильному шестиугольнику.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46FAC-8E95-481A-8CD0-98F0BE2E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09681"/>
            <a:ext cx="5976664" cy="45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7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43B4D-41F3-4949-936F-B52F394D2382}"/>
              </a:ext>
            </a:extLst>
          </p:cNvPr>
          <p:cNvSpPr txBox="1"/>
          <p:nvPr/>
        </p:nvSpPr>
        <p:spPr>
          <a:xfrm>
            <a:off x="0" y="0"/>
            <a:ext cx="905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-33305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Окружность, катящаяся по другой окружности, может иметь радиус, отличный от радиуса окружности, по которой она катится. Соответствующая траектория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эпициклоидой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97B90-649D-4B34-80C1-B5FFA722DE40}"/>
                  </a:ext>
                </a:extLst>
              </p:cNvPr>
              <p:cNvSpPr txBox="1"/>
              <p:nvPr/>
            </p:nvSpPr>
            <p:spPr>
              <a:xfrm>
                <a:off x="0" y="1268760"/>
                <a:ext cx="9054244" cy="566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40385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пример эпициклоиды, для которой отношение радиусов равно 0.4. Для получения соответствующей траектории в предыдущих действиях для получения кардиоиды нужно произвести следующие замены.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Задать изменение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0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720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Вместо координат (2,0) точки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координаты (1.4, 0).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  <a:tab pos="-333057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Вместо радиуса 1 окружности с центром в точке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радиус 0.4.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  <a:tab pos="-333057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Вместо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поворота точки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угол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В результате закреплённая точка будет описывать кривую, изображённую на следующем слайде.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/>
                  <a:t>	Получите эту траекторию в компьютерной программе </a:t>
                </a:r>
                <a:r>
                  <a:rPr lang="en-US" dirty="0"/>
                  <a:t>GeoGebra.</a:t>
                </a:r>
                <a:endParaRPr lang="ru-RU" dirty="0"/>
              </a:p>
              <a:p>
                <a:pPr indent="54038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-3330575" algn="l"/>
                  </a:tabLst>
                </a:pP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97B90-649D-4B34-80C1-B5FFA722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054244" cy="5662769"/>
              </a:xfrm>
              <a:prstGeom prst="rect">
                <a:avLst/>
              </a:prstGeom>
              <a:blipFill>
                <a:blip r:embed="rId3"/>
                <a:stretch>
                  <a:fillRect l="-1010" t="-861" r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42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006B04CA-16DD-4C31-98EF-F2E70B138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7F3C1CD5-BC77-4CDF-8A00-83C57FB1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Где будет находится отмеченная точка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когда окружность, катящаяся по прямой, достигнет точки: а)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4</a:t>
            </a:r>
            <a:r>
              <a:rPr lang="ru-RU" altLang="ru-RU" sz="2800" dirty="0"/>
              <a:t>; б)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; </a:t>
            </a:r>
            <a:r>
              <a:rPr lang="en-US" altLang="ru-RU" sz="2800" baseline="-25000" dirty="0"/>
              <a:t> </a:t>
            </a:r>
            <a:r>
              <a:rPr lang="ru-RU" altLang="ru-RU" sz="2800" dirty="0"/>
              <a:t>в)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6</a:t>
            </a:r>
            <a:r>
              <a:rPr lang="en-US" altLang="ru-RU" sz="2800" dirty="0"/>
              <a:t>; </a:t>
            </a:r>
            <a:r>
              <a:rPr lang="ru-RU" altLang="ru-RU" sz="2800" dirty="0"/>
              <a:t>г)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1</a:t>
            </a:r>
            <a:r>
              <a:rPr lang="en-US" altLang="ru-RU" sz="2800" dirty="0"/>
              <a:t>;</a:t>
            </a:r>
            <a:r>
              <a:rPr lang="ru-RU" altLang="ru-RU" sz="2800" dirty="0"/>
              <a:t> д)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3</a:t>
            </a:r>
            <a:r>
              <a:rPr lang="en-US" altLang="ru-RU" sz="2800" dirty="0"/>
              <a:t>;</a:t>
            </a:r>
            <a:r>
              <a:rPr lang="ru-RU" altLang="ru-RU" sz="2800" dirty="0"/>
              <a:t> е)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5</a:t>
            </a:r>
            <a:r>
              <a:rPr lang="en-US" altLang="ru-RU" sz="2800" dirty="0"/>
              <a:t>;</a:t>
            </a:r>
            <a:r>
              <a:rPr lang="ru-RU" altLang="ru-RU" sz="2800" dirty="0"/>
              <a:t> ж)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7</a:t>
            </a:r>
            <a:r>
              <a:rPr lang="en-US" altLang="ru-RU" sz="2800" dirty="0"/>
              <a:t>;</a:t>
            </a:r>
            <a:r>
              <a:rPr lang="ru-RU" altLang="ru-RU" sz="2800" dirty="0"/>
              <a:t>? (Для указания положения точки используйте направления: восток, запад, север, юг и т.д.)</a:t>
            </a:r>
          </a:p>
        </p:txBody>
      </p:sp>
      <p:pic>
        <p:nvPicPr>
          <p:cNvPr id="286727" name="Picture 7">
            <a:extLst>
              <a:ext uri="{FF2B5EF4-FFF2-40B4-BE49-F238E27FC236}">
                <a16:creationId xmlns:a16="http://schemas.microsoft.com/office/drawing/2014/main" id="{AF3FF21F-DBA1-48B3-8800-17483159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6742" name="Group 22">
            <a:extLst>
              <a:ext uri="{FF2B5EF4-FFF2-40B4-BE49-F238E27FC236}">
                <a16:creationId xmlns:a16="http://schemas.microsoft.com/office/drawing/2014/main" id="{3EF08944-AF47-4F0B-AE21-1D2AE257268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48000"/>
            <a:ext cx="8361363" cy="3048000"/>
            <a:chOff x="144" y="1920"/>
            <a:chExt cx="5267" cy="1920"/>
          </a:xfrm>
        </p:grpSpPr>
        <p:pic>
          <p:nvPicPr>
            <p:cNvPr id="286728" name="Picture 8">
              <a:extLst>
                <a:ext uri="{FF2B5EF4-FFF2-40B4-BE49-F238E27FC236}">
                  <a16:creationId xmlns:a16="http://schemas.microsoft.com/office/drawing/2014/main" id="{DD77DB12-7481-4D36-98CF-6F4DBEB66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29" name="Text Box 9">
              <a:extLst>
                <a:ext uri="{FF2B5EF4-FFF2-40B4-BE49-F238E27FC236}">
                  <a16:creationId xmlns:a16="http://schemas.microsoft.com/office/drawing/2014/main" id="{83A7CF61-33DE-4323-994F-EAC349534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552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а) север;</a:t>
              </a:r>
            </a:p>
          </p:txBody>
        </p:sp>
      </p:grpSp>
      <p:grpSp>
        <p:nvGrpSpPr>
          <p:cNvPr id="286743" name="Group 23">
            <a:extLst>
              <a:ext uri="{FF2B5EF4-FFF2-40B4-BE49-F238E27FC236}">
                <a16:creationId xmlns:a16="http://schemas.microsoft.com/office/drawing/2014/main" id="{BE2497DE-F9AB-4E16-A1A2-B36C081B39B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286730" name="Text Box 10">
              <a:extLst>
                <a:ext uri="{FF2B5EF4-FFF2-40B4-BE49-F238E27FC236}">
                  <a16:creationId xmlns:a16="http://schemas.microsoft.com/office/drawing/2014/main" id="{325F56BE-9B56-49D2-A470-D9258A761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запад;</a:t>
              </a:r>
            </a:p>
          </p:txBody>
        </p:sp>
        <p:pic>
          <p:nvPicPr>
            <p:cNvPr id="286736" name="Picture 16">
              <a:extLst>
                <a:ext uri="{FF2B5EF4-FFF2-40B4-BE49-F238E27FC236}">
                  <a16:creationId xmlns:a16="http://schemas.microsoft.com/office/drawing/2014/main" id="{DDE3BBFB-B596-490B-B687-E3E490DBF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4" name="Group 24">
            <a:extLst>
              <a:ext uri="{FF2B5EF4-FFF2-40B4-BE49-F238E27FC236}">
                <a16:creationId xmlns:a16="http://schemas.microsoft.com/office/drawing/2014/main" id="{4743504C-9536-40C8-9162-A07EE5E09FB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286731" name="Text Box 11">
              <a:extLst>
                <a:ext uri="{FF2B5EF4-FFF2-40B4-BE49-F238E27FC236}">
                  <a16:creationId xmlns:a16="http://schemas.microsoft.com/office/drawing/2014/main" id="{F17F8F0C-792C-42F5-B24F-E275CA385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в) восток;</a:t>
              </a:r>
            </a:p>
          </p:txBody>
        </p:sp>
        <p:pic>
          <p:nvPicPr>
            <p:cNvPr id="286737" name="Picture 17">
              <a:extLst>
                <a:ext uri="{FF2B5EF4-FFF2-40B4-BE49-F238E27FC236}">
                  <a16:creationId xmlns:a16="http://schemas.microsoft.com/office/drawing/2014/main" id="{1D8B9C72-D2D7-4006-8CF9-BF62188D2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5" name="Group 25">
            <a:extLst>
              <a:ext uri="{FF2B5EF4-FFF2-40B4-BE49-F238E27FC236}">
                <a16:creationId xmlns:a16="http://schemas.microsoft.com/office/drawing/2014/main" id="{B97ED8B1-07D2-41D6-8FEC-A88E1EA576F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286732" name="Text Box 12">
              <a:extLst>
                <a:ext uri="{FF2B5EF4-FFF2-40B4-BE49-F238E27FC236}">
                  <a16:creationId xmlns:a16="http://schemas.microsoft.com/office/drawing/2014/main" id="{46ABA1C6-E115-464A-9C00-BD9AE943A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55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г) юго-запад;</a:t>
              </a:r>
            </a:p>
          </p:txBody>
        </p:sp>
        <p:pic>
          <p:nvPicPr>
            <p:cNvPr id="286738" name="Picture 18">
              <a:extLst>
                <a:ext uri="{FF2B5EF4-FFF2-40B4-BE49-F238E27FC236}">
                  <a16:creationId xmlns:a16="http://schemas.microsoft.com/office/drawing/2014/main" id="{E7C78CAC-F114-4B5C-93AF-94A4569FF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6" name="Group 26">
            <a:extLst>
              <a:ext uri="{FF2B5EF4-FFF2-40B4-BE49-F238E27FC236}">
                <a16:creationId xmlns:a16="http://schemas.microsoft.com/office/drawing/2014/main" id="{3A61B78D-5645-4163-B361-C1269E7F6A3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610600" cy="3048000"/>
            <a:chOff x="240" y="1920"/>
            <a:chExt cx="5424" cy="1920"/>
          </a:xfrm>
        </p:grpSpPr>
        <p:sp>
          <p:nvSpPr>
            <p:cNvPr id="286733" name="Text Box 13">
              <a:extLst>
                <a:ext uri="{FF2B5EF4-FFF2-40B4-BE49-F238E27FC236}">
                  <a16:creationId xmlns:a16="http://schemas.microsoft.com/office/drawing/2014/main" id="{27FBA7FB-E666-4C12-86B5-3EA55C092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552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д) северо-запад;</a:t>
              </a:r>
            </a:p>
          </p:txBody>
        </p:sp>
        <p:pic>
          <p:nvPicPr>
            <p:cNvPr id="286739" name="Picture 19">
              <a:extLst>
                <a:ext uri="{FF2B5EF4-FFF2-40B4-BE49-F238E27FC236}">
                  <a16:creationId xmlns:a16="http://schemas.microsoft.com/office/drawing/2014/main" id="{21FAC36F-DE4E-4DF8-9739-9758CA912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7" name="Group 27">
            <a:extLst>
              <a:ext uri="{FF2B5EF4-FFF2-40B4-BE49-F238E27FC236}">
                <a16:creationId xmlns:a16="http://schemas.microsoft.com/office/drawing/2014/main" id="{E8BE01AC-63C0-4996-95D4-68E5345B43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286734" name="Text Box 14">
              <a:extLst>
                <a:ext uri="{FF2B5EF4-FFF2-40B4-BE49-F238E27FC236}">
                  <a16:creationId xmlns:a16="http://schemas.microsoft.com/office/drawing/2014/main" id="{60E351E3-34C3-4C67-945B-C84EDC81B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е) северо-восток;</a:t>
              </a:r>
            </a:p>
          </p:txBody>
        </p:sp>
        <p:pic>
          <p:nvPicPr>
            <p:cNvPr id="286740" name="Picture 20">
              <a:extLst>
                <a:ext uri="{FF2B5EF4-FFF2-40B4-BE49-F238E27FC236}">
                  <a16:creationId xmlns:a16="http://schemas.microsoft.com/office/drawing/2014/main" id="{D68C8406-BC75-428F-89C8-1DDE3E2C0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8" name="Group 28">
            <a:extLst>
              <a:ext uri="{FF2B5EF4-FFF2-40B4-BE49-F238E27FC236}">
                <a16:creationId xmlns:a16="http://schemas.microsoft.com/office/drawing/2014/main" id="{368F32EE-9B80-42BF-AF2C-639A12EE96D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286735" name="Text Box 15">
              <a:extLst>
                <a:ext uri="{FF2B5EF4-FFF2-40B4-BE49-F238E27FC236}">
                  <a16:creationId xmlns:a16="http://schemas.microsoft.com/office/drawing/2014/main" id="{714FFA62-073F-43F5-8BB4-A87C577FA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ж) юго-восток.</a:t>
              </a:r>
            </a:p>
          </p:txBody>
        </p:sp>
        <p:pic>
          <p:nvPicPr>
            <p:cNvPr id="286741" name="Picture 21">
              <a:extLst>
                <a:ext uri="{FF2B5EF4-FFF2-40B4-BE49-F238E27FC236}">
                  <a16:creationId xmlns:a16="http://schemas.microsoft.com/office/drawing/2014/main" id="{B6B2F19D-6C85-4552-B124-766616FF4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7C529-9B99-41A5-AC47-BEA13655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87418"/>
            <a:ext cx="6440388" cy="56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7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B61DE709-BBFC-469D-A1A6-9BAB079EB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47811" name="Text Box 3">
            <a:extLst>
              <a:ext uri="{FF2B5EF4-FFF2-40B4-BE49-F238E27FC236}">
                <a16:creationId xmlns:a16="http://schemas.microsoft.com/office/drawing/2014/main" id="{4056402F-5BD8-4F86-A488-301952FB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Получите т</a:t>
            </a:r>
            <a:r>
              <a:rPr lang="ru-RU" altLang="ru-RU" sz="2400" dirty="0">
                <a:cs typeface="Times New Roman" panose="02020603050405020304" pitchFamily="18" charset="0"/>
              </a:rPr>
              <a:t>раекторию движения точки</a:t>
            </a:r>
            <a:r>
              <a:rPr lang="ru-RU" altLang="ru-RU" dirty="0">
                <a:cs typeface="Times New Roman" panose="02020603050405020304" pitchFamily="18" charset="0"/>
              </a:rPr>
              <a:t>, закреплённой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 равно 2:3.</a:t>
            </a:r>
          </a:p>
        </p:txBody>
      </p:sp>
      <p:pic>
        <p:nvPicPr>
          <p:cNvPr id="247814" name="Picture 6">
            <a:extLst>
              <a:ext uri="{FF2B5EF4-FFF2-40B4-BE49-F238E27FC236}">
                <a16:creationId xmlns:a16="http://schemas.microsoft.com/office/drawing/2014/main" id="{22109EAB-60ED-4BE7-9E55-236B8769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2267129"/>
            <a:ext cx="3762375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71C8D9B4-3096-4712-B53E-1AB3BC9C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53955" name="Text Box 3">
            <a:extLst>
              <a:ext uri="{FF2B5EF4-FFF2-40B4-BE49-F238E27FC236}">
                <a16:creationId xmlns:a16="http://schemas.microsoft.com/office/drawing/2014/main" id="{0B0A5B8C-F11D-4388-93D7-F9CD26D2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Получите т</a:t>
            </a:r>
            <a:r>
              <a:rPr lang="ru-RU" altLang="ru-RU" sz="2400" dirty="0">
                <a:cs typeface="Times New Roman" panose="02020603050405020304" pitchFamily="18" charset="0"/>
              </a:rPr>
              <a:t>раекторию движения точки</a:t>
            </a:r>
            <a:r>
              <a:rPr lang="ru-RU" altLang="ru-RU" dirty="0">
                <a:cs typeface="Times New Roman" panose="02020603050405020304" pitchFamily="18" charset="0"/>
              </a:rPr>
              <a:t>, закреплённой на </a:t>
            </a:r>
            <a:r>
              <a:rPr lang="ru-RU" altLang="ru-RU" dirty="0"/>
              <a:t>продолжение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 если </a:t>
            </a:r>
            <a:r>
              <a:rPr lang="ru-RU" altLang="ru-RU" dirty="0"/>
              <a:t>отношение радиусов равно 2:3.</a:t>
            </a:r>
          </a:p>
        </p:txBody>
      </p:sp>
      <p:pic>
        <p:nvPicPr>
          <p:cNvPr id="253957" name="Picture 5">
            <a:extLst>
              <a:ext uri="{FF2B5EF4-FFF2-40B4-BE49-F238E27FC236}">
                <a16:creationId xmlns:a16="http://schemas.microsoft.com/office/drawing/2014/main" id="{5B405C13-15FF-4C6B-A59C-0C71024E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1" y="2267129"/>
            <a:ext cx="3755718" cy="379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D313DC43-FE1A-4BDA-A3F1-7F7F99D9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56003" name="Text Box 3">
            <a:extLst>
              <a:ext uri="{FF2B5EF4-FFF2-40B4-BE49-F238E27FC236}">
                <a16:creationId xmlns:a16="http://schemas.microsoft.com/office/drawing/2014/main" id="{FA08F30B-BCF4-458D-B23D-917A13A6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Получите т</a:t>
            </a:r>
            <a:r>
              <a:rPr lang="ru-RU" altLang="ru-RU" sz="2400" dirty="0">
                <a:cs typeface="Times New Roman" panose="02020603050405020304" pitchFamily="18" charset="0"/>
              </a:rPr>
              <a:t>раекторию движения точки</a:t>
            </a:r>
            <a:r>
              <a:rPr lang="ru-RU" altLang="ru-RU" dirty="0">
                <a:cs typeface="Times New Roman" panose="02020603050405020304" pitchFamily="18" charset="0"/>
              </a:rPr>
              <a:t>, закреплённой на </a:t>
            </a:r>
            <a:r>
              <a:rPr lang="ru-RU" altLang="ru-RU" dirty="0"/>
              <a:t>радиусе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 если </a:t>
            </a:r>
            <a:r>
              <a:rPr lang="ru-RU" altLang="ru-RU" dirty="0"/>
              <a:t>отношение радиусов равно 2:3.</a:t>
            </a:r>
          </a:p>
        </p:txBody>
      </p:sp>
      <p:pic>
        <p:nvPicPr>
          <p:cNvPr id="256005" name="Picture 5">
            <a:extLst>
              <a:ext uri="{FF2B5EF4-FFF2-40B4-BE49-F238E27FC236}">
                <a16:creationId xmlns:a16="http://schemas.microsoft.com/office/drawing/2014/main" id="{CF592624-A192-4934-AA75-C2C9DBFA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350"/>
            <a:ext cx="3709392" cy="35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095983B6-B814-4854-8CF6-F903CB5B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847A3C69-17F1-4021-972B-5D554401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Получите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1:2.</a:t>
            </a:r>
          </a:p>
        </p:txBody>
      </p:sp>
      <p:pic>
        <p:nvPicPr>
          <p:cNvPr id="270342" name="Picture 6">
            <a:extLst>
              <a:ext uri="{FF2B5EF4-FFF2-40B4-BE49-F238E27FC236}">
                <a16:creationId xmlns:a16="http://schemas.microsoft.com/office/drawing/2014/main" id="{7B3BC30C-6B53-4C2C-A50F-C0184F64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004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47D7D756-261C-43B6-BD8B-D9434A9F4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AEC420C5-F927-42EB-B37C-46A9243B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Получите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2:1.</a:t>
            </a:r>
          </a:p>
        </p:txBody>
      </p:sp>
      <p:pic>
        <p:nvPicPr>
          <p:cNvPr id="274437" name="Picture 5">
            <a:extLst>
              <a:ext uri="{FF2B5EF4-FFF2-40B4-BE49-F238E27FC236}">
                <a16:creationId xmlns:a16="http://schemas.microsoft.com/office/drawing/2014/main" id="{CB8AB057-A47D-4955-98A8-187AF70E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0386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00E5AD45-8879-4D60-A449-B8FA332FF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72387" name="Text Box 3">
            <a:extLst>
              <a:ext uri="{FF2B5EF4-FFF2-40B4-BE49-F238E27FC236}">
                <a16:creationId xmlns:a16="http://schemas.microsoft.com/office/drawing/2014/main" id="{1B978CA6-14B0-449B-8DD3-667DFA71E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Получите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2:5.</a:t>
            </a:r>
          </a:p>
        </p:txBody>
      </p:sp>
      <p:pic>
        <p:nvPicPr>
          <p:cNvPr id="272389" name="Picture 5">
            <a:extLst>
              <a:ext uri="{FF2B5EF4-FFF2-40B4-BE49-F238E27FC236}">
                <a16:creationId xmlns:a16="http://schemas.microsoft.com/office/drawing/2014/main" id="{0DEA01D3-02F0-4B08-B403-EF71E03F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78301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C46C8D4D-6900-438F-BF36-DA20CAAEF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Гипоциклоида</a:t>
            </a:r>
          </a:p>
        </p:txBody>
      </p:sp>
      <p:sp>
        <p:nvSpPr>
          <p:cNvPr id="258051" name="Text Box 3">
            <a:extLst>
              <a:ext uri="{FF2B5EF4-FFF2-40B4-BE49-F238E27FC236}">
                <a16:creationId xmlns:a16="http://schemas.microsoft.com/office/drawing/2014/main" id="{DB07D426-BD55-4A21-9255-DDB9AAC9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Кривая, которую описывает точка, закрепленная на окружности, катящейся </a:t>
            </a:r>
            <a:r>
              <a:rPr lang="ru-RU" altLang="ru-RU" dirty="0"/>
              <a:t>с внутренней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гипо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При этом отношение радиусов может быть различным. Нарисуйте гипоциклоиду, когда отношение радиусов равно 2:5.</a:t>
            </a:r>
          </a:p>
        </p:txBody>
      </p:sp>
      <p:pic>
        <p:nvPicPr>
          <p:cNvPr id="258053" name="Picture 5">
            <a:extLst>
              <a:ext uri="{FF2B5EF4-FFF2-40B4-BE49-F238E27FC236}">
                <a16:creationId xmlns:a16="http://schemas.microsoft.com/office/drawing/2014/main" id="{FCDC834D-4A6C-4F29-8C61-594A8832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0045"/>
            <a:ext cx="3528392" cy="34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F5B8D-4182-4098-94CD-474C78CC1E6A}"/>
              </a:ext>
            </a:extLst>
          </p:cNvPr>
          <p:cNvSpPr txBox="1"/>
          <p:nvPr/>
        </p:nvSpPr>
        <p:spPr>
          <a:xfrm>
            <a:off x="9832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-33305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 может катиться по другой окружности, не только с внешней стороны, но и внутри окружности. Соответствующая траектория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гипоциклоидой.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CD5978-C79E-4392-BAE9-C1C32AF33830}"/>
                  </a:ext>
                </a:extLst>
              </p:cNvPr>
              <p:cNvSpPr txBox="1"/>
              <p:nvPr/>
            </p:nvSpPr>
            <p:spPr>
              <a:xfrm>
                <a:off x="9832" y="1484784"/>
                <a:ext cx="9144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40385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пример гипоциклоиды, для которой отношение радиусов равно 0.4. Для получения соответствующей траектории в предыдущих действиях для получения эпициклоиды нужно произвести следующие замены.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Вместо координат (1.4,0)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координаты (0.6, 0).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Вместо угла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поворота точки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угол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В результате закреплённая точка будет описывать кривую, изображённую на следующем слайде.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ru-RU" dirty="0"/>
                  <a:t>Получите эту траекторию в компьютерной программе </a:t>
                </a:r>
                <a:r>
                  <a:rPr lang="en-US" dirty="0"/>
                  <a:t>GeoGebra.</a:t>
                </a:r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CD5978-C79E-4392-BAE9-C1C32AF33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" y="1484784"/>
                <a:ext cx="9144000" cy="4154984"/>
              </a:xfrm>
              <a:prstGeom prst="rect">
                <a:avLst/>
              </a:prstGeom>
              <a:blipFill>
                <a:blip r:embed="rId3"/>
                <a:stretch>
                  <a:fillRect l="-1067" t="-1175" r="-1000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091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AEC08-E3B6-46B7-9967-87E6D791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59061"/>
            <a:ext cx="6051362" cy="53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>
            <a:extLst>
              <a:ext uri="{FF2B5EF4-FFF2-40B4-BE49-F238E27FC236}">
                <a16:creationId xmlns:a16="http://schemas.microsoft.com/office/drawing/2014/main" id="{56612311-7BCE-4997-A994-DFB2983D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Соединяя 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циклоид</a:t>
            </a:r>
            <a:r>
              <a:rPr lang="ru-RU" altLang="ru-RU" sz="3200" dirty="0"/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4677" name="Picture 5">
            <a:extLst>
              <a:ext uri="{FF2B5EF4-FFF2-40B4-BE49-F238E27FC236}">
                <a16:creationId xmlns:a16="http://schemas.microsoft.com/office/drawing/2014/main" id="{BFF1623D-59F7-4A42-B00F-B36F0B90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C0EB3F75-328D-4D0E-B0AE-56ADADF47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39619" name="Text Box 3">
            <a:extLst>
              <a:ext uri="{FF2B5EF4-FFF2-40B4-BE49-F238E27FC236}">
                <a16:creationId xmlns:a16="http://schemas.microsoft.com/office/drawing/2014/main" id="{F5455D0D-3D17-4E22-93CF-C9B50DC6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4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астро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endParaRPr lang="ru-RU" altLang="ru-RU" sz="2800" dirty="0"/>
          </a:p>
        </p:txBody>
      </p:sp>
      <p:pic>
        <p:nvPicPr>
          <p:cNvPr id="239622" name="Picture 6">
            <a:extLst>
              <a:ext uri="{FF2B5EF4-FFF2-40B4-BE49-F238E27FC236}">
                <a16:creationId xmlns:a16="http://schemas.microsoft.com/office/drawing/2014/main" id="{7E94F55A-55D2-4431-83BA-F4B135A6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312368" cy="324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9F4770B9-01E5-49D8-9650-378B95829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90819" name="Text Box 3">
            <a:extLst>
              <a:ext uri="{FF2B5EF4-FFF2-40B4-BE49-F238E27FC236}">
                <a16:creationId xmlns:a16="http://schemas.microsoft.com/office/drawing/2014/main" id="{8BD73C41-8EE6-4D1D-9C95-D4344ECF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астроида: а) оси симметрии; б) центр симметрии?</a:t>
            </a:r>
          </a:p>
        </p:txBody>
      </p:sp>
      <p:sp>
        <p:nvSpPr>
          <p:cNvPr id="290826" name="Text Box 10">
            <a:extLst>
              <a:ext uri="{FF2B5EF4-FFF2-40B4-BE49-F238E27FC236}">
                <a16:creationId xmlns:a16="http://schemas.microsoft.com/office/drawing/2014/main" id="{5B9A1D7A-4D21-42C5-8B86-F8171B52B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Да;</a:t>
            </a:r>
          </a:p>
        </p:txBody>
      </p:sp>
      <p:sp>
        <p:nvSpPr>
          <p:cNvPr id="290827" name="Text Box 11">
            <a:extLst>
              <a:ext uri="{FF2B5EF4-FFF2-40B4-BE49-F238E27FC236}">
                <a16:creationId xmlns:a16="http://schemas.microsoft.com/office/drawing/2014/main" id="{2AB80D0E-1130-47B3-A422-48FD59F5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да.</a:t>
            </a:r>
          </a:p>
        </p:txBody>
      </p:sp>
    </p:spTree>
    <p:extLst>
      <p:ext uri="{BB962C8B-B14F-4D97-AF65-F5344CB8AC3E}">
        <p14:creationId xmlns:p14="http://schemas.microsoft.com/office/powerpoint/2010/main" val="30244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6" grpId="0" autoUpdateAnimBg="0"/>
      <p:bldP spid="29082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0A5F86A6-E624-4398-91E4-F17EC2AC2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46B7D241-BFC6-413F-BE3D-2F0B8BED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Получите траекторию движения вершины квадрата со стороной 1, катящегося с внутренней стороны по другому квадрату со стороной 4.</a:t>
            </a:r>
          </a:p>
        </p:txBody>
      </p:sp>
      <p:pic>
        <p:nvPicPr>
          <p:cNvPr id="301060" name="Picture 4">
            <a:extLst>
              <a:ext uri="{FF2B5EF4-FFF2-40B4-BE49-F238E27FC236}">
                <a16:creationId xmlns:a16="http://schemas.microsoft.com/office/drawing/2014/main" id="{8DA0B793-1611-4E40-8740-8ECB919D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057400"/>
            <a:ext cx="41560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>
            <a:extLst>
              <a:ext uri="{FF2B5EF4-FFF2-40B4-BE49-F238E27FC236}">
                <a16:creationId xmlns:a16="http://schemas.microsoft.com/office/drawing/2014/main" id="{26963BBB-8267-48E6-B6CC-0EA4523A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64904"/>
            <a:ext cx="3686021" cy="363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CD817B96-DCE2-4281-818C-3287B5865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pic>
        <p:nvPicPr>
          <p:cNvPr id="241670" name="Picture 6">
            <a:extLst>
              <a:ext uri="{FF2B5EF4-FFF2-40B4-BE49-F238E27FC236}">
                <a16:creationId xmlns:a16="http://schemas.microsoft.com/office/drawing/2014/main" id="{C7B947DF-F8D5-4CFA-A94F-F0122704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3681"/>
            <a:ext cx="3629000" cy="35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71" name="Text Box 7">
            <a:extLst>
              <a:ext uri="{FF2B5EF4-FFF2-40B4-BE49-F238E27FC236}">
                <a16:creationId xmlns:a16="http://schemas.microsoft.com/office/drawing/2014/main" id="{F8D366AE-62C6-42C3-AA37-CDDA413E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400" dirty="0"/>
              <a:t> </a:t>
            </a:r>
            <a:r>
              <a:rPr lang="ru-RU" altLang="ru-RU" sz="2800" dirty="0"/>
              <a:t>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</a:t>
            </a:r>
            <a:r>
              <a:rPr lang="ru-RU" altLang="ru-RU" sz="2800" dirty="0"/>
              <a:t>продолжении радиуса 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4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удлиненной астро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438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258BD8D7-4386-4647-BAE1-1F0D56A73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43715" name="Text Box 3">
            <a:extLst>
              <a:ext uri="{FF2B5EF4-FFF2-40B4-BE49-F238E27FC236}">
                <a16:creationId xmlns:a16="http://schemas.microsoft.com/office/drawing/2014/main" id="{F239CB37-D213-4863-BF5D-6FE42DE9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 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3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кривой Штейнера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  <p:pic>
        <p:nvPicPr>
          <p:cNvPr id="243718" name="Picture 6">
            <a:extLst>
              <a:ext uri="{FF2B5EF4-FFF2-40B4-BE49-F238E27FC236}">
                <a16:creationId xmlns:a16="http://schemas.microsoft.com/office/drawing/2014/main" id="{EE1C9CF5-DCEB-4C87-96AB-EB5C8471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71935"/>
            <a:ext cx="3561184" cy="34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702FB17E-9EB3-4FE1-87DF-3DCA39D6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45765" name="Text Box 5">
            <a:extLst>
              <a:ext uri="{FF2B5EF4-FFF2-40B4-BE49-F238E27FC236}">
                <a16:creationId xmlns:a16="http://schemas.microsoft.com/office/drawing/2014/main" id="{ED63E5EA-4ACE-4C4F-9BFE-3A98EB38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400" dirty="0"/>
              <a:t> </a:t>
            </a:r>
            <a:r>
              <a:rPr lang="ru-RU" altLang="ru-RU" sz="2800" dirty="0"/>
              <a:t>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</a:t>
            </a:r>
            <a:r>
              <a:rPr lang="ru-RU" altLang="ru-RU" sz="2800" dirty="0"/>
              <a:t>продолжении радиуса 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</a:t>
            </a:r>
            <a:r>
              <a:rPr lang="en-US" altLang="ru-RU" sz="2800" dirty="0"/>
              <a:t>3</a:t>
            </a:r>
            <a:r>
              <a:rPr lang="ru-RU" altLang="ru-RU" sz="2800" dirty="0"/>
              <a:t>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удлиненной кривой Штейнера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  <p:pic>
        <p:nvPicPr>
          <p:cNvPr id="245766" name="Picture 6">
            <a:extLst>
              <a:ext uri="{FF2B5EF4-FFF2-40B4-BE49-F238E27FC236}">
                <a16:creationId xmlns:a16="http://schemas.microsoft.com/office/drawing/2014/main" id="{31BC3169-5E8E-4B98-BAFF-9A4BF5B2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2" y="2856369"/>
            <a:ext cx="3744416" cy="34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EAC34D74-9713-4CF1-9A55-09FA33360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A3B701A7-900C-4A1A-AEB9-445509DB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Нарисуйте траекторию движения </a:t>
            </a:r>
            <a:r>
              <a:rPr lang="ru-RU" altLang="ru-RU" sz="2800" dirty="0">
                <a:cs typeface="Times New Roman" panose="02020603050405020304" pitchFamily="18" charset="0"/>
              </a:rPr>
              <a:t>точк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другой окружности в два раза большего радиуса.</a:t>
            </a:r>
          </a:p>
        </p:txBody>
      </p:sp>
      <p:pic>
        <p:nvPicPr>
          <p:cNvPr id="335883" name="Picture 11">
            <a:extLst>
              <a:ext uri="{FF2B5EF4-FFF2-40B4-BE49-F238E27FC236}">
                <a16:creationId xmlns:a16="http://schemas.microsoft.com/office/drawing/2014/main" id="{DC7630AE-DDA4-487E-9DEA-814D13AE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10" y="2455863"/>
            <a:ext cx="2993516" cy="284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86" name="Group 14">
            <a:extLst>
              <a:ext uri="{FF2B5EF4-FFF2-40B4-BE49-F238E27FC236}">
                <a16:creationId xmlns:a16="http://schemas.microsoft.com/office/drawing/2014/main" id="{700CFD57-6268-4690-AE44-13A23698A45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455862"/>
            <a:ext cx="5761038" cy="3825876"/>
            <a:chOff x="249" y="1547"/>
            <a:chExt cx="3629" cy="2410"/>
          </a:xfrm>
        </p:grpSpPr>
        <p:sp>
          <p:nvSpPr>
            <p:cNvPr id="335879" name="Text Box 7">
              <a:extLst>
                <a:ext uri="{FF2B5EF4-FFF2-40B4-BE49-F238E27FC236}">
                  <a16:creationId xmlns:a16="http://schemas.microsoft.com/office/drawing/2014/main" id="{7AAAD499-68D0-43B7-B47F-B3D4D78D4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627"/>
              <a:ext cx="36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/>
                <a:t> Диаметр окружности.</a:t>
              </a:r>
            </a:p>
          </p:txBody>
        </p:sp>
        <p:pic>
          <p:nvPicPr>
            <p:cNvPr id="335884" name="Picture 12">
              <a:extLst>
                <a:ext uri="{FF2B5EF4-FFF2-40B4-BE49-F238E27FC236}">
                  <a16:creationId xmlns:a16="http://schemas.microsoft.com/office/drawing/2014/main" id="{EB7FAE08-BA41-4D09-8FA5-10E45B211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1547"/>
              <a:ext cx="1875" cy="1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81DB0F6E-DBE7-4AC2-955C-EBD013933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37923" name="Text Box 3">
            <a:extLst>
              <a:ext uri="{FF2B5EF4-FFF2-40B4-BE49-F238E27FC236}">
                <a16:creationId xmlns:a16="http://schemas.microsoft.com/office/drawing/2014/main" id="{FD83467D-C250-451B-BF2C-3F9CEFC4C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Докажите, что траекторией движения </a:t>
            </a:r>
            <a:r>
              <a:rPr lang="ru-RU" altLang="ru-RU" sz="2800" dirty="0">
                <a:cs typeface="Times New Roman" panose="02020603050405020304" pitchFamily="18" charset="0"/>
              </a:rPr>
              <a:t>точк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другой окружности в два раза большего радиуса, является диаметр.</a:t>
            </a:r>
          </a:p>
        </p:txBody>
      </p:sp>
      <p:pic>
        <p:nvPicPr>
          <p:cNvPr id="337929" name="Picture 9">
            <a:extLst>
              <a:ext uri="{FF2B5EF4-FFF2-40B4-BE49-F238E27FC236}">
                <a16:creationId xmlns:a16="http://schemas.microsoft.com/office/drawing/2014/main" id="{38C8FB3B-28A6-499A-B086-5E534772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413000"/>
            <a:ext cx="21050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31" name="Group 11">
            <a:extLst>
              <a:ext uri="{FF2B5EF4-FFF2-40B4-BE49-F238E27FC236}">
                <a16:creationId xmlns:a16="http://schemas.microsoft.com/office/drawing/2014/main" id="{6010CAC5-3A65-4F99-91A9-B07D798D38A9}"/>
              </a:ext>
            </a:extLst>
          </p:cNvPr>
          <p:cNvGrpSpPr>
            <a:grpSpLocks/>
          </p:cNvGrpSpPr>
          <p:nvPr/>
        </p:nvGrpSpPr>
        <p:grpSpPr bwMode="auto">
          <a:xfrm>
            <a:off x="0" y="2413000"/>
            <a:ext cx="9144000" cy="4249738"/>
            <a:chOff x="0" y="1520"/>
            <a:chExt cx="5760" cy="2677"/>
          </a:xfrm>
        </p:grpSpPr>
        <p:sp>
          <p:nvSpPr>
            <p:cNvPr id="337927" name="Text Box 7">
              <a:extLst>
                <a:ext uri="{FF2B5EF4-FFF2-40B4-BE49-F238E27FC236}">
                  <a16:creationId xmlns:a16="http://schemas.microsoft.com/office/drawing/2014/main" id="{1B1A762F-3132-4F51-97C4-8AD86446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76"/>
              <a:ext cx="576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Решение:</a:t>
              </a:r>
              <a:r>
                <a:rPr lang="ru-RU" altLang="ru-RU" dirty="0"/>
                <a:t> Пусть катящаяся окружность переместилась из точки </a:t>
              </a:r>
              <a:r>
                <a:rPr lang="en-US" altLang="ru-RU" i="1" dirty="0"/>
                <a:t>B </a:t>
              </a:r>
              <a:r>
                <a:rPr lang="ru-RU" altLang="ru-RU" dirty="0"/>
                <a:t>в точку </a:t>
              </a:r>
              <a:r>
                <a:rPr lang="en-US" altLang="ru-RU" i="1" dirty="0"/>
                <a:t>D</a:t>
              </a:r>
              <a:r>
                <a:rPr lang="en-US" altLang="ru-RU" dirty="0"/>
                <a:t>,</a:t>
              </a:r>
              <a:r>
                <a:rPr lang="ru-RU" altLang="ru-RU" i="1" dirty="0"/>
                <a:t> </a:t>
              </a:r>
              <a:r>
                <a:rPr lang="en-US" altLang="ru-RU" i="1" dirty="0"/>
                <a:t>P </a:t>
              </a:r>
              <a:r>
                <a:rPr lang="ru-RU" altLang="ru-RU" i="1" dirty="0"/>
                <a:t>– </a:t>
              </a:r>
              <a:r>
                <a:rPr lang="ru-RU" altLang="ru-RU" dirty="0"/>
                <a:t>ее центр. Обозначим </a:t>
              </a:r>
              <a:r>
                <a:rPr lang="en-US" altLang="ru-RU" i="1" dirty="0"/>
                <a:t>C </a:t>
              </a:r>
              <a:r>
                <a:rPr lang="ru-RU" altLang="ru-RU" dirty="0"/>
                <a:t>точку пересечения диаметра </a:t>
              </a:r>
              <a:r>
                <a:rPr lang="en-US" altLang="ru-RU" i="1" dirty="0"/>
                <a:t>AB </a:t>
              </a:r>
              <a:r>
                <a:rPr lang="ru-RU" altLang="ru-RU" dirty="0"/>
                <a:t>с этой окружностью. Тогда угол </a:t>
              </a:r>
              <a:r>
                <a:rPr lang="en-US" altLang="ru-RU" i="1" dirty="0"/>
                <a:t>CPD </a:t>
              </a:r>
              <a:r>
                <a:rPr lang="ru-RU" altLang="ru-RU" dirty="0"/>
                <a:t>в два раза больше угла </a:t>
              </a:r>
              <a:r>
                <a:rPr lang="en-US" altLang="ru-RU" i="1" dirty="0"/>
                <a:t>BOD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дуги </a:t>
              </a:r>
              <a:r>
                <a:rPr lang="en-US" altLang="ru-RU" i="1" dirty="0"/>
                <a:t>BD </a:t>
              </a:r>
              <a:r>
                <a:rPr lang="ru-RU" altLang="ru-RU" dirty="0"/>
                <a:t>и </a:t>
              </a:r>
              <a:r>
                <a:rPr lang="en-US" altLang="ru-RU" i="1" dirty="0"/>
                <a:t>CD </a:t>
              </a:r>
              <a:r>
                <a:rPr lang="ru-RU" altLang="ru-RU" dirty="0"/>
                <a:t>равны, т.е. </a:t>
              </a:r>
              <a:r>
                <a:rPr lang="en-US" altLang="ru-RU" i="1" dirty="0"/>
                <a:t>C </a:t>
              </a:r>
              <a:r>
                <a:rPr lang="ru-RU" altLang="ru-RU" i="1" dirty="0"/>
                <a:t>–</a:t>
              </a:r>
              <a:r>
                <a:rPr lang="ru-RU" altLang="ru-RU" dirty="0"/>
                <a:t> точка, закрепленная на катящейся окружности.</a:t>
              </a:r>
            </a:p>
          </p:txBody>
        </p:sp>
        <p:pic>
          <p:nvPicPr>
            <p:cNvPr id="337930" name="Picture 10">
              <a:extLst>
                <a:ext uri="{FF2B5EF4-FFF2-40B4-BE49-F238E27FC236}">
                  <a16:creationId xmlns:a16="http://schemas.microsoft.com/office/drawing/2014/main" id="{D0F1D157-CFDA-4E38-940B-D467BE1DB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1520"/>
              <a:ext cx="1474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501E676-ACCC-436F-9906-DFA7AFC7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Для моделирования циклоиды в компьютерной программе </a:t>
            </a:r>
            <a:r>
              <a:rPr lang="en-US" altLang="ru-RU" dirty="0"/>
              <a:t>GeoGebra </a:t>
            </a:r>
            <a:r>
              <a:rPr lang="ru-RU" altLang="ru-RU" dirty="0"/>
              <a:t>в</a:t>
            </a:r>
            <a:r>
              <a:rPr lang="ru-RU" altLang="ru-RU" sz="2200" dirty="0"/>
              <a:t> панели инструментов выберем окно «Ползунок». Зададим в нём ползунок </a:t>
            </a:r>
            <a:r>
              <a:rPr lang="en-US" altLang="ru-RU" sz="2200" i="1" dirty="0"/>
              <a:t>a</a:t>
            </a:r>
            <a:r>
              <a:rPr lang="ru-RU" altLang="ru-RU" sz="2200" dirty="0"/>
              <a:t>, изменяющийся, например, от -2 до 8. 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В строке «Ввод» наберём: </a:t>
            </a:r>
            <a:r>
              <a:rPr lang="en-US" altLang="ru-RU" sz="2200" dirty="0"/>
              <a:t>O=(a,1) </a:t>
            </a:r>
            <a:r>
              <a:rPr lang="ru-RU" altLang="ru-RU" sz="2200" dirty="0"/>
              <a:t>и нажмём </a:t>
            </a:r>
            <a:r>
              <a:rPr lang="en-US" altLang="ru-RU" sz="2200" dirty="0"/>
              <a:t>“Enter”. </a:t>
            </a:r>
            <a:r>
              <a:rPr lang="ru-RU" altLang="ru-RU" sz="2200" dirty="0"/>
              <a:t>Наберём: </a:t>
            </a:r>
            <a:r>
              <a:rPr lang="en-US" altLang="ru-RU" sz="2200" dirty="0"/>
              <a:t>A=(a,0) </a:t>
            </a:r>
            <a:r>
              <a:rPr lang="ru-RU" altLang="ru-RU" sz="2200" dirty="0"/>
              <a:t>и нажмём </a:t>
            </a:r>
            <a:r>
              <a:rPr lang="en-US" altLang="ru-RU" sz="2200" dirty="0"/>
              <a:t>“Enter”.</a:t>
            </a:r>
            <a:r>
              <a:rPr lang="ru-RU" altLang="ru-RU" sz="2200" dirty="0"/>
              <a:t> Получим соответствующие точки.</a:t>
            </a:r>
            <a:r>
              <a:rPr lang="en-US" altLang="ru-RU" sz="2200" dirty="0"/>
              <a:t> 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С помощью инструмента «Окружность по центру и радиусу» построим окружность с центром </a:t>
            </a:r>
            <a:r>
              <a:rPr lang="en-US" altLang="ru-RU" sz="2200" i="1" dirty="0"/>
              <a:t>O </a:t>
            </a:r>
            <a:r>
              <a:rPr lang="ru-RU" altLang="ru-RU" sz="2200" dirty="0"/>
              <a:t> и радиусом 1.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С помощью инструмента «Поворот вокруг точки» повернём точку </a:t>
            </a:r>
            <a:r>
              <a:rPr lang="en-US" altLang="ru-RU" sz="2200" i="1" dirty="0"/>
              <a:t>A </a:t>
            </a:r>
            <a:r>
              <a:rPr lang="ru-RU" altLang="ru-RU" sz="2200" dirty="0"/>
              <a:t>вокруг точки </a:t>
            </a:r>
            <a:r>
              <a:rPr lang="en-US" altLang="ru-RU" sz="2200" i="1" dirty="0"/>
              <a:t>O </a:t>
            </a:r>
            <a:r>
              <a:rPr lang="ru-RU" altLang="ru-RU" sz="2200" dirty="0"/>
              <a:t>на угол </a:t>
            </a:r>
            <a:r>
              <a:rPr lang="en-US" altLang="ru-RU" sz="2200" i="1" dirty="0"/>
              <a:t>a </a:t>
            </a:r>
            <a:r>
              <a:rPr lang="ru-RU" altLang="ru-RU" sz="2200" dirty="0"/>
              <a:t>радиан по часовой стрелке.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С помощью инструмента «Отрезок» соединим точки </a:t>
            </a:r>
            <a:r>
              <a:rPr lang="en-US" altLang="ru-RU" sz="2200" i="1" dirty="0"/>
              <a:t>O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A’ </a:t>
            </a:r>
            <a:r>
              <a:rPr lang="ru-RU" altLang="ru-RU" sz="2200" dirty="0"/>
              <a:t>отрезком.</a:t>
            </a:r>
            <a:r>
              <a:rPr lang="en-US" altLang="ru-RU" sz="2200" dirty="0"/>
              <a:t> </a:t>
            </a:r>
            <a:r>
              <a:rPr lang="ru-RU" altLang="ru-RU" sz="2200" dirty="0"/>
              <a:t>Правой кнопкой «мыши» кликнем по точке </a:t>
            </a:r>
            <a:r>
              <a:rPr lang="en-US" altLang="ru-RU" sz="2200" i="1" dirty="0"/>
              <a:t>A’</a:t>
            </a:r>
            <a:r>
              <a:rPr lang="ru-RU" altLang="ru-RU" sz="2200" dirty="0"/>
              <a:t>, и выберем строчку «Оставлять след».</a:t>
            </a:r>
            <a:r>
              <a:rPr lang="ru-RU" altLang="ru-RU" sz="2200" i="1" dirty="0"/>
              <a:t> </a:t>
            </a:r>
            <a:r>
              <a:rPr lang="ru-RU" altLang="ru-RU" sz="2200" dirty="0"/>
              <a:t>Уберём лишние обозначения и изменим цвет.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Правой кнопкой «мыши» кликнем по ползунку, и выберем строчку «анимировать».</a:t>
            </a:r>
            <a:r>
              <a:rPr lang="ru-RU" altLang="ru-RU" sz="2200" i="1" dirty="0"/>
              <a:t> </a:t>
            </a:r>
            <a:r>
              <a:rPr lang="ru-RU" altLang="ru-RU" sz="2200" dirty="0"/>
              <a:t>Окружность покатится по оси абсцисс, а, закреплённая на ней, точка будет описывать циклоиду. Она показана на следующем слайде.	Получите эту траекторию в компьютерной программе </a:t>
            </a:r>
            <a:r>
              <a:rPr lang="en-US" altLang="ru-RU" sz="2200" dirty="0"/>
              <a:t>GeoGebra.</a:t>
            </a:r>
            <a:r>
              <a:rPr lang="ru-RU" altLang="ru-RU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392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20E5C0-668A-4300-A671-95D50F8A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86408"/>
            <a:ext cx="658939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FF6D3960-F3D7-47A2-BD9C-92D636611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2915FD4A-468C-455A-B7AD-B21CAECB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Окружность радиуса 1 катится по прямой. На каком расстоянии от этой прямой будут находится точки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1</a:t>
            </a:r>
            <a:r>
              <a:rPr lang="en-US" altLang="ru-RU" sz="3200" dirty="0"/>
              <a:t>, …,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7</a:t>
            </a:r>
            <a:r>
              <a:rPr lang="en-US" altLang="ru-RU" sz="3200" dirty="0"/>
              <a:t>?</a:t>
            </a:r>
            <a:endParaRPr lang="ru-RU" altLang="ru-RU" sz="3200" dirty="0"/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14B4D1F8-C176-4706-81DA-71E22E65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2638" name="Group 14">
            <a:extLst>
              <a:ext uri="{FF2B5EF4-FFF2-40B4-BE49-F238E27FC236}">
                <a16:creationId xmlns:a16="http://schemas.microsoft.com/office/drawing/2014/main" id="{25330B7E-97ED-460C-BE76-AD33A87A528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638800"/>
            <a:ext cx="8229600" cy="914400"/>
            <a:chOff x="192" y="3552"/>
            <a:chExt cx="5184" cy="576"/>
          </a:xfrm>
        </p:grpSpPr>
        <p:sp>
          <p:nvSpPr>
            <p:cNvPr id="282630" name="Text Box 6">
              <a:extLst>
                <a:ext uri="{FF2B5EF4-FFF2-40B4-BE49-F238E27FC236}">
                  <a16:creationId xmlns:a16="http://schemas.microsoft.com/office/drawing/2014/main" id="{BD0726E4-DE13-46BE-8AFF-264C4E909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96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            </a:t>
              </a:r>
              <a:r>
                <a:rPr lang="ru-RU" altLang="ru-RU"/>
                <a:t>, 1,              , 2,              , 1,              .</a:t>
              </a:r>
            </a:p>
          </p:txBody>
        </p:sp>
        <p:graphicFrame>
          <p:nvGraphicFramePr>
            <p:cNvPr id="282631" name="Object 7">
              <a:extLst>
                <a:ext uri="{FF2B5EF4-FFF2-40B4-BE49-F238E27FC236}">
                  <a16:creationId xmlns:a16="http://schemas.microsoft.com/office/drawing/2014/main" id="{FE2D0835-3722-4BF0-80AA-0F05766CCC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552"/>
            <a:ext cx="6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65160" imgH="914400" progId="Equation.DSMT4">
                    <p:embed/>
                  </p:oleObj>
                </mc:Choice>
                <mc:Fallback>
                  <p:oleObj name="Equation" r:id="rId4" imgW="965160" imgH="914400" progId="Equation.DSMT4">
                    <p:embed/>
                    <p:pic>
                      <p:nvPicPr>
                        <p:cNvPr id="282631" name="Object 7">
                          <a:extLst>
                            <a:ext uri="{FF2B5EF4-FFF2-40B4-BE49-F238E27FC236}">
                              <a16:creationId xmlns:a16="http://schemas.microsoft.com/office/drawing/2014/main" id="{FE2D0835-3722-4BF0-80AA-0F05766CCC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552"/>
                          <a:ext cx="6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2" name="Object 8">
              <a:extLst>
                <a:ext uri="{FF2B5EF4-FFF2-40B4-BE49-F238E27FC236}">
                  <a16:creationId xmlns:a16="http://schemas.microsoft.com/office/drawing/2014/main" id="{657639A9-5B66-4950-B456-4A1E3547E6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4" y="3552"/>
            <a:ext cx="61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77760" imgH="914400" progId="Equation.DSMT4">
                    <p:embed/>
                  </p:oleObj>
                </mc:Choice>
                <mc:Fallback>
                  <p:oleObj name="Equation" r:id="rId6" imgW="977760" imgH="914400" progId="Equation.DSMT4">
                    <p:embed/>
                    <p:pic>
                      <p:nvPicPr>
                        <p:cNvPr id="282632" name="Object 8">
                          <a:extLst>
                            <a:ext uri="{FF2B5EF4-FFF2-40B4-BE49-F238E27FC236}">
                              <a16:creationId xmlns:a16="http://schemas.microsoft.com/office/drawing/2014/main" id="{657639A9-5B66-4950-B456-4A1E3547E6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" y="3552"/>
                          <a:ext cx="61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6" name="Object 12">
              <a:extLst>
                <a:ext uri="{FF2B5EF4-FFF2-40B4-BE49-F238E27FC236}">
                  <a16:creationId xmlns:a16="http://schemas.microsoft.com/office/drawing/2014/main" id="{5B39601E-0F59-4377-985A-35B3A735CA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3552"/>
            <a:ext cx="61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77760" imgH="914400" progId="Equation.DSMT4">
                    <p:embed/>
                  </p:oleObj>
                </mc:Choice>
                <mc:Fallback>
                  <p:oleObj name="Equation" r:id="rId8" imgW="977760" imgH="914400" progId="Equation.DSMT4">
                    <p:embed/>
                    <p:pic>
                      <p:nvPicPr>
                        <p:cNvPr id="282636" name="Object 12">
                          <a:extLst>
                            <a:ext uri="{FF2B5EF4-FFF2-40B4-BE49-F238E27FC236}">
                              <a16:creationId xmlns:a16="http://schemas.microsoft.com/office/drawing/2014/main" id="{5B39601E-0F59-4377-985A-35B3A735CA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552"/>
                          <a:ext cx="61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7" name="Object 13">
              <a:extLst>
                <a:ext uri="{FF2B5EF4-FFF2-40B4-BE49-F238E27FC236}">
                  <a16:creationId xmlns:a16="http://schemas.microsoft.com/office/drawing/2014/main" id="{99A2CC27-244D-4923-995F-2BDD071662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3552"/>
            <a:ext cx="6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65160" imgH="914400" progId="Equation.DSMT4">
                    <p:embed/>
                  </p:oleObj>
                </mc:Choice>
                <mc:Fallback>
                  <p:oleObj name="Equation" r:id="rId9" imgW="965160" imgH="914400" progId="Equation.DSMT4">
                    <p:embed/>
                    <p:pic>
                      <p:nvPicPr>
                        <p:cNvPr id="282637" name="Object 13">
                          <a:extLst>
                            <a:ext uri="{FF2B5EF4-FFF2-40B4-BE49-F238E27FC236}">
                              <a16:creationId xmlns:a16="http://schemas.microsoft.com/office/drawing/2014/main" id="{99A2CC27-244D-4923-995F-2BDD071662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552"/>
                          <a:ext cx="6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37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026">
            <a:extLst>
              <a:ext uri="{FF2B5EF4-FFF2-40B4-BE49-F238E27FC236}">
                <a16:creationId xmlns:a16="http://schemas.microsoft.com/office/drawing/2014/main" id="{471B904F-FFB5-44F8-9373-23621DD76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6963" name="Text Box 1027">
            <a:extLst>
              <a:ext uri="{FF2B5EF4-FFF2-40B4-BE49-F238E27FC236}">
                <a16:creationId xmlns:a16="http://schemas.microsoft.com/office/drawing/2014/main" id="{BB0F8911-AF5A-4A5C-A42F-D41FF315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циклоида: а) оси симметрии; б) центр симметрии?</a:t>
            </a:r>
          </a:p>
        </p:txBody>
      </p:sp>
      <p:sp>
        <p:nvSpPr>
          <p:cNvPr id="296966" name="Text Box 1030">
            <a:extLst>
              <a:ext uri="{FF2B5EF4-FFF2-40B4-BE49-F238E27FC236}">
                <a16:creationId xmlns:a16="http://schemas.microsoft.com/office/drawing/2014/main" id="{91358B48-4BF4-4F60-A2D3-D855B700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Да; </a:t>
            </a:r>
          </a:p>
        </p:txBody>
      </p:sp>
      <p:sp>
        <p:nvSpPr>
          <p:cNvPr id="296971" name="Text Box 1035">
            <a:extLst>
              <a:ext uri="{FF2B5EF4-FFF2-40B4-BE49-F238E27FC236}">
                <a16:creationId xmlns:a16="http://schemas.microsoft.com/office/drawing/2014/main" id="{6DB018DE-72E8-4A53-AFCD-2458304F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</p:spTree>
    <p:extLst>
      <p:ext uri="{BB962C8B-B14F-4D97-AF65-F5344CB8AC3E}">
        <p14:creationId xmlns:p14="http://schemas.microsoft.com/office/powerpoint/2010/main" val="7601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 autoUpdateAnimBg="0"/>
      <p:bldP spid="296971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3371</Words>
  <Application>Microsoft Office PowerPoint</Application>
  <PresentationFormat>Экран (4:3)</PresentationFormat>
  <Paragraphs>278</Paragraphs>
  <Slides>57</Slides>
  <Notes>57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Arial</vt:lpstr>
      <vt:lpstr>Calibri</vt:lpstr>
      <vt:lpstr>Cambria Math</vt:lpstr>
      <vt:lpstr>Times New Roman</vt:lpstr>
      <vt:lpstr>Оформление по умолчанию</vt:lpstr>
      <vt:lpstr>Equation</vt:lpstr>
      <vt:lpstr>28*. Циклоидальные кривые</vt:lpstr>
      <vt:lpstr>Циклоида</vt:lpstr>
      <vt:lpstr>Упражнение 1</vt:lpstr>
      <vt:lpstr>Упражнение 2</vt:lpstr>
      <vt:lpstr>Презентация PowerPoint</vt:lpstr>
      <vt:lpstr>Презентация PowerPoint</vt:lpstr>
      <vt:lpstr>Презентация PowerPoint</vt:lpstr>
      <vt:lpstr>Упражнение 3</vt:lpstr>
      <vt:lpstr>Упражнение 4</vt:lpstr>
      <vt:lpstr>Свойство 1</vt:lpstr>
      <vt:lpstr>Свойство 2</vt:lpstr>
      <vt:lpstr>Удлиненная циклоида</vt:lpstr>
      <vt:lpstr>Укороченная циклоида</vt:lpstr>
      <vt:lpstr>Презентация PowerPoint</vt:lpstr>
      <vt:lpstr>Упражнение 5</vt:lpstr>
      <vt:lpstr>Упражнение 6</vt:lpstr>
      <vt:lpstr>Упражнение 7</vt:lpstr>
      <vt:lpstr>Презентация PowerPoint</vt:lpstr>
      <vt:lpstr>Упражнение 8</vt:lpstr>
      <vt:lpstr>Упражнение 9</vt:lpstr>
      <vt:lpstr>Презентация PowerPoint</vt:lpstr>
      <vt:lpstr>Упражнение 11</vt:lpstr>
      <vt:lpstr>Презентация PowerPoint</vt:lpstr>
      <vt:lpstr>Кардиоида</vt:lpstr>
      <vt:lpstr>Презентация PowerPoint</vt:lpstr>
      <vt:lpstr>Презентация PowerPoint</vt:lpstr>
      <vt:lpstr>Презентация PowerPoint</vt:lpstr>
      <vt:lpstr>Упражнение 2</vt:lpstr>
      <vt:lpstr>Удлиненная кардиоида</vt:lpstr>
      <vt:lpstr>Упражнение 3</vt:lpstr>
      <vt:lpstr>Укороченная кардиоида</vt:lpstr>
      <vt:lpstr>Упражнение 4</vt:lpstr>
      <vt:lpstr>Упражнение 5</vt:lpstr>
      <vt:lpstr>Презентация PowerPoint</vt:lpstr>
      <vt:lpstr>Упражнение 7</vt:lpstr>
      <vt:lpstr>Презентация PowerPoint</vt:lpstr>
      <vt:lpstr>Упражнение 9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Гипоциклоида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91</cp:revision>
  <dcterms:created xsi:type="dcterms:W3CDTF">2008-04-30T05:51:18Z</dcterms:created>
  <dcterms:modified xsi:type="dcterms:W3CDTF">2024-12-07T07:57:41Z</dcterms:modified>
</cp:coreProperties>
</file>