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55" r:id="rId2"/>
    <p:sldId id="445" r:id="rId3"/>
    <p:sldId id="448" r:id="rId4"/>
    <p:sldId id="449" r:id="rId5"/>
    <p:sldId id="450" r:id="rId6"/>
    <p:sldId id="451" r:id="rId7"/>
    <p:sldId id="452" r:id="rId8"/>
    <p:sldId id="453" r:id="rId9"/>
    <p:sldId id="454" r:id="rId10"/>
    <p:sldId id="455" r:id="rId11"/>
    <p:sldId id="456" r:id="rId12"/>
    <p:sldId id="457" r:id="rId13"/>
    <p:sldId id="458" r:id="rId14"/>
    <p:sldId id="459" r:id="rId15"/>
    <p:sldId id="462" r:id="rId16"/>
    <p:sldId id="463" r:id="rId17"/>
    <p:sldId id="464" r:id="rId18"/>
    <p:sldId id="447" r:id="rId19"/>
    <p:sldId id="446" r:id="rId20"/>
    <p:sldId id="460" r:id="rId21"/>
    <p:sldId id="461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867" autoAdjust="0"/>
  </p:normalViewPr>
  <p:slideViewPr>
    <p:cSldViewPr>
      <p:cViewPr varScale="1">
        <p:scale>
          <a:sx n="97" d="100"/>
          <a:sy n="97" d="100"/>
        </p:scale>
        <p:origin x="39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0CFA09-B69A-434D-B6F9-477D66E853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07B2E68-095C-42BE-AB2C-85F4EF5A95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56FD930-5F85-402C-B05C-8C848812ECFD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4B150E0-B604-4F10-A323-EFAFB15AAC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7458F65-EA7A-4EF3-9ED9-816C791C607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B46DDCB-A5DA-4F00-8266-B4F1E5670C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B1A512-D317-44AE-AB1C-4C27523E9E9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280DB2-3D2F-460B-A3AB-AD5888AB8E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6422C4-66C4-43D1-9D29-7C15E0935EFF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4FD62B1E-7B74-467E-80B5-B2900FB4BB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86E64D27-EFED-4C37-8E32-EBDDE924BB3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513976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229123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498454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0587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903993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170049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64266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922507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482248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F45868-8A78-47AB-9CBA-61D96AD46E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6DDC4C-E1D0-44E1-A1AD-AF8B126ED1F6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732162" name="Rectangle 2">
            <a:extLst>
              <a:ext uri="{FF2B5EF4-FFF2-40B4-BE49-F238E27FC236}">
                <a16:creationId xmlns:a16="http://schemas.microsoft.com/office/drawing/2014/main" id="{ACCBBB03-6978-47D9-AECD-DED95FD854F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2163" name="Rectangle 3">
            <a:extLst>
              <a:ext uri="{FF2B5EF4-FFF2-40B4-BE49-F238E27FC236}">
                <a16:creationId xmlns:a16="http://schemas.microsoft.com/office/drawing/2014/main" id="{5CDB2514-4D3F-497A-83D2-8801391A41E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18511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628198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F45868-8A78-47AB-9CBA-61D96AD46E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6DDC4C-E1D0-44E1-A1AD-AF8B126ED1F6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732162" name="Rectangle 2">
            <a:extLst>
              <a:ext uri="{FF2B5EF4-FFF2-40B4-BE49-F238E27FC236}">
                <a16:creationId xmlns:a16="http://schemas.microsoft.com/office/drawing/2014/main" id="{ACCBBB03-6978-47D9-AECD-DED95FD854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2163" name="Rectangle 3">
            <a:extLst>
              <a:ext uri="{FF2B5EF4-FFF2-40B4-BE49-F238E27FC236}">
                <a16:creationId xmlns:a16="http://schemas.microsoft.com/office/drawing/2014/main" id="{5CDB2514-4D3F-497A-83D2-8801391A41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895806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F45868-8A78-47AB-9CBA-61D96AD46E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6DDC4C-E1D0-44E1-A1AD-AF8B126ED1F6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732162" name="Rectangle 2">
            <a:extLst>
              <a:ext uri="{FF2B5EF4-FFF2-40B4-BE49-F238E27FC236}">
                <a16:creationId xmlns:a16="http://schemas.microsoft.com/office/drawing/2014/main" id="{ACCBBB03-6978-47D9-AECD-DED95FD854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2163" name="Rectangle 3">
            <a:extLst>
              <a:ext uri="{FF2B5EF4-FFF2-40B4-BE49-F238E27FC236}">
                <a16:creationId xmlns:a16="http://schemas.microsoft.com/office/drawing/2014/main" id="{5CDB2514-4D3F-497A-83D2-8801391A41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8409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14446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65083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81568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06098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98822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20532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0ACAD-ED2F-4E7D-A045-B999B95D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F26CA-F131-411F-AD2E-079605AF40E5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E3168D0A-3200-4C03-A808-2D65FB91C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BCC0FE17-6545-490A-B126-FC19D6C5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01476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042EAD-58C4-4BB5-9C21-22554C7DD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889563A-022E-4E5A-8A27-F01F67628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B60D9D-88B4-4E9B-B494-911D5B988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853722-CCE8-4E5D-A7FD-14F72FAEB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C8A1D4-93D4-4D3A-8427-B45B1345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08E1A-73C5-4E6C-838A-5651497715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6793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26BF42-DA82-4B8D-AF82-EB59DD2E9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4506D7-B757-4075-9CF3-7507831905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227000-52D7-4E07-942F-D32B024B0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8A7281-1E78-4EB5-B3AE-0FFDA4A89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2A882D-2759-402D-ACD6-D65D72E86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7EA1C-AF44-4D9F-9B99-86B3559169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484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FA4D7D3-443E-4C1D-B4E4-72FECEB45F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DF64CD1-0413-4822-BD53-48C7A50577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244FAF-C640-4BDD-81D4-05E14A980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D5F233-E637-42DB-ACB6-F78107928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1293FD-64C4-4FF2-8918-FC698FA1C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E4C33-BB33-4038-A2DD-14CE060035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70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934B9F-D155-4AFA-A05C-8DB8B6C2D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AAD801-B257-4AD1-A259-C13FB8B54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5E5EB-2980-495E-AB55-B939E778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8E6999-4C51-402D-BB71-83532C563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A1107F-458E-4708-BE4D-454997FFE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08AFF-5C17-4607-9640-08F6D482E5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32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4BE3CE-3DE4-4C43-A1BE-500DDB807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47AE53-25D9-4869-ADE4-114073283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2FEC0F-EA0E-4ED5-BE78-0A17B3618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441B24-338A-402E-94B3-1961C6518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329EA3-AE02-4CA5-89D3-B7714236F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4CB13-2BB2-40A6-8F93-A201BF74A2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951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B4116B-9AFD-4405-8973-900380F1F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D0B138-CA8B-4224-B769-AE8FC4165D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612417E-589D-4F83-9848-D07871CAD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AA779E8-CC06-4CC0-9EFC-2D5A844D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E9F7BC-6CC8-4FBC-88CF-7803EE67C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0352F8-C6C1-41CF-A460-3577897B9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50929-A026-40C9-AD0F-46517DBACB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974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C01350-AA58-4A7E-97A9-39D7986A9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DDE22D-E0B7-4560-86E4-F2A2F2606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5DE3D95-FD32-4A55-9593-349BBC8EE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A955673-9122-402D-B48D-F1A91A5011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F332757-B73E-4564-AAA0-389FB55D78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DC335B5-B242-4DD1-AEF2-59CACB061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67BF509-51BC-46F9-BBD2-5BFAAE02D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3DB8ED7-892D-402A-84E3-F85B619B0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41CB4-A4C0-47ED-834D-58360E786D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645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5D345B-A83F-4B62-A542-4198FBF08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5CAEE4-3145-4397-9700-B7A482DD3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90273FD-0B6F-4ECD-9860-BB89F85FB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3362A3F-82DE-480F-A6EA-908B7BF74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BEADE-E380-417A-B522-E6E82C5B13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5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70B2DBE-D269-4724-AA7D-F8D2AA420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56C6A29-75EC-4748-ACBB-EDB23AA22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34C5A40-72EB-4813-A459-33E083F2E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DC9A8-7B30-41BF-92B6-BAAC1B6E92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4430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51357B-5FC2-4246-BA4C-D0814C22F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6198A7-971B-4DE8-BF89-78DF8E238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140EE4D-58F2-4D87-B32B-97939A652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4FAFA2-D797-4166-937A-79E346B1A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B418BC-3276-48DD-A558-F99716BD6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E3260C-C7EB-4DCF-B612-AAA9B2271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D6EC9-B082-4771-B73B-321AAD6106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3759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612F23-2966-44A4-ACF0-0BCD2AA3F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F55F037-B94B-4AA2-BCB6-385819DCB6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1CB3BFD-F595-4188-9B6E-F74926D31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1DE580-2D05-4DDA-9D56-4519EE47B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51D851D-0991-4F19-B179-AB2CB5AE0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A9FEB5-FD3B-479F-A377-BFA66FAEB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8528E-CE83-4F1E-9AD2-1A3598E9F9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733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D0D41E0-D132-4B87-B8CB-F079E8FEAA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45F21F-CA73-44F0-9FFF-D6C214090C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165DDBA-4745-486C-A6C4-92EC596428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6A854FC-14C4-4190-AC28-1C274CEE95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4378971-F8DB-4665-B171-115A929F19F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593F72-371B-4C45-AAA4-25EC16B4905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D9AF61AE-32D3-4E84-9A93-6727AD1F5E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700808"/>
            <a:ext cx="8610600" cy="1512168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27,б. Задачи с практическим содержанием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762000"/>
                <a:ext cx="8610600" cy="18774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Длина минутной стрелки часов на Спасской башне Московского кремля приблизительно равна 3,5 м. За сколько минут ее конец пройдет путь длиной 105 см? (Примите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762000"/>
                <a:ext cx="8610600" cy="1877437"/>
              </a:xfrm>
              <a:prstGeom prst="rect">
                <a:avLst/>
              </a:prstGeom>
              <a:blipFill>
                <a:blip r:embed="rId3"/>
                <a:stretch>
                  <a:fillRect l="-1415" t="-649" r="-1345" b="-81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9091" name="Text Box 3">
            <a:extLst>
              <a:ext uri="{FF2B5EF4-FFF2-40B4-BE49-F238E27FC236}">
                <a16:creationId xmlns:a16="http://schemas.microsoft.com/office/drawing/2014/main" id="{E5A1E9D9-7546-4A9F-B08B-7EB153237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5229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sz="2800" dirty="0"/>
              <a:t>3 минуты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3223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762000"/>
                <a:ext cx="8610600" cy="18774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Телега проехала 5,4 км. Диаметры ее переднего и заднего колес равны соответственно 60 см и 90 см. На сколько больше оборотов сделает переднее колесо по сравнению с задним? (Примите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762000"/>
                <a:ext cx="8610600" cy="1877437"/>
              </a:xfrm>
              <a:prstGeom prst="rect">
                <a:avLst/>
              </a:prstGeom>
              <a:blipFill>
                <a:blip r:embed="rId3"/>
                <a:stretch>
                  <a:fillRect l="-1415" t="-649" r="-1345" b="-81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9091" name="Text Box 3">
            <a:extLst>
              <a:ext uri="{FF2B5EF4-FFF2-40B4-BE49-F238E27FC236}">
                <a16:creationId xmlns:a16="http://schemas.microsoft.com/office/drawing/2014/main" id="{E5A1E9D9-7546-4A9F-B08B-7EB153237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5229200"/>
            <a:ext cx="845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/>
              <a:t>Н</a:t>
            </a:r>
            <a:r>
              <a:rPr lang="ru-RU" sz="2800" dirty="0"/>
              <a:t>а 1000 оборотов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5567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762000"/>
                <a:ext cx="8610600" cy="2308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Диаметры переднего и заднего колес телеги равны соответственно 60 см и 90 см. Какое расстояние (в метрах) проехала телега, если ее переднее колесо сделало на 100 оборотов больше, чем заднее? (Примите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762000"/>
                <a:ext cx="8610600" cy="2308324"/>
              </a:xfrm>
              <a:prstGeom prst="rect">
                <a:avLst/>
              </a:prstGeom>
              <a:blipFill>
                <a:blip r:embed="rId3"/>
                <a:stretch>
                  <a:fillRect l="-1415" t="-528" r="-1345" b="-633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9091" name="Text Box 3">
            <a:extLst>
              <a:ext uri="{FF2B5EF4-FFF2-40B4-BE49-F238E27FC236}">
                <a16:creationId xmlns:a16="http://schemas.microsoft.com/office/drawing/2014/main" id="{E5A1E9D9-7546-4A9F-B08B-7EB153237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5229200"/>
            <a:ext cx="845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sz="2800" dirty="0"/>
              <a:t>540 м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5430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11076"/>
                <a:ext cx="9144000" cy="2308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Поле стадиона имеет форму прямоугольника с примыкающими к нему с двух сторон полукругами. Длина беговой дорожки вокруг поля равна 400 м. Длина каждого из двух прямолинейных участков дорожки равна 100 м. Найдите ширину </a:t>
                </a:r>
                <a:r>
                  <a:rPr lang="en-US" sz="2800" i="1" dirty="0"/>
                  <a:t>l</a:t>
                </a:r>
                <a:r>
                  <a:rPr lang="ru-RU" sz="2800" dirty="0"/>
                  <a:t> поля стадиона. (Примите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11076"/>
                <a:ext cx="9144000" cy="2308324"/>
              </a:xfrm>
              <a:prstGeom prst="rect">
                <a:avLst/>
              </a:prstGeom>
              <a:blipFill>
                <a:blip r:embed="rId3"/>
                <a:stretch>
                  <a:fillRect l="-1333" t="-528" r="-1333" b="-633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9091" name="Text Box 3">
            <a:extLst>
              <a:ext uri="{FF2B5EF4-FFF2-40B4-BE49-F238E27FC236}">
                <a16:creationId xmlns:a16="http://schemas.microsoft.com/office/drawing/2014/main" id="{E5A1E9D9-7546-4A9F-B08B-7EB153237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5229200"/>
            <a:ext cx="845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en-US" altLang="ru-RU" sz="2800" dirty="0"/>
              <a:t>66,7</a:t>
            </a:r>
            <a:r>
              <a:rPr lang="ru-RU" sz="2800" dirty="0"/>
              <a:t> м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F9F714F-A205-4780-AD0E-1B491C0763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8655" y="3284984"/>
            <a:ext cx="3686689" cy="1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33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11076"/>
                <a:ext cx="9144000" cy="31700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Два спортсмена должны пробежать один круг по дорожке стадиона, форма которого – прямоугольник с примыкающими к нему с двух сторон полукругами. Один бежит по дорожке, расположенной на 2 м дальше от края, чем другой. Какое расстояние должно быть между ними на старте, чтобы компенсировать разность длин дорожек, по которым они бегут? (Примите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11076"/>
                <a:ext cx="9144000" cy="3170099"/>
              </a:xfrm>
              <a:prstGeom prst="rect">
                <a:avLst/>
              </a:prstGeom>
              <a:blipFill>
                <a:blip r:embed="rId3"/>
                <a:stretch>
                  <a:fillRect l="-1333" t="-385" r="-1333" b="-442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9091" name="Text Box 3">
            <a:extLst>
              <a:ext uri="{FF2B5EF4-FFF2-40B4-BE49-F238E27FC236}">
                <a16:creationId xmlns:a16="http://schemas.microsoft.com/office/drawing/2014/main" id="{E5A1E9D9-7546-4A9F-B08B-7EB153237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5229200"/>
            <a:ext cx="845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en-US" altLang="ru-RU" sz="2800" dirty="0"/>
              <a:t>12</a:t>
            </a:r>
            <a:r>
              <a:rPr lang="ru-RU" sz="2800" dirty="0"/>
              <a:t> м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40354" name="Picture 2">
            <a:extLst>
              <a:ext uri="{FF2B5EF4-FFF2-40B4-BE49-F238E27FC236}">
                <a16:creationId xmlns:a16="http://schemas.microsoft.com/office/drawing/2014/main" id="{8A65DF7C-8442-4A06-B174-46598B456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844579"/>
            <a:ext cx="4649808" cy="2248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131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11076"/>
                <a:ext cx="9144000" cy="144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Водопроводная труба имеет в обхвате 246 см и толщину стенок 2 см. Найдите внутренний диаметр сечения трубы. (Примите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11076"/>
                <a:ext cx="9144000" cy="1446550"/>
              </a:xfrm>
              <a:prstGeom prst="rect">
                <a:avLst/>
              </a:prstGeom>
              <a:blipFill>
                <a:blip r:embed="rId3"/>
                <a:stretch>
                  <a:fillRect l="-1333" t="-840" r="-1333" b="-105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9091" name="Text Box 3">
            <a:extLst>
              <a:ext uri="{FF2B5EF4-FFF2-40B4-BE49-F238E27FC236}">
                <a16:creationId xmlns:a16="http://schemas.microsoft.com/office/drawing/2014/main" id="{E5A1E9D9-7546-4A9F-B08B-7EB153237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5229200"/>
            <a:ext cx="845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/>
              <a:t>78</a:t>
            </a:r>
            <a:r>
              <a:rPr lang="ru-RU" sz="2800" dirty="0"/>
              <a:t> см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41378" name="Picture 2">
            <a:extLst>
              <a:ext uri="{FF2B5EF4-FFF2-40B4-BE49-F238E27FC236}">
                <a16:creationId xmlns:a16="http://schemas.microsoft.com/office/drawing/2014/main" id="{3F8B7D18-7B5F-4EA7-9817-610D36928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348880"/>
            <a:ext cx="3096344" cy="2789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913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11076"/>
                <a:ext cx="9144000" cy="2308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Под каким углом человек видит ноготь своего указательного пальца вытянутой руки, если ширина ногтя примерно равна 1 см, а расстояние от него до глаза человека примерно равно 60 см? В ответе укажите целое число градусов. (Примите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11076"/>
                <a:ext cx="9144000" cy="2308324"/>
              </a:xfrm>
              <a:prstGeom prst="rect">
                <a:avLst/>
              </a:prstGeom>
              <a:blipFill>
                <a:blip r:embed="rId3"/>
                <a:stretch>
                  <a:fillRect l="-1333" t="-528" r="-1333" b="-633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9091" name="Text Box 3">
            <a:extLst>
              <a:ext uri="{FF2B5EF4-FFF2-40B4-BE49-F238E27FC236}">
                <a16:creationId xmlns:a16="http://schemas.microsoft.com/office/drawing/2014/main" id="{E5A1E9D9-7546-4A9F-B08B-7EB153237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5229200"/>
            <a:ext cx="845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/>
              <a:t>1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3622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11076"/>
                <a:ext cx="9144000" cy="18774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Стрелок из лука видит мишень диаметра 120 см под углом 1</a:t>
                </a:r>
                <a:r>
                  <a:rPr lang="ru-RU" sz="2800" baseline="30000" dirty="0"/>
                  <a:t>о</a:t>
                </a:r>
                <a:r>
                  <a:rPr lang="ru-RU" sz="2800" dirty="0"/>
                  <a:t>. Найдите расстояние до мишени. Укажите приближенное значение, выражаемое целым числом метров. (Примите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11076"/>
                <a:ext cx="9144000" cy="1877437"/>
              </a:xfrm>
              <a:prstGeom prst="rect">
                <a:avLst/>
              </a:prstGeom>
              <a:blipFill>
                <a:blip r:embed="rId3"/>
                <a:stretch>
                  <a:fillRect l="-1333" t="-649" r="-1333" b="-81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9091" name="Text Box 3">
            <a:extLst>
              <a:ext uri="{FF2B5EF4-FFF2-40B4-BE49-F238E27FC236}">
                <a16:creationId xmlns:a16="http://schemas.microsoft.com/office/drawing/2014/main" id="{E5A1E9D9-7546-4A9F-B08B-7EB153237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5229200"/>
            <a:ext cx="845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/>
              <a:t>72 м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3071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729093" name="Text Box 5">
            <a:extLst>
              <a:ext uri="{FF2B5EF4-FFF2-40B4-BE49-F238E27FC236}">
                <a16:creationId xmlns:a16="http://schemas.microsoft.com/office/drawing/2014/main" id="{3F26F126-E0CD-4F3B-9DA6-4D70714A8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радиус земного шара, исходя из того, что 1 м составляет одну сорокамиллионную  долю длины экватора.</a:t>
            </a:r>
          </a:p>
        </p:txBody>
      </p:sp>
      <p:grpSp>
        <p:nvGrpSpPr>
          <p:cNvPr id="729102" name="Group 14">
            <a:extLst>
              <a:ext uri="{FF2B5EF4-FFF2-40B4-BE49-F238E27FC236}">
                <a16:creationId xmlns:a16="http://schemas.microsoft.com/office/drawing/2014/main" id="{A493347C-7E2B-4F23-9B06-6BAA4CA4E268}"/>
              </a:ext>
            </a:extLst>
          </p:cNvPr>
          <p:cNvGrpSpPr>
            <a:grpSpLocks/>
          </p:cNvGrpSpPr>
          <p:nvPr/>
        </p:nvGrpSpPr>
        <p:grpSpPr bwMode="auto">
          <a:xfrm>
            <a:off x="463550" y="4191000"/>
            <a:ext cx="8458200" cy="579438"/>
            <a:chOff x="292" y="2640"/>
            <a:chExt cx="5328" cy="365"/>
          </a:xfrm>
        </p:grpSpPr>
        <p:sp>
          <p:nvSpPr>
            <p:cNvPr id="729091" name="Text Box 3">
              <a:extLst>
                <a:ext uri="{FF2B5EF4-FFF2-40B4-BE49-F238E27FC236}">
                  <a16:creationId xmlns:a16="http://schemas.microsoft.com/office/drawing/2014/main" id="{E5A1E9D9-7546-4A9F-B08B-7EB1532371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" y="2640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    </a:t>
              </a:r>
              <a:r>
                <a:rPr lang="ru-RU" altLang="ru-RU" sz="3200">
                  <a:cs typeface="Times New Roman" panose="02020603050405020304" pitchFamily="18" charset="0"/>
                </a:rPr>
                <a:t>6369427 м. </a:t>
              </a:r>
            </a:p>
          </p:txBody>
        </p:sp>
        <p:graphicFrame>
          <p:nvGraphicFramePr>
            <p:cNvPr id="729100" name="Object 12">
              <a:extLst>
                <a:ext uri="{FF2B5EF4-FFF2-40B4-BE49-F238E27FC236}">
                  <a16:creationId xmlns:a16="http://schemas.microsoft.com/office/drawing/2014/main" id="{F8771DDF-34DD-49C0-BF83-1E1A403ADB6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2" y="2784"/>
            <a:ext cx="144" cy="1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28600" imgH="203040" progId="Equation.DSMT4">
                    <p:embed/>
                  </p:oleObj>
                </mc:Choice>
                <mc:Fallback>
                  <p:oleObj name="Equation" r:id="rId3" imgW="228600" imgH="203040" progId="Equation.DSMT4">
                    <p:embed/>
                    <p:pic>
                      <p:nvPicPr>
                        <p:cNvPr id="729100" name="Object 12">
                          <a:extLst>
                            <a:ext uri="{FF2B5EF4-FFF2-40B4-BE49-F238E27FC236}">
                              <a16:creationId xmlns:a16="http://schemas.microsoft.com/office/drawing/2014/main" id="{F8771DDF-34DD-49C0-BF83-1E1A403ADB6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2784"/>
                          <a:ext cx="144" cy="1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7504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>
            <a:extLst>
              <a:ext uri="{FF2B5EF4-FFF2-40B4-BE49-F238E27FC236}">
                <a16:creationId xmlns:a16="http://schemas.microsoft.com/office/drawing/2014/main" id="{695527E4-598C-4609-BBA0-E08E30314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1139" name="Text Box 3">
                <a:extLst>
                  <a:ext uri="{FF2B5EF4-FFF2-40B4-BE49-F238E27FC236}">
                    <a16:creationId xmlns:a16="http://schemas.microsoft.com/office/drawing/2014/main" id="{A8349376-DA33-4DA6-AE8A-154FF4D382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762000"/>
                <a:ext cx="8610600" cy="19389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Длина экватора земного шара примерно равна 40000 км. На сколько метров увеличился бы этот экватор, если бы радиус земного шара увеличился на 1 м (Примите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)? </a:t>
                </a:r>
              </a:p>
            </p:txBody>
          </p:sp>
        </mc:Choice>
        <mc:Fallback>
          <p:sp>
            <p:nvSpPr>
              <p:cNvPr id="731139" name="Text Box 3">
                <a:extLst>
                  <a:ext uri="{FF2B5EF4-FFF2-40B4-BE49-F238E27FC236}">
                    <a16:creationId xmlns:a16="http://schemas.microsoft.com/office/drawing/2014/main" id="{A8349376-DA33-4DA6-AE8A-154FF4D382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762000"/>
                <a:ext cx="8610600" cy="1938992"/>
              </a:xfrm>
              <a:prstGeom prst="rect">
                <a:avLst/>
              </a:prstGeom>
              <a:blipFill>
                <a:blip r:embed="rId3"/>
                <a:stretch>
                  <a:fillRect l="-1415" t="-629" r="-1345" b="-47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1141" name="Text Box 5">
            <a:extLst>
              <a:ext uri="{FF2B5EF4-FFF2-40B4-BE49-F238E27FC236}">
                <a16:creationId xmlns:a16="http://schemas.microsoft.com/office/drawing/2014/main" id="{10A8807D-67BC-4930-9F9D-546C10780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4191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На </a:t>
            </a:r>
            <a:r>
              <a:rPr lang="en-US" altLang="ru-RU" sz="3200" dirty="0">
                <a:cs typeface="Times New Roman" panose="02020603050405020304" pitchFamily="18" charset="0"/>
              </a:rPr>
              <a:t>6</a:t>
            </a:r>
            <a:r>
              <a:rPr lang="ru-RU" altLang="ru-RU" sz="3200" dirty="0">
                <a:cs typeface="Times New Roman" panose="02020603050405020304" pitchFamily="18" charset="0"/>
              </a:rPr>
              <a:t> м.</a:t>
            </a:r>
          </a:p>
        </p:txBody>
      </p:sp>
    </p:spTree>
    <p:extLst>
      <p:ext uri="{BB962C8B-B14F-4D97-AF65-F5344CB8AC3E}">
        <p14:creationId xmlns:p14="http://schemas.microsoft.com/office/powerpoint/2010/main" val="327847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114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729093" name="Text Box 5">
            <a:extLst>
              <a:ext uri="{FF2B5EF4-FFF2-40B4-BE49-F238E27FC236}">
                <a16:creationId xmlns:a16="http://schemas.microsoft.com/office/drawing/2014/main" id="{3F26F126-E0CD-4F3B-9DA6-4D70714A8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Длина окружности равна 60 см. Найдите длину дуги этой окружности, содержащую 18</a:t>
            </a:r>
            <a:r>
              <a:rPr lang="ru-RU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729091" name="Text Box 3">
            <a:extLst>
              <a:ext uri="{FF2B5EF4-FFF2-40B4-BE49-F238E27FC236}">
                <a16:creationId xmlns:a16="http://schemas.microsoft.com/office/drawing/2014/main" id="{E5A1E9D9-7546-4A9F-B08B-7EB153237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4191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en-US" altLang="ru-RU" sz="3200" dirty="0"/>
              <a:t>3 </a:t>
            </a:r>
            <a:r>
              <a:rPr lang="ru-RU" altLang="ru-RU" sz="3200" dirty="0"/>
              <a:t>см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33186" name="Picture 2">
            <a:extLst>
              <a:ext uri="{FF2B5EF4-FFF2-40B4-BE49-F238E27FC236}">
                <a16:creationId xmlns:a16="http://schemas.microsoft.com/office/drawing/2014/main" id="{6FEE6C1D-7DEF-4069-B1D4-868F62E50A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082631"/>
            <a:ext cx="18288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99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>
            <a:extLst>
              <a:ext uri="{FF2B5EF4-FFF2-40B4-BE49-F238E27FC236}">
                <a16:creationId xmlns:a16="http://schemas.microsoft.com/office/drawing/2014/main" id="{695527E4-598C-4609-BBA0-E08E30314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731139" name="Text Box 3">
            <a:extLst>
              <a:ext uri="{FF2B5EF4-FFF2-40B4-BE49-F238E27FC236}">
                <a16:creationId xmlns:a16="http://schemas.microsoft.com/office/drawing/2014/main" id="{A8349376-DA33-4DA6-AE8A-154FF4D38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Москва и Новороссийск расположены примерно на одном меридиане  под 56</a:t>
            </a:r>
            <a:r>
              <a:rPr lang="ru-RU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44</a:t>
            </a:r>
            <a:r>
              <a:rPr lang="ru-RU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северной широты соответственно. Найдите расстояние между ними по земной поверхности, считая длину большой окружности земного шара равной 40000 км. В ответе укажите целое число километров.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731141" name="Text Box 5">
            <a:extLst>
              <a:ext uri="{FF2B5EF4-FFF2-40B4-BE49-F238E27FC236}">
                <a16:creationId xmlns:a16="http://schemas.microsoft.com/office/drawing/2014/main" id="{10A8807D-67BC-4930-9F9D-546C10780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4191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en-US" altLang="ru-RU" sz="3200" dirty="0"/>
              <a:t>1333 </a:t>
            </a:r>
            <a:r>
              <a:rPr lang="ru-RU" altLang="ru-RU" sz="3200" dirty="0"/>
              <a:t>к</a:t>
            </a:r>
            <a:r>
              <a:rPr lang="ru-RU" altLang="ru-RU" sz="3200" dirty="0">
                <a:cs typeface="Times New Roman" panose="02020603050405020304" pitchFamily="18" charset="0"/>
              </a:rPr>
              <a:t>м.</a:t>
            </a:r>
          </a:p>
        </p:txBody>
      </p:sp>
    </p:spTree>
    <p:extLst>
      <p:ext uri="{BB962C8B-B14F-4D97-AF65-F5344CB8AC3E}">
        <p14:creationId xmlns:p14="http://schemas.microsoft.com/office/powerpoint/2010/main" val="78533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114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>
            <a:extLst>
              <a:ext uri="{FF2B5EF4-FFF2-40B4-BE49-F238E27FC236}">
                <a16:creationId xmlns:a16="http://schemas.microsoft.com/office/drawing/2014/main" id="{695527E4-598C-4609-BBA0-E08E30314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731139" name="Text Box 3">
            <a:extLst>
              <a:ext uri="{FF2B5EF4-FFF2-40B4-BE49-F238E27FC236}">
                <a16:creationId xmlns:a16="http://schemas.microsoft.com/office/drawing/2014/main" id="{A8349376-DA33-4DA6-AE8A-154FF4D38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Расстояние между Москвой и Вашингтоном, измеряемое по большой окружности поверхности Земли, примерно равно 7800 км. Найдите примерную величину соответствующей дуги большой окружности, считая длину всей окружности равной 40000 км. В ответе укажите целое число градусов.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731141" name="Text Box 5">
            <a:extLst>
              <a:ext uri="{FF2B5EF4-FFF2-40B4-BE49-F238E27FC236}">
                <a16:creationId xmlns:a16="http://schemas.microsoft.com/office/drawing/2014/main" id="{10A8807D-67BC-4930-9F9D-546C10780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4191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70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443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114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762000"/>
                <a:ext cx="8610600" cy="18774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За длину окружности вавилоняне принимали периметр правильного шестиугольника, вписанного в эту окружность. Найдите приближение для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которым пользовались вавилоняне.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762000"/>
                <a:ext cx="8610600" cy="1877437"/>
              </a:xfrm>
              <a:prstGeom prst="rect">
                <a:avLst/>
              </a:prstGeom>
              <a:blipFill>
                <a:blip r:embed="rId3"/>
                <a:stretch>
                  <a:fillRect l="-1415" t="-649" r="-1345" b="-81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9091" name="Text Box 3">
            <a:extLst>
              <a:ext uri="{FF2B5EF4-FFF2-40B4-BE49-F238E27FC236}">
                <a16:creationId xmlns:a16="http://schemas.microsoft.com/office/drawing/2014/main" id="{E5A1E9D9-7546-4A9F-B08B-7EB153237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5229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en-US" altLang="ru-RU" sz="3200" dirty="0"/>
              <a:t>3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34210" name="Picture 2">
            <a:extLst>
              <a:ext uri="{FF2B5EF4-FFF2-40B4-BE49-F238E27FC236}">
                <a16:creationId xmlns:a16="http://schemas.microsoft.com/office/drawing/2014/main" id="{CDAE92C4-07DF-46AE-A791-E82DDAFAD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700" y="3032618"/>
            <a:ext cx="18288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126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762000"/>
                <a:ext cx="8610600" cy="144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Поезд едет со скоростью 81 км/ч. Диаметр его колеса равен 120 см. Сколько оборотов в минуту делает колесо поезда? (Примите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762000"/>
                <a:ext cx="8610600" cy="1446550"/>
              </a:xfrm>
              <a:prstGeom prst="rect">
                <a:avLst/>
              </a:prstGeom>
              <a:blipFill>
                <a:blip r:embed="rId3"/>
                <a:stretch>
                  <a:fillRect l="-1415" t="-844" r="-1345" b="-1097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9091" name="Text Box 3">
            <a:extLst>
              <a:ext uri="{FF2B5EF4-FFF2-40B4-BE49-F238E27FC236}">
                <a16:creationId xmlns:a16="http://schemas.microsoft.com/office/drawing/2014/main" id="{E5A1E9D9-7546-4A9F-B08B-7EB153237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5229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en-US" altLang="ru-RU" sz="3200" dirty="0"/>
              <a:t>3</a:t>
            </a:r>
            <a:r>
              <a:rPr lang="ru-RU" altLang="ru-RU" sz="3200" dirty="0"/>
              <a:t>75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35234" name="Picture 2">
            <a:extLst>
              <a:ext uri="{FF2B5EF4-FFF2-40B4-BE49-F238E27FC236}">
                <a16:creationId xmlns:a16="http://schemas.microsoft.com/office/drawing/2014/main" id="{0EE4B622-5858-4636-8396-EE84D6F58B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652" y="2559821"/>
            <a:ext cx="3032696" cy="2301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302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762000"/>
                <a:ext cx="8610600" cy="144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Какова скорость поезда (в км/ч), если диаметр его колеса равен 120 см и оно делает 300 оборотов в минуту?  (Примите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762000"/>
                <a:ext cx="8610600" cy="1446550"/>
              </a:xfrm>
              <a:prstGeom prst="rect">
                <a:avLst/>
              </a:prstGeom>
              <a:blipFill>
                <a:blip r:embed="rId3"/>
                <a:stretch>
                  <a:fillRect l="-1415" t="-844" r="-1345" b="-1097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9091" name="Text Box 3">
            <a:extLst>
              <a:ext uri="{FF2B5EF4-FFF2-40B4-BE49-F238E27FC236}">
                <a16:creationId xmlns:a16="http://schemas.microsoft.com/office/drawing/2014/main" id="{E5A1E9D9-7546-4A9F-B08B-7EB153237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5229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dirty="0"/>
              <a:t>64,8 км/ч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36258" name="Picture 2">
            <a:extLst>
              <a:ext uri="{FF2B5EF4-FFF2-40B4-BE49-F238E27FC236}">
                <a16:creationId xmlns:a16="http://schemas.microsoft.com/office/drawing/2014/main" id="{46A6F12C-B4A2-42C4-B64C-6CB2D232C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708920"/>
            <a:ext cx="2841526" cy="215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94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762000"/>
                <a:ext cx="8610600" cy="144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При поднятии воды из колодца вал делает 20 оборотов. Найдите глубину колодца (в метрах), если диаметр вала равен 0,2 м. (Примите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762000"/>
                <a:ext cx="8610600" cy="1446550"/>
              </a:xfrm>
              <a:prstGeom prst="rect">
                <a:avLst/>
              </a:prstGeom>
              <a:blipFill>
                <a:blip r:embed="rId3"/>
                <a:stretch>
                  <a:fillRect l="-1415" t="-844" r="-1345" b="-1097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9091" name="Text Box 3">
            <a:extLst>
              <a:ext uri="{FF2B5EF4-FFF2-40B4-BE49-F238E27FC236}">
                <a16:creationId xmlns:a16="http://schemas.microsoft.com/office/drawing/2014/main" id="{E5A1E9D9-7546-4A9F-B08B-7EB153237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5229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12 м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37282" name="Picture 2">
            <a:extLst>
              <a:ext uri="{FF2B5EF4-FFF2-40B4-BE49-F238E27FC236}">
                <a16:creationId xmlns:a16="http://schemas.microsoft.com/office/drawing/2014/main" id="{99F231E8-AF51-40E8-A61F-DACC0DC95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708920"/>
            <a:ext cx="2387789" cy="2146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558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762000"/>
                <a:ext cx="8610600" cy="144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Сколько оборотов должен сделать вал, чтобы поднять воду из колодца глубиной 9 м, если диаметр вала равен 0,2 м? (Примите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762000"/>
                <a:ext cx="8610600" cy="1446550"/>
              </a:xfrm>
              <a:prstGeom prst="rect">
                <a:avLst/>
              </a:prstGeom>
              <a:blipFill>
                <a:blip r:embed="rId3"/>
                <a:stretch>
                  <a:fillRect l="-1415" t="-844" r="-1345" b="-1097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9091" name="Text Box 3">
            <a:extLst>
              <a:ext uri="{FF2B5EF4-FFF2-40B4-BE49-F238E27FC236}">
                <a16:creationId xmlns:a16="http://schemas.microsoft.com/office/drawing/2014/main" id="{E5A1E9D9-7546-4A9F-B08B-7EB153237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5229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15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38306" name="Picture 2">
            <a:extLst>
              <a:ext uri="{FF2B5EF4-FFF2-40B4-BE49-F238E27FC236}">
                <a16:creationId xmlns:a16="http://schemas.microsoft.com/office/drawing/2014/main" id="{BEC7171A-3BE3-4985-B7E7-0143961A4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564904"/>
            <a:ext cx="2563161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893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762000"/>
                <a:ext cx="8610600" cy="2308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Длина минутной стрелки часов на Спасской башне Московского кремля приблизительно равна 3,5 м. Найдите длину окружности (в метрах), которую описывает конец минутной стрелки в течение одного часа. (Примите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762000"/>
                <a:ext cx="8610600" cy="2308324"/>
              </a:xfrm>
              <a:prstGeom prst="rect">
                <a:avLst/>
              </a:prstGeom>
              <a:blipFill>
                <a:blip r:embed="rId3"/>
                <a:stretch>
                  <a:fillRect l="-1415" t="-528" r="-1345" b="-633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9091" name="Text Box 3">
            <a:extLst>
              <a:ext uri="{FF2B5EF4-FFF2-40B4-BE49-F238E27FC236}">
                <a16:creationId xmlns:a16="http://schemas.microsoft.com/office/drawing/2014/main" id="{E5A1E9D9-7546-4A9F-B08B-7EB153237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5229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sz="2800" dirty="0"/>
              <a:t>21 м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4448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1970061E-03C0-42CA-B91B-581BB3D7A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762000"/>
                <a:ext cx="8610600" cy="18774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Длина минутной стрелки часов на Спасской башне Московского кремля приблизительно равна 3,5 м. Какой путь (в сантиметрах) проходит ее конец за 1 мин? (Примите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>
          <p:sp>
            <p:nvSpPr>
              <p:cNvPr id="729093" name="Text Box 5">
                <a:extLst>
                  <a:ext uri="{FF2B5EF4-FFF2-40B4-BE49-F238E27FC236}">
                    <a16:creationId xmlns:a16="http://schemas.microsoft.com/office/drawing/2014/main" id="{3F26F126-E0CD-4F3B-9DA6-4D70714A8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762000"/>
                <a:ext cx="8610600" cy="1877437"/>
              </a:xfrm>
              <a:prstGeom prst="rect">
                <a:avLst/>
              </a:prstGeom>
              <a:blipFill>
                <a:blip r:embed="rId3"/>
                <a:stretch>
                  <a:fillRect l="-1415" t="-649" r="-1345" b="-81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9091" name="Text Box 3">
            <a:extLst>
              <a:ext uri="{FF2B5EF4-FFF2-40B4-BE49-F238E27FC236}">
                <a16:creationId xmlns:a16="http://schemas.microsoft.com/office/drawing/2014/main" id="{E5A1E9D9-7546-4A9F-B08B-7EB153237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5229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sz="2800" dirty="0"/>
              <a:t>35 см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1246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3911</TotalTime>
  <Words>1041</Words>
  <Application>Microsoft Office PowerPoint</Application>
  <PresentationFormat>Экран (4:3)</PresentationFormat>
  <Paragraphs>103</Paragraphs>
  <Slides>21</Slides>
  <Notes>21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Times New Roman</vt:lpstr>
      <vt:lpstr>Оформление по умолчанию</vt:lpstr>
      <vt:lpstr>Equation</vt:lpstr>
      <vt:lpstr>27,б. Задачи с практическим содержанием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182</cp:revision>
  <dcterms:created xsi:type="dcterms:W3CDTF">2008-04-30T05:51:18Z</dcterms:created>
  <dcterms:modified xsi:type="dcterms:W3CDTF">2021-07-10T05:22:27Z</dcterms:modified>
</cp:coreProperties>
</file>