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55" r:id="rId2"/>
    <p:sldId id="447" r:id="rId3"/>
    <p:sldId id="428" r:id="rId4"/>
    <p:sldId id="429" r:id="rId5"/>
    <p:sldId id="430" r:id="rId6"/>
    <p:sldId id="431" r:id="rId7"/>
    <p:sldId id="416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19" r:id="rId19"/>
    <p:sldId id="432" r:id="rId20"/>
    <p:sldId id="450" r:id="rId21"/>
    <p:sldId id="420" r:id="rId22"/>
    <p:sldId id="451" r:id="rId23"/>
    <p:sldId id="448" r:id="rId24"/>
    <p:sldId id="449" r:id="rId25"/>
    <p:sldId id="452" r:id="rId26"/>
    <p:sldId id="421" r:id="rId27"/>
    <p:sldId id="422" r:id="rId28"/>
    <p:sldId id="423" r:id="rId29"/>
    <p:sldId id="424" r:id="rId30"/>
    <p:sldId id="425" r:id="rId31"/>
    <p:sldId id="427" r:id="rId32"/>
    <p:sldId id="443" r:id="rId33"/>
    <p:sldId id="444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867" autoAdjust="0"/>
  </p:normalViewPr>
  <p:slideViewPr>
    <p:cSldViewPr>
      <p:cViewPr varScale="1">
        <p:scale>
          <a:sx n="97" d="100"/>
          <a:sy n="97" d="100"/>
        </p:scale>
        <p:origin x="3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0CFA09-B69A-434D-B6F9-477D66E853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07B2E68-095C-42BE-AB2C-85F4EF5A95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56FD930-5F85-402C-B05C-8C848812ECF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4B150E0-B604-4F10-A323-EFAFB15AAC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7458F65-EA7A-4EF3-9ED9-816C791C60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B46DDCB-A5DA-4F00-8266-B4F1E5670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B1A512-D317-44AE-AB1C-4C27523E9E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280DB2-3D2F-460B-A3AB-AD5888AB8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422C4-66C4-43D1-9D29-7C15E0935EF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4FD62B1E-7B74-467E-80B5-B2900FB4BB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86E64D27-EFED-4C37-8E32-EBDDE924BB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CE2CA7-17F0-4266-AA06-8ECD1C78E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F821B-0B13-4DBA-847E-E6AFB2A8032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09634" name="Rectangle 2">
            <a:extLst>
              <a:ext uri="{FF2B5EF4-FFF2-40B4-BE49-F238E27FC236}">
                <a16:creationId xmlns:a16="http://schemas.microsoft.com/office/drawing/2014/main" id="{25D335A4-659F-47B3-8E6B-3A03E85804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9635" name="Rectangle 3">
            <a:extLst>
              <a:ext uri="{FF2B5EF4-FFF2-40B4-BE49-F238E27FC236}">
                <a16:creationId xmlns:a16="http://schemas.microsoft.com/office/drawing/2014/main" id="{CFE81A33-A813-46CF-8828-EE076AAAFC5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C00CFC-FF3C-43AD-B64D-C2AC825811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91020-BE7D-4D6E-9C48-637934F32B0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11682" name="Rectangle 1026">
            <a:extLst>
              <a:ext uri="{FF2B5EF4-FFF2-40B4-BE49-F238E27FC236}">
                <a16:creationId xmlns:a16="http://schemas.microsoft.com/office/drawing/2014/main" id="{D4C69E50-2963-43E4-BBF9-45FD13E424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1683" name="Rectangle 1027">
            <a:extLst>
              <a:ext uri="{FF2B5EF4-FFF2-40B4-BE49-F238E27FC236}">
                <a16:creationId xmlns:a16="http://schemas.microsoft.com/office/drawing/2014/main" id="{DB8BFF96-A2F7-48B0-8B9F-F4F71ECD5F2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450A3A-272E-4792-9FCE-9FBA0D4BA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19413-1E10-4256-8E81-9FA22213241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13730" name="Rectangle 2">
            <a:extLst>
              <a:ext uri="{FF2B5EF4-FFF2-40B4-BE49-F238E27FC236}">
                <a16:creationId xmlns:a16="http://schemas.microsoft.com/office/drawing/2014/main" id="{55657E09-5D70-4A2E-88BD-B96F226234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3731" name="Rectangle 3">
            <a:extLst>
              <a:ext uri="{FF2B5EF4-FFF2-40B4-BE49-F238E27FC236}">
                <a16:creationId xmlns:a16="http://schemas.microsoft.com/office/drawing/2014/main" id="{645EC914-BDC5-44E9-8D03-2782A9EAC52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401AE8-2E72-44EC-A560-E72A685FB9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27A68-A714-469C-92E8-058857636FF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15778" name="Rectangle 2050">
            <a:extLst>
              <a:ext uri="{FF2B5EF4-FFF2-40B4-BE49-F238E27FC236}">
                <a16:creationId xmlns:a16="http://schemas.microsoft.com/office/drawing/2014/main" id="{CBD2FC54-B883-4AA1-AC4A-6B181FCDE9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5779" name="Rectangle 2051">
            <a:extLst>
              <a:ext uri="{FF2B5EF4-FFF2-40B4-BE49-F238E27FC236}">
                <a16:creationId xmlns:a16="http://schemas.microsoft.com/office/drawing/2014/main" id="{441EF55C-7E3D-47EB-A497-986FE298A9F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7584F3-1B0E-4B2B-A43E-1D51F85E8C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2CD69-11BF-4DDB-AD72-660BE119DF4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17826" name="Rectangle 2">
            <a:extLst>
              <a:ext uri="{FF2B5EF4-FFF2-40B4-BE49-F238E27FC236}">
                <a16:creationId xmlns:a16="http://schemas.microsoft.com/office/drawing/2014/main" id="{E88B7FA0-E0A0-44F2-AE5F-38141D60F6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827" name="Rectangle 3">
            <a:extLst>
              <a:ext uri="{FF2B5EF4-FFF2-40B4-BE49-F238E27FC236}">
                <a16:creationId xmlns:a16="http://schemas.microsoft.com/office/drawing/2014/main" id="{514150A8-AA19-45FB-8220-3452CABE092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D67AF9-0BBB-4F3F-B3A5-BD31D5A429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038498-1F5E-4AE0-B21E-D1EF6FCBF4F9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719874" name="Rectangle 2">
            <a:extLst>
              <a:ext uri="{FF2B5EF4-FFF2-40B4-BE49-F238E27FC236}">
                <a16:creationId xmlns:a16="http://schemas.microsoft.com/office/drawing/2014/main" id="{D01C47DB-2F88-4638-8F29-6E2786D447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875" name="Rectangle 3">
            <a:extLst>
              <a:ext uri="{FF2B5EF4-FFF2-40B4-BE49-F238E27FC236}">
                <a16:creationId xmlns:a16="http://schemas.microsoft.com/office/drawing/2014/main" id="{2767D046-9FAC-46DD-B4DF-C12A842675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1A41DB-DAAB-4E46-8A11-9EB19ED8B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7374A-7933-4F77-A5FB-0C4AE4D0337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21922" name="Rectangle 2">
            <a:extLst>
              <a:ext uri="{FF2B5EF4-FFF2-40B4-BE49-F238E27FC236}">
                <a16:creationId xmlns:a16="http://schemas.microsoft.com/office/drawing/2014/main" id="{8B5A2A8B-31F1-4728-B7BF-0B5CCACB28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1923" name="Rectangle 3">
            <a:extLst>
              <a:ext uri="{FF2B5EF4-FFF2-40B4-BE49-F238E27FC236}">
                <a16:creationId xmlns:a16="http://schemas.microsoft.com/office/drawing/2014/main" id="{D44FAE79-0F2F-4485-B856-6044027CF3E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0131D9-599C-4F75-8921-B8309160A6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69A5C-D391-4EF3-AE11-CC6BA8D966E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23970" name="Rectangle 2">
            <a:extLst>
              <a:ext uri="{FF2B5EF4-FFF2-40B4-BE49-F238E27FC236}">
                <a16:creationId xmlns:a16="http://schemas.microsoft.com/office/drawing/2014/main" id="{E3DE7E01-8571-4862-87AD-9EC3B9F82A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614B0267-05B9-43EF-BE42-F7FCBE3C5E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90E87A-DB9B-4C0D-B1CE-80F5F08C8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526CD-A798-44DB-A408-61CB600D503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238083C0-0F92-428A-9DC2-D704595356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0BF026D3-C7C1-4E0D-B2DE-7F942D0D8E5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09897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AB5887-3B1C-4432-81A7-A87997AC3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B8E8A-6DE7-4F68-9C60-D7331E44C7D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03490" name="Rectangle 2050">
            <a:extLst>
              <a:ext uri="{FF2B5EF4-FFF2-40B4-BE49-F238E27FC236}">
                <a16:creationId xmlns:a16="http://schemas.microsoft.com/office/drawing/2014/main" id="{2E5D9A4C-77EA-4DB8-B949-82F8EAE94F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1" name="Rectangle 2051">
            <a:extLst>
              <a:ext uri="{FF2B5EF4-FFF2-40B4-BE49-F238E27FC236}">
                <a16:creationId xmlns:a16="http://schemas.microsoft.com/office/drawing/2014/main" id="{A9323897-D715-45BB-9C1E-0E492114FC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280DB2-3D2F-460B-A3AB-AD5888AB8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422C4-66C4-43D1-9D29-7C15E0935EF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4FD62B1E-7B74-467E-80B5-B2900FB4B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86E64D27-EFED-4C37-8E32-EBDDE924B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66987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AB5887-3B1C-4432-81A7-A87997AC3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B8E8A-6DE7-4F68-9C60-D7331E44C7D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03490" name="Rectangle 2050">
            <a:extLst>
              <a:ext uri="{FF2B5EF4-FFF2-40B4-BE49-F238E27FC236}">
                <a16:creationId xmlns:a16="http://schemas.microsoft.com/office/drawing/2014/main" id="{2E5D9A4C-77EA-4DB8-B949-82F8EAE94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1" name="Rectangle 2051">
            <a:extLst>
              <a:ext uri="{FF2B5EF4-FFF2-40B4-BE49-F238E27FC236}">
                <a16:creationId xmlns:a16="http://schemas.microsoft.com/office/drawing/2014/main" id="{A9323897-D715-45BB-9C1E-0E492114F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585312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9D7601-3D6E-44EA-B2E4-D6C28A16A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42083-9E81-4C41-9013-D8821A13367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F6FBEE84-477A-4536-ABF9-776AF0829B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C34B17A7-321F-4C8A-A3CB-DA1489AA29B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9D7601-3D6E-44EA-B2E4-D6C28A16A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42083-9E81-4C41-9013-D8821A133678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F6FBEE84-477A-4536-ABF9-776AF0829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C34B17A7-321F-4C8A-A3CB-DA1489AA2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516107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9D7601-3D6E-44EA-B2E4-D6C28A16A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42083-9E81-4C41-9013-D8821A133678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F6FBEE84-477A-4536-ABF9-776AF0829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C34B17A7-321F-4C8A-A3CB-DA1489AA2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34301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9D7601-3D6E-44EA-B2E4-D6C28A16A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42083-9E81-4C41-9013-D8821A133678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F6FBEE84-477A-4536-ABF9-776AF0829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C34B17A7-321F-4C8A-A3CB-DA1489AA2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267247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9D7601-3D6E-44EA-B2E4-D6C28A16A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42083-9E81-4C41-9013-D8821A13367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F6FBEE84-477A-4536-ABF9-776AF0829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C34B17A7-321F-4C8A-A3CB-DA1489AA2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587818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A292C0-D143-4DC4-88D1-364B3E60B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EE9D5-580C-4BE1-9B24-B2BCDF16A398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80962" name="Rectangle 2">
            <a:extLst>
              <a:ext uri="{FF2B5EF4-FFF2-40B4-BE49-F238E27FC236}">
                <a16:creationId xmlns:a16="http://schemas.microsoft.com/office/drawing/2014/main" id="{C5A331B2-98ED-4220-BB0F-88EBBC7BAB4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D1078978-8E8B-4BFD-B76D-4CA18E675B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65D7F5-F28D-46D6-B99C-90991F7E96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1DEEF-AB5C-4564-A61A-64BC6492BE6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683010" name="Rectangle 2">
            <a:extLst>
              <a:ext uri="{FF2B5EF4-FFF2-40B4-BE49-F238E27FC236}">
                <a16:creationId xmlns:a16="http://schemas.microsoft.com/office/drawing/2014/main" id="{F78BC0DC-09A9-4CC5-A641-C70F898394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5C2A716E-A828-48F8-B697-DEC869535C7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EA7B87-8612-436A-BDF9-C502C77895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FE0252-9EE0-4C04-8ED6-1EA07070D704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685058" name="Rectangle 2">
            <a:extLst>
              <a:ext uri="{FF2B5EF4-FFF2-40B4-BE49-F238E27FC236}">
                <a16:creationId xmlns:a16="http://schemas.microsoft.com/office/drawing/2014/main" id="{A8F99DCD-EB56-452D-B083-052D19095E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648051AA-9940-4EF9-B930-FF53B35292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F69315-A6B3-4731-8362-D010B3A428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DEE2E-BD58-4D29-A24C-709CBEA8EB31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687106" name="Rectangle 2">
            <a:extLst>
              <a:ext uri="{FF2B5EF4-FFF2-40B4-BE49-F238E27FC236}">
                <a16:creationId xmlns:a16="http://schemas.microsoft.com/office/drawing/2014/main" id="{C6F1CB2F-BA2A-40B1-8967-FD7A83E647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7107" name="Rectangle 3">
            <a:extLst>
              <a:ext uri="{FF2B5EF4-FFF2-40B4-BE49-F238E27FC236}">
                <a16:creationId xmlns:a16="http://schemas.microsoft.com/office/drawing/2014/main" id="{6A3BEF73-DB33-495F-8738-60BCFC378A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A79284-216A-4CAC-949A-72B459C1F3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CBC39-0C0F-4A89-9FF0-44EFC930287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95298" name="Rectangle 2">
            <a:extLst>
              <a:ext uri="{FF2B5EF4-FFF2-40B4-BE49-F238E27FC236}">
                <a16:creationId xmlns:a16="http://schemas.microsoft.com/office/drawing/2014/main" id="{7DFADC4B-E1CF-4E4B-976A-1732E5FC46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5299" name="Rectangle 3">
            <a:extLst>
              <a:ext uri="{FF2B5EF4-FFF2-40B4-BE49-F238E27FC236}">
                <a16:creationId xmlns:a16="http://schemas.microsoft.com/office/drawing/2014/main" id="{6FE6EA66-83B4-45C3-9CD3-92301520EC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B042C2-5086-4FDE-8107-EAD466D06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EE90D-115B-4C2C-8A70-A538E2BE83CE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689154" name="Rectangle 2">
            <a:extLst>
              <a:ext uri="{FF2B5EF4-FFF2-40B4-BE49-F238E27FC236}">
                <a16:creationId xmlns:a16="http://schemas.microsoft.com/office/drawing/2014/main" id="{F6108EB4-44E8-4F26-8BFB-6231D6D3AD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7DA193E0-8E85-4A2F-BF3B-005374FBE02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9291AE-DA3F-4C8D-BACC-31D50D03C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1682A-D94E-4920-A7E6-CEB17BA2DA2C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693250" name="Rectangle 2">
            <a:extLst>
              <a:ext uri="{FF2B5EF4-FFF2-40B4-BE49-F238E27FC236}">
                <a16:creationId xmlns:a16="http://schemas.microsoft.com/office/drawing/2014/main" id="{8FC089C0-22F5-42CF-A802-B1CA5220E4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3251" name="Rectangle 3">
            <a:extLst>
              <a:ext uri="{FF2B5EF4-FFF2-40B4-BE49-F238E27FC236}">
                <a16:creationId xmlns:a16="http://schemas.microsoft.com/office/drawing/2014/main" id="{58957B82-5820-446B-A651-6B80369E51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717991-86E7-4D41-A49F-056E284D13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B0E62F-A904-4831-AE9A-632B9E0CC70A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726018" name="Rectangle 2">
            <a:extLst>
              <a:ext uri="{FF2B5EF4-FFF2-40B4-BE49-F238E27FC236}">
                <a16:creationId xmlns:a16="http://schemas.microsoft.com/office/drawing/2014/main" id="{C2A2113F-E33C-4426-B923-D0769EAA42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6019" name="Rectangle 3">
            <a:extLst>
              <a:ext uri="{FF2B5EF4-FFF2-40B4-BE49-F238E27FC236}">
                <a16:creationId xmlns:a16="http://schemas.microsoft.com/office/drawing/2014/main" id="{8339CB22-9932-4140-940D-8A2B0762328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9C45ED-3003-4CAC-84B5-B20082075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10D7A-5CBF-49FB-8885-2C3F4242AC3D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728066" name="Rectangle 2">
            <a:extLst>
              <a:ext uri="{FF2B5EF4-FFF2-40B4-BE49-F238E27FC236}">
                <a16:creationId xmlns:a16="http://schemas.microsoft.com/office/drawing/2014/main" id="{61FFACEA-1FBB-48D6-BC17-A26FDF4DB7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8067" name="Rectangle 3">
            <a:extLst>
              <a:ext uri="{FF2B5EF4-FFF2-40B4-BE49-F238E27FC236}">
                <a16:creationId xmlns:a16="http://schemas.microsoft.com/office/drawing/2014/main" id="{DB2F436E-CE2F-4D35-858A-2207D4A7D3F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E132F9-ADC6-46B7-B84D-645827D87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7C130-F910-4E4E-A74B-CAA3A2D3A73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97346" name="Rectangle 2">
            <a:extLst>
              <a:ext uri="{FF2B5EF4-FFF2-40B4-BE49-F238E27FC236}">
                <a16:creationId xmlns:a16="http://schemas.microsoft.com/office/drawing/2014/main" id="{5DADC0E9-9CEC-454B-9ACC-C78E6044BE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7347" name="Rectangle 3">
            <a:extLst>
              <a:ext uri="{FF2B5EF4-FFF2-40B4-BE49-F238E27FC236}">
                <a16:creationId xmlns:a16="http://schemas.microsoft.com/office/drawing/2014/main" id="{9F6DAA4E-8FB0-48B1-AE3D-F61E53F3BD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CDFA62-FE57-4EFC-96E3-4D2917F3DF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33E54A-A793-4CD8-90CC-6D840E1FCFE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99394" name="Rectangle 2">
            <a:extLst>
              <a:ext uri="{FF2B5EF4-FFF2-40B4-BE49-F238E27FC236}">
                <a16:creationId xmlns:a16="http://schemas.microsoft.com/office/drawing/2014/main" id="{148FAC2E-2B86-45F9-BF8C-C8F977700B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149741F1-6456-4347-93B6-F1DB8E990D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7D9E78-5A5F-43A9-8F91-B8B6F8ABCF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686E2-4E5E-4889-B0A2-DAFAE9D408B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01442" name="Rectangle 1026">
            <a:extLst>
              <a:ext uri="{FF2B5EF4-FFF2-40B4-BE49-F238E27FC236}">
                <a16:creationId xmlns:a16="http://schemas.microsoft.com/office/drawing/2014/main" id="{77373AB9-D899-4EDF-B3E0-0F38F22AAF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1443" name="Rectangle 1027">
            <a:extLst>
              <a:ext uri="{FF2B5EF4-FFF2-40B4-BE49-F238E27FC236}">
                <a16:creationId xmlns:a16="http://schemas.microsoft.com/office/drawing/2014/main" id="{BAA74C62-EC14-42D9-93BE-97B7692E17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8FB46D-80C3-4346-957F-AA357C96A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8578B-B841-4E38-A3E6-3564C3F1995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F0E7F3B7-23B7-4F16-8059-9D1AB87125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12A729CE-C381-48A0-B051-B98C97318B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66618D-EAC5-42C8-A02B-1A3CD13AD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6C14A-BD87-4025-A1D2-8D362B997E3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05538" name="Rectangle 1026">
            <a:extLst>
              <a:ext uri="{FF2B5EF4-FFF2-40B4-BE49-F238E27FC236}">
                <a16:creationId xmlns:a16="http://schemas.microsoft.com/office/drawing/2014/main" id="{A9F8B48C-A09A-4ED9-B796-1141DB4DCA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5539" name="Rectangle 1027">
            <a:extLst>
              <a:ext uri="{FF2B5EF4-FFF2-40B4-BE49-F238E27FC236}">
                <a16:creationId xmlns:a16="http://schemas.microsoft.com/office/drawing/2014/main" id="{B30393AA-852A-474C-8377-D183253E686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0CFFEB-B02B-4F90-83E1-C2336DE49C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80F56-65E4-4EA3-9E4D-0A10BD04AA5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07586" name="Rectangle 2">
            <a:extLst>
              <a:ext uri="{FF2B5EF4-FFF2-40B4-BE49-F238E27FC236}">
                <a16:creationId xmlns:a16="http://schemas.microsoft.com/office/drawing/2014/main" id="{1BFFEA60-487C-48E2-ADF7-147A7DA11C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7587" name="Rectangle 3">
            <a:extLst>
              <a:ext uri="{FF2B5EF4-FFF2-40B4-BE49-F238E27FC236}">
                <a16:creationId xmlns:a16="http://schemas.microsoft.com/office/drawing/2014/main" id="{BE6B2EF5-86DE-41DF-84C9-ED3BED0635A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42EAD-58C4-4BB5-9C21-22554C7DD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89563A-022E-4E5A-8A27-F01F67628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B60D9D-88B4-4E9B-B494-911D5B98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853722-CCE8-4E5D-A7FD-14F72FAEB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8A1D4-93D4-4D3A-8427-B45B134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08E1A-73C5-4E6C-838A-5651497715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679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6BF42-DA82-4B8D-AF82-EB59DD2E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506D7-B757-4075-9CF3-750783190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27000-52D7-4E07-942F-D32B024B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8A7281-1E78-4EB5-B3AE-0FFDA4A8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2A882D-2759-402D-ACD6-D65D72E8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7EA1C-AF44-4D9F-9B99-86B3559169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484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A4D7D3-443E-4C1D-B4E4-72FECEB45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F64CD1-0413-4822-BD53-48C7A5057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244FAF-C640-4BDD-81D4-05E14A98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D5F233-E637-42DB-ACB6-F78107928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1293FD-64C4-4FF2-8918-FC698FA1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E4C33-BB33-4038-A2DD-14CE060035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70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934B9F-D155-4AFA-A05C-8DB8B6C2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AAD801-B257-4AD1-A259-C13FB8B54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5E5EB-2980-495E-AB55-B939E778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8E6999-4C51-402D-BB71-83532C56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1107F-458E-4708-BE4D-454997FF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08AFF-5C17-4607-9640-08F6D482E5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2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BE3CE-3DE4-4C43-A1BE-500DDB807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47AE53-25D9-4869-ADE4-114073283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2FEC0F-EA0E-4ED5-BE78-0A17B361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441B24-338A-402E-94B3-1961C651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329EA3-AE02-4CA5-89D3-B7714236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4CB13-2BB2-40A6-8F93-A201BF74A2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951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4116B-9AFD-4405-8973-900380F1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D0B138-CA8B-4224-B769-AE8FC4165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12417E-589D-4F83-9848-D07871CAD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A779E8-CC06-4CC0-9EFC-2D5A844D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E9F7BC-6CC8-4FBC-88CF-7803EE67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0352F8-C6C1-41CF-A460-3577897B9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50929-A026-40C9-AD0F-46517DBACB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974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01350-AA58-4A7E-97A9-39D7986A9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DDE22D-E0B7-4560-86E4-F2A2F2606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DE3D95-FD32-4A55-9593-349BBC8EE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A955673-9122-402D-B48D-F1A91A501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332757-B73E-4564-AAA0-389FB55D7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C335B5-B242-4DD1-AEF2-59CACB061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7BF509-51BC-46F9-BBD2-5BFAAE02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DB8ED7-892D-402A-84E3-F85B619B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41CB4-A4C0-47ED-834D-58360E786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645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D345B-A83F-4B62-A542-4198FBF0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5CAEE4-3145-4397-9700-B7A482DD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90273FD-0B6F-4ECD-9860-BB89F85F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362A3F-82DE-480F-A6EA-908B7BF7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BEADE-E380-417A-B522-E6E82C5B13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0B2DBE-D269-4724-AA7D-F8D2AA42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6C6A29-75EC-4748-ACBB-EDB23AA2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4C5A40-72EB-4813-A459-33E083F2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DC9A8-7B30-41BF-92B6-BAAC1B6E92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443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1357B-5FC2-4246-BA4C-D0814C22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6198A7-971B-4DE8-BF89-78DF8E238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40EE4D-58F2-4D87-B32B-97939A652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4FAFA2-D797-4166-937A-79E346B1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418BC-3276-48DD-A558-F99716BD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E3260C-C7EB-4DCF-B612-AAA9B227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D6EC9-B082-4771-B73B-321AAD6106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375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12F23-2966-44A4-ACF0-0BCD2AA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55F037-B94B-4AA2-BCB6-385819DCB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CB3BFD-F595-4188-9B6E-F74926D31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1DE580-2D05-4DDA-9D56-4519EE47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1D851D-0991-4F19-B179-AB2CB5AE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A9FEB5-FD3B-479F-A377-BFA66FAE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8528E-CE83-4F1E-9AD2-1A3598E9F9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33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0D41E0-D132-4B87-B8CB-F079E8FEA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45F21F-CA73-44F0-9FFF-D6C214090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165DDBA-4745-486C-A6C4-92EC596428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6A854FC-14C4-4190-AC28-1C274CEE95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378971-F8DB-4665-B171-115A929F19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593F72-371B-4C45-AAA4-25EC16B4905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9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46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4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9AF61AE-32D3-4E84-9A93-6727AD1F5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700808"/>
            <a:ext cx="8610600" cy="1052736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27,а. Длина </a:t>
            </a:r>
            <a:r>
              <a:rPr lang="ru-RU" altLang="ru-RU" dirty="0">
                <a:solidFill>
                  <a:srgbClr val="FF3300"/>
                </a:solidFill>
              </a:rPr>
              <a:t>окружности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>
            <a:extLst>
              <a:ext uri="{FF2B5EF4-FFF2-40B4-BE49-F238E27FC236}">
                <a16:creationId xmlns:a16="http://schemas.microsoft.com/office/drawing/2014/main" id="{B835679D-E258-49B4-B72C-30368A7EE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708611" name="Text Box 3">
            <a:extLst>
              <a:ext uri="{FF2B5EF4-FFF2-40B4-BE49-F238E27FC236}">
                <a16:creationId xmlns:a16="http://schemas.microsoft.com/office/drawing/2014/main" id="{93478B05-E55D-4562-A7AA-E1D705D11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относятся длины двух окружностей?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08612" name="Text Box 4">
            <a:extLst>
              <a:ext uri="{FF2B5EF4-FFF2-40B4-BE49-F238E27FC236}">
                <a16:creationId xmlns:a16="http://schemas.microsoft.com/office/drawing/2014/main" id="{7AD1657C-5EDD-453E-8E5A-24533B6F7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Отношение длин двух окружностей равно отношению их радиусов.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>
            <a:extLst>
              <a:ext uri="{FF2B5EF4-FFF2-40B4-BE49-F238E27FC236}">
                <a16:creationId xmlns:a16="http://schemas.microsoft.com/office/drawing/2014/main" id="{8ACF98FD-F71A-4538-BF94-8EE1E6CA3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710659" name="Text Box 3">
            <a:extLst>
              <a:ext uri="{FF2B5EF4-FFF2-40B4-BE49-F238E27FC236}">
                <a16:creationId xmlns:a16="http://schemas.microsoft.com/office/drawing/2014/main" id="{DFE58618-F0A9-49E0-9D59-14A1E9655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обозначает греческая буква </a:t>
            </a:r>
            <a:r>
              <a:rPr lang="en-US" altLang="ru-RU" sz="3200" dirty="0">
                <a:cs typeface="Times New Roman" panose="02020603050405020304" pitchFamily="18" charset="0"/>
              </a:rPr>
              <a:t>π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10660" name="Text Box 4">
            <a:extLst>
              <a:ext uri="{FF2B5EF4-FFF2-40B4-BE49-F238E27FC236}">
                <a16:creationId xmlns:a16="http://schemas.microsoft.com/office/drawing/2014/main" id="{E9A79E6E-82D0-43B5-8218-CDA1C461E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Г</a:t>
            </a:r>
            <a:r>
              <a:rPr lang="ru-RU" altLang="ru-RU" sz="2800" dirty="0">
                <a:cs typeface="Times New Roman" panose="02020603050405020304" pitchFamily="18" charset="0"/>
              </a:rPr>
              <a:t>реческ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 буквой 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ru-RU" altLang="ru-RU" sz="2800" dirty="0"/>
              <a:t> обозначает п</a:t>
            </a:r>
            <a:r>
              <a:rPr lang="ru-RU" altLang="ru-RU" sz="2800" dirty="0">
                <a:cs typeface="Times New Roman" panose="02020603050405020304" pitchFamily="18" charset="0"/>
              </a:rPr>
              <a:t>оловин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 длины окружности единичного радиуса</a:t>
            </a:r>
            <a:r>
              <a:rPr lang="ru-RU" alt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198264F4-AB45-470F-BBD2-206201D8A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712707" name="Text Box 3">
            <a:extLst>
              <a:ext uri="{FF2B5EF4-FFF2-40B4-BE49-F238E27FC236}">
                <a16:creationId xmlns:a16="http://schemas.microsoft.com/office/drawing/2014/main" id="{AF80E915-B7A5-4CFA-AA1E-AA36AB851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длина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12708" name="Text Box 4">
            <a:extLst>
              <a:ext uri="{FF2B5EF4-FFF2-40B4-BE49-F238E27FC236}">
                <a16:creationId xmlns:a16="http://schemas.microsoft.com/office/drawing/2014/main" id="{D320CC17-0DEF-44E0-B7ED-3C93F2601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Д</a:t>
            </a:r>
            <a:r>
              <a:rPr lang="ru-RU" altLang="ru-RU" sz="2800" dirty="0">
                <a:cs typeface="Times New Roman" panose="02020603050405020304" pitchFamily="18" charset="0"/>
              </a:rPr>
              <a:t>лина окружности радиуса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 равна 2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>
            <a:extLst>
              <a:ext uri="{FF2B5EF4-FFF2-40B4-BE49-F238E27FC236}">
                <a16:creationId xmlns:a16="http://schemas.microsoft.com/office/drawing/2014/main" id="{E0F67E62-59DD-49ED-B26C-5D6C9BFB4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714755" name="Text Box 3">
            <a:extLst>
              <a:ext uri="{FF2B5EF4-FFF2-40B4-BE49-F238E27FC236}">
                <a16:creationId xmlns:a16="http://schemas.microsoft.com/office/drawing/2014/main" id="{A2F2C36C-130F-4190-B3FC-E02C27F48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неравенства выполняются для числа </a:t>
            </a:r>
            <a:r>
              <a:rPr lang="en-US" altLang="ru-RU" sz="3200" dirty="0">
                <a:cs typeface="Times New Roman" panose="02020603050405020304" pitchFamily="18" charset="0"/>
              </a:rPr>
              <a:t>π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714760" name="Group 8">
            <a:extLst>
              <a:ext uri="{FF2B5EF4-FFF2-40B4-BE49-F238E27FC236}">
                <a16:creationId xmlns:a16="http://schemas.microsoft.com/office/drawing/2014/main" id="{9AF24DCF-1E23-4B57-8642-C10AFB0CDDF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81400"/>
            <a:ext cx="8686800" cy="1371600"/>
            <a:chOff x="144" y="2256"/>
            <a:chExt cx="5472" cy="864"/>
          </a:xfrm>
        </p:grpSpPr>
        <p:sp>
          <p:nvSpPr>
            <p:cNvPr id="714756" name="Text Box 4">
              <a:extLst>
                <a:ext uri="{FF2B5EF4-FFF2-40B4-BE49-F238E27FC236}">
                  <a16:creationId xmlns:a16="http://schemas.microsoft.com/office/drawing/2014/main" id="{B27AF263-8B23-4590-98B7-08C32EE3D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256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</a:t>
              </a: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Д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ля числа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π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выполняются неравенства</a:t>
              </a:r>
            </a:p>
          </p:txBody>
        </p:sp>
        <p:graphicFrame>
          <p:nvGraphicFramePr>
            <p:cNvPr id="714757" name="Object 5">
              <a:extLst>
                <a:ext uri="{FF2B5EF4-FFF2-40B4-BE49-F238E27FC236}">
                  <a16:creationId xmlns:a16="http://schemas.microsoft.com/office/drawing/2014/main" id="{E4B112A8-3D9D-4A42-B6E9-9FBA7826BD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44" y="2592"/>
            <a:ext cx="1264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006280" imgH="838080" progId="Equation.DSMT4">
                    <p:embed/>
                  </p:oleObj>
                </mc:Choice>
                <mc:Fallback>
                  <p:oleObj name="Equation" r:id="rId3" imgW="2006280" imgH="8380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1264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>
            <a:extLst>
              <a:ext uri="{FF2B5EF4-FFF2-40B4-BE49-F238E27FC236}">
                <a16:creationId xmlns:a16="http://schemas.microsoft.com/office/drawing/2014/main" id="{B13F8B6E-E103-4CC3-BFEF-17553C2E7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8</a:t>
            </a:r>
          </a:p>
        </p:txBody>
      </p:sp>
      <p:sp>
        <p:nvSpPr>
          <p:cNvPr id="716803" name="Text Box 3">
            <a:extLst>
              <a:ext uri="{FF2B5EF4-FFF2-40B4-BE49-F238E27FC236}">
                <a16:creationId xmlns:a16="http://schemas.microsoft.com/office/drawing/2014/main" id="{7B36B42F-9A82-485A-B7B1-C391265A7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Каково приближенное значение числа </a:t>
            </a:r>
            <a:r>
              <a:rPr lang="en-US" altLang="ru-RU" sz="3200" dirty="0">
                <a:cs typeface="Times New Roman" panose="02020603050405020304" pitchFamily="18" charset="0"/>
              </a:rPr>
              <a:t>π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16805" name="Text Box 5">
            <a:extLst>
              <a:ext uri="{FF2B5EF4-FFF2-40B4-BE49-F238E27FC236}">
                <a16:creationId xmlns:a16="http://schemas.microsoft.com/office/drawing/2014/main" id="{46629F25-BA71-48B6-8E6C-5AD44D7B6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</a:t>
            </a:r>
            <a:r>
              <a:rPr lang="ru-RU" altLang="ru-RU" sz="2800" dirty="0">
                <a:cs typeface="Times New Roman" panose="02020603050405020304" pitchFamily="18" charset="0"/>
              </a:rPr>
              <a:t>риближенное значение числа 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ru-RU" altLang="ru-RU" sz="2800" dirty="0">
                <a:cs typeface="Times New Roman" panose="02020603050405020304" pitchFamily="18" charset="0"/>
              </a:rPr>
              <a:t> берется равным 3,14.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>
            <a:extLst>
              <a:ext uri="{FF2B5EF4-FFF2-40B4-BE49-F238E27FC236}">
                <a16:creationId xmlns:a16="http://schemas.microsoft.com/office/drawing/2014/main" id="{C85233B8-27AF-492A-8593-3C4E6ECDC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9</a:t>
            </a:r>
          </a:p>
        </p:txBody>
      </p:sp>
      <p:sp>
        <p:nvSpPr>
          <p:cNvPr id="718851" name="Text Box 3">
            <a:extLst>
              <a:ext uri="{FF2B5EF4-FFF2-40B4-BE49-F238E27FC236}">
                <a16:creationId xmlns:a16="http://schemas.microsoft.com/office/drawing/2014/main" id="{E37F725A-21CB-4DFB-B5C2-70DC1F6B6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длина дуги окружности в 1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718855" name="Group 7">
            <a:extLst>
              <a:ext uri="{FF2B5EF4-FFF2-40B4-BE49-F238E27FC236}">
                <a16:creationId xmlns:a16="http://schemas.microsoft.com/office/drawing/2014/main" id="{B3E6D1C8-42E3-47BC-B524-640DF7FC0BA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03613"/>
            <a:ext cx="8686800" cy="736600"/>
            <a:chOff x="144" y="2207"/>
            <a:chExt cx="5472" cy="464"/>
          </a:xfrm>
        </p:grpSpPr>
        <p:sp>
          <p:nvSpPr>
            <p:cNvPr id="718852" name="Text Box 4">
              <a:extLst>
                <a:ext uri="{FF2B5EF4-FFF2-40B4-BE49-F238E27FC236}">
                  <a16:creationId xmlns:a16="http://schemas.microsoft.com/office/drawing/2014/main" id="{D7C47A37-393A-4C20-8CAB-F38F3766E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256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</a:t>
              </a: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Д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лина дуги окружности в 1</a:t>
              </a:r>
              <a:r>
                <a:rPr lang="ru-RU" altLang="ru-RU" sz="2800" baseline="30000" dirty="0"/>
                <a:t>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равна</a:t>
              </a:r>
            </a:p>
          </p:txBody>
        </p:sp>
        <p:graphicFrame>
          <p:nvGraphicFramePr>
            <p:cNvPr id="718853" name="Object 5">
              <a:extLst>
                <a:ext uri="{FF2B5EF4-FFF2-40B4-BE49-F238E27FC236}">
                  <a16:creationId xmlns:a16="http://schemas.microsoft.com/office/drawing/2014/main" id="{07CFD7A3-ABC0-44C2-95BA-0A7CD32E8F8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0968955"/>
                </p:ext>
              </p:extLst>
            </p:nvPr>
          </p:nvGraphicFramePr>
          <p:xfrm>
            <a:off x="4876" y="2207"/>
            <a:ext cx="368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83920" imgH="736560" progId="Equation.DSMT4">
                    <p:embed/>
                  </p:oleObj>
                </mc:Choice>
                <mc:Fallback>
                  <p:oleObj name="Equation" r:id="rId3" imgW="583920" imgH="73656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" y="2207"/>
                          <a:ext cx="368" cy="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>
            <a:extLst>
              <a:ext uri="{FF2B5EF4-FFF2-40B4-BE49-F238E27FC236}">
                <a16:creationId xmlns:a16="http://schemas.microsoft.com/office/drawing/2014/main" id="{C3FACE77-95DE-4C43-9255-B275C33EE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10</a:t>
            </a:r>
          </a:p>
        </p:txBody>
      </p:sp>
      <p:sp>
        <p:nvSpPr>
          <p:cNvPr id="720899" name="Text Box 3">
            <a:extLst>
              <a:ext uri="{FF2B5EF4-FFF2-40B4-BE49-F238E27FC236}">
                <a16:creationId xmlns:a16="http://schemas.microsoft.com/office/drawing/2014/main" id="{794FF135-F04E-49B4-AA1F-742938BD0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длина дуги окружности в </a:t>
            </a:r>
            <a:r>
              <a:rPr lang="en-US" altLang="ru-RU" sz="3200" dirty="0">
                <a:cs typeface="Times New Roman" panose="02020603050405020304" pitchFamily="18" charset="0"/>
              </a:rPr>
              <a:t>φ</a:t>
            </a:r>
            <a:r>
              <a:rPr lang="ru-RU" altLang="ru-RU" sz="3200" dirty="0">
                <a:cs typeface="Times New Roman" panose="02020603050405020304" pitchFamily="18" charset="0"/>
              </a:rPr>
              <a:t> градусов?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720905" name="Group 9">
            <a:extLst>
              <a:ext uri="{FF2B5EF4-FFF2-40B4-BE49-F238E27FC236}">
                <a16:creationId xmlns:a16="http://schemas.microsoft.com/office/drawing/2014/main" id="{2B30461B-CE96-4B80-8BC4-015934897A3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81400"/>
            <a:ext cx="8686800" cy="1981200"/>
            <a:chOff x="144" y="2256"/>
            <a:chExt cx="5472" cy="1248"/>
          </a:xfrm>
        </p:grpSpPr>
        <p:sp>
          <p:nvSpPr>
            <p:cNvPr id="720901" name="Text Box 5">
              <a:extLst>
                <a:ext uri="{FF2B5EF4-FFF2-40B4-BE49-F238E27FC236}">
                  <a16:creationId xmlns:a16="http://schemas.microsoft.com/office/drawing/2014/main" id="{7E946E4E-2F24-47C2-AEE4-2F39B01C3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256"/>
              <a:ext cx="547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</a:t>
              </a: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Длина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l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дуги окружности </a:t>
              </a:r>
              <a:r>
                <a:rPr lang="ru-RU" altLang="ru-RU" sz="2800" dirty="0"/>
                <a:t>радиуса </a:t>
              </a:r>
              <a:r>
                <a:rPr lang="en-US" altLang="ru-RU" sz="2800" i="1" dirty="0"/>
                <a:t>R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φ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градусов</a:t>
              </a:r>
              <a:r>
                <a:rPr lang="en-US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будет выражаться формулой</a:t>
              </a:r>
            </a:p>
          </p:txBody>
        </p:sp>
        <p:graphicFrame>
          <p:nvGraphicFramePr>
            <p:cNvPr id="720903" name="Object 7">
              <a:extLst>
                <a:ext uri="{FF2B5EF4-FFF2-40B4-BE49-F238E27FC236}">
                  <a16:creationId xmlns:a16="http://schemas.microsoft.com/office/drawing/2014/main" id="{5CE2BC63-FCD6-4197-B438-F180F449104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4335217"/>
                </p:ext>
              </p:extLst>
            </p:nvPr>
          </p:nvGraphicFramePr>
          <p:xfrm>
            <a:off x="2381" y="2976"/>
            <a:ext cx="79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57120" imgH="838080" progId="Equation.DSMT4">
                    <p:embed/>
                  </p:oleObj>
                </mc:Choice>
                <mc:Fallback>
                  <p:oleObj name="Equation" r:id="rId3" imgW="1257120" imgH="8380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1" y="2976"/>
                          <a:ext cx="79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>
            <a:extLst>
              <a:ext uri="{FF2B5EF4-FFF2-40B4-BE49-F238E27FC236}">
                <a16:creationId xmlns:a16="http://schemas.microsoft.com/office/drawing/2014/main" id="{532572CE-D3EF-4884-92A6-29FE4A9F0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11</a:t>
            </a:r>
          </a:p>
        </p:txBody>
      </p:sp>
      <p:sp>
        <p:nvSpPr>
          <p:cNvPr id="722947" name="Text Box 3">
            <a:extLst>
              <a:ext uri="{FF2B5EF4-FFF2-40B4-BE49-F238E27FC236}">
                <a16:creationId xmlns:a16="http://schemas.microsoft.com/office/drawing/2014/main" id="{BAE67E29-64DB-49E7-AF87-452A20ED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градусная мера угла в один радиан?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722953" name="Group 9">
            <a:extLst>
              <a:ext uri="{FF2B5EF4-FFF2-40B4-BE49-F238E27FC236}">
                <a16:creationId xmlns:a16="http://schemas.microsoft.com/office/drawing/2014/main" id="{96C5DC6C-C60B-4B1B-8B9D-B7A124777077}"/>
              </a:ext>
            </a:extLst>
          </p:cNvPr>
          <p:cNvGrpSpPr>
            <a:grpSpLocks/>
          </p:cNvGrpSpPr>
          <p:nvPr/>
        </p:nvGrpSpPr>
        <p:grpSpPr bwMode="auto">
          <a:xfrm>
            <a:off x="0" y="3581400"/>
            <a:ext cx="8686800" cy="1371600"/>
            <a:chOff x="0" y="2256"/>
            <a:chExt cx="5472" cy="864"/>
          </a:xfrm>
        </p:grpSpPr>
        <p:sp>
          <p:nvSpPr>
            <p:cNvPr id="722949" name="Text Box 5">
              <a:extLst>
                <a:ext uri="{FF2B5EF4-FFF2-40B4-BE49-F238E27FC236}">
                  <a16:creationId xmlns:a16="http://schemas.microsoft.com/office/drawing/2014/main" id="{A69B1BBC-9BED-4164-B024-5641D91463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56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</a:t>
              </a: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Градусная мера угла в один радиан равна </a:t>
              </a:r>
            </a:p>
          </p:txBody>
        </p:sp>
        <p:graphicFrame>
          <p:nvGraphicFramePr>
            <p:cNvPr id="722951" name="Object 7">
              <a:extLst>
                <a:ext uri="{FF2B5EF4-FFF2-40B4-BE49-F238E27FC236}">
                  <a16:creationId xmlns:a16="http://schemas.microsoft.com/office/drawing/2014/main" id="{F7DA3BAD-B3C6-450F-AB2C-B415B9CFAF9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00" y="2592"/>
            <a:ext cx="103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38000" imgH="838080" progId="Equation.DSMT4">
                    <p:embed/>
                  </p:oleObj>
                </mc:Choice>
                <mc:Fallback>
                  <p:oleObj name="Equation" r:id="rId3" imgW="1638000" imgH="8380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592"/>
                          <a:ext cx="103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35C3C09C-66AD-474F-8B40-9B4C72522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12</a:t>
            </a:r>
          </a:p>
        </p:txBody>
      </p:sp>
      <p:sp>
        <p:nvSpPr>
          <p:cNvPr id="675844" name="Text Box 4">
            <a:extLst>
              <a:ext uri="{FF2B5EF4-FFF2-40B4-BE49-F238E27FC236}">
                <a16:creationId xmlns:a16="http://schemas.microsoft.com/office/drawing/2014/main" id="{50CBF389-B73E-4381-AC52-8D602B364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изменится длина окружности, если радиус окружности: а) увеличить в три раза; б) уменьшить в два раза?</a:t>
            </a:r>
          </a:p>
        </p:txBody>
      </p:sp>
      <p:sp>
        <p:nvSpPr>
          <p:cNvPr id="675843" name="Text Box 3">
            <a:extLst>
              <a:ext uri="{FF2B5EF4-FFF2-40B4-BE49-F238E27FC236}">
                <a16:creationId xmlns:a16="http://schemas.microsoft.com/office/drawing/2014/main" id="{D96B0755-D6E1-43BA-A7FD-989298B26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Увеличится в три раза; </a:t>
            </a:r>
          </a:p>
        </p:txBody>
      </p:sp>
      <p:sp>
        <p:nvSpPr>
          <p:cNvPr id="675854" name="Text Box 14">
            <a:extLst>
              <a:ext uri="{FF2B5EF4-FFF2-40B4-BE49-F238E27FC236}">
                <a16:creationId xmlns:a16="http://schemas.microsoft.com/office/drawing/2014/main" id="{0D918A6A-AF0C-4A4C-8065-37B73F3B9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уменьшится в два раза. </a:t>
            </a:r>
          </a:p>
        </p:txBody>
      </p:sp>
    </p:spTree>
    <p:extLst>
      <p:ext uri="{BB962C8B-B14F-4D97-AF65-F5344CB8AC3E}">
        <p14:creationId xmlns:p14="http://schemas.microsoft.com/office/powerpoint/2010/main" val="118576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autoUpdateAnimBg="0"/>
      <p:bldP spid="67585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>
            <a:extLst>
              <a:ext uri="{FF2B5EF4-FFF2-40B4-BE49-F238E27FC236}">
                <a16:creationId xmlns:a16="http://schemas.microsoft.com/office/drawing/2014/main" id="{F474AC16-289F-4EBE-A8DD-B47E683E2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02467" name="Text Box 3">
            <a:extLst>
              <a:ext uri="{FF2B5EF4-FFF2-40B4-BE49-F238E27FC236}">
                <a16:creationId xmlns:a16="http://schemas.microsoft.com/office/drawing/2014/main" id="{88511965-7FD1-4EF9-A500-903A34585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длина окружности, описанной около равностороннего треугольника со стороной 1?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2469" name="Text Box 5">
                <a:extLst>
                  <a:ext uri="{FF2B5EF4-FFF2-40B4-BE49-F238E27FC236}">
                    <a16:creationId xmlns:a16="http://schemas.microsoft.com/office/drawing/2014/main" id="{20703BC7-81C0-433B-9BD7-59C091147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301210"/>
                <a:ext cx="8686800" cy="1271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Решение.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Радиус описанной окружности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значит, длина окружности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ru-RU" altLang="ru-RU" sz="28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  <m:rad>
                          <m:radPr>
                            <m:degHide m:val="on"/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02469" name="Text Box 5">
                <a:extLst>
                  <a:ext uri="{FF2B5EF4-FFF2-40B4-BE49-F238E27FC236}">
                    <a16:creationId xmlns:a16="http://schemas.microsoft.com/office/drawing/2014/main" id="{20703BC7-81C0-433B-9BD7-59C091147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301210"/>
                <a:ext cx="8686800" cy="1271588"/>
              </a:xfrm>
              <a:prstGeom prst="rect">
                <a:avLst/>
              </a:prstGeom>
              <a:blipFill>
                <a:blip r:embed="rId3"/>
                <a:stretch>
                  <a:fillRect t="-1442" r="-1404" b="-528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02472" name="Picture 8">
            <a:extLst>
              <a:ext uri="{FF2B5EF4-FFF2-40B4-BE49-F238E27FC236}">
                <a16:creationId xmlns:a16="http://schemas.microsoft.com/office/drawing/2014/main" id="{CF3C1C11-CCA7-44D7-9936-D28A2E0D3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2554288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958" name="Text Box 102">
            <a:extLst>
              <a:ext uri="{FF2B5EF4-FFF2-40B4-BE49-F238E27FC236}">
                <a16:creationId xmlns:a16="http://schemas.microsoft.com/office/drawing/2014/main" id="{7802761C-5BC9-4F2F-B0CB-D2C55E8D3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7569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</a:t>
            </a:r>
            <a:r>
              <a:rPr lang="ru-RU" altLang="ru-RU" sz="2800" dirty="0">
                <a:cs typeface="Times New Roman" panose="02020603050405020304" pitchFamily="18" charset="0"/>
              </a:rPr>
              <a:t>линой окружности считают число, к которому стремятся периметры вписанных в эту окружность правильных многоугольников при увеличении числа их сторон.</a:t>
            </a:r>
            <a:endParaRPr lang="ru-RU" altLang="ru-RU" dirty="0"/>
          </a:p>
        </p:txBody>
      </p:sp>
      <p:grpSp>
        <p:nvGrpSpPr>
          <p:cNvPr id="249963" name="Group 107">
            <a:extLst>
              <a:ext uri="{FF2B5EF4-FFF2-40B4-BE49-F238E27FC236}">
                <a16:creationId xmlns:a16="http://schemas.microsoft.com/office/drawing/2014/main" id="{4BCE6D69-D244-4213-91DC-C9AA856D93E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70063"/>
            <a:ext cx="8915400" cy="2451025"/>
            <a:chOff x="144" y="1115"/>
            <a:chExt cx="5616" cy="1419"/>
          </a:xfrm>
        </p:grpSpPr>
        <p:sp>
          <p:nvSpPr>
            <p:cNvPr id="249953" name="Text Box 97">
              <a:extLst>
                <a:ext uri="{FF2B5EF4-FFF2-40B4-BE49-F238E27FC236}">
                  <a16:creationId xmlns:a16="http://schemas.microsoft.com/office/drawing/2014/main" id="{44B67FD7-6993-4B08-B027-2A5F04A11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115"/>
              <a:ext cx="5616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Теорема.</a:t>
              </a:r>
              <a:r>
                <a:rPr lang="ru-RU" altLang="ru-RU" sz="2800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Периметр </a:t>
              </a:r>
              <a:r>
                <a:rPr lang="en-US" altLang="ru-RU" sz="2800" i="1" dirty="0" err="1">
                  <a:cs typeface="Times New Roman" panose="02020603050405020304" pitchFamily="18" charset="0"/>
                </a:rPr>
                <a:t>P</a:t>
              </a:r>
              <a:r>
                <a:rPr lang="en-US" altLang="ru-RU" sz="2800" i="1" baseline="-30000" dirty="0" err="1">
                  <a:cs typeface="Times New Roman" panose="02020603050405020304" pitchFamily="18" charset="0"/>
                </a:rPr>
                <a:t>n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правильного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n</a:t>
              </a:r>
              <a:r>
                <a:rPr lang="ru-RU" altLang="ru-RU" sz="2800" dirty="0">
                  <a:cs typeface="Times New Roman" panose="02020603050405020304" pitchFamily="18" charset="0"/>
                </a:rPr>
                <a:t>-угольника, вписанного в окружность радиуса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R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выражается формулой</a:t>
              </a:r>
            </a:p>
          </p:txBody>
        </p:sp>
        <p:graphicFrame>
          <p:nvGraphicFramePr>
            <p:cNvPr id="249959" name="Object 103">
              <a:extLst>
                <a:ext uri="{FF2B5EF4-FFF2-40B4-BE49-F238E27FC236}">
                  <a16:creationId xmlns:a16="http://schemas.microsoft.com/office/drawing/2014/main" id="{011B1FB6-6096-43EF-B973-B3840F66CC9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1683909"/>
                </p:ext>
              </p:extLst>
            </p:nvPr>
          </p:nvGraphicFramePr>
          <p:xfrm>
            <a:off x="192" y="2006"/>
            <a:ext cx="1824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895480" imgH="838080" progId="Equation.DSMT4">
                    <p:embed/>
                  </p:oleObj>
                </mc:Choice>
                <mc:Fallback>
                  <p:oleObj name="Equation" r:id="rId3" imgW="2895480" imgH="838080" progId="Equation.DSMT4">
                    <p:embed/>
                    <p:pic>
                      <p:nvPicPr>
                        <p:cNvPr id="249959" name="Object 103">
                          <a:extLst>
                            <a:ext uri="{FF2B5EF4-FFF2-40B4-BE49-F238E27FC236}">
                              <a16:creationId xmlns:a16="http://schemas.microsoft.com/office/drawing/2014/main" id="{011B1FB6-6096-43EF-B973-B3840F66CC9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2006"/>
                          <a:ext cx="1824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49960" name="Picture 104">
            <a:extLst>
              <a:ext uri="{FF2B5EF4-FFF2-40B4-BE49-F238E27FC236}">
                <a16:creationId xmlns:a16="http://schemas.microsoft.com/office/drawing/2014/main" id="{4E59D860-BA82-485F-9F56-821A10881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771763"/>
            <a:ext cx="3124200" cy="267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961" name="Text Box 105">
            <a:extLst>
              <a:ext uri="{FF2B5EF4-FFF2-40B4-BE49-F238E27FC236}">
                <a16:creationId xmlns:a16="http://schemas.microsoft.com/office/drawing/2014/main" id="{3024F4BD-FE16-41D8-A280-B5FE24918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4813"/>
            <a:ext cx="88392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Периметры правильных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-угольников относятся как радиусы описанных около них окружностей.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654850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>
            <a:extLst>
              <a:ext uri="{FF2B5EF4-FFF2-40B4-BE49-F238E27FC236}">
                <a16:creationId xmlns:a16="http://schemas.microsoft.com/office/drawing/2014/main" id="{F474AC16-289F-4EBE-A8DD-B47E683E2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02467" name="Text Box 3">
            <a:extLst>
              <a:ext uri="{FF2B5EF4-FFF2-40B4-BE49-F238E27FC236}">
                <a16:creationId xmlns:a16="http://schemas.microsoft.com/office/drawing/2014/main" id="{88511965-7FD1-4EF9-A500-903A34585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длина окружности, вписанной в равносторонний треугольник со стороной 1?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2469" name="Text Box 5">
                <a:extLst>
                  <a:ext uri="{FF2B5EF4-FFF2-40B4-BE49-F238E27FC236}">
                    <a16:creationId xmlns:a16="http://schemas.microsoft.com/office/drawing/2014/main" id="{20703BC7-81C0-433B-9BD7-59C091147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69160"/>
                <a:ext cx="9108504" cy="1290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Решение.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Радиус вписанной окружности равен </a:t>
                </a:r>
                <a:r>
                  <a:rPr lang="ru-RU" altLang="ru-RU" sz="2800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значит, длина окружности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altLang="ru-RU" sz="28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  <m:rad>
                          <m:radPr>
                            <m:degHide m:val="on"/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02469" name="Text Box 5">
                <a:extLst>
                  <a:ext uri="{FF2B5EF4-FFF2-40B4-BE49-F238E27FC236}">
                    <a16:creationId xmlns:a16="http://schemas.microsoft.com/office/drawing/2014/main" id="{20703BC7-81C0-433B-9BD7-59C091147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69160"/>
                <a:ext cx="9108504" cy="1290638"/>
              </a:xfrm>
              <a:prstGeom prst="rect">
                <a:avLst/>
              </a:prstGeom>
              <a:blipFill>
                <a:blip r:embed="rId3"/>
                <a:stretch>
                  <a:fillRect t="-1422" r="-1339" b="-37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49C9BE-04E9-401D-9306-90ABAC11D8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1983" y="2275472"/>
            <a:ext cx="2902834" cy="230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91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EE513524-47D7-4058-9CAB-BCCE06AA3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F291E7BB-BDF6-4EFA-906E-A6E1BA30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окружности, описанной около квадрата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77900" name="Group 12">
            <a:extLst>
              <a:ext uri="{FF2B5EF4-FFF2-40B4-BE49-F238E27FC236}">
                <a16:creationId xmlns:a16="http://schemas.microsoft.com/office/drawing/2014/main" id="{B40BB2AF-4BC5-4F5A-A487-0F34D6A501B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941168"/>
            <a:ext cx="8458200" cy="579438"/>
            <a:chOff x="240" y="2400"/>
            <a:chExt cx="5328" cy="365"/>
          </a:xfrm>
        </p:grpSpPr>
        <p:sp>
          <p:nvSpPr>
            <p:cNvPr id="677891" name="Text Box 3">
              <a:extLst>
                <a:ext uri="{FF2B5EF4-FFF2-40B4-BE49-F238E27FC236}">
                  <a16:creationId xmlns:a16="http://schemas.microsoft.com/office/drawing/2014/main" id="{90FAE53B-33E1-4F53-A1FC-F33040677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77895" name="Object 7">
              <a:extLst>
                <a:ext uri="{FF2B5EF4-FFF2-40B4-BE49-F238E27FC236}">
                  <a16:creationId xmlns:a16="http://schemas.microsoft.com/office/drawing/2014/main" id="{B60F82E6-73C0-43CC-80A4-28853BE8355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2448"/>
            <a:ext cx="584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927000" imgH="444240" progId="Equation.DSMT4">
                    <p:embed/>
                  </p:oleObj>
                </mc:Choice>
                <mc:Fallback>
                  <p:oleObj name="Equation" r:id="rId3" imgW="927000" imgH="4442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448"/>
                          <a:ext cx="584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C32CBE-F44C-4B4B-96CC-EA5AE66956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605" y="2197874"/>
            <a:ext cx="2818790" cy="2818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EE513524-47D7-4058-9CAB-BCCE06AA3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F291E7BB-BDF6-4EFA-906E-A6E1BA30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окружности, вписанной в квадрат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4941168"/>
                <a:ext cx="8458200" cy="579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a.</a:t>
                </a:r>
                <a:endParaRPr lang="ru-RU" altLang="ru-RU" sz="3200" i="1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4941168"/>
                <a:ext cx="8458200" cy="579438"/>
              </a:xfrm>
              <a:prstGeom prst="rect">
                <a:avLst/>
              </a:prstGeom>
              <a:blipFill>
                <a:blip r:embed="rId3"/>
                <a:stretch>
                  <a:fillRect l="-1875" t="-14737" b="-336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FFE273C-03AD-4FDC-9090-8960F8895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3906" y="2287395"/>
            <a:ext cx="2676187" cy="250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82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EE513524-47D7-4058-9CAB-BCCE06AA3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F291E7BB-BDF6-4EFA-906E-A6E1BA30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окружности, описанной около прямоугольника со сторонами </a:t>
            </a:r>
            <a:r>
              <a:rPr lang="ru-RU" altLang="ru-RU" sz="3200" i="1" dirty="0">
                <a:cs typeface="Times New Roman" panose="02020603050405020304" pitchFamily="18" charset="0"/>
              </a:rPr>
              <a:t>а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022704"/>
                <a:ext cx="8458200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3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ad>
                      <m:radPr>
                        <m:degHide m:val="on"/>
                        <m:ctrlPr>
                          <a:rPr lang="en-US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ru-RU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2704"/>
                <a:ext cx="8458200" cy="645048"/>
              </a:xfrm>
              <a:prstGeom prst="rect">
                <a:avLst/>
              </a:prstGeom>
              <a:blipFill>
                <a:blip r:embed="rId3"/>
                <a:stretch>
                  <a:fillRect l="-1875" t="-3774" b="-292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95B7787-55F8-4804-B82B-7E0A71E0E3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7039" y="2135939"/>
            <a:ext cx="2586122" cy="258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18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EE513524-47D7-4058-9CAB-BCCE06AA3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F291E7BB-BDF6-4EFA-906E-A6E1BA30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окружности, описанной около правильного шестиугольника со стороной 1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022704"/>
                <a:ext cx="8458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3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2704"/>
                <a:ext cx="8458200" cy="584775"/>
              </a:xfrm>
              <a:prstGeom prst="rect">
                <a:avLst/>
              </a:prstGeom>
              <a:blipFill>
                <a:blip r:embed="rId3"/>
                <a:stretch>
                  <a:fillRect l="-1875" t="-14583" b="-32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9A7586-B01F-4564-A11E-871ACAB320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6773" y="2316942"/>
            <a:ext cx="3030454" cy="270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598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EE513524-47D7-4058-9CAB-BCCE06AA3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F291E7BB-BDF6-4EFA-906E-A6E1BA30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окружности, вписанной в правильный шестиугольника со стороной 1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022704"/>
                <a:ext cx="8458200" cy="654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m:rPr>
                        <m:sty m:val="p"/>
                      </m:rPr>
                      <a:rPr lang="en-US" altLang="ru-RU" sz="32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77891" name="Text Box 3">
                <a:extLst>
                  <a:ext uri="{FF2B5EF4-FFF2-40B4-BE49-F238E27FC236}">
                    <a16:creationId xmlns:a16="http://schemas.microsoft.com/office/drawing/2014/main" id="{90FAE53B-33E1-4F53-A1FC-F33040677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2704"/>
                <a:ext cx="8458200" cy="654025"/>
              </a:xfrm>
              <a:prstGeom prst="rect">
                <a:avLst/>
              </a:prstGeom>
              <a:blipFill>
                <a:blip r:embed="rId3"/>
                <a:stretch>
                  <a:fillRect l="-1875" t="-5607" b="-261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912979-9005-47D5-94B3-99102C4509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2152890"/>
            <a:ext cx="2832521" cy="255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08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>
            <a:extLst>
              <a:ext uri="{FF2B5EF4-FFF2-40B4-BE49-F238E27FC236}">
                <a16:creationId xmlns:a16="http://schemas.microsoft.com/office/drawing/2014/main" id="{3111AD91-7FB3-4DF0-B2EE-B184635D1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679940" name="Text Box 4">
            <a:extLst>
              <a:ext uri="{FF2B5EF4-FFF2-40B4-BE49-F238E27FC236}">
                <a16:creationId xmlns:a16="http://schemas.microsoft.com/office/drawing/2014/main" id="{AA8C201B-AC36-499E-BB52-BC78FE6CB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дуги окружности радиуса единица, соответствующей центральному углу в: а)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б) 135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в) 240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г) 315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79955" name="Group 19">
            <a:extLst>
              <a:ext uri="{FF2B5EF4-FFF2-40B4-BE49-F238E27FC236}">
                <a16:creationId xmlns:a16="http://schemas.microsoft.com/office/drawing/2014/main" id="{D20F910D-B4A3-4DB8-B713-9C25F8F8B7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33800"/>
            <a:ext cx="2514600" cy="838200"/>
            <a:chOff x="240" y="2352"/>
            <a:chExt cx="1584" cy="528"/>
          </a:xfrm>
        </p:grpSpPr>
        <p:sp>
          <p:nvSpPr>
            <p:cNvPr id="679939" name="Text Box 3">
              <a:extLst>
                <a:ext uri="{FF2B5EF4-FFF2-40B4-BE49-F238E27FC236}">
                  <a16:creationId xmlns:a16="http://schemas.microsoft.com/office/drawing/2014/main" id="{2F33EC8E-014B-49BF-98B5-4FD486940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graphicFrame>
          <p:nvGraphicFramePr>
            <p:cNvPr id="679942" name="Object 6">
              <a:extLst>
                <a:ext uri="{FF2B5EF4-FFF2-40B4-BE49-F238E27FC236}">
                  <a16:creationId xmlns:a16="http://schemas.microsoft.com/office/drawing/2014/main" id="{840BAFFD-DE61-4DFE-BC27-AB3BF222F62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2352"/>
            <a:ext cx="17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79360" imgH="838080" progId="Equation.DSMT4">
                    <p:embed/>
                  </p:oleObj>
                </mc:Choice>
                <mc:Fallback>
                  <p:oleObj name="Equation" r:id="rId3" imgW="279360" imgH="8380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352"/>
                          <a:ext cx="17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9956" name="Group 20">
            <a:extLst>
              <a:ext uri="{FF2B5EF4-FFF2-40B4-BE49-F238E27FC236}">
                <a16:creationId xmlns:a16="http://schemas.microsoft.com/office/drawing/2014/main" id="{FF891BBF-7420-4483-B480-C4637827A78B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733800"/>
            <a:ext cx="1447800" cy="825500"/>
            <a:chOff x="1776" y="2352"/>
            <a:chExt cx="912" cy="520"/>
          </a:xfrm>
        </p:grpSpPr>
        <p:graphicFrame>
          <p:nvGraphicFramePr>
            <p:cNvPr id="679944" name="Object 8">
              <a:extLst>
                <a:ext uri="{FF2B5EF4-FFF2-40B4-BE49-F238E27FC236}">
                  <a16:creationId xmlns:a16="http://schemas.microsoft.com/office/drawing/2014/main" id="{D420F9D3-EE53-4D41-85FA-782BCAC6937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2352"/>
            <a:ext cx="280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44240" imgH="825480" progId="Equation.DSMT4">
                    <p:embed/>
                  </p:oleObj>
                </mc:Choice>
                <mc:Fallback>
                  <p:oleObj name="Equation" r:id="rId5" imgW="444240" imgH="825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352"/>
                          <a:ext cx="280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9948" name="Text Box 12">
              <a:extLst>
                <a:ext uri="{FF2B5EF4-FFF2-40B4-BE49-F238E27FC236}">
                  <a16:creationId xmlns:a16="http://schemas.microsoft.com/office/drawing/2014/main" id="{AF3D482D-D520-4BFC-8C93-A2F6EABAD0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400"/>
              <a:ext cx="9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</p:grpSp>
      <p:grpSp>
        <p:nvGrpSpPr>
          <p:cNvPr id="679957" name="Group 21">
            <a:extLst>
              <a:ext uri="{FF2B5EF4-FFF2-40B4-BE49-F238E27FC236}">
                <a16:creationId xmlns:a16="http://schemas.microsoft.com/office/drawing/2014/main" id="{5621ACB1-0CC5-4243-9120-F8550B6CF842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733800"/>
            <a:ext cx="1447800" cy="838200"/>
            <a:chOff x="2592" y="2352"/>
            <a:chExt cx="912" cy="528"/>
          </a:xfrm>
        </p:grpSpPr>
        <p:graphicFrame>
          <p:nvGraphicFramePr>
            <p:cNvPr id="679945" name="Object 9">
              <a:extLst>
                <a:ext uri="{FF2B5EF4-FFF2-40B4-BE49-F238E27FC236}">
                  <a16:creationId xmlns:a16="http://schemas.microsoft.com/office/drawing/2014/main" id="{77B8567C-1107-4B38-A7D5-5D20E5EA4BC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20" y="2352"/>
            <a:ext cx="29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69800" imgH="838080" progId="Equation.DSMT4">
                    <p:embed/>
                  </p:oleObj>
                </mc:Choice>
                <mc:Fallback>
                  <p:oleObj name="Equation" r:id="rId7" imgW="469800" imgH="8380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0" y="2352"/>
                          <a:ext cx="29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9949" name="Text Box 13">
              <a:extLst>
                <a:ext uri="{FF2B5EF4-FFF2-40B4-BE49-F238E27FC236}">
                  <a16:creationId xmlns:a16="http://schemas.microsoft.com/office/drawing/2014/main" id="{1E48FFEF-19F3-4C98-B53A-8805BD648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400"/>
              <a:ext cx="9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</p:grpSp>
      <p:grpSp>
        <p:nvGrpSpPr>
          <p:cNvPr id="679958" name="Group 22">
            <a:extLst>
              <a:ext uri="{FF2B5EF4-FFF2-40B4-BE49-F238E27FC236}">
                <a16:creationId xmlns:a16="http://schemas.microsoft.com/office/drawing/2014/main" id="{94A962AE-48FD-4D7A-AEBE-63D9F72DCD28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740150"/>
            <a:ext cx="1676400" cy="825500"/>
            <a:chOff x="3312" y="2356"/>
            <a:chExt cx="1056" cy="520"/>
          </a:xfrm>
        </p:grpSpPr>
        <p:graphicFrame>
          <p:nvGraphicFramePr>
            <p:cNvPr id="679946" name="Object 10">
              <a:extLst>
                <a:ext uri="{FF2B5EF4-FFF2-40B4-BE49-F238E27FC236}">
                  <a16:creationId xmlns:a16="http://schemas.microsoft.com/office/drawing/2014/main" id="{7435A420-1518-4EF8-A85F-C76ACEA71D6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2356"/>
            <a:ext cx="29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69800" imgH="825480" progId="Equation.DSMT4">
                    <p:embed/>
                  </p:oleObj>
                </mc:Choice>
                <mc:Fallback>
                  <p:oleObj name="Equation" r:id="rId9" imgW="469800" imgH="8254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356"/>
                          <a:ext cx="29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9950" name="Text Box 14">
              <a:extLst>
                <a:ext uri="{FF2B5EF4-FFF2-40B4-BE49-F238E27FC236}">
                  <a16:creationId xmlns:a16="http://schemas.microsoft.com/office/drawing/2014/main" id="{601FC0E4-80BA-4791-9B5F-4334CD71F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400"/>
              <a:ext cx="10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г) 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>
            <a:extLst>
              <a:ext uri="{FF2B5EF4-FFF2-40B4-BE49-F238E27FC236}">
                <a16:creationId xmlns:a16="http://schemas.microsoft.com/office/drawing/2014/main" id="{8CDC67D7-EB2D-41E8-AFBB-AB20B71FF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81988" name="Text Box 4">
            <a:extLst>
              <a:ext uri="{FF2B5EF4-FFF2-40B4-BE49-F238E27FC236}">
                <a16:creationId xmlns:a16="http://schemas.microsoft.com/office/drawing/2014/main" id="{217F6B18-5BEC-4D84-A5FB-4E6AE5F21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Каким должен быть радиус окружности, в которой дуга в 1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имеет длину 1 </a:t>
            </a:r>
            <a:r>
              <a:rPr lang="ru-RU" altLang="ru-RU" sz="3200" dirty="0"/>
              <a:t>см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/>
              <a:t> Укажите приближенное значение, равное целому числу сантиметров.</a:t>
            </a:r>
          </a:p>
        </p:txBody>
      </p:sp>
      <p:grpSp>
        <p:nvGrpSpPr>
          <p:cNvPr id="681998" name="Group 14">
            <a:extLst>
              <a:ext uri="{FF2B5EF4-FFF2-40B4-BE49-F238E27FC236}">
                <a16:creationId xmlns:a16="http://schemas.microsoft.com/office/drawing/2014/main" id="{66EB0841-FF74-45D4-BEDE-08D697ACE4A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733800"/>
            <a:ext cx="8686800" cy="838200"/>
            <a:chOff x="288" y="2352"/>
            <a:chExt cx="5472" cy="528"/>
          </a:xfrm>
        </p:grpSpPr>
        <p:sp>
          <p:nvSpPr>
            <p:cNvPr id="681987" name="Text Box 3">
              <a:extLst>
                <a:ext uri="{FF2B5EF4-FFF2-40B4-BE49-F238E27FC236}">
                  <a16:creationId xmlns:a16="http://schemas.microsoft.com/office/drawing/2014/main" id="{16F32D94-E754-40F8-BC9E-F3E6B58E5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00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см </a:t>
              </a:r>
              <a:r>
                <a:rPr lang="ru-RU" altLang="ru-RU" sz="3200">
                  <a:cs typeface="Times New Roman" panose="02020603050405020304" pitchFamily="18" charset="0"/>
                </a:rPr>
                <a:t>~</a:t>
              </a:r>
              <a:r>
                <a:rPr lang="ru-RU" altLang="ru-RU" sz="3200"/>
                <a:t> 60 см.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81994" name="Object 10">
              <a:extLst>
                <a:ext uri="{FF2B5EF4-FFF2-40B4-BE49-F238E27FC236}">
                  <a16:creationId xmlns:a16="http://schemas.microsoft.com/office/drawing/2014/main" id="{22081966-A93D-46FE-86E1-B6481E6339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2352"/>
            <a:ext cx="36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83920" imgH="838080" progId="Equation.DSMT4">
                    <p:embed/>
                  </p:oleObj>
                </mc:Choice>
                <mc:Fallback>
                  <p:oleObj name="Equation" r:id="rId3" imgW="583920" imgH="8380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352"/>
                          <a:ext cx="36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>
            <a:extLst>
              <a:ext uri="{FF2B5EF4-FFF2-40B4-BE49-F238E27FC236}">
                <a16:creationId xmlns:a16="http://schemas.microsoft.com/office/drawing/2014/main" id="{AE91BB95-511D-4533-93F4-D0A576C03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grpSp>
        <p:nvGrpSpPr>
          <p:cNvPr id="684051" name="Group 19">
            <a:extLst>
              <a:ext uri="{FF2B5EF4-FFF2-40B4-BE49-F238E27FC236}">
                <a16:creationId xmlns:a16="http://schemas.microsoft.com/office/drawing/2014/main" id="{ADF42E76-EE9D-4E28-ABEC-895550C17F2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8458200" cy="579438"/>
            <a:chOff x="240" y="2400"/>
            <a:chExt cx="5328" cy="365"/>
          </a:xfrm>
        </p:grpSpPr>
        <p:sp>
          <p:nvSpPr>
            <p:cNvPr id="684039" name="Text Box 7">
              <a:extLst>
                <a:ext uri="{FF2B5EF4-FFF2-40B4-BE49-F238E27FC236}">
                  <a16:creationId xmlns:a16="http://schemas.microsoft.com/office/drawing/2014/main" id="{0A0E5756-FEAA-4978-B5F9-9C4B3BAD2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84040" name="Object 8">
              <a:extLst>
                <a:ext uri="{FF2B5EF4-FFF2-40B4-BE49-F238E27FC236}">
                  <a16:creationId xmlns:a16="http://schemas.microsoft.com/office/drawing/2014/main" id="{CDB9875F-7C58-4266-9EEC-915C11A694C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2448"/>
            <a:ext cx="48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61760" imgH="444240" progId="Equation.DSMT4">
                    <p:embed/>
                  </p:oleObj>
                </mc:Choice>
                <mc:Fallback>
                  <p:oleObj name="Equation" r:id="rId3" imgW="761760" imgH="4442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448"/>
                          <a:ext cx="480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84036" name="Text Box 4">
            <a:extLst>
              <a:ext uri="{FF2B5EF4-FFF2-40B4-BE49-F238E27FC236}">
                <a16:creationId xmlns:a16="http://schemas.microsoft.com/office/drawing/2014/main" id="{D790F69B-1A5D-44AD-B652-272CF86B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длины должна быть хорда в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, чтобы длины дуг, на которые она разбивает окружность, относились как 2:1?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>
            <a:extLst>
              <a:ext uri="{FF2B5EF4-FFF2-40B4-BE49-F238E27FC236}">
                <a16:creationId xmlns:a16="http://schemas.microsoft.com/office/drawing/2014/main" id="{AD956831-0B69-451E-ADFF-2149830E5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686084" name="Text Box 4">
            <a:extLst>
              <a:ext uri="{FF2B5EF4-FFF2-40B4-BE49-F238E27FC236}">
                <a16:creationId xmlns:a16="http://schemas.microsoft.com/office/drawing/2014/main" id="{D8675F87-E6F9-4FE5-8BF8-2A2F87AF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периметр правильного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-угольника, описанного около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686093" name="Group 13">
            <a:extLst>
              <a:ext uri="{FF2B5EF4-FFF2-40B4-BE49-F238E27FC236}">
                <a16:creationId xmlns:a16="http://schemas.microsoft.com/office/drawing/2014/main" id="{827F28DF-3A18-4F2C-BA5C-902A9444A52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33800"/>
            <a:ext cx="8458200" cy="838200"/>
            <a:chOff x="240" y="2352"/>
            <a:chExt cx="5328" cy="528"/>
          </a:xfrm>
        </p:grpSpPr>
        <p:sp>
          <p:nvSpPr>
            <p:cNvPr id="686087" name="Text Box 7">
              <a:extLst>
                <a:ext uri="{FF2B5EF4-FFF2-40B4-BE49-F238E27FC236}">
                  <a16:creationId xmlns:a16="http://schemas.microsoft.com/office/drawing/2014/main" id="{CA375442-12D1-4D6E-83F0-662E67B2E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86090" name="Object 10">
              <a:extLst>
                <a:ext uri="{FF2B5EF4-FFF2-40B4-BE49-F238E27FC236}">
                  <a16:creationId xmlns:a16="http://schemas.microsoft.com/office/drawing/2014/main" id="{68CAFD82-84D7-434F-9FCC-F2214499E29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2352"/>
            <a:ext cx="132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108160" imgH="838080" progId="Equation.DSMT4">
                    <p:embed/>
                  </p:oleObj>
                </mc:Choice>
                <mc:Fallback>
                  <p:oleObj name="Equation" r:id="rId3" imgW="2108160" imgH="8380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352"/>
                          <a:ext cx="132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Text Box 3">
            <a:extLst>
              <a:ext uri="{FF2B5EF4-FFF2-40B4-BE49-F238E27FC236}">
                <a16:creationId xmlns:a16="http://schemas.microsoft.com/office/drawing/2014/main" id="{98A08D2D-6F60-44C7-89A8-70C1BDA21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6150"/>
            <a:ext cx="89154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Половина длины окружности единичного радиуса обозначается</a:t>
            </a:r>
            <a:r>
              <a:rPr lang="ru-RU" altLang="ru-RU" sz="2800" b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греческой буквой 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ru-RU" altLang="ru-RU" sz="2800" dirty="0">
                <a:cs typeface="Times New Roman" panose="02020603050405020304" pitchFamily="18" charset="0"/>
              </a:rPr>
              <a:t>. Таким образом, длина окружности единичного радиуса равна 2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ru-RU" altLang="ru-RU" sz="2800" dirty="0">
                <a:cs typeface="Times New Roman" panose="02020603050405020304" pitchFamily="18" charset="0"/>
              </a:rPr>
              <a:t>. Из рассмотренной выше теоремы следует, что длина окружности радиуса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 равна 2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Таким образом, для длины окружности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радиуса </a:t>
            </a:r>
            <a:r>
              <a:rPr lang="en-US" altLang="ru-RU" sz="2800" i="1" dirty="0">
                <a:cs typeface="Times New Roman" panose="02020603050405020304" pitchFamily="18" charset="0"/>
              </a:rPr>
              <a:t>R </a:t>
            </a:r>
            <a:r>
              <a:rPr lang="ru-RU" altLang="ru-RU" sz="2800" dirty="0">
                <a:cs typeface="Times New Roman" panose="02020603050405020304" pitchFamily="18" charset="0"/>
              </a:rPr>
              <a:t>можем записать следующую формулу</a:t>
            </a:r>
            <a:r>
              <a:rPr lang="en-US" altLang="ru-RU" sz="2800" dirty="0">
                <a:cs typeface="Times New Roman" panose="02020603050405020304" pitchFamily="18" charset="0"/>
              </a:rPr>
              <a:t>:</a:t>
            </a:r>
            <a:r>
              <a:rPr lang="en-US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solidFill>
                  <a:srgbClr val="FF3300"/>
                </a:solidFill>
              </a:rPr>
              <a:t>C =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π</a:t>
            </a:r>
            <a:r>
              <a:rPr lang="en-US" altLang="ru-RU" sz="2800" i="1" dirty="0">
                <a:solidFill>
                  <a:srgbClr val="FF3300"/>
                </a:solidFill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en-US" altLang="ru-RU" sz="2800" i="1" dirty="0"/>
              <a:t> </a:t>
            </a:r>
            <a:endParaRPr lang="ru-RU" altLang="ru-RU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94276" name="Text Box 4">
            <a:extLst>
              <a:ext uri="{FF2B5EF4-FFF2-40B4-BE49-F238E27FC236}">
                <a16:creationId xmlns:a16="http://schemas.microsoft.com/office/drawing/2014/main" id="{69F958BF-5FAE-4332-BE87-6A1354BF9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Отношение длин двух окружностей равно отношению их радиусов.</a:t>
            </a:r>
          </a:p>
        </p:txBody>
      </p:sp>
      <p:pic>
        <p:nvPicPr>
          <p:cNvPr id="694281" name="Picture 9">
            <a:extLst>
              <a:ext uri="{FF2B5EF4-FFF2-40B4-BE49-F238E27FC236}">
                <a16:creationId xmlns:a16="http://schemas.microsoft.com/office/drawing/2014/main" id="{FF1E9EEC-C6CF-403B-951C-C70063F8F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56" y="4221088"/>
            <a:ext cx="2554288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>
            <a:extLst>
              <a:ext uri="{FF2B5EF4-FFF2-40B4-BE49-F238E27FC236}">
                <a16:creationId xmlns:a16="http://schemas.microsoft.com/office/drawing/2014/main" id="{42CE7775-F69F-4F85-AC04-CDE08BE51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88131" name="Text Box 3">
            <a:extLst>
              <a:ext uri="{FF2B5EF4-FFF2-40B4-BE49-F238E27FC236}">
                <a16:creationId xmlns:a16="http://schemas.microsoft.com/office/drawing/2014/main" id="{9458418A-8690-4FA6-86F5-9D339B44B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Рассмотрев правильные шестиугольники, вписанный и описанный около окружности единичного радиуса, найдите нижнюю и верхнюю оценки для числа </a:t>
            </a:r>
            <a:r>
              <a:rPr lang="en-US" altLang="ru-RU" sz="3200" dirty="0">
                <a:cs typeface="Times New Roman" panose="02020603050405020304" pitchFamily="18" charset="0"/>
              </a:rPr>
              <a:t>π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88137" name="Group 9">
            <a:extLst>
              <a:ext uri="{FF2B5EF4-FFF2-40B4-BE49-F238E27FC236}">
                <a16:creationId xmlns:a16="http://schemas.microsoft.com/office/drawing/2014/main" id="{A9CB26E0-5D4F-4323-AB1B-00752D7EC3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8458200" cy="579438"/>
            <a:chOff x="240" y="2400"/>
            <a:chExt cx="5328" cy="365"/>
          </a:xfrm>
        </p:grpSpPr>
        <p:sp>
          <p:nvSpPr>
            <p:cNvPr id="688132" name="Text Box 4">
              <a:extLst>
                <a:ext uri="{FF2B5EF4-FFF2-40B4-BE49-F238E27FC236}">
                  <a16:creationId xmlns:a16="http://schemas.microsoft.com/office/drawing/2014/main" id="{DB088FCF-E94B-4587-96D1-FC83A99D1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3 &lt; </a:t>
              </a:r>
              <a:r>
                <a:rPr lang="en-US" altLang="ru-RU" sz="3200">
                  <a:cs typeface="Times New Roman" panose="02020603050405020304" pitchFamily="18" charset="0"/>
                </a:rPr>
                <a:t>π</a:t>
              </a:r>
              <a:r>
                <a:rPr lang="ru-RU" altLang="ru-RU" sz="3200">
                  <a:cs typeface="Times New Roman" panose="02020603050405020304" pitchFamily="18" charset="0"/>
                </a:rPr>
                <a:t> &lt;  </a:t>
              </a:r>
            </a:p>
          </p:txBody>
        </p:sp>
        <p:graphicFrame>
          <p:nvGraphicFramePr>
            <p:cNvPr id="688133" name="Object 5">
              <a:extLst>
                <a:ext uri="{FF2B5EF4-FFF2-40B4-BE49-F238E27FC236}">
                  <a16:creationId xmlns:a16="http://schemas.microsoft.com/office/drawing/2014/main" id="{BF53623B-BD4B-45DE-8635-CFF0227EDC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72" y="2448"/>
            <a:ext cx="44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98400" imgH="444240" progId="Equation.DSMT4">
                    <p:embed/>
                  </p:oleObj>
                </mc:Choice>
                <mc:Fallback>
                  <p:oleObj name="Equation" r:id="rId3" imgW="698400" imgH="44424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448"/>
                          <a:ext cx="440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>
            <a:extLst>
              <a:ext uri="{FF2B5EF4-FFF2-40B4-BE49-F238E27FC236}">
                <a16:creationId xmlns:a16="http://schemas.microsoft.com/office/drawing/2014/main" id="{3559764A-7285-4F68-803A-EDB878F23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692227" name="Text Box 3">
            <a:extLst>
              <a:ext uri="{FF2B5EF4-FFF2-40B4-BE49-F238E27FC236}">
                <a16:creationId xmlns:a16="http://schemas.microsoft.com/office/drawing/2014/main" id="{FF65B28B-428C-42D8-8458-891E08DD4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Внутри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расположены три равные окружности, которые касаются друг друга и данной окружности. Найдите их радиус.</a:t>
            </a:r>
          </a:p>
        </p:txBody>
      </p:sp>
      <p:grpSp>
        <p:nvGrpSpPr>
          <p:cNvPr id="692235" name="Group 11">
            <a:extLst>
              <a:ext uri="{FF2B5EF4-FFF2-40B4-BE49-F238E27FC236}">
                <a16:creationId xmlns:a16="http://schemas.microsoft.com/office/drawing/2014/main" id="{C3771CC0-1217-47F3-A2BD-C5265F12DF8A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4191000"/>
            <a:ext cx="8458200" cy="579438"/>
            <a:chOff x="292" y="2640"/>
            <a:chExt cx="5328" cy="365"/>
          </a:xfrm>
        </p:grpSpPr>
        <p:sp>
          <p:nvSpPr>
            <p:cNvPr id="692229" name="Text Box 5">
              <a:extLst>
                <a:ext uri="{FF2B5EF4-FFF2-40B4-BE49-F238E27FC236}">
                  <a16:creationId xmlns:a16="http://schemas.microsoft.com/office/drawing/2014/main" id="{83A5579E-85E7-495F-96D3-23DDEC99E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" y="264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92230" name="Object 6">
              <a:extLst>
                <a:ext uri="{FF2B5EF4-FFF2-40B4-BE49-F238E27FC236}">
                  <a16:creationId xmlns:a16="http://schemas.microsoft.com/office/drawing/2014/main" id="{FDD8C0A7-E6F9-4987-9CDD-89B533EB206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2688"/>
            <a:ext cx="1048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63560" imgH="495000" progId="Equation.DSMT4">
                    <p:embed/>
                  </p:oleObj>
                </mc:Choice>
                <mc:Fallback>
                  <p:oleObj name="Equation" r:id="rId3" imgW="1663560" imgH="4950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688"/>
                          <a:ext cx="1048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>
            <a:extLst>
              <a:ext uri="{FF2B5EF4-FFF2-40B4-BE49-F238E27FC236}">
                <a16:creationId xmlns:a16="http://schemas.microsoft.com/office/drawing/2014/main" id="{C8F771F8-47EE-4C4D-8E6C-A8F444E90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724995" name="Text Box 3">
            <a:extLst>
              <a:ext uri="{FF2B5EF4-FFF2-40B4-BE49-F238E27FC236}">
                <a16:creationId xmlns:a16="http://schemas.microsoft.com/office/drawing/2014/main" id="{8B9C5D4A-3F7E-42A1-B15D-ECCCF3BA1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радианную меру углов в: а)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б) 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в)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25007" name="Group 15">
            <a:extLst>
              <a:ext uri="{FF2B5EF4-FFF2-40B4-BE49-F238E27FC236}">
                <a16:creationId xmlns:a16="http://schemas.microsoft.com/office/drawing/2014/main" id="{F30DE523-7811-4743-AC99-C0E1511CEEDF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4114800"/>
            <a:ext cx="2432050" cy="838200"/>
            <a:chOff x="292" y="2592"/>
            <a:chExt cx="1532" cy="528"/>
          </a:xfrm>
        </p:grpSpPr>
        <p:sp>
          <p:nvSpPr>
            <p:cNvPr id="724997" name="Text Box 5">
              <a:extLst>
                <a:ext uri="{FF2B5EF4-FFF2-40B4-BE49-F238E27FC236}">
                  <a16:creationId xmlns:a16="http://schemas.microsoft.com/office/drawing/2014/main" id="{FC699157-F564-4955-B6DA-FCCFEA4E9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" y="2640"/>
              <a:ext cx="15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graphicFrame>
          <p:nvGraphicFramePr>
            <p:cNvPr id="724998" name="Object 6">
              <a:extLst>
                <a:ext uri="{FF2B5EF4-FFF2-40B4-BE49-F238E27FC236}">
                  <a16:creationId xmlns:a16="http://schemas.microsoft.com/office/drawing/2014/main" id="{873689DB-AF53-4E39-8025-0B52F162F3D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2592"/>
            <a:ext cx="17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79360" imgH="838080" progId="Equation.DSMT4">
                    <p:embed/>
                  </p:oleObj>
                </mc:Choice>
                <mc:Fallback>
                  <p:oleObj name="Equation" r:id="rId3" imgW="279360" imgH="8380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592"/>
                          <a:ext cx="17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5008" name="Group 16">
            <a:extLst>
              <a:ext uri="{FF2B5EF4-FFF2-40B4-BE49-F238E27FC236}">
                <a16:creationId xmlns:a16="http://schemas.microsoft.com/office/drawing/2014/main" id="{EA5FF9DA-C7C3-43B2-ADBD-7518B4C18DCC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121150"/>
            <a:ext cx="1295400" cy="825500"/>
            <a:chOff x="1776" y="2596"/>
            <a:chExt cx="816" cy="520"/>
          </a:xfrm>
        </p:grpSpPr>
        <p:graphicFrame>
          <p:nvGraphicFramePr>
            <p:cNvPr id="724999" name="Object 7">
              <a:extLst>
                <a:ext uri="{FF2B5EF4-FFF2-40B4-BE49-F238E27FC236}">
                  <a16:creationId xmlns:a16="http://schemas.microsoft.com/office/drawing/2014/main" id="{7E4601F8-58BD-4766-A088-CDB77450AE3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12" y="2596"/>
            <a:ext cx="17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79360" imgH="825480" progId="Equation.DSMT4">
                    <p:embed/>
                  </p:oleObj>
                </mc:Choice>
                <mc:Fallback>
                  <p:oleObj name="Equation" r:id="rId5" imgW="279360" imgH="825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596"/>
                          <a:ext cx="17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5002" name="Text Box 10">
              <a:extLst>
                <a:ext uri="{FF2B5EF4-FFF2-40B4-BE49-F238E27FC236}">
                  <a16:creationId xmlns:a16="http://schemas.microsoft.com/office/drawing/2014/main" id="{5D49B293-9FFF-4888-87E2-FE3A917D4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64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</p:grpSp>
      <p:grpSp>
        <p:nvGrpSpPr>
          <p:cNvPr id="725009" name="Group 17">
            <a:extLst>
              <a:ext uri="{FF2B5EF4-FFF2-40B4-BE49-F238E27FC236}">
                <a16:creationId xmlns:a16="http://schemas.microsoft.com/office/drawing/2014/main" id="{A7D07D13-9A10-4AF5-AF67-8D0BE6211093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4114800"/>
            <a:ext cx="1295400" cy="838200"/>
            <a:chOff x="2544" y="2592"/>
            <a:chExt cx="816" cy="528"/>
          </a:xfrm>
        </p:grpSpPr>
        <p:graphicFrame>
          <p:nvGraphicFramePr>
            <p:cNvPr id="725000" name="Object 8">
              <a:extLst>
                <a:ext uri="{FF2B5EF4-FFF2-40B4-BE49-F238E27FC236}">
                  <a16:creationId xmlns:a16="http://schemas.microsoft.com/office/drawing/2014/main" id="{3A845DB5-EF31-4940-9957-176AAEC5FD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76" y="2592"/>
            <a:ext cx="17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79360" imgH="838080" progId="Equation.DSMT4">
                    <p:embed/>
                  </p:oleObj>
                </mc:Choice>
                <mc:Fallback>
                  <p:oleObj name="Equation" r:id="rId7" imgW="279360" imgH="8380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592"/>
                          <a:ext cx="17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5003" name="Text Box 11">
              <a:extLst>
                <a:ext uri="{FF2B5EF4-FFF2-40B4-BE49-F238E27FC236}">
                  <a16:creationId xmlns:a16="http://schemas.microsoft.com/office/drawing/2014/main" id="{F6063C9F-55CC-4250-B9C9-C63B45262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64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 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2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2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>
            <a:extLst>
              <a:ext uri="{FF2B5EF4-FFF2-40B4-BE49-F238E27FC236}">
                <a16:creationId xmlns:a16="http://schemas.microsoft.com/office/drawing/2014/main" id="{214B7D2D-56A6-4FF9-A786-161F560D1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727045" name="Text Box 5">
            <a:extLst>
              <a:ext uri="{FF2B5EF4-FFF2-40B4-BE49-F238E27FC236}">
                <a16:creationId xmlns:a16="http://schemas.microsoft.com/office/drawing/2014/main" id="{EEB66510-9B63-4B7F-927B-6C5F523C3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4191000"/>
            <a:ext cx="2508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90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727043" name="Text Box 3">
            <a:extLst>
              <a:ext uri="{FF2B5EF4-FFF2-40B4-BE49-F238E27FC236}">
                <a16:creationId xmlns:a16="http://schemas.microsoft.com/office/drawing/2014/main" id="{1D10754E-6450-4FB9-8D50-D6858849A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 градусную меру угла,  если его радианная мера равна: а) </a:t>
            </a:r>
            <a:r>
              <a:rPr lang="ru-RU" altLang="ru-RU" sz="3200" dirty="0"/>
              <a:t>     </a:t>
            </a:r>
            <a:r>
              <a:rPr lang="ru-RU" altLang="ru-RU" sz="3200" dirty="0">
                <a:cs typeface="Times New Roman" panose="02020603050405020304" pitchFamily="18" charset="0"/>
              </a:rPr>
              <a:t>; б)</a:t>
            </a:r>
            <a:r>
              <a:rPr lang="ru-RU" altLang="ru-RU" sz="3200" dirty="0"/>
              <a:t>     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ru-RU" altLang="ru-RU" sz="3200" dirty="0"/>
              <a:t>    </a:t>
            </a:r>
            <a:r>
              <a:rPr lang="ru-RU" altLang="ru-RU" sz="3200" dirty="0">
                <a:cs typeface="Times New Roman" panose="02020603050405020304" pitchFamily="18" charset="0"/>
              </a:rPr>
              <a:t>; г)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   </a:t>
            </a:r>
            <a:r>
              <a:rPr lang="ru-RU" altLang="ru-RU" sz="3200" dirty="0">
                <a:cs typeface="Times New Roman" panose="02020603050405020304" pitchFamily="18" charset="0"/>
              </a:rPr>
              <a:t>; д) </a:t>
            </a:r>
            <a:r>
              <a:rPr lang="ru-RU" altLang="ru-RU" sz="3200" dirty="0"/>
              <a:t>     </a:t>
            </a:r>
            <a:r>
              <a:rPr lang="ru-RU" altLang="ru-RU" sz="3200" dirty="0">
                <a:cs typeface="Times New Roman" panose="02020603050405020304" pitchFamily="18" charset="0"/>
              </a:rPr>
              <a:t>; е) </a:t>
            </a:r>
            <a:r>
              <a:rPr lang="ru-RU" altLang="ru-RU" sz="3200" dirty="0"/>
              <a:t>      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727047" name="Object 7">
            <a:extLst>
              <a:ext uri="{FF2B5EF4-FFF2-40B4-BE49-F238E27FC236}">
                <a16:creationId xmlns:a16="http://schemas.microsoft.com/office/drawing/2014/main" id="{A4E2B7D0-3051-43A6-AAFD-11808573C9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1219200"/>
          <a:ext cx="279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9360" imgH="825480" progId="Equation.DSMT4">
                  <p:embed/>
                </p:oleObj>
              </mc:Choice>
              <mc:Fallback>
                <p:oleObj name="Equation" r:id="rId3" imgW="279360" imgH="825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219200"/>
                        <a:ext cx="279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48" name="Object 8">
            <a:extLst>
              <a:ext uri="{FF2B5EF4-FFF2-40B4-BE49-F238E27FC236}">
                <a16:creationId xmlns:a16="http://schemas.microsoft.com/office/drawing/2014/main" id="{BA85ACA8-F072-4962-B29F-822551AB01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8350" y="1752600"/>
          <a:ext cx="469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69800" imgH="838080" progId="Equation.DSMT4">
                  <p:embed/>
                </p:oleObj>
              </mc:Choice>
              <mc:Fallback>
                <p:oleObj name="Equation" r:id="rId5" imgW="469800" imgH="838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1752600"/>
                        <a:ext cx="469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49" name="Object 9">
            <a:extLst>
              <a:ext uri="{FF2B5EF4-FFF2-40B4-BE49-F238E27FC236}">
                <a16:creationId xmlns:a16="http://schemas.microsoft.com/office/drawing/2014/main" id="{6A78EEE6-910F-4C4E-9B05-B9B6F5EF1E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1225550"/>
          <a:ext cx="279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9360" imgH="825480" progId="Equation.DSMT4">
                  <p:embed/>
                </p:oleObj>
              </mc:Choice>
              <mc:Fallback>
                <p:oleObj name="Equation" r:id="rId7" imgW="279360" imgH="825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25550"/>
                        <a:ext cx="279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50" name="Object 10">
            <a:extLst>
              <a:ext uri="{FF2B5EF4-FFF2-40B4-BE49-F238E27FC236}">
                <a16:creationId xmlns:a16="http://schemas.microsoft.com/office/drawing/2014/main" id="{4855A942-4AF2-469F-BFB8-66DAD077D1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1212850"/>
          <a:ext cx="279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9360" imgH="838080" progId="Equation.DSMT4">
                  <p:embed/>
                </p:oleObj>
              </mc:Choice>
              <mc:Fallback>
                <p:oleObj name="Equation" r:id="rId9" imgW="279360" imgH="8380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212850"/>
                        <a:ext cx="279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51" name="Object 11">
            <a:extLst>
              <a:ext uri="{FF2B5EF4-FFF2-40B4-BE49-F238E27FC236}">
                <a16:creationId xmlns:a16="http://schemas.microsoft.com/office/drawing/2014/main" id="{98A20F81-A15E-4EC6-97BA-691A2A9DAF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16900" y="12192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57200" imgH="838080" progId="Equation.DSMT4">
                  <p:embed/>
                </p:oleObj>
              </mc:Choice>
              <mc:Fallback>
                <p:oleObj name="Equation" r:id="rId11" imgW="457200" imgH="838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6900" y="1219200"/>
                        <a:ext cx="457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52" name="Object 12">
            <a:extLst>
              <a:ext uri="{FF2B5EF4-FFF2-40B4-BE49-F238E27FC236}">
                <a16:creationId xmlns:a16="http://schemas.microsoft.com/office/drawing/2014/main" id="{6A254FD7-06C7-4E4D-8009-2C7E5948B7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950" y="1752600"/>
          <a:ext cx="469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9800" imgH="838080" progId="Equation.DSMT4">
                  <p:embed/>
                </p:oleObj>
              </mc:Choice>
              <mc:Fallback>
                <p:oleObj name="Equation" r:id="rId13" imgW="469800" imgH="8380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752600"/>
                        <a:ext cx="469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54" name="Text Box 14">
            <a:extLst>
              <a:ext uri="{FF2B5EF4-FFF2-40B4-BE49-F238E27FC236}">
                <a16:creationId xmlns:a16="http://schemas.microsoft.com/office/drawing/2014/main" id="{F1013216-0730-4059-876E-092067B7A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910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45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727055" name="Text Box 15">
            <a:extLst>
              <a:ext uri="{FF2B5EF4-FFF2-40B4-BE49-F238E27FC236}">
                <a16:creationId xmlns:a16="http://schemas.microsoft.com/office/drawing/2014/main" id="{91358689-3B50-47B9-B485-DD624CFFF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22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30';</a:t>
            </a:r>
          </a:p>
        </p:txBody>
      </p:sp>
      <p:sp>
        <p:nvSpPr>
          <p:cNvPr id="727056" name="Text Box 16">
            <a:extLst>
              <a:ext uri="{FF2B5EF4-FFF2-40B4-BE49-F238E27FC236}">
                <a16:creationId xmlns:a16="http://schemas.microsoft.com/office/drawing/2014/main" id="{046AB136-7195-42D3-A06E-3987A0554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1910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150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727057" name="Text Box 17">
            <a:extLst>
              <a:ext uri="{FF2B5EF4-FFF2-40B4-BE49-F238E27FC236}">
                <a16:creationId xmlns:a16="http://schemas.microsoft.com/office/drawing/2014/main" id="{0955F3D6-010B-42E4-A8FE-AB6AFBDA0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8006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д) 70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727058" name="Text Box 18">
            <a:extLst>
              <a:ext uri="{FF2B5EF4-FFF2-40B4-BE49-F238E27FC236}">
                <a16:creationId xmlns:a16="http://schemas.microsoft.com/office/drawing/2014/main" id="{6F00CE89-AF93-4452-96CF-6401D56CF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8006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е) 240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5" grpId="0" autoUpdateAnimBg="0"/>
      <p:bldP spid="727054" grpId="0" autoUpdateAnimBg="0"/>
      <p:bldP spid="727055" grpId="0" autoUpdateAnimBg="0"/>
      <p:bldP spid="727056" grpId="0" autoUpdateAnimBg="0"/>
      <p:bldP spid="727057" grpId="0" autoUpdateAnimBg="0"/>
      <p:bldP spid="72705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1026">
            <a:extLst>
              <a:ext uri="{FF2B5EF4-FFF2-40B4-BE49-F238E27FC236}">
                <a16:creationId xmlns:a16="http://schemas.microsoft.com/office/drawing/2014/main" id="{62FEA897-F6E8-4BA8-82FF-2DC57F502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Приближенное вычисление числа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en-US" altLang="ru-RU" sz="3600" dirty="0">
                <a:solidFill>
                  <a:srgbClr val="FF3300"/>
                </a:solidFill>
                <a:cs typeface="Times New Roman" panose="02020603050405020304" pitchFamily="18" charset="0"/>
              </a:rPr>
              <a:t>π</a:t>
            </a:r>
            <a:endParaRPr lang="ru-RU" altLang="ru-RU" sz="36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696328" name="Group 1032">
            <a:extLst>
              <a:ext uri="{FF2B5EF4-FFF2-40B4-BE49-F238E27FC236}">
                <a16:creationId xmlns:a16="http://schemas.microsoft.com/office/drawing/2014/main" id="{2623B3BD-BB47-4164-BCE7-E7E78CCDCB8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685800"/>
            <a:ext cx="8839200" cy="6340475"/>
            <a:chOff x="96" y="432"/>
            <a:chExt cx="5568" cy="3994"/>
          </a:xfrm>
        </p:grpSpPr>
        <p:sp>
          <p:nvSpPr>
            <p:cNvPr id="696325" name="Text Box 1029">
              <a:extLst>
                <a:ext uri="{FF2B5EF4-FFF2-40B4-BE49-F238E27FC236}">
                  <a16:creationId xmlns:a16="http://schemas.microsoft.com/office/drawing/2014/main" id="{1A429603-B895-4AFC-8332-CBDEAA654B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432"/>
              <a:ext cx="5568" cy="39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Для приближенного вычисления числа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π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в единичную окружность вписывают правильный многоугольник и находят его полупериметр. Чем больше число сторон вписанного многоугольника, тем более точное значение получается для числа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π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Первое вычисление числа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π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использующее строгие рассуждения, было сделано величайшим математиком древности Архимедом (287 - 212 гг. до н. э.). В своей работе "Об измерении круга" он доказал, что для числа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π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выполняются неравенства</a:t>
              </a:r>
            </a:p>
            <a:p>
              <a:pPr algn="just">
                <a:spcBef>
                  <a:spcPct val="50000"/>
                </a:spcBef>
              </a:pPr>
              <a:endParaRPr lang="ru-RU" altLang="ru-RU" sz="2800" dirty="0"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На практике приближенное значение числа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π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берется равным 3,14. </a:t>
              </a:r>
            </a:p>
          </p:txBody>
        </p:sp>
        <p:graphicFrame>
          <p:nvGraphicFramePr>
            <p:cNvPr id="696326" name="Object 1030">
              <a:extLst>
                <a:ext uri="{FF2B5EF4-FFF2-40B4-BE49-F238E27FC236}">
                  <a16:creationId xmlns:a16="http://schemas.microsoft.com/office/drawing/2014/main" id="{E15CF9B4-EA7B-4F6F-BF51-406598FCE3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2197525"/>
                </p:ext>
              </p:extLst>
            </p:nvPr>
          </p:nvGraphicFramePr>
          <p:xfrm>
            <a:off x="2248" y="3249"/>
            <a:ext cx="1264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006280" imgH="838080" progId="Equation.DSMT4">
                    <p:embed/>
                  </p:oleObj>
                </mc:Choice>
                <mc:Fallback>
                  <p:oleObj name="Equation" r:id="rId3" imgW="2006280" imgH="838080" progId="Equation.DSMT4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8" y="3249"/>
                          <a:ext cx="1264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>
            <a:extLst>
              <a:ext uri="{FF2B5EF4-FFF2-40B4-BE49-F238E27FC236}">
                <a16:creationId xmlns:a16="http://schemas.microsoft.com/office/drawing/2014/main" id="{5983D352-4E26-472C-A76A-B488BA627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Измерение длины дуги окружности</a:t>
            </a:r>
          </a:p>
        </p:txBody>
      </p:sp>
      <p:sp>
        <p:nvSpPr>
          <p:cNvPr id="698372" name="Text Box 4">
            <a:extLst>
              <a:ext uri="{FF2B5EF4-FFF2-40B4-BE49-F238E27FC236}">
                <a16:creationId xmlns:a16="http://schemas.microsoft.com/office/drawing/2014/main" id="{CFDF806D-D5B4-4F58-9923-4CE996E40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2533"/>
            <a:ext cx="8991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Центральные углы  в  1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разбивают  всю окружность на 360 равных секторов. Поэтому длина дуги окружности в 1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составляет   </a:t>
            </a:r>
            <a:r>
              <a:rPr lang="ru-RU" altLang="ru-RU" sz="2800" dirty="0"/>
              <a:t>   </a:t>
            </a:r>
            <a:r>
              <a:rPr lang="en-US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часть длины всей окружности, т. е. равна</a:t>
            </a:r>
            <a:endParaRPr lang="ru-RU" altLang="ru-RU" sz="2800" dirty="0"/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  </a:t>
            </a:r>
            <a:r>
              <a:rPr lang="ru-RU" altLang="ru-RU" sz="2800" dirty="0">
                <a:cs typeface="Times New Roman" panose="02020603050405020304" pitchFamily="18" charset="0"/>
              </a:rPr>
              <a:t>  </a:t>
            </a:r>
            <a:r>
              <a:rPr lang="ru-RU" altLang="ru-RU" sz="2800" dirty="0"/>
              <a:t>        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cs typeface="Times New Roman" panose="02020603050405020304" pitchFamily="18" charset="0"/>
              </a:rPr>
              <a:t>  </a:t>
            </a:r>
            <a:r>
              <a:rPr lang="ru-RU" altLang="ru-RU" sz="2800" dirty="0">
                <a:cs typeface="Times New Roman" panose="02020603050405020304" pitchFamily="18" charset="0"/>
              </a:rPr>
              <a:t>		          		</a:t>
            </a:r>
            <a:r>
              <a:rPr lang="en-US" altLang="ru-RU" sz="2800" dirty="0">
                <a:cs typeface="Times New Roman" panose="02020603050405020304" pitchFamily="18" charset="0"/>
              </a:rPr>
              <a:t>  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Длина </a:t>
            </a:r>
            <a:r>
              <a:rPr lang="en-US" altLang="ru-RU" sz="2800" i="1" dirty="0">
                <a:cs typeface="Times New Roman" panose="02020603050405020304" pitchFamily="18" charset="0"/>
              </a:rPr>
              <a:t>l</a:t>
            </a:r>
            <a:r>
              <a:rPr lang="ru-RU" altLang="ru-RU" sz="2800" dirty="0">
                <a:cs typeface="Times New Roman" panose="02020603050405020304" pitchFamily="18" charset="0"/>
              </a:rPr>
              <a:t> дуги окружности </a:t>
            </a:r>
            <a:r>
              <a:rPr lang="ru-RU" altLang="ru-RU" sz="2800" dirty="0"/>
              <a:t>радиуса </a:t>
            </a:r>
            <a:r>
              <a:rPr lang="en-US" altLang="ru-RU" sz="2800" i="1" dirty="0"/>
              <a:t>R 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en-US" altLang="ru-RU" sz="2800" dirty="0">
                <a:cs typeface="Times New Roman" panose="02020603050405020304" pitchFamily="18" charset="0"/>
              </a:rPr>
              <a:t>φ</a:t>
            </a:r>
            <a:r>
              <a:rPr lang="ru-RU" altLang="ru-RU" sz="2800" dirty="0">
                <a:cs typeface="Times New Roman" panose="02020603050405020304" pitchFamily="18" charset="0"/>
              </a:rPr>
              <a:t> градусов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будет выражаться формулой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aphicFrame>
        <p:nvGraphicFramePr>
          <p:cNvPr id="698374" name="Object 6">
            <a:extLst>
              <a:ext uri="{FF2B5EF4-FFF2-40B4-BE49-F238E27FC236}">
                <a16:creationId xmlns:a16="http://schemas.microsoft.com/office/drawing/2014/main" id="{16231FEC-29C0-4112-9736-4302082B50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27662"/>
              </p:ext>
            </p:extLst>
          </p:nvPr>
        </p:nvGraphicFramePr>
        <p:xfrm>
          <a:off x="5068888" y="1245317"/>
          <a:ext cx="533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160" imgH="736560" progId="Equation.DSMT4">
                  <p:embed/>
                </p:oleObj>
              </mc:Choice>
              <mc:Fallback>
                <p:oleObj name="Equation" r:id="rId3" imgW="53316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8" y="1245317"/>
                        <a:ext cx="533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375" name="Object 7">
            <a:extLst>
              <a:ext uri="{FF2B5EF4-FFF2-40B4-BE49-F238E27FC236}">
                <a16:creationId xmlns:a16="http://schemas.microsoft.com/office/drawing/2014/main" id="{C62E984E-1A85-45BE-BB98-531F34ABF0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597107"/>
              </p:ext>
            </p:extLst>
          </p:nvPr>
        </p:nvGraphicFramePr>
        <p:xfrm>
          <a:off x="3577084" y="2350549"/>
          <a:ext cx="1384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84200" imgH="736560" progId="Equation.DSMT4">
                  <p:embed/>
                </p:oleObj>
              </mc:Choice>
              <mc:Fallback>
                <p:oleObj name="Equation" r:id="rId5" imgW="1384200" imgH="7365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7084" y="2350549"/>
                        <a:ext cx="13843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376" name="Object 8">
            <a:extLst>
              <a:ext uri="{FF2B5EF4-FFF2-40B4-BE49-F238E27FC236}">
                <a16:creationId xmlns:a16="http://schemas.microsoft.com/office/drawing/2014/main" id="{C8FED262-B775-41BA-9844-BAD34CEA00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182836"/>
              </p:ext>
            </p:extLst>
          </p:nvPr>
        </p:nvGraphicFramePr>
        <p:xfrm>
          <a:off x="4706938" y="3558950"/>
          <a:ext cx="1257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57120" imgH="838080" progId="Equation.DSMT4">
                  <p:embed/>
                </p:oleObj>
              </mc:Choice>
              <mc:Fallback>
                <p:oleObj name="Equation" r:id="rId7" imgW="1257120" imgH="838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938" y="3558950"/>
                        <a:ext cx="1257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8380" name="Picture 12">
            <a:extLst>
              <a:ext uri="{FF2B5EF4-FFF2-40B4-BE49-F238E27FC236}">
                <a16:creationId xmlns:a16="http://schemas.microsoft.com/office/drawing/2014/main" id="{8E89B541-1DEB-4E0E-87C1-6C01CA6B8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901" y="4221088"/>
            <a:ext cx="2554288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1026">
            <a:extLst>
              <a:ext uri="{FF2B5EF4-FFF2-40B4-BE49-F238E27FC236}">
                <a16:creationId xmlns:a16="http://schemas.microsoft.com/office/drawing/2014/main" id="{ABB077F5-D6D8-4C95-B8AE-8F0810F63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Измерение угла окружности</a:t>
            </a:r>
          </a:p>
        </p:txBody>
      </p:sp>
      <p:sp>
        <p:nvSpPr>
          <p:cNvPr id="700423" name="Text Box 1031">
            <a:extLst>
              <a:ext uri="{FF2B5EF4-FFF2-40B4-BE49-F238E27FC236}">
                <a16:creationId xmlns:a16="http://schemas.microsoft.com/office/drawing/2014/main" id="{1D486737-DCC1-45EA-9D78-AE86FA12A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Равенство </a:t>
            </a:r>
            <a:r>
              <a:rPr lang="ru-RU" altLang="ru-RU" sz="2800" dirty="0"/>
              <a:t>        </a:t>
            </a:r>
            <a:r>
              <a:rPr lang="en-US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выражающее длину дуги единичной окружности, устанавливает соответствие между длиной дуги и ее градусной мерой. </a:t>
            </a:r>
          </a:p>
        </p:txBody>
      </p:sp>
      <p:graphicFrame>
        <p:nvGraphicFramePr>
          <p:cNvPr id="700424" name="Object 1032">
            <a:extLst>
              <a:ext uri="{FF2B5EF4-FFF2-40B4-BE49-F238E27FC236}">
                <a16:creationId xmlns:a16="http://schemas.microsoft.com/office/drawing/2014/main" id="{1EB6A682-2BB8-4140-BF81-33D669F46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966285"/>
              </p:ext>
            </p:extLst>
          </p:nvPr>
        </p:nvGraphicFramePr>
        <p:xfrm>
          <a:off x="3131840" y="519113"/>
          <a:ext cx="914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736560" progId="Equation.DSMT4">
                  <p:embed/>
                </p:oleObj>
              </mc:Choice>
              <mc:Fallback>
                <p:oleObj name="Equation" r:id="rId3" imgW="914400" imgH="736560" progId="Equation.DSMT4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19113"/>
                        <a:ext cx="914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0425" name="Text Box 1033">
            <a:extLst>
              <a:ext uri="{FF2B5EF4-FFF2-40B4-BE49-F238E27FC236}">
                <a16:creationId xmlns:a16="http://schemas.microsoft.com/office/drawing/2014/main" id="{08FE8566-A98C-4BB1-8503-35A1962E6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9144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Это позволяет измерять углы не только с помощью градусов, но и с помощью длины дуги соответствующей окружности единичного радиуса. Величина длины дуги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радианной мерой угла.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Единицей радианной меры углов является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радиан.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Угол в один радиан – это угол, </a:t>
            </a:r>
            <a:r>
              <a:rPr lang="ru-RU" altLang="ru-RU" sz="2800" dirty="0"/>
              <a:t>для которого </a:t>
            </a:r>
            <a:r>
              <a:rPr lang="ru-RU" altLang="ru-RU" sz="2800" dirty="0">
                <a:cs typeface="Times New Roman" panose="02020603050405020304" pitchFamily="18" charset="0"/>
              </a:rPr>
              <a:t>длина соответствующей дуги единичной окружности равна единице.</a:t>
            </a:r>
            <a:endParaRPr lang="ru-RU" altLang="ru-RU" sz="2800" dirty="0"/>
          </a:p>
        </p:txBody>
      </p:sp>
      <p:grpSp>
        <p:nvGrpSpPr>
          <p:cNvPr id="700430" name="Group 1038">
            <a:extLst>
              <a:ext uri="{FF2B5EF4-FFF2-40B4-BE49-F238E27FC236}">
                <a16:creationId xmlns:a16="http://schemas.microsoft.com/office/drawing/2014/main" id="{A04CC626-FA9A-4690-A335-BDD9EC021306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5045075"/>
            <a:ext cx="9067800" cy="838200"/>
            <a:chOff x="48" y="3178"/>
            <a:chExt cx="5712" cy="528"/>
          </a:xfrm>
        </p:grpSpPr>
        <p:sp>
          <p:nvSpPr>
            <p:cNvPr id="700426" name="Text Box 1034">
              <a:extLst>
                <a:ext uri="{FF2B5EF4-FFF2-40B4-BE49-F238E27FC236}">
                  <a16:creationId xmlns:a16="http://schemas.microsoft.com/office/drawing/2014/main" id="{17DBF66B-D7DE-4FBC-9A1C-597D6CBA4C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3264"/>
              <a:ext cx="57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Градусная мера угла в один радиан равна </a:t>
              </a:r>
              <a:endParaRPr lang="ru-RU" altLang="ru-RU" sz="2800" dirty="0"/>
            </a:p>
          </p:txBody>
        </p:sp>
        <p:graphicFrame>
          <p:nvGraphicFramePr>
            <p:cNvPr id="700427" name="Object 1035">
              <a:extLst>
                <a:ext uri="{FF2B5EF4-FFF2-40B4-BE49-F238E27FC236}">
                  <a16:creationId xmlns:a16="http://schemas.microsoft.com/office/drawing/2014/main" id="{CE7D242C-F094-4070-B2A5-6961D121A1E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252544"/>
                </p:ext>
              </p:extLst>
            </p:nvPr>
          </p:nvGraphicFramePr>
          <p:xfrm>
            <a:off x="4680" y="3178"/>
            <a:ext cx="103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638000" imgH="838080" progId="Equation.DSMT4">
                    <p:embed/>
                  </p:oleObj>
                </mc:Choice>
                <mc:Fallback>
                  <p:oleObj name="Equation" r:id="rId5" imgW="1638000" imgH="838080" progId="Equation.DSMT4">
                    <p:embed/>
                    <p:pic>
                      <p:nvPicPr>
                        <p:cNvPr id="0" name="Object 10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0" y="3178"/>
                          <a:ext cx="103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832E51D0-E236-40F6-8BB9-DF38498F0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1F67672B-2A6A-408B-A905-D49CD0F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считается длиной окружности?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DE2328C1-0697-421F-A20D-6DBA82E12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Д</a:t>
            </a:r>
            <a:r>
              <a:rPr lang="ru-RU" altLang="ru-RU" sz="2800" dirty="0">
                <a:cs typeface="Times New Roman" panose="02020603050405020304" pitchFamily="18" charset="0"/>
              </a:rPr>
              <a:t>линой окружности считают число, к которому стремятся периметры вписанных в эту окружность правильных многоугольников при увеличении числа их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>
            <a:extLst>
              <a:ext uri="{FF2B5EF4-FFF2-40B4-BE49-F238E27FC236}">
                <a16:creationId xmlns:a16="http://schemas.microsoft.com/office/drawing/2014/main" id="{7B95B5BA-DC37-4464-B5AB-2B07767B9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704515" name="Text Box 3">
            <a:extLst>
              <a:ext uri="{FF2B5EF4-FFF2-40B4-BE49-F238E27FC236}">
                <a16:creationId xmlns:a16="http://schemas.microsoft.com/office/drawing/2014/main" id="{A8CBB43A-7730-40A8-9A6F-09635F4BF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выражается периметр правильного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-угольника через радиус описанной окружности?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704519" name="Group 7">
            <a:extLst>
              <a:ext uri="{FF2B5EF4-FFF2-40B4-BE49-F238E27FC236}">
                <a16:creationId xmlns:a16="http://schemas.microsoft.com/office/drawing/2014/main" id="{6AD89C77-77E6-4B31-B7C3-B526967E229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81400"/>
            <a:ext cx="8686800" cy="1905000"/>
            <a:chOff x="144" y="2256"/>
            <a:chExt cx="5472" cy="1200"/>
          </a:xfrm>
        </p:grpSpPr>
        <p:sp>
          <p:nvSpPr>
            <p:cNvPr id="704516" name="Text Box 4">
              <a:extLst>
                <a:ext uri="{FF2B5EF4-FFF2-40B4-BE49-F238E27FC236}">
                  <a16:creationId xmlns:a16="http://schemas.microsoft.com/office/drawing/2014/main" id="{561689F9-27A2-43E9-AB3F-BC593276A4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256"/>
              <a:ext cx="5472" cy="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</a:t>
              </a: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Периметр </a:t>
              </a:r>
              <a:r>
                <a:rPr lang="en-US" altLang="ru-RU" sz="2800" i="1" dirty="0" err="1">
                  <a:cs typeface="Times New Roman" panose="02020603050405020304" pitchFamily="18" charset="0"/>
                </a:rPr>
                <a:t>P</a:t>
              </a:r>
              <a:r>
                <a:rPr lang="en-US" altLang="ru-RU" sz="2800" i="1" baseline="-30000" dirty="0" err="1">
                  <a:cs typeface="Times New Roman" panose="02020603050405020304" pitchFamily="18" charset="0"/>
                </a:rPr>
                <a:t>n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правильного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n</a:t>
              </a:r>
              <a:r>
                <a:rPr lang="ru-RU" altLang="ru-RU" sz="2800" dirty="0">
                  <a:cs typeface="Times New Roman" panose="02020603050405020304" pitchFamily="18" charset="0"/>
                </a:rPr>
                <a:t>-угольника, вписанного в окружность радиуса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R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выражается формулой</a:t>
              </a:r>
            </a:p>
          </p:txBody>
        </p:sp>
        <p:graphicFrame>
          <p:nvGraphicFramePr>
            <p:cNvPr id="704517" name="Object 5">
              <a:extLst>
                <a:ext uri="{FF2B5EF4-FFF2-40B4-BE49-F238E27FC236}">
                  <a16:creationId xmlns:a16="http://schemas.microsoft.com/office/drawing/2014/main" id="{36A6A76D-1909-47FD-BFE6-D6C7828F521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20" y="2928"/>
            <a:ext cx="1824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895480" imgH="838080" progId="Equation.DSMT4">
                    <p:embed/>
                  </p:oleObj>
                </mc:Choice>
                <mc:Fallback>
                  <p:oleObj name="Equation" r:id="rId3" imgW="2895480" imgH="8380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928"/>
                          <a:ext cx="1824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>
            <a:extLst>
              <a:ext uri="{FF2B5EF4-FFF2-40B4-BE49-F238E27FC236}">
                <a16:creationId xmlns:a16="http://schemas.microsoft.com/office/drawing/2014/main" id="{7D6FF46C-292E-410F-AEA6-E1122AAE9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706563" name="Text Box 3">
            <a:extLst>
              <a:ext uri="{FF2B5EF4-FFF2-40B4-BE49-F238E27FC236}">
                <a16:creationId xmlns:a16="http://schemas.microsoft.com/office/drawing/2014/main" id="{3F01B84E-EFC5-4A93-8E7E-C68EFDDAB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относятся периметры двух правильных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-угольников?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06564" name="Text Box 4">
            <a:extLst>
              <a:ext uri="{FF2B5EF4-FFF2-40B4-BE49-F238E27FC236}">
                <a16:creationId xmlns:a16="http://schemas.microsoft.com/office/drawing/2014/main" id="{D9768C1F-F111-48DD-825B-919C33B81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Периметры правильных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-угольников относятся как радиусы описанных около них окружностей.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3857</TotalTime>
  <Words>1391</Words>
  <Application>Microsoft Office PowerPoint</Application>
  <PresentationFormat>Экран (4:3)</PresentationFormat>
  <Paragraphs>177</Paragraphs>
  <Slides>33</Slides>
  <Notes>33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Times New Roman</vt:lpstr>
      <vt:lpstr>Оформление по умолчанию</vt:lpstr>
      <vt:lpstr>MathType 5.0 Equation</vt:lpstr>
      <vt:lpstr>Equation</vt:lpstr>
      <vt:lpstr>27,а. Длина окружности</vt:lpstr>
      <vt:lpstr>Презентация PowerPoint</vt:lpstr>
      <vt:lpstr>Презентация PowerPoint</vt:lpstr>
      <vt:lpstr>Приближенное вычисление числа π</vt:lpstr>
      <vt:lpstr>Измерение длины дуги окружности</vt:lpstr>
      <vt:lpstr>Измерение угла окружности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175</cp:revision>
  <dcterms:created xsi:type="dcterms:W3CDTF">2008-04-30T05:51:18Z</dcterms:created>
  <dcterms:modified xsi:type="dcterms:W3CDTF">2021-07-10T04:29:24Z</dcterms:modified>
</cp:coreProperties>
</file>