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55" r:id="rId2"/>
    <p:sldId id="439" r:id="rId3"/>
    <p:sldId id="426" r:id="rId4"/>
    <p:sldId id="417" r:id="rId5"/>
    <p:sldId id="418" r:id="rId6"/>
    <p:sldId id="419" r:id="rId7"/>
    <p:sldId id="429" r:id="rId8"/>
    <p:sldId id="420" r:id="rId9"/>
    <p:sldId id="430" r:id="rId10"/>
    <p:sldId id="441" r:id="rId11"/>
    <p:sldId id="440" r:id="rId12"/>
    <p:sldId id="421" r:id="rId13"/>
    <p:sldId id="422" r:id="rId14"/>
    <p:sldId id="428" r:id="rId15"/>
    <p:sldId id="431" r:id="rId16"/>
    <p:sldId id="432" r:id="rId17"/>
    <p:sldId id="425" r:id="rId18"/>
    <p:sldId id="1091" r:id="rId19"/>
    <p:sldId id="1092" r:id="rId20"/>
    <p:sldId id="1093" r:id="rId21"/>
    <p:sldId id="1454" r:id="rId22"/>
    <p:sldId id="434" r:id="rId23"/>
    <p:sldId id="436" r:id="rId24"/>
    <p:sldId id="437" r:id="rId25"/>
    <p:sldId id="438" r:id="rId26"/>
    <p:sldId id="1081" r:id="rId27"/>
    <p:sldId id="1082" r:id="rId28"/>
    <p:sldId id="1089" r:id="rId29"/>
    <p:sldId id="1088" r:id="rId30"/>
    <p:sldId id="1083" r:id="rId31"/>
    <p:sldId id="1090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55" autoAdjust="0"/>
    <p:restoredTop sz="90867" autoAdjust="0"/>
  </p:normalViewPr>
  <p:slideViewPr>
    <p:cSldViewPr>
      <p:cViewPr varScale="1">
        <p:scale>
          <a:sx n="95" d="100"/>
          <a:sy n="95" d="100"/>
        </p:scale>
        <p:origin x="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65C7B6D-F931-4003-ABEF-B26F3E02B2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6182B8-B170-4490-B63B-084FD320CC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89848DA-C090-41E0-BAC2-8F3D04A003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B341636-6A1B-4D7B-AB27-9A1D054C7E7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58C111F-F032-42FB-91EA-261FFA477C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23CB168-E712-48C3-B5DF-0BB5930C6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CC1066-96B7-4EE7-BC61-4F450DFF4B8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498405-D59B-49FC-831B-7306556CA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64B06-AD5B-4D25-A243-3ACEE4698D9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761D5FB7-BC57-4A49-9166-DB4CBD8EB2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A4A38C66-1028-4071-8484-6A81440D8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B47AB6-DC15-4E29-B59D-C7A70CD7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4F919-8B9B-4F21-9F11-B0EADF57166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99394" name="Rectangle 2">
            <a:extLst>
              <a:ext uri="{FF2B5EF4-FFF2-40B4-BE49-F238E27FC236}">
                <a16:creationId xmlns:a16="http://schemas.microsoft.com/office/drawing/2014/main" id="{258EDBA3-7646-47DD-A2FC-201C43F14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FC26C1BD-A203-465B-9303-4EF1BB56F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26093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B47AB6-DC15-4E29-B59D-C7A70CD7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4F919-8B9B-4F21-9F11-B0EADF57166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99394" name="Rectangle 2">
            <a:extLst>
              <a:ext uri="{FF2B5EF4-FFF2-40B4-BE49-F238E27FC236}">
                <a16:creationId xmlns:a16="http://schemas.microsoft.com/office/drawing/2014/main" id="{258EDBA3-7646-47DD-A2FC-201C43F14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FC26C1BD-A203-465B-9303-4EF1BB56F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86037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6E7418-AF14-48F8-A31A-BAC670A1BD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1D49A-DC4D-4458-96B8-B7B5905EB49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80962" name="Rectangle 2">
            <a:extLst>
              <a:ext uri="{FF2B5EF4-FFF2-40B4-BE49-F238E27FC236}">
                <a16:creationId xmlns:a16="http://schemas.microsoft.com/office/drawing/2014/main" id="{D4033512-88A5-47E4-8953-797628A50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0963" name="Rectangle 3">
            <a:extLst>
              <a:ext uri="{FF2B5EF4-FFF2-40B4-BE49-F238E27FC236}">
                <a16:creationId xmlns:a16="http://schemas.microsoft.com/office/drawing/2014/main" id="{BA32A035-33BF-4136-85F8-3859D6AB3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C6F3ED-F3C9-4C76-918A-39F5C7850A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49F9A-A1DB-41BF-91F6-FAB339F6BE0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83010" name="Rectangle 2">
            <a:extLst>
              <a:ext uri="{FF2B5EF4-FFF2-40B4-BE49-F238E27FC236}">
                <a16:creationId xmlns:a16="http://schemas.microsoft.com/office/drawing/2014/main" id="{62610D24-E666-4613-AE3E-ACE48C7D08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>
            <a:extLst>
              <a:ext uri="{FF2B5EF4-FFF2-40B4-BE49-F238E27FC236}">
                <a16:creationId xmlns:a16="http://schemas.microsoft.com/office/drawing/2014/main" id="{BF74FED0-E88D-4B80-95EE-4A2CD6D5EE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E38DD7-0D54-4C4D-AE76-27A6398F2D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AE262-9A9C-43A8-A3E8-BDBEC79FD49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95298" name="Rectangle 2">
            <a:extLst>
              <a:ext uri="{FF2B5EF4-FFF2-40B4-BE49-F238E27FC236}">
                <a16:creationId xmlns:a16="http://schemas.microsoft.com/office/drawing/2014/main" id="{444CB1D1-A037-4AAA-B505-3B090EC114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5299" name="Rectangle 3">
            <a:extLst>
              <a:ext uri="{FF2B5EF4-FFF2-40B4-BE49-F238E27FC236}">
                <a16:creationId xmlns:a16="http://schemas.microsoft.com/office/drawing/2014/main" id="{C382F1B4-B88B-4B4B-8754-EF5B7C217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54604D-1B4E-4FB6-9637-8E208CF2AB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3BF38-B5FA-43A2-A7F9-7A5E969A9C40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701442" name="Rectangle 2050">
            <a:extLst>
              <a:ext uri="{FF2B5EF4-FFF2-40B4-BE49-F238E27FC236}">
                <a16:creationId xmlns:a16="http://schemas.microsoft.com/office/drawing/2014/main" id="{1DFD9C23-1936-4DED-A434-A51D32011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1443" name="Rectangle 2051">
            <a:extLst>
              <a:ext uri="{FF2B5EF4-FFF2-40B4-BE49-F238E27FC236}">
                <a16:creationId xmlns:a16="http://schemas.microsoft.com/office/drawing/2014/main" id="{1DFEB747-705A-4119-8947-07B67246D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740E65-29CB-4753-9107-8923A774E2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FC47F-792D-422D-8A6F-643DAB958C04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703490" name="Rectangle 2">
            <a:extLst>
              <a:ext uri="{FF2B5EF4-FFF2-40B4-BE49-F238E27FC236}">
                <a16:creationId xmlns:a16="http://schemas.microsoft.com/office/drawing/2014/main" id="{335B3E03-460A-43EF-AEC7-78DEDB1382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1" name="Rectangle 3">
            <a:extLst>
              <a:ext uri="{FF2B5EF4-FFF2-40B4-BE49-F238E27FC236}">
                <a16:creationId xmlns:a16="http://schemas.microsoft.com/office/drawing/2014/main" id="{9A856790-4E53-479F-974E-B45CDF1BE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3F448-294C-4C35-BD11-BAA49CCF3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D37422-4483-4160-8D6B-217E4EC5A6B2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89154" name="Rectangle 2">
            <a:extLst>
              <a:ext uri="{FF2B5EF4-FFF2-40B4-BE49-F238E27FC236}">
                <a16:creationId xmlns:a16="http://schemas.microsoft.com/office/drawing/2014/main" id="{8E74353D-1EDA-4B9C-97E9-FB1CE0937E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9155" name="Rectangle 3">
            <a:extLst>
              <a:ext uri="{FF2B5EF4-FFF2-40B4-BE49-F238E27FC236}">
                <a16:creationId xmlns:a16="http://schemas.microsoft.com/office/drawing/2014/main" id="{3ED77C81-5153-4397-BAE1-B4D3BD6789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194702-C86D-42A8-9A7F-94784906CE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1465CB-6E2A-4149-AF6D-0EEE63C5172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707586" name="Rectangle 2">
            <a:extLst>
              <a:ext uri="{FF2B5EF4-FFF2-40B4-BE49-F238E27FC236}">
                <a16:creationId xmlns:a16="http://schemas.microsoft.com/office/drawing/2014/main" id="{48290A34-F2AB-42AB-B168-2EDD198858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7587" name="Rectangle 3">
            <a:extLst>
              <a:ext uri="{FF2B5EF4-FFF2-40B4-BE49-F238E27FC236}">
                <a16:creationId xmlns:a16="http://schemas.microsoft.com/office/drawing/2014/main" id="{D5C782B0-237E-4C45-863B-2EFE24D1F0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4429398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F2281-3BFC-49A7-A70E-0D3D7E6895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8F9090-8C0F-4698-84D0-12029CF14EF8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13730" name="Rectangle 2">
            <a:extLst>
              <a:ext uri="{FF2B5EF4-FFF2-40B4-BE49-F238E27FC236}">
                <a16:creationId xmlns:a16="http://schemas.microsoft.com/office/drawing/2014/main" id="{6749060E-12E7-45AD-87A8-40544FC519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3731" name="Rectangle 3">
            <a:extLst>
              <a:ext uri="{FF2B5EF4-FFF2-40B4-BE49-F238E27FC236}">
                <a16:creationId xmlns:a16="http://schemas.microsoft.com/office/drawing/2014/main" id="{7CDFFB79-EB16-49DE-A8C3-4E075529F0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498405-D59B-49FC-831B-7306556CA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64B06-AD5B-4D25-A243-3ACEE4698D9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761D5FB7-BC57-4A49-9166-DB4CBD8EB2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A4A38C66-1028-4071-8484-6A81440D8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52957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985A0D-97D4-4A9E-A0AA-DA581097D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7886D-099D-44B1-9812-BFF96A007539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693250" name="Rectangle 2">
            <a:extLst>
              <a:ext uri="{FF2B5EF4-FFF2-40B4-BE49-F238E27FC236}">
                <a16:creationId xmlns:a16="http://schemas.microsoft.com/office/drawing/2014/main" id="{F98FD635-EE1E-4004-8E18-060914BCA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3251" name="Rectangle 3">
            <a:extLst>
              <a:ext uri="{FF2B5EF4-FFF2-40B4-BE49-F238E27FC236}">
                <a16:creationId xmlns:a16="http://schemas.microsoft.com/office/drawing/2014/main" id="{3271BA3A-BE4B-45C6-863B-5720C20BB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985A0D-97D4-4A9E-A0AA-DA581097D2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7886D-099D-44B1-9812-BFF96A007539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693250" name="Rectangle 2">
            <a:extLst>
              <a:ext uri="{FF2B5EF4-FFF2-40B4-BE49-F238E27FC236}">
                <a16:creationId xmlns:a16="http://schemas.microsoft.com/office/drawing/2014/main" id="{F98FD635-EE1E-4004-8E18-060914BCA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3251" name="Rectangle 3">
            <a:extLst>
              <a:ext uri="{FF2B5EF4-FFF2-40B4-BE49-F238E27FC236}">
                <a16:creationId xmlns:a16="http://schemas.microsoft.com/office/drawing/2014/main" id="{3271BA3A-BE4B-45C6-863B-5720C20BB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175115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8298F0-2D42-448C-B06E-FD1FD685D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79C4B9-96A2-404E-A0DD-AAF46197961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709634" name="Rectangle 2">
            <a:extLst>
              <a:ext uri="{FF2B5EF4-FFF2-40B4-BE49-F238E27FC236}">
                <a16:creationId xmlns:a16="http://schemas.microsoft.com/office/drawing/2014/main" id="{F2A38281-12E1-4F22-8614-EA7276770E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9635" name="Rectangle 3">
            <a:extLst>
              <a:ext uri="{FF2B5EF4-FFF2-40B4-BE49-F238E27FC236}">
                <a16:creationId xmlns:a16="http://schemas.microsoft.com/office/drawing/2014/main" id="{D6585427-5508-46BB-87BD-FBB52C4DD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934FE2F-91A8-4AA6-9944-E40F032020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DDB40A-3321-4A1D-B5C4-B065E1D456A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715778" name="Rectangle 2">
            <a:extLst>
              <a:ext uri="{FF2B5EF4-FFF2-40B4-BE49-F238E27FC236}">
                <a16:creationId xmlns:a16="http://schemas.microsoft.com/office/drawing/2014/main" id="{C32F11F1-1123-4543-91AE-E758A5B9B5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5779" name="Rectangle 3">
            <a:extLst>
              <a:ext uri="{FF2B5EF4-FFF2-40B4-BE49-F238E27FC236}">
                <a16:creationId xmlns:a16="http://schemas.microsoft.com/office/drawing/2014/main" id="{7D5741C6-2774-4799-B0CC-418F49A38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E33E44-5095-4C90-854B-CFBA4C9D7E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CAA175-EBED-485C-B676-EBAF6F772859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717826" name="Rectangle 2">
            <a:extLst>
              <a:ext uri="{FF2B5EF4-FFF2-40B4-BE49-F238E27FC236}">
                <a16:creationId xmlns:a16="http://schemas.microsoft.com/office/drawing/2014/main" id="{F8A503B4-01C5-49E3-B1F1-27E8F9539C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827" name="Rectangle 3">
            <a:extLst>
              <a:ext uri="{FF2B5EF4-FFF2-40B4-BE49-F238E27FC236}">
                <a16:creationId xmlns:a16="http://schemas.microsoft.com/office/drawing/2014/main" id="{5155E04F-A191-4F22-A2C9-2463FF7E9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139D7B-7D5F-4A47-B643-CE359DDDA3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17B4A-A397-435B-913C-A1D07CCBDE6A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719874" name="Rectangle 2">
            <a:extLst>
              <a:ext uri="{FF2B5EF4-FFF2-40B4-BE49-F238E27FC236}">
                <a16:creationId xmlns:a16="http://schemas.microsoft.com/office/drawing/2014/main" id="{0E51547B-F839-452C-B34D-9389B7CCE9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875" name="Rectangle 3">
            <a:extLst>
              <a:ext uri="{FF2B5EF4-FFF2-40B4-BE49-F238E27FC236}">
                <a16:creationId xmlns:a16="http://schemas.microsoft.com/office/drawing/2014/main" id="{D5CB064A-2A8D-46B9-A397-F60F1D829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D4908A-B83A-45FF-A32B-ED789447B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1DFE-ED33-4B56-B0C5-3933F4E6D62E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E04F7BA-942C-4617-A12D-326F5B02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D0E84B43-32CB-4388-B17A-6A37AF94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1411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D4908A-B83A-45FF-A32B-ED789447B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1DFE-ED33-4B56-B0C5-3933F4E6D62E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E04F7BA-942C-4617-A12D-326F5B02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D0E84B43-32CB-4388-B17A-6A37AF94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295050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D4908A-B83A-45FF-A32B-ED789447B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1DFE-ED33-4B56-B0C5-3933F4E6D62E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E04F7BA-942C-4617-A12D-326F5B02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D0E84B43-32CB-4388-B17A-6A37AF94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195227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D4908A-B83A-45FF-A32B-ED789447B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1DFE-ED33-4B56-B0C5-3933F4E6D62E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E04F7BA-942C-4617-A12D-326F5B02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D0E84B43-32CB-4388-B17A-6A37AF94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19764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EF07EF-F05A-41BB-8DEE-3C5A16B7F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D2C836-394E-49DC-9096-441A6E26CF6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91202" name="Rectangle 1026">
            <a:extLst>
              <a:ext uri="{FF2B5EF4-FFF2-40B4-BE49-F238E27FC236}">
                <a16:creationId xmlns:a16="http://schemas.microsoft.com/office/drawing/2014/main" id="{212D4DE4-B034-43D1-ABA8-AC80FD799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1203" name="Rectangle 1027">
            <a:extLst>
              <a:ext uri="{FF2B5EF4-FFF2-40B4-BE49-F238E27FC236}">
                <a16:creationId xmlns:a16="http://schemas.microsoft.com/office/drawing/2014/main" id="{A697F752-2B28-4B52-91F9-06CA602112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D4908A-B83A-45FF-A32B-ED789447B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1DFE-ED33-4B56-B0C5-3933F4E6D62E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E04F7BA-942C-4617-A12D-326F5B02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D0E84B43-32CB-4388-B17A-6A37AF94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457726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D4908A-B83A-45FF-A32B-ED789447B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11DFE-ED33-4B56-B0C5-3933F4E6D62E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492546" name="Rectangle 2">
            <a:extLst>
              <a:ext uri="{FF2B5EF4-FFF2-40B4-BE49-F238E27FC236}">
                <a16:creationId xmlns:a16="http://schemas.microsoft.com/office/drawing/2014/main" id="{7E04F7BA-942C-4617-A12D-326F5B02E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D0E84B43-32CB-4388-B17A-6A37AF94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61423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41615F-A5F8-4691-998F-EBF7E02892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DE6AE-1A76-40C5-815F-EE9D8181B22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6358A8B0-9018-4A5E-AD90-3DC759E40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A7F4CA20-C2AE-4058-B96F-0FBE9684F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8D25FB-3453-47B8-BC67-D72DCA052D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DCDA0-7E77-4B14-9FF3-E4C54EF7DAF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74818" name="Rectangle 2">
            <a:extLst>
              <a:ext uri="{FF2B5EF4-FFF2-40B4-BE49-F238E27FC236}">
                <a16:creationId xmlns:a16="http://schemas.microsoft.com/office/drawing/2014/main" id="{861580C5-C313-44DD-9E90-60F69D0DE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4819" name="Rectangle 3">
            <a:extLst>
              <a:ext uri="{FF2B5EF4-FFF2-40B4-BE49-F238E27FC236}">
                <a16:creationId xmlns:a16="http://schemas.microsoft.com/office/drawing/2014/main" id="{E9ADCEC9-EC64-4C99-9AD5-1BCD570C90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7F8750D-D09F-416F-84F9-CC5F7AC322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2479E-59FA-4DB8-8632-B43D1BD91B7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76866" name="Rectangle 2">
            <a:extLst>
              <a:ext uri="{FF2B5EF4-FFF2-40B4-BE49-F238E27FC236}">
                <a16:creationId xmlns:a16="http://schemas.microsoft.com/office/drawing/2014/main" id="{0BBA7A71-A0F5-4E17-A530-396884B4BE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6867" name="Rectangle 3">
            <a:extLst>
              <a:ext uri="{FF2B5EF4-FFF2-40B4-BE49-F238E27FC236}">
                <a16:creationId xmlns:a16="http://schemas.microsoft.com/office/drawing/2014/main" id="{4E5485EB-1DC8-40F5-AB1C-F4A709143B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1E02C8-C6B6-466C-B0F6-F78CD781D4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E09BB-C226-41F1-9291-ECE352EF3E11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97346" name="Rectangle 2">
            <a:extLst>
              <a:ext uri="{FF2B5EF4-FFF2-40B4-BE49-F238E27FC236}">
                <a16:creationId xmlns:a16="http://schemas.microsoft.com/office/drawing/2014/main" id="{ADEF1B1A-4540-4B87-AD86-D1E668D69D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7347" name="Rectangle 3">
            <a:extLst>
              <a:ext uri="{FF2B5EF4-FFF2-40B4-BE49-F238E27FC236}">
                <a16:creationId xmlns:a16="http://schemas.microsoft.com/office/drawing/2014/main" id="{CE00904E-EEE0-4E6C-90D9-36F59460D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124CB9-738B-4215-BB7E-D27FBF544F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D05A4-EB51-4E80-8D6C-580731968DC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678914" name="Rectangle 2">
            <a:extLst>
              <a:ext uri="{FF2B5EF4-FFF2-40B4-BE49-F238E27FC236}">
                <a16:creationId xmlns:a16="http://schemas.microsoft.com/office/drawing/2014/main" id="{D69E15BB-4394-4B25-9EB6-2B908113F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8915" name="Rectangle 3">
            <a:extLst>
              <a:ext uri="{FF2B5EF4-FFF2-40B4-BE49-F238E27FC236}">
                <a16:creationId xmlns:a16="http://schemas.microsoft.com/office/drawing/2014/main" id="{590947B8-0FBB-43DD-83DA-E2C79784E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1B47AB6-DC15-4E29-B59D-C7A70CD7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4F919-8B9B-4F21-9F11-B0EADF57166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99394" name="Rectangle 2">
            <a:extLst>
              <a:ext uri="{FF2B5EF4-FFF2-40B4-BE49-F238E27FC236}">
                <a16:creationId xmlns:a16="http://schemas.microsoft.com/office/drawing/2014/main" id="{258EDBA3-7646-47DD-A2FC-201C43F14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9395" name="Rectangle 3">
            <a:extLst>
              <a:ext uri="{FF2B5EF4-FFF2-40B4-BE49-F238E27FC236}">
                <a16:creationId xmlns:a16="http://schemas.microsoft.com/office/drawing/2014/main" id="{FC26C1BD-A203-465B-9303-4EF1BB56F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721189-571E-4FC8-AAE4-137CF69FE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F2117F-2D01-4E7A-9ED9-0B1F41D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3689DA-D8B7-4E41-9326-D5165B53C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3F8C1E-F56D-466E-AC08-BE18868C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730A47-7AAA-4099-BCFF-4523099D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7C9D7-F516-4F10-ACDD-0C242E4C6D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900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DA995-001F-4694-857A-49479C9C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F20DF0-8551-4F94-98E8-92042EFC6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A4B5B-D072-4BEB-97E4-039144FC4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26602E-73EE-4750-8B51-087F3FF2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1DEC0E-6BA9-40C4-97D4-39E47E8E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8787D-44A5-4682-9D05-9A1E317379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680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F96EFB-F861-4FE5-8B17-52D8D9F49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2471EC-AE45-4EFC-BDC5-CB4A6F08F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9EC9B7-0985-43D1-A69C-F0768B77E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EE3BD5-02DE-454F-AF1A-FB765084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230061-992C-4755-9EE3-6EA86EE9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E0313-2989-4DA2-B742-B2DABB5B77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041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D16AFE-C8F9-4545-893E-635AC844D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891591-8909-4D6E-B80E-DD432BDBD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D5A47F-86E7-4A0A-9F34-F16378384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4B6988-3A82-4082-BD93-98C7F91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B7D1B9-185B-4DE5-877C-6BBFAFF0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46DD0-0A93-4B01-888D-5D50B51F9D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07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DBAE8D-E7E5-45FE-9905-2841AFB3A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4A22D1-BAFE-4D09-AE6A-4EBB9912A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1310-BF6B-43E6-8DE6-9C6082635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8635FF-1852-447F-80AA-39760877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B99E4F-7AE6-479F-B79B-195A8C2D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7DF45-1291-462B-A042-309458063F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288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74371D-DBA4-4363-88A0-13A45526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4D172A-B757-401E-8DB7-2B96E8FBC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5F4956-6CFE-4B31-80AD-A7CCF17A2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1275D1-F54C-42C4-9973-3E50DB691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D36EBC-2719-4AA2-8A83-65C7CE555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D291F-5CAA-4DAC-BD94-9F3F181C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2B9D8-E8E4-4807-9E4D-8988855187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370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CB542-31DA-4E6A-98B5-CD71AA9DD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23B430-6B6E-4E0F-A9E6-692CEE607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CACABB-F33D-4F92-8B23-BDC974F38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5B4940-7384-4E20-A5D2-334081672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BF532C-D334-4DED-B35C-046846487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773D374-B4CF-4C72-BE37-01C839CF7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BCF0AF1-BD83-4BFA-8677-1F6BC6C0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627BB6-7297-49B5-AC41-E0C2AED4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DB8BF-81B1-448A-9EFE-B6233B4E05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2835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6D51B4-4FF8-4455-8364-3FCA7D399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1188289-3457-4B86-BFFE-F9F54AD2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FA72D4-2B0E-4DC4-9C5E-DFB35ABB0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363032F-17F3-487F-9C53-FF676BBF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2FFF7-8AF3-4691-B089-31523B8127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633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2B0A8B9-C9D6-4BA3-A458-92D4A58B9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05BD94-3E9D-4F1D-9D2D-176A903D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EEEF07-CB7E-4439-A684-C9C8CB84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6197F-0E7C-4F2B-97EC-BA38F6F1A3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173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CB55B-196C-4B4C-AFC2-5B151F03B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1829B1-2A6A-4878-A6FD-BC889F5B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8F8F2-99C0-4A39-A0C6-BD483281B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A0A04D-3121-4EF5-936E-1A25D4C1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B039D5-ED0D-4A3B-80E3-3D8E4FCDB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D04F83-CBDC-4C4C-ADA9-88E62524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CAECD-5C59-4564-9731-7ADEC4F70F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674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AF87B1-9D8A-48C9-AC51-3A90BD9B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5797F47-1381-421B-908D-BA7103F3C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FF45D9-22A1-4258-8A99-ACF61236F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185B92-5179-4059-B763-2DB408EE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69AD56-0B61-4AB6-BBCF-9915A4A2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559B3B-844A-4AC4-B57F-AF504152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32830-EDE1-486E-84A2-EAD47403683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619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A4144D-CA47-41AD-B9E8-607133246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9DB06A-6EB1-4556-AC40-9238096A0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DB1559-7068-4E93-8C6A-97A7DA63E5C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98D4CC-C9D5-4FCF-82D1-794DA46005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CE386A-625D-4AC6-AC40-728D1AC75B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F599662-93BB-4DB9-8624-1AFC82C876B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6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7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7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6.png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0.wmf"/><Relationship Id="rId9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34.png"/><Relationship Id="rId7" Type="http://schemas.openxmlformats.org/officeDocument/2006/relationships/image" Target="../media/image36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5.wmf"/><Relationship Id="rId10" Type="http://schemas.openxmlformats.org/officeDocument/2006/relationships/image" Target="../media/image38.png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image" Target="../media/image39.png"/><Relationship Id="rId7" Type="http://schemas.openxmlformats.org/officeDocument/2006/relationships/image" Target="../media/image41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5.png"/><Relationship Id="rId4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6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1751C58-E7CA-450F-A9D7-D9CDB27FF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988840"/>
            <a:ext cx="8610600" cy="1124744"/>
          </a:xfrm>
        </p:spPr>
        <p:txBody>
          <a:bodyPr/>
          <a:lstStyle/>
          <a:p>
            <a:r>
              <a:rPr lang="ru-RU" altLang="ru-RU">
                <a:solidFill>
                  <a:srgbClr val="FF3300"/>
                </a:solidFill>
              </a:rPr>
              <a:t>Теорема </a:t>
            </a:r>
            <a:r>
              <a:rPr lang="ru-RU" altLang="ru-RU" dirty="0">
                <a:solidFill>
                  <a:srgbClr val="FF3300"/>
                </a:solidFill>
              </a:rPr>
              <a:t>синусов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>
            <a:extLst>
              <a:ext uri="{FF2B5EF4-FFF2-40B4-BE49-F238E27FC236}">
                <a16:creationId xmlns:a16="http://schemas.microsoft.com/office/drawing/2014/main" id="{9B31979F-FD8B-4842-8336-BC1C74D24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698371" name="Text Box 3">
            <a:extLst>
              <a:ext uri="{FF2B5EF4-FFF2-40B4-BE49-F238E27FC236}">
                <a16:creationId xmlns:a16="http://schemas.microsoft.com/office/drawing/2014/main" id="{346D1079-7E8F-4BDC-91CC-1C1EDF6F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треугольника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равна 1. Противолежащий ей угол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равен 30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Найдите радиус окружности, описанной около этого треугольника.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698374" name="Text Box 6">
            <a:extLst>
              <a:ext uri="{FF2B5EF4-FFF2-40B4-BE49-F238E27FC236}">
                <a16:creationId xmlns:a16="http://schemas.microsoft.com/office/drawing/2014/main" id="{784AE9F8-DC21-48B4-849F-874A3075A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085184"/>
            <a:ext cx="2438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Ответ. </a:t>
            </a:r>
            <a:r>
              <a:rPr lang="ru-RU" altLang="ru-RU" sz="2800" dirty="0"/>
              <a:t>1.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58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>
            <a:extLst>
              <a:ext uri="{FF2B5EF4-FFF2-40B4-BE49-F238E27FC236}">
                <a16:creationId xmlns:a16="http://schemas.microsoft.com/office/drawing/2014/main" id="{9B31979F-FD8B-4842-8336-BC1C74D24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98371" name="Text Box 3">
            <a:extLst>
              <a:ext uri="{FF2B5EF4-FFF2-40B4-BE49-F238E27FC236}">
                <a16:creationId xmlns:a16="http://schemas.microsoft.com/office/drawing/2014/main" id="{346D1079-7E8F-4BDC-91CC-1C1EDF6F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равна 4 см,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равен 150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радиус описанной окружности.</a:t>
            </a:r>
          </a:p>
        </p:txBody>
      </p:sp>
      <p:grpSp>
        <p:nvGrpSpPr>
          <p:cNvPr id="698372" name="Group 4">
            <a:extLst>
              <a:ext uri="{FF2B5EF4-FFF2-40B4-BE49-F238E27FC236}">
                <a16:creationId xmlns:a16="http://schemas.microsoft.com/office/drawing/2014/main" id="{31FD1A5C-C9ED-4A31-B22F-F7B5BC0DDDA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514600"/>
            <a:ext cx="8469313" cy="3657600"/>
            <a:chOff x="192" y="1584"/>
            <a:chExt cx="5335" cy="2304"/>
          </a:xfrm>
        </p:grpSpPr>
        <p:sp>
          <p:nvSpPr>
            <p:cNvPr id="698373" name="Text Box 5">
              <a:extLst>
                <a:ext uri="{FF2B5EF4-FFF2-40B4-BE49-F238E27FC236}">
                  <a16:creationId xmlns:a16="http://schemas.microsoft.com/office/drawing/2014/main" id="{449EC0EB-E6A3-403C-B909-53A8E9AD8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632"/>
              <a:ext cx="3168" cy="1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Пусть </a:t>
              </a:r>
              <a:r>
                <a:rPr lang="en-US" altLang="ru-RU" sz="2800" i="1" dirty="0"/>
                <a:t>O </a:t>
              </a:r>
              <a:r>
                <a:rPr lang="ru-RU" altLang="ru-RU" sz="2800" dirty="0"/>
                <a:t>– центр описанной окружности треугольника </a:t>
              </a:r>
              <a:r>
                <a:rPr lang="en-US" altLang="ru-RU" sz="2800" i="1" dirty="0"/>
                <a:t>ABC</a:t>
              </a:r>
              <a:r>
                <a:rPr lang="ru-RU" altLang="ru-RU" sz="2800" dirty="0"/>
                <a:t>. Тогда угол </a:t>
              </a:r>
              <a:r>
                <a:rPr lang="en-US" altLang="ru-RU" sz="2800" i="1" dirty="0"/>
                <a:t>AOB </a:t>
              </a:r>
              <a:r>
                <a:rPr lang="ru-RU" altLang="ru-RU" sz="2800" dirty="0"/>
                <a:t>равен 60</a:t>
              </a:r>
              <a:r>
                <a:rPr lang="ru-RU" altLang="ru-RU" sz="2800" baseline="30000" dirty="0"/>
                <a:t>о</a:t>
              </a:r>
              <a:r>
                <a:rPr lang="ru-RU" altLang="ru-RU" sz="2800" dirty="0"/>
                <a:t>. Следовательно, треугольник </a:t>
              </a:r>
              <a:r>
                <a:rPr lang="en-US" altLang="ru-RU" sz="2800" i="1" dirty="0"/>
                <a:t>AOB </a:t>
              </a:r>
              <a:r>
                <a:rPr lang="ru-RU" altLang="ru-RU" sz="2800" i="1" dirty="0"/>
                <a:t>– </a:t>
              </a:r>
              <a:r>
                <a:rPr lang="ru-RU" altLang="ru-RU" sz="2800" dirty="0"/>
                <a:t>равносторонний. Радиус описанной окружности равен 4.</a:t>
              </a:r>
              <a:endParaRPr lang="ru-RU" altLang="ru-RU" sz="2800" dirty="0">
                <a:cs typeface="Times New Roman" panose="02020603050405020304" pitchFamily="18" charset="0"/>
              </a:endParaRPr>
            </a:p>
          </p:txBody>
        </p:sp>
        <p:sp>
          <p:nvSpPr>
            <p:cNvPr id="698374" name="Text Box 6">
              <a:extLst>
                <a:ext uri="{FF2B5EF4-FFF2-40B4-BE49-F238E27FC236}">
                  <a16:creationId xmlns:a16="http://schemas.microsoft.com/office/drawing/2014/main" id="{784AE9F8-DC21-48B4-849F-874A3075AA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600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 </a:t>
              </a:r>
              <a:r>
                <a:rPr lang="ru-RU" altLang="ru-RU"/>
                <a:t>4.</a:t>
              </a:r>
              <a:endParaRPr lang="ru-RU" altLang="ru-RU">
                <a:solidFill>
                  <a:srgbClr val="FF3300"/>
                </a:solidFill>
              </a:endParaRPr>
            </a:p>
          </p:txBody>
        </p:sp>
        <p:pic>
          <p:nvPicPr>
            <p:cNvPr id="698375" name="Picture 7">
              <a:extLst>
                <a:ext uri="{FF2B5EF4-FFF2-40B4-BE49-F238E27FC236}">
                  <a16:creationId xmlns:a16="http://schemas.microsoft.com/office/drawing/2014/main" id="{238835E4-B1B6-43DC-B6F7-D2EA6FD872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584"/>
              <a:ext cx="1831" cy="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0131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>
            <a:extLst>
              <a:ext uri="{FF2B5EF4-FFF2-40B4-BE49-F238E27FC236}">
                <a16:creationId xmlns:a16="http://schemas.microsoft.com/office/drawing/2014/main" id="{670E6D3C-47D4-4ABF-955E-1144EEE36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679940" name="Text Box 4">
            <a:extLst>
              <a:ext uri="{FF2B5EF4-FFF2-40B4-BE49-F238E27FC236}">
                <a16:creationId xmlns:a16="http://schemas.microsoft.com/office/drawing/2014/main" id="{6DEE635F-4D2B-4CA7-B154-362756BC5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154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равна 10 см. Найдите радиус описанной около этого треугольника окружности, если противолежащий этой стороне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равен: а)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б) 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в)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г) 90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д) 150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79939" name="Text Box 3">
            <a:extLst>
              <a:ext uri="{FF2B5EF4-FFF2-40B4-BE49-F238E27FC236}">
                <a16:creationId xmlns:a16="http://schemas.microsoft.com/office/drawing/2014/main" id="{9C82C841-8C84-4FFC-873A-CFDEF4118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297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10 см; </a:t>
            </a:r>
          </a:p>
        </p:txBody>
      </p:sp>
      <p:sp>
        <p:nvSpPr>
          <p:cNvPr id="679948" name="Text Box 12">
            <a:extLst>
              <a:ext uri="{FF2B5EF4-FFF2-40B4-BE49-F238E27FC236}">
                <a16:creationId xmlns:a16="http://schemas.microsoft.com/office/drawing/2014/main" id="{B94E2490-90C1-4AFB-AF8D-2B00BE0D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4958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5 см; </a:t>
            </a:r>
          </a:p>
        </p:txBody>
      </p:sp>
      <p:sp>
        <p:nvSpPr>
          <p:cNvPr id="679949" name="Text Box 13">
            <a:extLst>
              <a:ext uri="{FF2B5EF4-FFF2-40B4-BE49-F238E27FC236}">
                <a16:creationId xmlns:a16="http://schemas.microsoft.com/office/drawing/2014/main" id="{3D9A0424-0CD2-4EB6-A193-71DB03E00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95800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д) 10 см. </a:t>
            </a:r>
          </a:p>
        </p:txBody>
      </p:sp>
      <p:grpSp>
        <p:nvGrpSpPr>
          <p:cNvPr id="679953" name="Group 17">
            <a:extLst>
              <a:ext uri="{FF2B5EF4-FFF2-40B4-BE49-F238E27FC236}">
                <a16:creationId xmlns:a16="http://schemas.microsoft.com/office/drawing/2014/main" id="{442E6025-FB39-4D85-A1C9-6C26D629FFDC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810000"/>
            <a:ext cx="1905000" cy="579438"/>
            <a:chOff x="2064" y="2400"/>
            <a:chExt cx="1200" cy="365"/>
          </a:xfrm>
        </p:grpSpPr>
        <p:sp>
          <p:nvSpPr>
            <p:cNvPr id="679946" name="Text Box 10">
              <a:extLst>
                <a:ext uri="{FF2B5EF4-FFF2-40B4-BE49-F238E27FC236}">
                  <a16:creationId xmlns:a16="http://schemas.microsoft.com/office/drawing/2014/main" id="{5C8A9B86-C8F7-45FC-87B2-A15A730992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400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</a:t>
              </a:r>
              <a:r>
                <a:rPr lang="ru-RU" altLang="ru-RU" sz="3200"/>
                <a:t> 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см; </a:t>
              </a:r>
            </a:p>
          </p:txBody>
        </p:sp>
        <p:graphicFrame>
          <p:nvGraphicFramePr>
            <p:cNvPr id="679952" name="Object 16">
              <a:extLst>
                <a:ext uri="{FF2B5EF4-FFF2-40B4-BE49-F238E27FC236}">
                  <a16:creationId xmlns:a16="http://schemas.microsoft.com/office/drawing/2014/main" id="{C806433A-0CF3-4421-B233-03084EE07A1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00" y="2448"/>
            <a:ext cx="40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47640" imgH="444240" progId="Equation.DSMT4">
                    <p:embed/>
                  </p:oleObj>
                </mc:Choice>
                <mc:Fallback>
                  <p:oleObj name="Equation" r:id="rId3" imgW="647640" imgH="44424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448"/>
                          <a:ext cx="40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9955" name="Group 19">
            <a:extLst>
              <a:ext uri="{FF2B5EF4-FFF2-40B4-BE49-F238E27FC236}">
                <a16:creationId xmlns:a16="http://schemas.microsoft.com/office/drawing/2014/main" id="{52C3A4A1-34E7-4A73-A871-2DECA8521CDF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657600"/>
            <a:ext cx="2133600" cy="927100"/>
            <a:chOff x="3216" y="2304"/>
            <a:chExt cx="1344" cy="584"/>
          </a:xfrm>
        </p:grpSpPr>
        <p:sp>
          <p:nvSpPr>
            <p:cNvPr id="679947" name="Text Box 11">
              <a:extLst>
                <a:ext uri="{FF2B5EF4-FFF2-40B4-BE49-F238E27FC236}">
                  <a16:creationId xmlns:a16="http://schemas.microsoft.com/office/drawing/2014/main" id="{5B602219-D0D3-4DD8-A8EB-A1B30147E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400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</a:t>
              </a:r>
              <a:r>
                <a:rPr lang="ru-RU" altLang="ru-RU" sz="3200"/>
                <a:t>  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см; </a:t>
              </a:r>
            </a:p>
          </p:txBody>
        </p:sp>
        <p:graphicFrame>
          <p:nvGraphicFramePr>
            <p:cNvPr id="679954" name="Object 18">
              <a:extLst>
                <a:ext uri="{FF2B5EF4-FFF2-40B4-BE49-F238E27FC236}">
                  <a16:creationId xmlns:a16="http://schemas.microsoft.com/office/drawing/2014/main" id="{469FCEC6-2FA0-45F1-B2D3-EC9E6092E59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04" y="2304"/>
            <a:ext cx="528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838080" imgH="927000" progId="Equation.DSMT4">
                    <p:embed/>
                  </p:oleObj>
                </mc:Choice>
                <mc:Fallback>
                  <p:oleObj name="Equation" r:id="rId5" imgW="838080" imgH="92700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304"/>
                          <a:ext cx="528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7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7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39" grpId="0" autoUpdateAnimBg="0"/>
      <p:bldP spid="679948" grpId="0" autoUpdateAnimBg="0"/>
      <p:bldP spid="67994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>
            <a:extLst>
              <a:ext uri="{FF2B5EF4-FFF2-40B4-BE49-F238E27FC236}">
                <a16:creationId xmlns:a16="http://schemas.microsoft.com/office/drawing/2014/main" id="{0C5D18BA-0364-4EB2-A62D-2DAFDF2E74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681988" name="Text Box 4">
            <a:extLst>
              <a:ext uri="{FF2B5EF4-FFF2-40B4-BE49-F238E27FC236}">
                <a16:creationId xmlns:a16="http://schemas.microsoft.com/office/drawing/2014/main" id="{DA1FB6D8-FD20-46AE-AA42-B2EE5C2AA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Радиус окружности, описанной около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равен 3 см. Найдите сторону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этого треугольника, если противолежащий ей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равен: а)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б) 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в)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г) 90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д) 150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81987" name="Text Box 3">
            <a:extLst>
              <a:ext uri="{FF2B5EF4-FFF2-40B4-BE49-F238E27FC236}">
                <a16:creationId xmlns:a16="http://schemas.microsoft.com/office/drawing/2014/main" id="{9C45CE2B-D0CA-4BE4-A3CF-1329C2917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0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3 см; </a:t>
            </a:r>
          </a:p>
        </p:txBody>
      </p:sp>
      <p:sp>
        <p:nvSpPr>
          <p:cNvPr id="681998" name="Text Box 14">
            <a:extLst>
              <a:ext uri="{FF2B5EF4-FFF2-40B4-BE49-F238E27FC236}">
                <a16:creationId xmlns:a16="http://schemas.microsoft.com/office/drawing/2014/main" id="{D7EE62CA-DF00-426E-86E1-5284DBD51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100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6 см; </a:t>
            </a:r>
          </a:p>
        </p:txBody>
      </p:sp>
      <p:sp>
        <p:nvSpPr>
          <p:cNvPr id="681999" name="Text Box 15">
            <a:extLst>
              <a:ext uri="{FF2B5EF4-FFF2-40B4-BE49-F238E27FC236}">
                <a16:creationId xmlns:a16="http://schemas.microsoft.com/office/drawing/2014/main" id="{05513853-3F54-44BE-8B7C-C9A3AAC5E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495800"/>
            <a:ext cx="190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д) 3 см. </a:t>
            </a:r>
          </a:p>
        </p:txBody>
      </p:sp>
      <p:grpSp>
        <p:nvGrpSpPr>
          <p:cNvPr id="682006" name="Group 22">
            <a:extLst>
              <a:ext uri="{FF2B5EF4-FFF2-40B4-BE49-F238E27FC236}">
                <a16:creationId xmlns:a16="http://schemas.microsoft.com/office/drawing/2014/main" id="{E7E64700-3300-4DD4-8970-85D8BC1B5485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3810000"/>
            <a:ext cx="2514600" cy="579438"/>
            <a:chOff x="1824" y="2400"/>
            <a:chExt cx="1584" cy="365"/>
          </a:xfrm>
        </p:grpSpPr>
        <p:sp>
          <p:nvSpPr>
            <p:cNvPr id="682000" name="Text Box 16">
              <a:extLst>
                <a:ext uri="{FF2B5EF4-FFF2-40B4-BE49-F238E27FC236}">
                  <a16:creationId xmlns:a16="http://schemas.microsoft.com/office/drawing/2014/main" id="{3B12B306-6CB3-46FB-ACD4-EA9E5CBC9F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400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/>
                <a:t>б)         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graphicFrame>
          <p:nvGraphicFramePr>
            <p:cNvPr id="682001" name="Object 17">
              <a:extLst>
                <a:ext uri="{FF2B5EF4-FFF2-40B4-BE49-F238E27FC236}">
                  <a16:creationId xmlns:a16="http://schemas.microsoft.com/office/drawing/2014/main" id="{2940B7AF-35A8-4A93-963D-2A90EC49F69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2448"/>
            <a:ext cx="40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647640" imgH="444240" progId="Equation.DSMT4">
                    <p:embed/>
                  </p:oleObj>
                </mc:Choice>
                <mc:Fallback>
                  <p:oleObj name="Equation" r:id="rId3" imgW="647640" imgH="44424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448"/>
                          <a:ext cx="40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2007" name="Group 23">
            <a:extLst>
              <a:ext uri="{FF2B5EF4-FFF2-40B4-BE49-F238E27FC236}">
                <a16:creationId xmlns:a16="http://schemas.microsoft.com/office/drawing/2014/main" id="{77140D4A-BDD2-4964-B640-F403F5A5CB4A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810000"/>
            <a:ext cx="1905000" cy="579438"/>
            <a:chOff x="2832" y="2400"/>
            <a:chExt cx="1200" cy="365"/>
          </a:xfrm>
        </p:grpSpPr>
        <p:sp>
          <p:nvSpPr>
            <p:cNvPr id="682003" name="Text Box 19">
              <a:extLst>
                <a:ext uri="{FF2B5EF4-FFF2-40B4-BE49-F238E27FC236}">
                  <a16:creationId xmlns:a16="http://schemas.microsoft.com/office/drawing/2014/main" id="{A9DDEF88-E1E4-4E4C-BC35-D70C889CF2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400"/>
              <a:ext cx="12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ru-RU" altLang="ru-RU" sz="3200"/>
                <a:t>       </a:t>
              </a:r>
              <a:r>
                <a:rPr lang="ru-RU" altLang="ru-RU" sz="3200">
                  <a:cs typeface="Times New Roman" panose="02020603050405020304" pitchFamily="18" charset="0"/>
                </a:rPr>
                <a:t>см; </a:t>
              </a:r>
            </a:p>
          </p:txBody>
        </p:sp>
        <p:graphicFrame>
          <p:nvGraphicFramePr>
            <p:cNvPr id="682004" name="Object 20">
              <a:extLst>
                <a:ext uri="{FF2B5EF4-FFF2-40B4-BE49-F238E27FC236}">
                  <a16:creationId xmlns:a16="http://schemas.microsoft.com/office/drawing/2014/main" id="{9A233811-E001-4943-9625-BA6C8CD824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8" y="2448"/>
            <a:ext cx="392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622080" imgH="444240" progId="Equation.DSMT4">
                    <p:embed/>
                  </p:oleObj>
                </mc:Choice>
                <mc:Fallback>
                  <p:oleObj name="Equation" r:id="rId5" imgW="622080" imgH="44424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8" y="2448"/>
                          <a:ext cx="392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8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8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8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7" grpId="0" autoUpdateAnimBg="0"/>
      <p:bldP spid="681998" grpId="0" autoUpdateAnimBg="0"/>
      <p:bldP spid="68199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>
            <a:extLst>
              <a:ext uri="{FF2B5EF4-FFF2-40B4-BE49-F238E27FC236}">
                <a16:creationId xmlns:a16="http://schemas.microsoft.com/office/drawing/2014/main" id="{9B3F4BF6-1BBA-4F7F-98B4-6347834F1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694275" name="Text Box 3">
            <a:extLst>
              <a:ext uri="{FF2B5EF4-FFF2-40B4-BE49-F238E27FC236}">
                <a16:creationId xmlns:a16="http://schemas.microsoft.com/office/drawing/2014/main" id="{D52E484C-9D7D-4296-8C3F-F782DE1B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Стороны треугольника равны 5, 5, 8. Найдите радиус окружности, описанной около этого треугольника.</a:t>
            </a:r>
          </a:p>
        </p:txBody>
      </p:sp>
      <p:grpSp>
        <p:nvGrpSpPr>
          <p:cNvPr id="694290" name="Group 18">
            <a:extLst>
              <a:ext uri="{FF2B5EF4-FFF2-40B4-BE49-F238E27FC236}">
                <a16:creationId xmlns:a16="http://schemas.microsoft.com/office/drawing/2014/main" id="{37562AEA-9E81-48D7-A7DE-C74BA19633F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855075" cy="3852863"/>
            <a:chOff x="96" y="1248"/>
            <a:chExt cx="5578" cy="2427"/>
          </a:xfrm>
        </p:grpSpPr>
        <p:sp>
          <p:nvSpPr>
            <p:cNvPr id="694276" name="Text Box 4">
              <a:extLst>
                <a:ext uri="{FF2B5EF4-FFF2-40B4-BE49-F238E27FC236}">
                  <a16:creationId xmlns:a16="http://schemas.microsoft.com/office/drawing/2014/main" id="{9A995FBB-996B-4366-BA3A-497B2B79D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440"/>
              <a:ext cx="3408" cy="18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Пусть в треугольнике </a:t>
              </a:r>
              <a:r>
                <a:rPr lang="en-US" altLang="ru-RU" sz="2800" i="1" dirty="0"/>
                <a:t>ABC AC = BC = </a:t>
              </a:r>
              <a:r>
                <a:rPr lang="en-US" altLang="ru-RU" sz="2800" dirty="0"/>
                <a:t>5, </a:t>
              </a:r>
              <a:r>
                <a:rPr lang="en-US" altLang="ru-RU" sz="2800" i="1" dirty="0"/>
                <a:t>AB = </a:t>
              </a:r>
              <a:r>
                <a:rPr lang="en-US" altLang="ru-RU" sz="2800" dirty="0"/>
                <a:t>8.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Тогда высота </a:t>
              </a:r>
              <a:r>
                <a:rPr lang="en-US" altLang="ru-RU" sz="2800" i="1" dirty="0"/>
                <a:t>CD </a:t>
              </a:r>
              <a:r>
                <a:rPr lang="ru-RU" altLang="ru-RU" sz="2800" dirty="0"/>
                <a:t>равна 3, </a:t>
              </a:r>
              <a:r>
                <a:rPr lang="en-US" altLang="ru-RU" sz="2800" dirty="0"/>
                <a:t>sin </a:t>
              </a:r>
              <a:r>
                <a:rPr lang="en-US" altLang="ru-RU" sz="2800" i="1" dirty="0"/>
                <a:t>A = </a:t>
              </a:r>
              <a:r>
                <a:rPr lang="en-US" altLang="ru-RU" sz="2800" dirty="0"/>
                <a:t>0,6.</a:t>
              </a:r>
            </a:p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Для радиуса </a:t>
              </a:r>
              <a:r>
                <a:rPr lang="en-US" altLang="ru-RU" sz="2800" i="1" dirty="0"/>
                <a:t>R</a:t>
              </a:r>
              <a:r>
                <a:rPr lang="ru-RU" altLang="ru-RU" sz="2800" dirty="0"/>
                <a:t> описанной окружности имеем:</a:t>
              </a:r>
            </a:p>
          </p:txBody>
        </p:sp>
        <p:pic>
          <p:nvPicPr>
            <p:cNvPr id="694286" name="Picture 14">
              <a:extLst>
                <a:ext uri="{FF2B5EF4-FFF2-40B4-BE49-F238E27FC236}">
                  <a16:creationId xmlns:a16="http://schemas.microsoft.com/office/drawing/2014/main" id="{18DD5D87-97A3-4F57-8CB4-FC7B4E5430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248"/>
              <a:ext cx="2026" cy="1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694287" name="Object 15">
              <a:extLst>
                <a:ext uri="{FF2B5EF4-FFF2-40B4-BE49-F238E27FC236}">
                  <a16:creationId xmlns:a16="http://schemas.microsoft.com/office/drawing/2014/main" id="{22D8AE0E-7CF9-40BE-9C23-B38220BB211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18400014"/>
                </p:ext>
              </p:extLst>
            </p:nvPr>
          </p:nvGraphicFramePr>
          <p:xfrm>
            <a:off x="2080" y="2901"/>
            <a:ext cx="1392" cy="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57120" imgH="457200" progId="Equation.DSMT4">
                    <p:embed/>
                  </p:oleObj>
                </mc:Choice>
                <mc:Fallback>
                  <p:oleObj name="Equation" r:id="rId4" imgW="1257120" imgH="45720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0" y="2901"/>
                          <a:ext cx="1392" cy="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4288" name="Object 16">
              <a:extLst>
                <a:ext uri="{FF2B5EF4-FFF2-40B4-BE49-F238E27FC236}">
                  <a16:creationId xmlns:a16="http://schemas.microsoft.com/office/drawing/2014/main" id="{58EFA524-F563-43C2-BA21-95A43BF315B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" y="3168"/>
            <a:ext cx="337" cy="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4560" imgH="457200" progId="Equation.DSMT4">
                    <p:embed/>
                  </p:oleObj>
                </mc:Choice>
                <mc:Fallback>
                  <p:oleObj name="Equation" r:id="rId6" imgW="304560" imgH="457200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3168"/>
                          <a:ext cx="337" cy="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4289" name="Text Box 17">
              <a:extLst>
                <a:ext uri="{FF2B5EF4-FFF2-40B4-BE49-F238E27FC236}">
                  <a16:creationId xmlns:a16="http://schemas.microsoft.com/office/drawing/2014/main" id="{0D35D2BC-3630-4591-8A64-0DF4B0678A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264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>
            <a:extLst>
              <a:ext uri="{FF2B5EF4-FFF2-40B4-BE49-F238E27FC236}">
                <a16:creationId xmlns:a16="http://schemas.microsoft.com/office/drawing/2014/main" id="{AB31FCA3-4D23-41E5-9C73-E27B879E56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700419" name="Text Box 3">
            <a:extLst>
              <a:ext uri="{FF2B5EF4-FFF2-40B4-BE49-F238E27FC236}">
                <a16:creationId xmlns:a16="http://schemas.microsoft.com/office/drawing/2014/main" id="{C3ADC182-6A0C-468B-BFB6-A5BA00487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Две стороны треугольника равны 5 и 6. Высота, опущенная на его третью сторону, равна 4.  Найдите радиус окружности, описанной около этого треугольника.</a:t>
            </a:r>
          </a:p>
        </p:txBody>
      </p:sp>
      <p:grpSp>
        <p:nvGrpSpPr>
          <p:cNvPr id="700428" name="Group 12">
            <a:extLst>
              <a:ext uri="{FF2B5EF4-FFF2-40B4-BE49-F238E27FC236}">
                <a16:creationId xmlns:a16="http://schemas.microsoft.com/office/drawing/2014/main" id="{961F03AD-5FC3-4D68-ADF3-29C8BD0FE610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667000"/>
            <a:ext cx="8655050" cy="3689350"/>
            <a:chOff x="96" y="1680"/>
            <a:chExt cx="5452" cy="2324"/>
          </a:xfrm>
        </p:grpSpPr>
        <p:sp>
          <p:nvSpPr>
            <p:cNvPr id="700421" name="Text Box 5">
              <a:extLst>
                <a:ext uri="{FF2B5EF4-FFF2-40B4-BE49-F238E27FC236}">
                  <a16:creationId xmlns:a16="http://schemas.microsoft.com/office/drawing/2014/main" id="{60E16AA6-B9D6-4332-B2D4-A1972876B5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776"/>
              <a:ext cx="3408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Пусть в треугольнике </a:t>
              </a:r>
              <a:r>
                <a:rPr lang="en-US" altLang="ru-RU" sz="2800" i="1" dirty="0"/>
                <a:t>ABC AC = </a:t>
              </a:r>
              <a:r>
                <a:rPr lang="ru-RU" altLang="ru-RU" sz="2800" dirty="0"/>
                <a:t>5, </a:t>
              </a:r>
              <a:r>
                <a:rPr lang="en-US" altLang="ru-RU" sz="2800" i="1" dirty="0"/>
                <a:t>BC = </a:t>
              </a:r>
              <a:r>
                <a:rPr lang="ru-RU" altLang="ru-RU" sz="2800" dirty="0"/>
                <a:t>6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высота </a:t>
              </a:r>
              <a:r>
                <a:rPr lang="en-US" altLang="ru-RU" sz="2800" i="1" dirty="0"/>
                <a:t>CD </a:t>
              </a:r>
              <a:r>
                <a:rPr lang="ru-RU" altLang="ru-RU" sz="2800" dirty="0"/>
                <a:t>равна 4</a:t>
              </a:r>
              <a:r>
                <a:rPr lang="en-US" altLang="ru-RU" sz="2800" dirty="0"/>
                <a:t>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Тогда </a:t>
              </a:r>
              <a:r>
                <a:rPr lang="en-US" altLang="ru-RU" sz="2800" dirty="0"/>
                <a:t>sin </a:t>
              </a:r>
              <a:r>
                <a:rPr lang="en-US" altLang="ru-RU" sz="2800" i="1" dirty="0"/>
                <a:t>A = </a:t>
              </a:r>
              <a:r>
                <a:rPr lang="en-US" altLang="ru-RU" sz="2800" dirty="0"/>
                <a:t>0,8. </a:t>
              </a:r>
              <a:r>
                <a:rPr lang="ru-RU" altLang="ru-RU" sz="2800" dirty="0"/>
                <a:t>Для радиуса </a:t>
              </a:r>
              <a:r>
                <a:rPr lang="en-US" altLang="ru-RU" sz="2800" i="1" dirty="0"/>
                <a:t>R</a:t>
              </a:r>
              <a:r>
                <a:rPr lang="ru-RU" altLang="ru-RU" sz="2800" dirty="0"/>
                <a:t> описанной окружности имеем:</a:t>
              </a:r>
            </a:p>
          </p:txBody>
        </p:sp>
        <p:graphicFrame>
          <p:nvGraphicFramePr>
            <p:cNvPr id="700423" name="Object 7">
              <a:extLst>
                <a:ext uri="{FF2B5EF4-FFF2-40B4-BE49-F238E27FC236}">
                  <a16:creationId xmlns:a16="http://schemas.microsoft.com/office/drawing/2014/main" id="{40353EFB-A2AC-44B0-9B1D-260A1768163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5188329"/>
                </p:ext>
              </p:extLst>
            </p:nvPr>
          </p:nvGraphicFramePr>
          <p:xfrm>
            <a:off x="2106" y="2838"/>
            <a:ext cx="1378" cy="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44520" imgH="457200" progId="Equation.DSMT4">
                    <p:embed/>
                  </p:oleObj>
                </mc:Choice>
                <mc:Fallback>
                  <p:oleObj name="Equation" r:id="rId3" imgW="1244520" imgH="4572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6" y="2838"/>
                          <a:ext cx="1378" cy="5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0424" name="Object 8">
              <a:extLst>
                <a:ext uri="{FF2B5EF4-FFF2-40B4-BE49-F238E27FC236}">
                  <a16:creationId xmlns:a16="http://schemas.microsoft.com/office/drawing/2014/main" id="{17757D9E-30FE-4DB7-9558-C33C79D7B79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12" y="3511"/>
            <a:ext cx="337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04560" imgH="444240" progId="Equation.DSMT4">
                    <p:embed/>
                  </p:oleObj>
                </mc:Choice>
                <mc:Fallback>
                  <p:oleObj name="Equation" r:id="rId5" imgW="304560" imgH="4442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2" y="3511"/>
                          <a:ext cx="337" cy="4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0425" name="Text Box 9">
              <a:extLst>
                <a:ext uri="{FF2B5EF4-FFF2-40B4-BE49-F238E27FC236}">
                  <a16:creationId xmlns:a16="http://schemas.microsoft.com/office/drawing/2014/main" id="{C889CC21-1325-4785-B12B-5931CC0312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600"/>
              <a:ext cx="7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</a:p>
          </p:txBody>
        </p:sp>
        <p:pic>
          <p:nvPicPr>
            <p:cNvPr id="700427" name="Picture 11">
              <a:extLst>
                <a:ext uri="{FF2B5EF4-FFF2-40B4-BE49-F238E27FC236}">
                  <a16:creationId xmlns:a16="http://schemas.microsoft.com/office/drawing/2014/main" id="{ECF4454C-2BC0-4309-ABAE-18118925D4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680"/>
              <a:ext cx="1852" cy="1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>
            <a:extLst>
              <a:ext uri="{FF2B5EF4-FFF2-40B4-BE49-F238E27FC236}">
                <a16:creationId xmlns:a16="http://schemas.microsoft.com/office/drawing/2014/main" id="{3EC07761-DDCB-4F8F-8921-7EF2F4D91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702467" name="Text Box 3">
            <a:extLst>
              <a:ext uri="{FF2B5EF4-FFF2-40B4-BE49-F238E27FC236}">
                <a16:creationId xmlns:a16="http://schemas.microsoft.com/office/drawing/2014/main" id="{50B3F510-7D10-4030-9EBF-91851B343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Две стороны треугольника равны </a:t>
            </a:r>
            <a:r>
              <a:rPr lang="en-US" altLang="ru-RU" sz="3200" dirty="0"/>
              <a:t>4</a:t>
            </a:r>
            <a:r>
              <a:rPr lang="ru-RU" altLang="ru-RU" sz="3200" dirty="0"/>
              <a:t> и 6. Радиус описанной окружности равен 5. Найдите высоту, опущенную на третью сторону этого треугольника.</a:t>
            </a:r>
          </a:p>
        </p:txBody>
      </p:sp>
      <p:grpSp>
        <p:nvGrpSpPr>
          <p:cNvPr id="702474" name="Group 10">
            <a:extLst>
              <a:ext uri="{FF2B5EF4-FFF2-40B4-BE49-F238E27FC236}">
                <a16:creationId xmlns:a16="http://schemas.microsoft.com/office/drawing/2014/main" id="{AD9F360B-DB8B-4491-A73A-7F4435DD7E9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667000"/>
            <a:ext cx="8655050" cy="3033713"/>
            <a:chOff x="96" y="1680"/>
            <a:chExt cx="5452" cy="1911"/>
          </a:xfrm>
        </p:grpSpPr>
        <p:sp>
          <p:nvSpPr>
            <p:cNvPr id="702469" name="Text Box 5">
              <a:extLst>
                <a:ext uri="{FF2B5EF4-FFF2-40B4-BE49-F238E27FC236}">
                  <a16:creationId xmlns:a16="http://schemas.microsoft.com/office/drawing/2014/main" id="{056971A1-1E6B-46CF-AD30-4E014E0228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1776"/>
              <a:ext cx="3408" cy="1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sz="2800" dirty="0"/>
                <a:t>Пусть в треугольнике </a:t>
              </a:r>
              <a:r>
                <a:rPr lang="en-US" altLang="ru-RU" sz="2800" i="1" dirty="0"/>
                <a:t>ABC AC = </a:t>
              </a:r>
              <a:r>
                <a:rPr lang="ru-RU" altLang="ru-RU" sz="2800" dirty="0"/>
                <a:t>4, </a:t>
              </a:r>
              <a:r>
                <a:rPr lang="en-US" altLang="ru-RU" sz="2800" i="1" dirty="0"/>
                <a:t>BC = </a:t>
              </a:r>
              <a:r>
                <a:rPr lang="ru-RU" altLang="ru-RU" sz="2800" dirty="0"/>
                <a:t>6</a:t>
              </a:r>
              <a:r>
                <a:rPr lang="en-US" altLang="ru-RU" sz="2800" dirty="0"/>
                <a:t>, </a:t>
              </a:r>
              <a:r>
                <a:rPr lang="ru-RU" altLang="ru-RU" sz="2800" dirty="0"/>
                <a:t>радиус </a:t>
              </a:r>
              <a:r>
                <a:rPr lang="en-US" altLang="ru-RU" sz="2800" i="1" dirty="0"/>
                <a:t>R</a:t>
              </a:r>
              <a:r>
                <a:rPr lang="ru-RU" altLang="ru-RU" sz="2800" i="1" dirty="0"/>
                <a:t> </a:t>
              </a:r>
              <a:r>
                <a:rPr lang="ru-RU" altLang="ru-RU" sz="2800" dirty="0"/>
                <a:t>описанной окружности равен 5.</a:t>
              </a:r>
              <a:r>
                <a:rPr lang="ru-RU" altLang="ru-RU" sz="2800" dirty="0">
                  <a:cs typeface="Times New Roman" panose="02020603050405020304" pitchFamily="18" charset="0"/>
                </a:rPr>
                <a:t> </a:t>
              </a:r>
              <a:r>
                <a:rPr lang="ru-RU" altLang="ru-RU" sz="2800" dirty="0"/>
                <a:t>Тогда </a:t>
              </a:r>
              <a:r>
                <a:rPr lang="en-US" altLang="ru-RU" sz="2800" dirty="0"/>
                <a:t>sin </a:t>
              </a:r>
              <a:r>
                <a:rPr lang="en-US" altLang="ru-RU" sz="2800" i="1" dirty="0"/>
                <a:t>A = </a:t>
              </a:r>
              <a:r>
                <a:rPr lang="en-US" altLang="ru-RU" sz="2800" dirty="0"/>
                <a:t>0,</a:t>
              </a:r>
              <a:r>
                <a:rPr lang="ru-RU" altLang="ru-RU" sz="2800" dirty="0"/>
                <a:t>6 и высота </a:t>
              </a:r>
              <a:r>
                <a:rPr lang="en-US" altLang="ru-RU" sz="2800" i="1" dirty="0"/>
                <a:t>CD </a:t>
              </a:r>
              <a:r>
                <a:rPr lang="ru-RU" altLang="ru-RU" sz="2800" dirty="0"/>
                <a:t>равна 2,4.</a:t>
              </a:r>
            </a:p>
          </p:txBody>
        </p:sp>
        <p:sp>
          <p:nvSpPr>
            <p:cNvPr id="702472" name="Text Box 8">
              <a:extLst>
                <a:ext uri="{FF2B5EF4-FFF2-40B4-BE49-F238E27FC236}">
                  <a16:creationId xmlns:a16="http://schemas.microsoft.com/office/drawing/2014/main" id="{B5E8C6EC-FAAA-4970-B69F-268145179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3264"/>
              <a:ext cx="14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ru-RU" altLang="ru-RU" sz="2800"/>
                <a:t>2,4.</a:t>
              </a:r>
              <a:endParaRPr lang="ru-RU" altLang="ru-RU" sz="2800">
                <a:solidFill>
                  <a:srgbClr val="FF3300"/>
                </a:solidFill>
              </a:endParaRPr>
            </a:p>
          </p:txBody>
        </p:sp>
        <p:pic>
          <p:nvPicPr>
            <p:cNvPr id="702473" name="Picture 9">
              <a:extLst>
                <a:ext uri="{FF2B5EF4-FFF2-40B4-BE49-F238E27FC236}">
                  <a16:creationId xmlns:a16="http://schemas.microsoft.com/office/drawing/2014/main" id="{AD0448EE-5A12-4340-9CFC-D5925D4211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680"/>
              <a:ext cx="1852" cy="17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>
            <a:extLst>
              <a:ext uri="{FF2B5EF4-FFF2-40B4-BE49-F238E27FC236}">
                <a16:creationId xmlns:a16="http://schemas.microsoft.com/office/drawing/2014/main" id="{9A25BA35-CBA6-4B61-86C7-DD3BC5969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688131" name="Text Box 3">
            <a:extLst>
              <a:ext uri="{FF2B5EF4-FFF2-40B4-BE49-F238E27FC236}">
                <a16:creationId xmlns:a16="http://schemas.microsoft.com/office/drawing/2014/main" id="{8A28A8DE-6718-46E7-9DF9-1E849EA9A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Спортивный самолет летит по замкнутому треугольному маршруту с постоянной скоростью.  Два угла этого треугольника равны по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Большую сторону он пролетел за 1 ч.  За сколько времени он пролетит весь маршрут?</a:t>
            </a:r>
          </a:p>
        </p:txBody>
      </p:sp>
      <p:grpSp>
        <p:nvGrpSpPr>
          <p:cNvPr id="688136" name="Group 8">
            <a:extLst>
              <a:ext uri="{FF2B5EF4-FFF2-40B4-BE49-F238E27FC236}">
                <a16:creationId xmlns:a16="http://schemas.microsoft.com/office/drawing/2014/main" id="{346C3FFE-6B69-4B57-A488-7A54928E0619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657600"/>
            <a:ext cx="8458200" cy="927100"/>
            <a:chOff x="240" y="2304"/>
            <a:chExt cx="5328" cy="584"/>
          </a:xfrm>
        </p:grpSpPr>
        <p:sp>
          <p:nvSpPr>
            <p:cNvPr id="688132" name="Text Box 4">
              <a:extLst>
                <a:ext uri="{FF2B5EF4-FFF2-40B4-BE49-F238E27FC236}">
                  <a16:creationId xmlns:a16="http://schemas.microsoft.com/office/drawing/2014/main" id="{FD13DCF2-3F5E-47B2-B8F6-2669CDCDE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             </a:t>
              </a:r>
              <a:r>
                <a:rPr lang="ru-RU" altLang="ru-RU" sz="3200">
                  <a:solidFill>
                    <a:schemeClr val="accent1"/>
                  </a:solidFill>
                  <a:cs typeface="Times New Roman" panose="02020603050405020304" pitchFamily="18" charset="0"/>
                </a:rPr>
                <a:t>  </a:t>
              </a:r>
              <a:r>
                <a:rPr lang="ru-RU" altLang="ru-RU" sz="3200">
                  <a:cs typeface="Times New Roman" panose="02020603050405020304" pitchFamily="18" charset="0"/>
                </a:rPr>
                <a:t>2 ч 5 мин. </a:t>
              </a:r>
            </a:p>
          </p:txBody>
        </p:sp>
        <p:graphicFrame>
          <p:nvGraphicFramePr>
            <p:cNvPr id="688133" name="Object 5">
              <a:extLst>
                <a:ext uri="{FF2B5EF4-FFF2-40B4-BE49-F238E27FC236}">
                  <a16:creationId xmlns:a16="http://schemas.microsoft.com/office/drawing/2014/main" id="{5DC495AD-3D69-43B5-84F0-DAA4CF4FEF6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2304"/>
            <a:ext cx="920" cy="5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460160" imgH="927000" progId="Equation.DSMT4">
                    <p:embed/>
                  </p:oleObj>
                </mc:Choice>
                <mc:Fallback>
                  <p:oleObj name="Equation" r:id="rId3" imgW="1460160" imgH="92700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304"/>
                          <a:ext cx="920" cy="5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>
            <a:extLst>
              <a:ext uri="{FF2B5EF4-FFF2-40B4-BE49-F238E27FC236}">
                <a16:creationId xmlns:a16="http://schemas.microsoft.com/office/drawing/2014/main" id="{5AA97733-9A29-497D-9FE7-3D094BB4F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6563" name="Text Box 3">
                <a:extLst>
                  <a:ext uri="{FF2B5EF4-FFF2-40B4-BE49-F238E27FC236}">
                    <a16:creationId xmlns:a16="http://schemas.microsoft.com/office/drawing/2014/main" id="{34D5616B-1280-4DC3-85F9-BAA1BD4497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33400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Из пункта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 берегу моря корабль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виден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ru-RU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, а из пункта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находящегося на расстоянии 1 км от пункта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корабль виден под углом 70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Найдите расстояние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6563" name="Text Box 3">
                <a:extLst>
                  <a:ext uri="{FF2B5EF4-FFF2-40B4-BE49-F238E27FC236}">
                    <a16:creationId xmlns:a16="http://schemas.microsoft.com/office/drawing/2014/main" id="{34D5616B-1280-4DC3-85F9-BAA1BD449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33400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333" t="-977" r="-1333" b="-8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6565" name="Text Box 5">
                <a:extLst>
                  <a:ext uri="{FF2B5EF4-FFF2-40B4-BE49-F238E27FC236}">
                    <a16:creationId xmlns:a16="http://schemas.microsoft.com/office/drawing/2014/main" id="{F3BDD5BE-E3E4-4443-8CEF-D72AC8198C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054765"/>
                <a:ext cx="9288016" cy="12698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Воспользуемся теоремой синусов. Получим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ru-RU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 нашем случае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AC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1,9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км.</a:t>
                </a:r>
                <a:endPara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6565" name="Text Box 5">
                <a:extLst>
                  <a:ext uri="{FF2B5EF4-FFF2-40B4-BE49-F238E27FC236}">
                    <a16:creationId xmlns:a16="http://schemas.microsoft.com/office/drawing/2014/main" id="{F3BDD5BE-E3E4-4443-8CEF-D72AC8198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054765"/>
                <a:ext cx="9288016" cy="1269835"/>
              </a:xfrm>
              <a:prstGeom prst="rect">
                <a:avLst/>
              </a:prstGeom>
              <a:blipFill>
                <a:blip r:embed="rId4"/>
                <a:stretch>
                  <a:fillRect t="-957" r="-1247" b="-4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5DA1A6E-B8B2-44D8-7A41-788FBCF53B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7864" y="2167946"/>
            <a:ext cx="1944216" cy="300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14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>
            <a:extLst>
              <a:ext uri="{FF2B5EF4-FFF2-40B4-BE49-F238E27FC236}">
                <a16:creationId xmlns:a16="http://schemas.microsoft.com/office/drawing/2014/main" id="{0E6E71E3-207C-4D27-A4AA-CF565FF8C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2707" name="Text Box 3">
                <a:extLst>
                  <a:ext uri="{FF2B5EF4-FFF2-40B4-BE49-F238E27FC236}">
                    <a16:creationId xmlns:a16="http://schemas.microsoft.com/office/drawing/2014/main" id="{C6A40B0D-2AD8-4AE7-8935-0FE92EFCCB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85285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Из пункта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вершина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горы видна под углом </a:t>
                </a:r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= 45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Из пункта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расположенным ближе к горе на 500 м, вершина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горы видна под углом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= 55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Найдите высоту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= CD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горы.</a:t>
                </a:r>
              </a:p>
            </p:txBody>
          </p:sp>
        </mc:Choice>
        <mc:Fallback xmlns="">
          <p:sp>
            <p:nvSpPr>
              <p:cNvPr id="712707" name="Text Box 3">
                <a:extLst>
                  <a:ext uri="{FF2B5EF4-FFF2-40B4-BE49-F238E27FC236}">
                    <a16:creationId xmlns:a16="http://schemas.microsoft.com/office/drawing/2014/main" id="{C6A40B0D-2AD8-4AE7-8935-0FE92EFCC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85285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333" t="-649" r="-1333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2709" name="Text Box 5">
                <a:extLst>
                  <a:ext uri="{FF2B5EF4-FFF2-40B4-BE49-F238E27FC236}">
                    <a16:creationId xmlns:a16="http://schemas.microsoft.com/office/drawing/2014/main" id="{91C2D9BF-AECB-4DA6-8844-7DC77A58CE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946272"/>
                <a:ext cx="9144000" cy="1759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Воспользуемся теоремой синусов, применённой к треугольнику </a:t>
                </a:r>
                <a:r>
                  <a:rPr lang="en-US" altLang="ru-RU" i="1" dirty="0"/>
                  <a:t>ABC</a:t>
                </a:r>
                <a:r>
                  <a:rPr lang="ru-RU" altLang="ru-RU" dirty="0"/>
                  <a:t>. Получим</a:t>
                </a:r>
                <a:r>
                  <a:rPr lang="en-US" altLang="ru-RU" i="1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Следовательно,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 нашем случае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altLang="ru-RU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7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00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м.</a:t>
                </a:r>
              </a:p>
            </p:txBody>
          </p:sp>
        </mc:Choice>
        <mc:Fallback xmlns="">
          <p:sp>
            <p:nvSpPr>
              <p:cNvPr id="712709" name="Text Box 5">
                <a:extLst>
                  <a:ext uri="{FF2B5EF4-FFF2-40B4-BE49-F238E27FC236}">
                    <a16:creationId xmlns:a16="http://schemas.microsoft.com/office/drawing/2014/main" id="{91C2D9BF-AECB-4DA6-8844-7DC77A58CE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946272"/>
                <a:ext cx="9144000" cy="1759328"/>
              </a:xfrm>
              <a:prstGeom prst="rect">
                <a:avLst/>
              </a:prstGeom>
              <a:blipFill>
                <a:blip r:embed="rId4"/>
                <a:stretch>
                  <a:fillRect l="-1000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60F4853-DFEF-02D2-A588-DEDA4C4723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5765" y="2276872"/>
            <a:ext cx="3647157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957" name="Group 101">
            <a:extLst>
              <a:ext uri="{FF2B5EF4-FFF2-40B4-BE49-F238E27FC236}">
                <a16:creationId xmlns:a16="http://schemas.microsoft.com/office/drawing/2014/main" id="{4585BFEB-80D9-4B95-8BC6-2B26B69571AC}"/>
              </a:ext>
            </a:extLst>
          </p:cNvPr>
          <p:cNvGrpSpPr>
            <a:grpSpLocks/>
          </p:cNvGrpSpPr>
          <p:nvPr/>
        </p:nvGrpSpPr>
        <p:grpSpPr bwMode="auto">
          <a:xfrm>
            <a:off x="-19093" y="103980"/>
            <a:ext cx="9144000" cy="2211388"/>
            <a:chOff x="0" y="13"/>
            <a:chExt cx="5760" cy="1393"/>
          </a:xfrm>
        </p:grpSpPr>
        <p:sp>
          <p:nvSpPr>
            <p:cNvPr id="249891" name="Text Box 35">
              <a:extLst>
                <a:ext uri="{FF2B5EF4-FFF2-40B4-BE49-F238E27FC236}">
                  <a16:creationId xmlns:a16="http://schemas.microsoft.com/office/drawing/2014/main" id="{B597649C-B2E0-423B-A8DE-C817E9D8B4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3"/>
              <a:ext cx="5760" cy="10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sz="28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Теорема.</a:t>
              </a:r>
              <a:r>
                <a:rPr lang="ru-RU" altLang="ru-RU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(Теорема синусов.) Стороны треугольника пропорциональны синусам противолежащих углов. Причем отношение стороны треугольника к синусу противолежащего угла равно диаметру описанной около треугольника окружности</a:t>
              </a:r>
              <a:r>
                <a:rPr lang="en-US" altLang="ru-RU" dirty="0">
                  <a:cs typeface="Times New Roman" panose="02020603050405020304" pitchFamily="18" charset="0"/>
                </a:rPr>
                <a:t>,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49951" name="Object 95">
              <a:extLst>
                <a:ext uri="{FF2B5EF4-FFF2-40B4-BE49-F238E27FC236}">
                  <a16:creationId xmlns:a16="http://schemas.microsoft.com/office/drawing/2014/main" id="{EF6B611D-7227-4961-9835-2897812595C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1345985"/>
                </p:ext>
              </p:extLst>
            </p:nvPr>
          </p:nvGraphicFramePr>
          <p:xfrm>
            <a:off x="216" y="1041"/>
            <a:ext cx="1678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3848040" imgH="838080" progId="Equation.DSMT4">
                    <p:embed/>
                  </p:oleObj>
                </mc:Choice>
                <mc:Fallback>
                  <p:oleObj name="Equation" r:id="rId3" imgW="3848040" imgH="838080" progId="Equation.DSMT4">
                    <p:embed/>
                    <p:pic>
                      <p:nvPicPr>
                        <p:cNvPr id="249951" name="Object 95">
                          <a:extLst>
                            <a:ext uri="{FF2B5EF4-FFF2-40B4-BE49-F238E27FC236}">
                              <a16:creationId xmlns:a16="http://schemas.microsoft.com/office/drawing/2014/main" id="{EF6B611D-7227-4961-9835-2897812595C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" y="1041"/>
                          <a:ext cx="1678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49952" name="Picture 96">
            <a:extLst>
              <a:ext uri="{FF2B5EF4-FFF2-40B4-BE49-F238E27FC236}">
                <a16:creationId xmlns:a16="http://schemas.microsoft.com/office/drawing/2014/main" id="{7B317C59-5B33-4B8B-A9F3-EBA941E23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59787"/>
            <a:ext cx="209957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9963" name="Group 107">
            <a:extLst>
              <a:ext uri="{FF2B5EF4-FFF2-40B4-BE49-F238E27FC236}">
                <a16:creationId xmlns:a16="http://schemas.microsoft.com/office/drawing/2014/main" id="{400F0452-1CCF-4B16-B445-E1EB033AC19F}"/>
              </a:ext>
            </a:extLst>
          </p:cNvPr>
          <p:cNvGrpSpPr>
            <a:grpSpLocks/>
          </p:cNvGrpSpPr>
          <p:nvPr/>
        </p:nvGrpSpPr>
        <p:grpSpPr bwMode="auto">
          <a:xfrm>
            <a:off x="0" y="4111627"/>
            <a:ext cx="9144000" cy="2308226"/>
            <a:chOff x="0" y="2627"/>
            <a:chExt cx="5760" cy="14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9959" name="Text Box 103">
                  <a:extLst>
                    <a:ext uri="{FF2B5EF4-FFF2-40B4-BE49-F238E27FC236}">
                      <a16:creationId xmlns:a16="http://schemas.microsoft.com/office/drawing/2014/main" id="{6547D8AD-4B3E-4EAF-B1B2-8FAFDEDA96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627"/>
                  <a:ext cx="5760" cy="14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altLang="ru-RU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dirty="0">
                      <a:solidFill>
                        <a:srgbClr val="FF3300"/>
                      </a:solidFill>
                      <a:cs typeface="Times New Roman" panose="02020603050405020304" pitchFamily="18" charset="0"/>
                    </a:rPr>
                    <a:t>Доказательство.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Опишем около </a:t>
                  </a:r>
                  <a:r>
                    <a:rPr lang="ru-RU" altLang="ru-RU" dirty="0"/>
                    <a:t>треугольника </a:t>
                  </a:r>
                  <a:r>
                    <a:rPr lang="en-US" altLang="ru-RU" i="1" dirty="0"/>
                    <a:t>ABC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окружность с центром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 радиусом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R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</a:t>
                  </a:r>
                  <a:r>
                    <a:rPr lang="ru-RU" altLang="ru-RU" dirty="0"/>
                    <a:t>В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треугольник</a:t>
                  </a:r>
                  <a:r>
                    <a:rPr lang="ru-RU" altLang="ru-RU" dirty="0"/>
                    <a:t>е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, сторона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которого проходит через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O</a:t>
                  </a:r>
                  <a:r>
                    <a:rPr lang="ru-RU" altLang="ru-RU" dirty="0"/>
                    <a:t>,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углы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D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опираются на одну и ту же дугу и, следовательно, равны,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ABD</a:t>
                  </a:r>
                  <a:r>
                    <a:rPr lang="ru-RU" altLang="ru-RU" i="1" dirty="0"/>
                    <a:t> =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altLang="ru-RU" i="1" dirty="0"/>
                    <a:t>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90</a:t>
                  </a:r>
                  <a:r>
                    <a:rPr lang="ru-RU" altLang="ru-RU" baseline="30000" dirty="0"/>
                    <a:t>о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Таким образом, </a:t>
                  </a:r>
                  <a:r>
                    <a:rPr lang="ru-RU" altLang="ru-RU" dirty="0"/>
                    <a:t>                      </a:t>
                  </a:r>
                  <a:r>
                    <a:rPr lang="en-US" altLang="ru-RU" dirty="0">
                      <a:cs typeface="Times New Roman" panose="02020603050405020304" pitchFamily="18" charset="0"/>
                    </a:rPr>
                    <a:t>	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Аналогичным образом доказываются и</a:t>
                  </a:r>
                  <a:r>
                    <a:rPr lang="ru-RU" altLang="ru-RU" dirty="0"/>
                    <a:t> другие требуемые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равенства</a:t>
                  </a:r>
                  <a:r>
                    <a:rPr lang="ru-RU" alt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249959" name="Text Box 103">
                  <a:extLst>
                    <a:ext uri="{FF2B5EF4-FFF2-40B4-BE49-F238E27FC236}">
                      <a16:creationId xmlns:a16="http://schemas.microsoft.com/office/drawing/2014/main" id="{6547D8AD-4B3E-4EAF-B1B2-8FAFDEDA96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627"/>
                  <a:ext cx="5760" cy="1454"/>
                </a:xfrm>
                <a:prstGeom prst="rect">
                  <a:avLst/>
                </a:prstGeom>
                <a:blipFill>
                  <a:blip r:embed="rId6"/>
                  <a:stretch>
                    <a:fillRect l="-1000" t="-2111" r="-1000" b="-50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49961" name="Object 105">
                  <a:extLst>
                    <a:ext uri="{FF2B5EF4-FFF2-40B4-BE49-F238E27FC236}">
                      <a16:creationId xmlns:a16="http://schemas.microsoft.com/office/drawing/2014/main" id="{293D1517-0A56-463B-A9EE-3BABFE597082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30546469"/>
                    </p:ext>
                  </p:extLst>
                </p:nvPr>
              </p:nvGraphicFramePr>
              <p:xfrm>
                <a:off x="793" y="3558"/>
                <a:ext cx="1459" cy="34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7" imgW="3136680" imgH="736560" progId="Equation.DSMT4">
                        <p:embed/>
                      </p:oleObj>
                    </mc:Choice>
                    <mc:Fallback>
                      <p:oleObj name="Equation" r:id="rId7" imgW="3136680" imgH="736560" progId="Equation.DSMT4">
                        <p:embed/>
                        <p:pic>
                          <p:nvPicPr>
                            <p:cNvPr id="249961" name="Object 105">
                              <a:extLst>
                                <a:ext uri="{FF2B5EF4-FFF2-40B4-BE49-F238E27FC236}">
                                  <a16:creationId xmlns:a16="http://schemas.microsoft.com/office/drawing/2014/main" id="{293D1517-0A56-463B-A9EE-3BABFE597082}"/>
                                </a:ext>
                              </a:extLst>
                            </p:cNvPr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93" y="3558"/>
                              <a:ext cx="1459" cy="34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49961" name="Object 105">
                  <a:extLst>
                    <a:ext uri="{FF2B5EF4-FFF2-40B4-BE49-F238E27FC236}">
                      <a16:creationId xmlns:a16="http://schemas.microsoft.com/office/drawing/2014/main" id="{293D1517-0A56-463B-A9EE-3BABFE597082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30546469"/>
                    </p:ext>
                  </p:extLst>
                </p:nvPr>
              </p:nvGraphicFramePr>
              <p:xfrm>
                <a:off x="793" y="3558"/>
                <a:ext cx="1459" cy="34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9" imgW="3136680" imgH="736560" progId="Equation.DSMT4">
                        <p:embed/>
                      </p:oleObj>
                    </mc:Choice>
                    <mc:Fallback>
                      <p:oleObj name="Equation" r:id="rId9" imgW="3136680" imgH="736560" progId="Equation.DSMT4">
                        <p:embed/>
                        <p:pic>
                          <p:nvPicPr>
                            <p:cNvPr id="249961" name="Object 105">
                              <a:extLst>
                                <a:ext uri="{FF2B5EF4-FFF2-40B4-BE49-F238E27FC236}">
                                  <a16:creationId xmlns:a16="http://schemas.microsoft.com/office/drawing/2014/main" id="{293D1517-0A56-463B-A9EE-3BABFE597082}"/>
                                </a:ext>
                              </a:extLst>
                            </p:cNvPr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93" y="3558"/>
                              <a:ext cx="1459" cy="34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</p:grpSp>
    </p:spTree>
    <p:extLst>
      <p:ext uri="{BB962C8B-B14F-4D97-AF65-F5344CB8AC3E}">
        <p14:creationId xmlns:p14="http://schemas.microsoft.com/office/powerpoint/2010/main" val="65927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>
            <a:extLst>
              <a:ext uri="{FF2B5EF4-FFF2-40B4-BE49-F238E27FC236}">
                <a16:creationId xmlns:a16="http://schemas.microsoft.com/office/drawing/2014/main" id="{2BB89504-05F5-469C-9FC3-F2FF9FABA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2227" name="Text Box 3">
                <a:extLst>
                  <a:ext uri="{FF2B5EF4-FFF2-40B4-BE49-F238E27FC236}">
                    <a16:creationId xmlns:a16="http://schemas.microsoft.com/office/drawing/2014/main" id="{FC5597C9-4C85-4353-9BC1-5A8DFBFC80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8173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Маяк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расположен на горе. Высота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маяка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равна 70 м. Объект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у основания горы виден из верхней точки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маяка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= 30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а из точки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у основания маяка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= 3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Найдите высоту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горы. </a:t>
                </a:r>
              </a:p>
            </p:txBody>
          </p:sp>
        </mc:Choice>
        <mc:Fallback xmlns="">
          <p:sp>
            <p:nvSpPr>
              <p:cNvPr id="692227" name="Text Box 3">
                <a:extLst>
                  <a:ext uri="{FF2B5EF4-FFF2-40B4-BE49-F238E27FC236}">
                    <a16:creationId xmlns:a16="http://schemas.microsoft.com/office/drawing/2014/main" id="{FC5597C9-4C85-4353-9BC1-5A8DFBFC8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8173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333" t="-974" r="-1333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CB85A4BB-BDC5-84C6-F389-5467CA1178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79912" y="2475430"/>
                <a:ext cx="5364088" cy="34629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sz="2800" dirty="0"/>
                  <a:t>Воспользуемся теоремой синусов, применённой к треугольнику </a:t>
                </a:r>
                <a:r>
                  <a:rPr lang="en-US" altLang="ru-RU" sz="2800" i="1" dirty="0"/>
                  <a:t>ABC</a:t>
                </a:r>
                <a:r>
                  <a:rPr lang="ru-RU" altLang="ru-RU" sz="2800" dirty="0"/>
                  <a:t>. Получим</a:t>
                </a:r>
                <a:r>
                  <a:rPr lang="en-US" altLang="ru-RU" sz="2800" i="1" dirty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ru-RU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Следовательно,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func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endParaRPr lang="en-US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В нашем случае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1000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м.</a:t>
                </a:r>
              </a:p>
            </p:txBody>
          </p:sp>
        </mc:Choice>
        <mc:Fallback xmlns="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CB85A4BB-BDC5-84C6-F389-5467CA117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12" y="2475430"/>
                <a:ext cx="5364088" cy="3462999"/>
              </a:xfrm>
              <a:prstGeom prst="rect">
                <a:avLst/>
              </a:prstGeom>
              <a:blipFill>
                <a:blip r:embed="rId4"/>
                <a:stretch>
                  <a:fillRect l="-2273" t="-352" r="-2386" b="-40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B81CEEC-6FA2-313F-1F72-CE80FFF175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2491006"/>
            <a:ext cx="3678235" cy="3967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Rectangle 2">
            <a:extLst>
              <a:ext uri="{FF2B5EF4-FFF2-40B4-BE49-F238E27FC236}">
                <a16:creationId xmlns:a16="http://schemas.microsoft.com/office/drawing/2014/main" id="{2BB89504-05F5-469C-9FC3-F2FF9FABAA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2227" name="Text Box 3">
                <a:extLst>
                  <a:ext uri="{FF2B5EF4-FFF2-40B4-BE49-F238E27FC236}">
                    <a16:creationId xmlns:a16="http://schemas.microsoft.com/office/drawing/2014/main" id="{FC5597C9-4C85-4353-9BC1-5A8DFBFC80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44397"/>
                <a:ext cx="9144000" cy="18774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Человек стоит на краю оврага. Высота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до уровня глаз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человека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равна 1,7 м. Объект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на дне оврага виден человеком с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= 30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а из точки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B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у края оврага под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800" i="0">
                        <a:latin typeface="Cambria Math" panose="02040503050406030204" pitchFamily="18" charset="0"/>
                      </a:rPr>
                      <m:t>ψ</m:t>
                    </m:r>
                  </m:oMath>
                </a14:m>
                <a:r>
                  <a:rPr lang="ru-RU" altLang="ru-RU" sz="2800" dirty="0">
                    <a:cs typeface="Times New Roman" panose="02020603050405020304" pitchFamily="18" charset="0"/>
                  </a:rPr>
                  <a:t> = 3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baseline="30000" dirty="0">
                    <a:cs typeface="Times New Roman" panose="02020603050405020304" pitchFamily="18" charset="0"/>
                  </a:rPr>
                  <a:t>о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. Найдите глубину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оврага. </a:t>
                </a:r>
              </a:p>
            </p:txBody>
          </p:sp>
        </mc:Choice>
        <mc:Fallback xmlns="">
          <p:sp>
            <p:nvSpPr>
              <p:cNvPr id="692227" name="Text Box 3">
                <a:extLst>
                  <a:ext uri="{FF2B5EF4-FFF2-40B4-BE49-F238E27FC236}">
                    <a16:creationId xmlns:a16="http://schemas.microsoft.com/office/drawing/2014/main" id="{FC5597C9-4C85-4353-9BC1-5A8DFBFC8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44397"/>
                <a:ext cx="9144000" cy="1877437"/>
              </a:xfrm>
              <a:prstGeom prst="rect">
                <a:avLst/>
              </a:prstGeom>
              <a:blipFill>
                <a:blip r:embed="rId3"/>
                <a:stretch>
                  <a:fillRect l="-1333" t="-974" r="-1333" b="-81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CB85A4BB-BDC5-84C6-F389-5467CA1178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5936" y="2708920"/>
                <a:ext cx="5148064" cy="21316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800" dirty="0"/>
                  <a:t>Решение аналогично решению предыдущей задачи. </a:t>
                </a:r>
              </a:p>
              <a:p>
                <a:pPr algn="just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func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⋅</m:t>
                        </m:r>
                        <m:func>
                          <m:func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 sz="28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ru-RU" sz="28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endParaRPr lang="en-US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В нашем случае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h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26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м.</a:t>
                </a:r>
                <a:endPara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 Box 5">
                <a:extLst>
                  <a:ext uri="{FF2B5EF4-FFF2-40B4-BE49-F238E27FC236}">
                    <a16:creationId xmlns:a16="http://schemas.microsoft.com/office/drawing/2014/main" id="{CB85A4BB-BDC5-84C6-F389-5467CA117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936" y="2708920"/>
                <a:ext cx="5148064" cy="2131609"/>
              </a:xfrm>
              <a:prstGeom prst="rect">
                <a:avLst/>
              </a:prstGeom>
              <a:blipFill>
                <a:blip r:embed="rId4"/>
                <a:stretch>
                  <a:fillRect l="-2488" t="-571" r="-2370" b="-714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7C1EB70-9065-9047-4F4E-795AA6B53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2578077"/>
            <a:ext cx="3210378" cy="386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1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>
            <a:extLst>
              <a:ext uri="{FF2B5EF4-FFF2-40B4-BE49-F238E27FC236}">
                <a16:creationId xmlns:a16="http://schemas.microsoft.com/office/drawing/2014/main" id="{3516DA0B-32CA-40B2-8795-E34ECE10C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08611" name="Text Box 3">
            <a:extLst>
              <a:ext uri="{FF2B5EF4-FFF2-40B4-BE49-F238E27FC236}">
                <a16:creationId xmlns:a16="http://schemas.microsoft.com/office/drawing/2014/main" id="{6C9F7E89-AC9C-46B0-A312-1B79703F1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Используя рисунок, укажите способ нахождения </a:t>
            </a:r>
            <a:r>
              <a:rPr lang="ru-RU" altLang="ru-RU" sz="3200" dirty="0"/>
              <a:t>расстояния </a:t>
            </a:r>
            <a:r>
              <a:rPr lang="en-US" altLang="ru-RU" sz="3200" i="1" dirty="0"/>
              <a:t>d </a:t>
            </a:r>
            <a:r>
              <a:rPr lang="ru-RU" altLang="ru-RU" sz="3200" dirty="0"/>
              <a:t>между двумя недоступными объектами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и </a:t>
            </a:r>
            <a:r>
              <a:rPr lang="en-US" altLang="ru-RU" sz="3200" i="1" dirty="0"/>
              <a:t>D</a:t>
            </a:r>
            <a:r>
              <a:rPr lang="ru-RU" altLang="ru-RU" sz="3200" dirty="0"/>
              <a:t>.</a:t>
            </a:r>
          </a:p>
        </p:txBody>
      </p:sp>
      <p:pic>
        <p:nvPicPr>
          <p:cNvPr id="708616" name="Picture 8">
            <a:extLst>
              <a:ext uri="{FF2B5EF4-FFF2-40B4-BE49-F238E27FC236}">
                <a16:creationId xmlns:a16="http://schemas.microsoft.com/office/drawing/2014/main" id="{1E67A302-96C9-4036-B773-A8B33DC7B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30670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08619" name="Group 11">
            <a:extLst>
              <a:ext uri="{FF2B5EF4-FFF2-40B4-BE49-F238E27FC236}">
                <a16:creationId xmlns:a16="http://schemas.microsoft.com/office/drawing/2014/main" id="{9B68A684-0465-489A-88F1-E7E680E43EF5}"/>
              </a:ext>
            </a:extLst>
          </p:cNvPr>
          <p:cNvGrpSpPr>
            <a:grpSpLocks/>
          </p:cNvGrpSpPr>
          <p:nvPr/>
        </p:nvGrpSpPr>
        <p:grpSpPr bwMode="auto">
          <a:xfrm>
            <a:off x="3651250" y="2514600"/>
            <a:ext cx="5029200" cy="2501900"/>
            <a:chOff x="2300" y="1584"/>
            <a:chExt cx="3168" cy="1576"/>
          </a:xfrm>
        </p:grpSpPr>
        <p:sp>
          <p:nvSpPr>
            <p:cNvPr id="708613" name="Text Box 5">
              <a:extLst>
                <a:ext uri="{FF2B5EF4-FFF2-40B4-BE49-F238E27FC236}">
                  <a16:creationId xmlns:a16="http://schemas.microsoft.com/office/drawing/2014/main" id="{129A9A01-4856-4DF9-9D3E-690980ACA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632"/>
              <a:ext cx="28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08614" name="Object 6">
              <a:extLst>
                <a:ext uri="{FF2B5EF4-FFF2-40B4-BE49-F238E27FC236}">
                  <a16:creationId xmlns:a16="http://schemas.microsoft.com/office/drawing/2014/main" id="{DFFC57C7-073C-44C6-8F78-CD90684DF2B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8" y="1584"/>
            <a:ext cx="1856" cy="5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946240" imgH="901440" progId="Equation.DSMT4">
                    <p:embed/>
                  </p:oleObj>
                </mc:Choice>
                <mc:Fallback>
                  <p:oleObj name="Equation" r:id="rId4" imgW="2946240" imgH="9014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584"/>
                          <a:ext cx="1856" cy="5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8617" name="Object 9">
              <a:extLst>
                <a:ext uri="{FF2B5EF4-FFF2-40B4-BE49-F238E27FC236}">
                  <a16:creationId xmlns:a16="http://schemas.microsoft.com/office/drawing/2014/main" id="{94C13C8C-CA40-4D6F-8423-1AD61A6FF7B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0" y="2208"/>
            <a:ext cx="1952" cy="5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098520" imgH="901440" progId="Equation.DSMT4">
                    <p:embed/>
                  </p:oleObj>
                </mc:Choice>
                <mc:Fallback>
                  <p:oleObj name="Equation" r:id="rId6" imgW="3098520" imgH="90144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208"/>
                          <a:ext cx="1952" cy="5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8618" name="Object 10">
              <a:extLst>
                <a:ext uri="{FF2B5EF4-FFF2-40B4-BE49-F238E27FC236}">
                  <a16:creationId xmlns:a16="http://schemas.microsoft.com/office/drawing/2014/main" id="{58C33E0A-A0F9-44A6-8362-A12521790F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00" y="2880"/>
            <a:ext cx="316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029200" imgH="444240" progId="Equation.DSMT4">
                    <p:embed/>
                  </p:oleObj>
                </mc:Choice>
                <mc:Fallback>
                  <p:oleObj name="Equation" r:id="rId8" imgW="5029200" imgH="44424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0" y="2880"/>
                          <a:ext cx="316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>
            <a:extLst>
              <a:ext uri="{FF2B5EF4-FFF2-40B4-BE49-F238E27FC236}">
                <a16:creationId xmlns:a16="http://schemas.microsoft.com/office/drawing/2014/main" id="{235B2790-F223-4AD7-9E57-9A2061F013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4755" name="Text Box 3">
            <a:extLst>
              <a:ext uri="{FF2B5EF4-FFF2-40B4-BE49-F238E27FC236}">
                <a16:creationId xmlns:a16="http://schemas.microsoft.com/office/drawing/2014/main" id="{1B544A4C-ABF3-47EC-9238-CBDB78E6C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Используя рисунок, укажите способ нахождения </a:t>
            </a:r>
            <a:r>
              <a:rPr lang="ru-RU" altLang="ru-RU" sz="3200" dirty="0"/>
              <a:t>угла, под которым видна башня </a:t>
            </a:r>
            <a:r>
              <a:rPr lang="en-US" altLang="ru-RU" sz="3200" i="1" dirty="0"/>
              <a:t>CD </a:t>
            </a:r>
            <a:r>
              <a:rPr lang="ru-RU" altLang="ru-RU" sz="3200" dirty="0"/>
              <a:t>из недоступного пункта </a:t>
            </a:r>
            <a:r>
              <a:rPr lang="en-US" altLang="ru-RU" sz="3200" i="1" dirty="0"/>
              <a:t>B</a:t>
            </a:r>
            <a:r>
              <a:rPr lang="ru-RU" altLang="ru-RU" sz="3200" dirty="0"/>
              <a:t>.</a:t>
            </a:r>
          </a:p>
        </p:txBody>
      </p:sp>
      <p:grpSp>
        <p:nvGrpSpPr>
          <p:cNvPr id="714764" name="Group 12">
            <a:extLst>
              <a:ext uri="{FF2B5EF4-FFF2-40B4-BE49-F238E27FC236}">
                <a16:creationId xmlns:a16="http://schemas.microsoft.com/office/drawing/2014/main" id="{08A4F26F-6728-4458-B487-E0504033CACD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2590800"/>
            <a:ext cx="4572000" cy="2971800"/>
            <a:chOff x="2496" y="1632"/>
            <a:chExt cx="2880" cy="1872"/>
          </a:xfrm>
        </p:grpSpPr>
        <p:sp>
          <p:nvSpPr>
            <p:cNvPr id="714758" name="Text Box 6">
              <a:extLst>
                <a:ext uri="{FF2B5EF4-FFF2-40B4-BE49-F238E27FC236}">
                  <a16:creationId xmlns:a16="http://schemas.microsoft.com/office/drawing/2014/main" id="{178A9C26-452E-4486-9272-0992D5B1C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632"/>
              <a:ext cx="28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4759" name="Object 7">
              <a:extLst>
                <a:ext uri="{FF2B5EF4-FFF2-40B4-BE49-F238E27FC236}">
                  <a16:creationId xmlns:a16="http://schemas.microsoft.com/office/drawing/2014/main" id="{A4D3DD35-27A9-4EC6-9B35-DE58B139E80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656" y="1744"/>
            <a:ext cx="136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2158920" imgH="393480" progId="Equation.DSMT4">
                    <p:embed/>
                  </p:oleObj>
                </mc:Choice>
                <mc:Fallback>
                  <p:oleObj name="Equation" r:id="rId3" imgW="2158920" imgH="39348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6" y="1744"/>
                          <a:ext cx="1360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4760" name="Object 8">
              <a:extLst>
                <a:ext uri="{FF2B5EF4-FFF2-40B4-BE49-F238E27FC236}">
                  <a16:creationId xmlns:a16="http://schemas.microsoft.com/office/drawing/2014/main" id="{D8C247FD-0086-447A-BDF9-9310248193F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80" y="2208"/>
            <a:ext cx="1512" cy="5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400120" imgH="901440" progId="Equation.DSMT4">
                    <p:embed/>
                  </p:oleObj>
                </mc:Choice>
                <mc:Fallback>
                  <p:oleObj name="Equation" r:id="rId5" imgW="2400120" imgH="90144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0" y="2208"/>
                          <a:ext cx="1512" cy="5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4761" name="Object 9">
              <a:extLst>
                <a:ext uri="{FF2B5EF4-FFF2-40B4-BE49-F238E27FC236}">
                  <a16:creationId xmlns:a16="http://schemas.microsoft.com/office/drawing/2014/main" id="{5B772C52-A1B5-41F1-A402-F51616C77FB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16" y="2976"/>
            <a:ext cx="2024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3213000" imgH="838080" progId="Equation.DSMT4">
                    <p:embed/>
                  </p:oleObj>
                </mc:Choice>
                <mc:Fallback>
                  <p:oleObj name="Equation" r:id="rId7" imgW="3213000" imgH="8380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2976"/>
                          <a:ext cx="2024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4765" name="Picture 13">
            <a:extLst>
              <a:ext uri="{FF2B5EF4-FFF2-40B4-BE49-F238E27FC236}">
                <a16:creationId xmlns:a16="http://schemas.microsoft.com/office/drawing/2014/main" id="{A2EDD9F9-E3F6-4958-A5FA-04FC750D4D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298132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>
            <a:extLst>
              <a:ext uri="{FF2B5EF4-FFF2-40B4-BE49-F238E27FC236}">
                <a16:creationId xmlns:a16="http://schemas.microsoft.com/office/drawing/2014/main" id="{D534ADA8-5815-4350-BFCE-ECB8BAD9B5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6803" name="Text Box 3">
            <a:extLst>
              <a:ext uri="{FF2B5EF4-FFF2-40B4-BE49-F238E27FC236}">
                <a16:creationId xmlns:a16="http://schemas.microsoft.com/office/drawing/2014/main" id="{01349317-0668-4E7E-823C-BC9E575A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Используя рисунок, укажите способ нахождения </a:t>
            </a:r>
            <a:r>
              <a:rPr lang="ru-RU" altLang="ru-RU" sz="3200" dirty="0"/>
              <a:t>угла, под которым видна башня </a:t>
            </a:r>
            <a:r>
              <a:rPr lang="en-US" altLang="ru-RU" sz="3200" i="1" dirty="0"/>
              <a:t>BD </a:t>
            </a:r>
            <a:r>
              <a:rPr lang="ru-RU" altLang="ru-RU" sz="3200" dirty="0"/>
              <a:t>из вершины </a:t>
            </a:r>
            <a:r>
              <a:rPr lang="en-US" altLang="ru-RU" sz="3200" i="1" dirty="0"/>
              <a:t>C </a:t>
            </a:r>
            <a:r>
              <a:rPr lang="ru-RU" altLang="ru-RU" sz="3200" dirty="0"/>
              <a:t>башни </a:t>
            </a:r>
            <a:r>
              <a:rPr lang="en-US" altLang="ru-RU" sz="3200" i="1" dirty="0"/>
              <a:t>AC</a:t>
            </a:r>
            <a:r>
              <a:rPr lang="ru-RU" altLang="ru-RU" sz="3200" dirty="0"/>
              <a:t>.</a:t>
            </a:r>
          </a:p>
        </p:txBody>
      </p:sp>
      <p:pic>
        <p:nvPicPr>
          <p:cNvPr id="716820" name="Picture 20">
            <a:extLst>
              <a:ext uri="{FF2B5EF4-FFF2-40B4-BE49-F238E27FC236}">
                <a16:creationId xmlns:a16="http://schemas.microsoft.com/office/drawing/2014/main" id="{0E1129B5-A53F-4F1A-B96D-3BD765899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90800"/>
            <a:ext cx="3024188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6825" name="Group 25">
            <a:extLst>
              <a:ext uri="{FF2B5EF4-FFF2-40B4-BE49-F238E27FC236}">
                <a16:creationId xmlns:a16="http://schemas.microsoft.com/office/drawing/2014/main" id="{9F0F5890-0991-41EE-A43C-88380A993C6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590800"/>
            <a:ext cx="8153400" cy="2298700"/>
            <a:chOff x="240" y="1632"/>
            <a:chExt cx="5136" cy="1448"/>
          </a:xfrm>
        </p:grpSpPr>
        <p:sp>
          <p:nvSpPr>
            <p:cNvPr id="716805" name="Text Box 5">
              <a:extLst>
                <a:ext uri="{FF2B5EF4-FFF2-40B4-BE49-F238E27FC236}">
                  <a16:creationId xmlns:a16="http://schemas.microsoft.com/office/drawing/2014/main" id="{147C4100-8C11-4E96-99BC-F762B7A0E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632"/>
              <a:ext cx="28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6813" name="Object 13">
              <a:extLst>
                <a:ext uri="{FF2B5EF4-FFF2-40B4-BE49-F238E27FC236}">
                  <a16:creationId xmlns:a16="http://schemas.microsoft.com/office/drawing/2014/main" id="{2F0AA193-A6A6-4985-9CB3-09222B8864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2" y="1728"/>
            <a:ext cx="1352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145960" imgH="393480" progId="Equation.DSMT4">
                    <p:embed/>
                  </p:oleObj>
                </mc:Choice>
                <mc:Fallback>
                  <p:oleObj name="Equation" r:id="rId4" imgW="2145960" imgH="3934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1728"/>
                          <a:ext cx="1352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818" name="Object 18">
              <a:extLst>
                <a:ext uri="{FF2B5EF4-FFF2-40B4-BE49-F238E27FC236}">
                  <a16:creationId xmlns:a16="http://schemas.microsoft.com/office/drawing/2014/main" id="{AA03C190-297A-4342-A5FF-486A22D8D95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552" y="2112"/>
            <a:ext cx="132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108160" imgH="393480" progId="Equation.DSMT4">
                    <p:embed/>
                  </p:oleObj>
                </mc:Choice>
                <mc:Fallback>
                  <p:oleObj name="Equation" r:id="rId6" imgW="2108160" imgH="393480" progId="Equation.DSMT4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2" y="2112"/>
                          <a:ext cx="132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819" name="Object 19">
              <a:extLst>
                <a:ext uri="{FF2B5EF4-FFF2-40B4-BE49-F238E27FC236}">
                  <a16:creationId xmlns:a16="http://schemas.microsoft.com/office/drawing/2014/main" id="{B0D698ED-AE81-48CF-99E4-23CCCAAE0BB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84" y="2544"/>
            <a:ext cx="2248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568680" imgH="393480" progId="Equation.DSMT4">
                    <p:embed/>
                  </p:oleObj>
                </mc:Choice>
                <mc:Fallback>
                  <p:oleObj name="Equation" r:id="rId8" imgW="3568680" imgH="39348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4" y="2544"/>
                          <a:ext cx="2248" cy="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716822" name="Picture 22">
              <a:extLst>
                <a:ext uri="{FF2B5EF4-FFF2-40B4-BE49-F238E27FC236}">
                  <a16:creationId xmlns:a16="http://schemas.microsoft.com/office/drawing/2014/main" id="{DCBD8FF5-66A1-4959-9890-C5699945FA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1632"/>
              <a:ext cx="1905" cy="14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>
            <a:extLst>
              <a:ext uri="{FF2B5EF4-FFF2-40B4-BE49-F238E27FC236}">
                <a16:creationId xmlns:a16="http://schemas.microsoft.com/office/drawing/2014/main" id="{FCE73966-CA08-451E-A611-6700123C5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18851" name="Text Box 3">
            <a:extLst>
              <a:ext uri="{FF2B5EF4-FFF2-40B4-BE49-F238E27FC236}">
                <a16:creationId xmlns:a16="http://schemas.microsoft.com/office/drawing/2014/main" id="{0756D58B-8CBF-4581-8CA6-ABC1B406B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Используя рисунок, укажите способ нахождения </a:t>
            </a:r>
            <a:r>
              <a:rPr lang="ru-RU" altLang="ru-RU" sz="3200" dirty="0"/>
              <a:t>угла, под которым виден участок дороги </a:t>
            </a:r>
            <a:r>
              <a:rPr lang="en-US" altLang="ru-RU" sz="3200" i="1" dirty="0"/>
              <a:t>BD </a:t>
            </a:r>
            <a:r>
              <a:rPr lang="ru-RU" altLang="ru-RU" sz="3200" dirty="0"/>
              <a:t>из недоступного пункта </a:t>
            </a:r>
            <a:r>
              <a:rPr lang="en-US" altLang="ru-RU" sz="3200" i="1" dirty="0"/>
              <a:t>C</a:t>
            </a:r>
            <a:r>
              <a:rPr lang="ru-RU" altLang="ru-RU" sz="3200" dirty="0"/>
              <a:t>.</a:t>
            </a:r>
          </a:p>
        </p:txBody>
      </p:sp>
      <p:pic>
        <p:nvPicPr>
          <p:cNvPr id="718852" name="Picture 4">
            <a:extLst>
              <a:ext uri="{FF2B5EF4-FFF2-40B4-BE49-F238E27FC236}">
                <a16:creationId xmlns:a16="http://schemas.microsoft.com/office/drawing/2014/main" id="{476198BF-4268-4C66-B90C-0BD4B1BCF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3013075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8853" name="Group 5">
            <a:extLst>
              <a:ext uri="{FF2B5EF4-FFF2-40B4-BE49-F238E27FC236}">
                <a16:creationId xmlns:a16="http://schemas.microsoft.com/office/drawing/2014/main" id="{A138F944-D7DC-410A-8A93-F9801F0CF3DC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514600"/>
            <a:ext cx="8483600" cy="3697288"/>
            <a:chOff x="288" y="1584"/>
            <a:chExt cx="5344" cy="2329"/>
          </a:xfrm>
        </p:grpSpPr>
        <p:sp>
          <p:nvSpPr>
            <p:cNvPr id="718854" name="Text Box 6">
              <a:extLst>
                <a:ext uri="{FF2B5EF4-FFF2-40B4-BE49-F238E27FC236}">
                  <a16:creationId xmlns:a16="http://schemas.microsoft.com/office/drawing/2014/main" id="{CC6791FB-BF55-4882-910D-34189ABC6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632"/>
              <a:ext cx="28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718855" name="Object 7">
              <a:extLst>
                <a:ext uri="{FF2B5EF4-FFF2-40B4-BE49-F238E27FC236}">
                  <a16:creationId xmlns:a16="http://schemas.microsoft.com/office/drawing/2014/main" id="{4CDFAE19-D579-4AD6-9E79-42A7541F38A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56" y="1584"/>
            <a:ext cx="2064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276360" imgH="914400" progId="Equation.DSMT4">
                    <p:embed/>
                  </p:oleObj>
                </mc:Choice>
                <mc:Fallback>
                  <p:oleObj name="Equation" r:id="rId4" imgW="3276360" imgH="91440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1584"/>
                          <a:ext cx="2064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856" name="Object 8">
              <a:extLst>
                <a:ext uri="{FF2B5EF4-FFF2-40B4-BE49-F238E27FC236}">
                  <a16:creationId xmlns:a16="http://schemas.microsoft.com/office/drawing/2014/main" id="{D4995C13-DFB7-40AF-A133-2EB3B8C8FC7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8" y="2208"/>
            <a:ext cx="212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365280" imgH="914400" progId="Equation.DSMT4">
                    <p:embed/>
                  </p:oleObj>
                </mc:Choice>
                <mc:Fallback>
                  <p:oleObj name="Equation" r:id="rId6" imgW="3365280" imgH="91440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2208"/>
                          <a:ext cx="2120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857" name="Object 9">
              <a:extLst>
                <a:ext uri="{FF2B5EF4-FFF2-40B4-BE49-F238E27FC236}">
                  <a16:creationId xmlns:a16="http://schemas.microsoft.com/office/drawing/2014/main" id="{A51361BC-897E-49F4-94C2-3C65BC99F50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56" y="2928"/>
            <a:ext cx="3376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359320" imgH="469800" progId="Equation.DSMT4">
                    <p:embed/>
                  </p:oleObj>
                </mc:Choice>
                <mc:Fallback>
                  <p:oleObj name="Equation" r:id="rId8" imgW="5359320" imgH="46980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928"/>
                          <a:ext cx="3376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858" name="Text Box 10">
              <a:extLst>
                <a:ext uri="{FF2B5EF4-FFF2-40B4-BE49-F238E27FC236}">
                  <a16:creationId xmlns:a16="http://schemas.microsoft.com/office/drawing/2014/main" id="{0E790BB3-093C-4612-B24D-A8695894BA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523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/>
                <a:t>	Искомый угол теперь находится с помощью теоремы синусов</a:t>
              </a:r>
              <a:r>
                <a:rPr lang="en-US" altLang="ru-RU" sz="2800" dirty="0"/>
                <a:t>,</a:t>
              </a:r>
              <a:r>
                <a:rPr lang="ru-RU" altLang="ru-RU" sz="2800" dirty="0"/>
                <a:t> или теоремы косинусов.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9B46904E-5328-4031-909A-AD8AA4001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33771B87-2CFA-4AB1-8254-34F79C914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Расстояние между портами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 берегу моря равно 10 км. Из порта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отплыл корабль в направлении, составляющем 60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с направлением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со скоростью 15 км/ч. Из порта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 то же время отплыл корабль в направлении, составляющем </a:t>
            </a:r>
            <a:r>
              <a:rPr lang="en-US" altLang="ru-RU" dirty="0">
                <a:cs typeface="Times New Roman" panose="02020603050405020304" pitchFamily="18" charset="0"/>
              </a:rPr>
              <a:t>30</a:t>
            </a:r>
            <a:r>
              <a:rPr lang="ru-RU" altLang="ru-RU" baseline="30000" dirty="0">
                <a:cs typeface="Times New Roman" panose="02020603050405020304" pitchFamily="18" charset="0"/>
              </a:rPr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 с направлением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25000" dirty="0">
                <a:cs typeface="Times New Roman" panose="02020603050405020304" pitchFamily="18" charset="0"/>
              </a:rPr>
              <a:t>2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со скоростью 20 км/ч. 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1. Выясните, произойдёт ли столкновение этих кораблей.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en-US" altLang="ru-RU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. Найдите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угол к направлению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под которым должен идти второй корабль, чтобы, не меняя курса, встретиться с первым кораблём.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491524" name="Rectangle 4">
            <a:extLst>
              <a:ext uri="{FF2B5EF4-FFF2-40B4-BE49-F238E27FC236}">
                <a16:creationId xmlns:a16="http://schemas.microsoft.com/office/drawing/2014/main" id="{40E01E05-93CC-434F-8AC8-D735BE87B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91525" name="Rectangle 5">
            <a:extLst>
              <a:ext uri="{FF2B5EF4-FFF2-40B4-BE49-F238E27FC236}">
                <a16:creationId xmlns:a16="http://schemas.microsoft.com/office/drawing/2014/main" id="{EEB4582D-C057-4173-B87D-606359CA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978B463-0B20-AB0B-D05F-58DA67C40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437112"/>
            <a:ext cx="3911171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564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9B46904E-5328-4031-909A-AD8AA4001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Решение с помощью </a:t>
            </a:r>
            <a:r>
              <a:rPr lang="en-US" altLang="ru-RU" sz="2800" dirty="0">
                <a:solidFill>
                  <a:srgbClr val="FF3300"/>
                </a:solidFill>
              </a:rPr>
              <a:t>GeoGebra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68516"/>
                <a:ext cx="9144000" cy="34140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 В компьютерной программе 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GeoGebra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отметим точки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(0, 0)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и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(10, 0). 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en-US" altLang="ru-RU" sz="1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Проведём прямые, заданные уравнениями </a:t>
                </a:r>
                <a14:m>
                  <m:oMath xmlns:m="http://schemas.openxmlformats.org/officeDocument/2006/math"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ru-RU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ru-RU" sz="18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(10−</m:t>
                    </m:r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ru-RU" sz="1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).</m:t>
                    </m:r>
                  </m:oMath>
                </a14:m>
                <a:endParaRPr lang="en-US" altLang="ru-RU" sz="1800" dirty="0">
                  <a:cs typeface="Times New Roman" panose="02020603050405020304" pitchFamily="18" charset="0"/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en-US" altLang="ru-RU" sz="1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Создадим ползунок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, изменяющийся от 0 до 60 с шагом 0,1.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1800" dirty="0">
                    <a:cs typeface="Times New Roman" panose="02020603050405020304" pitchFamily="18" charset="0"/>
                  </a:rPr>
                  <a:t>	Построим окружность с центром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,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 радиусом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  <m:r>
                          <a:rPr lang="en-US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ru-RU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ru-RU" altLang="ru-RU" sz="1800" dirty="0">
                    <a:cs typeface="Times New Roman" panose="02020603050405020304" pitchFamily="18" charset="0"/>
                  </a:rPr>
                  <a:t>, и окружность с центром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,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радиусом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  <m:r>
                          <a:rPr lang="en-US" altLang="ru-RU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ru-RU" altLang="ru-RU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ru-RU" altLang="ru-RU" sz="1800" dirty="0">
                    <a:cs typeface="Times New Roman" panose="02020603050405020304" pitchFamily="18" charset="0"/>
                  </a:rPr>
                  <a:t>. 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1800" dirty="0">
                    <a:cs typeface="Times New Roman" panose="02020603050405020304" pitchFamily="18" charset="0"/>
                  </a:rPr>
                  <a:t>	Найдём точки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K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K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их пересечения соответственно с первой и второй прямыми.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Они показывают место положения кораблей в момент времени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t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мин.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1800" dirty="0">
                    <a:cs typeface="Times New Roman" panose="02020603050405020304" pitchFamily="18" charset="0"/>
                  </a:rPr>
                  <a:t>	Найдём расстояние между точками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K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K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в момент времени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t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sz="1800" dirty="0">
                    <a:cs typeface="Times New Roman" panose="02020603050405020304" pitchFamily="18" charset="0"/>
                  </a:rPr>
                  <a:t>	Меняя значение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t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ползунка, найдём наименьшее расстояние между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K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1800" i="1" dirty="0">
                    <a:cs typeface="Times New Roman" panose="02020603050405020304" pitchFamily="18" charset="0"/>
                  </a:rPr>
                  <a:t>K</a:t>
                </a:r>
                <a:r>
                  <a:rPr lang="en-US" altLang="ru-RU" sz="1800" baseline="-25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. Оно примерно равно 1,2 км.</a:t>
                </a:r>
                <a:r>
                  <a:rPr lang="en-US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Следовательно, корабли не столкнутся.</a:t>
                </a:r>
                <a:endParaRPr lang="en-US" altLang="ru-RU" sz="1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68516"/>
                <a:ext cx="9144000" cy="3414076"/>
              </a:xfrm>
              <a:prstGeom prst="rect">
                <a:avLst/>
              </a:prstGeom>
              <a:blipFill>
                <a:blip r:embed="rId3"/>
                <a:stretch>
                  <a:fillRect l="-533" r="-533" b="-17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524" name="Rectangle 4">
            <a:extLst>
              <a:ext uri="{FF2B5EF4-FFF2-40B4-BE49-F238E27FC236}">
                <a16:creationId xmlns:a16="http://schemas.microsoft.com/office/drawing/2014/main" id="{40E01E05-93CC-434F-8AC8-D735BE87B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91525" name="Rectangle 5">
            <a:extLst>
              <a:ext uri="{FF2B5EF4-FFF2-40B4-BE49-F238E27FC236}">
                <a16:creationId xmlns:a16="http://schemas.microsoft.com/office/drawing/2014/main" id="{EEB4582D-C057-4173-B87D-606359CA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865CB0E-5DAC-883E-43B1-3C178B056A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796" y="3876284"/>
            <a:ext cx="3672408" cy="272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664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28856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indent="449580" algn="just">
                  <a:spcAft>
                    <a:spcPts val="0"/>
                  </a:spcAft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1800" dirty="0">
                    <a:cs typeface="Times New Roman" panose="02020603050405020304" pitchFamily="18" charset="0"/>
                  </a:rPr>
                  <a:t>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Выясним, под каким углом к направлению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должен идти второй корабль, чтобы, не меняя курса, встретиться с первым кораблём.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Для этого отметим точки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(0, 0) 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(10, 0).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Проведём прямую, заданную уравнением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ru-RU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Создадим ползунок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изменяющийся от 0 до 60 с шагом 0,1. Параметр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будем считать в минутах от начала движения.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Построим окружность с центром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радиусом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num>
                      <m:den>
                        <m:r>
                          <a:rPr lang="ru-RU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50215" algn="just">
                  <a:spcAft>
                    <a:spcPts val="0"/>
                  </a:spcAf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Найдём точку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r>
                  <a:rPr lang="ru-RU" sz="1800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её пересечения с построенной прямой. Она показывает место положения корабля в момент времени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мин.</a:t>
                </a:r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2885662"/>
              </a:xfrm>
              <a:prstGeom prst="rect">
                <a:avLst/>
              </a:prstGeom>
              <a:blipFill>
                <a:blip r:embed="rId3"/>
                <a:stretch>
                  <a:fillRect l="-533" r="-533" b="-23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524" name="Rectangle 4">
            <a:extLst>
              <a:ext uri="{FF2B5EF4-FFF2-40B4-BE49-F238E27FC236}">
                <a16:creationId xmlns:a16="http://schemas.microsoft.com/office/drawing/2014/main" id="{40E01E05-93CC-434F-8AC8-D735BE87B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91525" name="Rectangle 5">
            <a:extLst>
              <a:ext uri="{FF2B5EF4-FFF2-40B4-BE49-F238E27FC236}">
                <a16:creationId xmlns:a16="http://schemas.microsoft.com/office/drawing/2014/main" id="{EEB4582D-C057-4173-B87D-606359CA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27AEFB3-B19C-F0AC-4D60-DCBD9DAE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112" y="3130233"/>
            <a:ext cx="406794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Проведём отрезок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1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Найдём его длину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Найдём угол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sz="1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1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Выберем инструмент «Текст». </a:t>
            </a: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открывшемся окне поставим галочку в «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LaTeX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-формула» и напишем: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=\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frac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\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cdot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60}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=. </a:t>
            </a: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этого в «Объектах» выберем пустую рамку и в ней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ннапишем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60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(рис. 3). </a:t>
            </a:r>
          </a:p>
          <a:p>
            <a:pPr indent="450215" algn="just"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Нажмём «ОК».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66D462-6F78-BE1E-190A-D4D18A1B8C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2885662"/>
            <a:ext cx="4621000" cy="386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0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3" name="Text Box 3">
            <a:extLst>
              <a:ext uri="{FF2B5EF4-FFF2-40B4-BE49-F238E27FC236}">
                <a16:creationId xmlns:a16="http://schemas.microsoft.com/office/drawing/2014/main" id="{33771B87-2CFA-4AB1-8254-34F79C914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54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результате на экране появится соответствующая надпись, показывающая скорость второго корабля, с которой он должен двигаться, чтобы встретиться с первым кораблём.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Меняя значение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ползунка, найдём угол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 котором скорость второго корабля приближённо равна 20 км/ч. Он примерно равен 40,5</a:t>
            </a:r>
            <a:r>
              <a:rPr lang="ru-RU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(рис. 4).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1524" name="Rectangle 4">
            <a:extLst>
              <a:ext uri="{FF2B5EF4-FFF2-40B4-BE49-F238E27FC236}">
                <a16:creationId xmlns:a16="http://schemas.microsoft.com/office/drawing/2014/main" id="{40E01E05-93CC-434F-8AC8-D735BE87B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91525" name="Rectangle 5">
            <a:extLst>
              <a:ext uri="{FF2B5EF4-FFF2-40B4-BE49-F238E27FC236}">
                <a16:creationId xmlns:a16="http://schemas.microsoft.com/office/drawing/2014/main" id="{EEB4582D-C057-4173-B87D-606359CA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F26CBD8-FEC3-DF1F-40A6-E597FAD43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852936"/>
            <a:ext cx="4841126" cy="32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90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1026">
            <a:extLst>
              <a:ext uri="{FF2B5EF4-FFF2-40B4-BE49-F238E27FC236}">
                <a16:creationId xmlns:a16="http://schemas.microsoft.com/office/drawing/2014/main" id="{C5F89354-1C58-4F67-A789-0C98CC2B2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90180" name="Text Box 1028">
            <a:extLst>
              <a:ext uri="{FF2B5EF4-FFF2-40B4-BE49-F238E27FC236}">
                <a16:creationId xmlns:a16="http://schemas.microsoft.com/office/drawing/2014/main" id="{EB742D24-AA3B-425E-97C7-2502E521C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У</a:t>
            </a:r>
            <a:r>
              <a:rPr lang="ru-RU" altLang="ru-RU" sz="3200">
                <a:cs typeface="Times New Roman" panose="02020603050405020304" pitchFamily="18" charset="0"/>
              </a:rPr>
              <a:t>гол </a:t>
            </a:r>
            <a:r>
              <a:rPr lang="en-US" altLang="ru-RU" sz="3200" i="1">
                <a:cs typeface="Times New Roman" panose="02020603050405020304" pitchFamily="18" charset="0"/>
              </a:rPr>
              <a:t>B</a:t>
            </a:r>
            <a:r>
              <a:rPr lang="ru-RU" altLang="ru-RU" sz="3200">
                <a:cs typeface="Times New Roman" panose="02020603050405020304" pitchFamily="18" charset="0"/>
              </a:rPr>
              <a:t> равен 45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 или 135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90179" name="Text Box 1027">
            <a:extLst>
              <a:ext uri="{FF2B5EF4-FFF2-40B4-BE49-F238E27FC236}">
                <a16:creationId xmlns:a16="http://schemas.microsoft.com/office/drawing/2014/main" id="{9095F471-DF75-4EAF-B3DE-748A38281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треугольнике даны две стороны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= 3, </a:t>
            </a:r>
            <a:r>
              <a:rPr lang="en-US" altLang="ru-RU" sz="3200" i="1" dirty="0">
                <a:cs typeface="Times New Roman" panose="02020603050405020304" pitchFamily="18" charset="0"/>
              </a:rPr>
              <a:t>b </a:t>
            </a:r>
            <a:r>
              <a:rPr lang="ru-RU" altLang="ru-RU" sz="3200" dirty="0">
                <a:cs typeface="Times New Roman" panose="02020603050405020304" pitchFamily="18" charset="0"/>
              </a:rPr>
              <a:t>= </a:t>
            </a:r>
            <a:r>
              <a:rPr lang="ru-RU" altLang="ru-RU" sz="3200" dirty="0"/>
              <a:t>    </a:t>
            </a:r>
            <a:r>
              <a:rPr lang="ru-RU" altLang="ru-RU" sz="3200" dirty="0">
                <a:cs typeface="Times New Roman" panose="02020603050405020304" pitchFamily="18" charset="0"/>
              </a:rPr>
              <a:t> 	</a:t>
            </a:r>
            <a:r>
              <a:rPr lang="ru-RU" altLang="ru-RU" sz="3200" dirty="0"/>
              <a:t>,</a:t>
            </a:r>
            <a:r>
              <a:rPr lang="ru-RU" altLang="ru-RU" sz="3200" dirty="0">
                <a:cs typeface="Times New Roman" panose="02020603050405020304" pitchFamily="18" charset="0"/>
              </a:rPr>
              <a:t> противолежащий стороне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угол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равен</a:t>
            </a:r>
            <a:r>
              <a:rPr lang="ru-RU" altLang="ru-RU" sz="3200" dirty="0">
                <a:cs typeface="Times New Roman" panose="02020603050405020304" pitchFamily="18" charset="0"/>
              </a:rPr>
              <a:t>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лежащий против стороны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90181" name="Object 1029">
            <a:extLst>
              <a:ext uri="{FF2B5EF4-FFF2-40B4-BE49-F238E27FC236}">
                <a16:creationId xmlns:a16="http://schemas.microsoft.com/office/drawing/2014/main" id="{F1AB604D-93F6-4E12-8BEB-64FC618198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733470"/>
              </p:ext>
            </p:extLst>
          </p:nvPr>
        </p:nvGraphicFramePr>
        <p:xfrm>
          <a:off x="349543" y="1324580"/>
          <a:ext cx="64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47640" imgH="444240" progId="Equation.DSMT4">
                  <p:embed/>
                </p:oleObj>
              </mc:Choice>
              <mc:Fallback>
                <p:oleObj name="Equation" r:id="rId3" imgW="647640" imgH="444240" progId="Equation.DSMT4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43" y="1324580"/>
                        <a:ext cx="647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80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9B46904E-5328-4031-909A-AD8AA4001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4655"/>
            <a:ext cx="9144000" cy="457200"/>
          </a:xfrm>
        </p:spPr>
        <p:txBody>
          <a:bodyPr/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Перейдём теперь к математическому решению этой задачи.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32124"/>
                <a:ext cx="9144000" cy="3086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 1. Рассмотрим треугольник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Обозначим длины сторон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соответственно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.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Имеет место равенство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sSub>
                      <m:sSub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altLang="ru-RU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>
                    <a:cs typeface="Times New Roman" panose="02020603050405020304" pitchFamily="18" charset="0"/>
                  </a:rPr>
                  <a:t>	Путь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en-US" altLang="ru-RU" baseline="-25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первый корабль пройдёт за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altLang="ru-RU" i="1" baseline="-250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ч. Путь 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baseline="-25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ru-RU" i="1" dirty="0">
                    <a:cs typeface="Times New Roman" panose="02020603050405020304" pitchFamily="18" charset="0"/>
                  </a:rPr>
                  <a:t>C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второй корабль пройдёт за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altLang="ru-RU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altLang="ru-RU" i="1" baseline="-250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ч. Если бы произошло столкновение, то их время должно быть одинаковым, т. е. выполнялось бы равенство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  <m:r>
                      <a:rPr lang="ru-RU" alt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altLang="ru-RU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. Но из равенства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altLang="ru-RU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  <m:sSub>
                      <m:sSubPr>
                        <m:ctrlPr>
                          <a:rPr lang="ru-RU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altLang="ru-RU" dirty="0">
                    <a:cs typeface="Times New Roman" panose="02020603050405020304" pitchFamily="18" charset="0"/>
                  </a:rPr>
                  <a:t> следует, что оно не выполняется. Значит, корабли не столкнутся.</a:t>
                </a:r>
                <a:endParaRPr lang="en-US" altLang="ru-RU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32124"/>
                <a:ext cx="9144000" cy="3086229"/>
              </a:xfrm>
              <a:prstGeom prst="rect">
                <a:avLst/>
              </a:prstGeom>
              <a:blipFill>
                <a:blip r:embed="rId3"/>
                <a:stretch>
                  <a:fillRect l="-1000" t="-1578" r="-1000" b="-355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524" name="Rectangle 4">
            <a:extLst>
              <a:ext uri="{FF2B5EF4-FFF2-40B4-BE49-F238E27FC236}">
                <a16:creationId xmlns:a16="http://schemas.microsoft.com/office/drawing/2014/main" id="{40E01E05-93CC-434F-8AC8-D735BE87B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91525" name="Rectangle 5">
            <a:extLst>
              <a:ext uri="{FF2B5EF4-FFF2-40B4-BE49-F238E27FC236}">
                <a16:creationId xmlns:a16="http://schemas.microsoft.com/office/drawing/2014/main" id="{EEB4582D-C057-4173-B87D-606359CA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8179DF-A80B-4918-F1E7-C3A4183B12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3929542"/>
            <a:ext cx="4275508" cy="250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89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91440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 </a:t>
                </a:r>
                <a:r>
                  <a:rPr lang="en-US" dirty="0"/>
                  <a:t>2</a:t>
                </a:r>
                <a:r>
                  <a:rPr lang="ru-RU" dirty="0"/>
                  <a:t>. Выясним, под каким углом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dirty="0"/>
                  <a:t> к направлению </a:t>
                </a:r>
                <a:r>
                  <a:rPr lang="en-US" i="1" dirty="0"/>
                  <a:t>A</a:t>
                </a:r>
                <a:r>
                  <a:rPr lang="ru-RU" baseline="-25000" dirty="0"/>
                  <a:t>2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ru-RU" dirty="0"/>
                  <a:t> должен идти второй корабль, чтобы, не меняя курса, встретиться с первым кораблём. </a:t>
                </a:r>
              </a:p>
              <a:p>
                <a:r>
                  <a:rPr lang="ru-RU" dirty="0"/>
                  <a:t>	Рассмотрим треугольник </a:t>
                </a:r>
                <a:r>
                  <a:rPr lang="en-US" i="1" dirty="0"/>
                  <a:t>A</a:t>
                </a:r>
                <a:r>
                  <a:rPr lang="ru-RU" baseline="-25000" dirty="0"/>
                  <a:t>1</a:t>
                </a:r>
                <a:r>
                  <a:rPr lang="en-US" i="1" dirty="0"/>
                  <a:t>A</a:t>
                </a:r>
                <a:r>
                  <a:rPr lang="ru-RU" baseline="-25000" dirty="0"/>
                  <a:t>2</a:t>
                </a:r>
                <a:r>
                  <a:rPr lang="en-US" i="1" dirty="0"/>
                  <a:t>K</a:t>
                </a:r>
                <a:r>
                  <a:rPr lang="ru-RU" baseline="-25000" dirty="0"/>
                  <a:t>1</a:t>
                </a:r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491523" name="Text Box 3">
                <a:extLst>
                  <a:ext uri="{FF2B5EF4-FFF2-40B4-BE49-F238E27FC236}">
                    <a16:creationId xmlns:a16="http://schemas.microsoft.com/office/drawing/2014/main" id="{33771B87-2CFA-4AB1-8254-34F79C914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0"/>
                <a:ext cx="9144000" cy="1569660"/>
              </a:xfrm>
              <a:prstGeom prst="rect">
                <a:avLst/>
              </a:prstGeom>
              <a:blipFill>
                <a:blip r:embed="rId3"/>
                <a:stretch>
                  <a:fillRect l="-1000" t="-3113" r="-267" b="-81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524" name="Rectangle 4">
            <a:extLst>
              <a:ext uri="{FF2B5EF4-FFF2-40B4-BE49-F238E27FC236}">
                <a16:creationId xmlns:a16="http://schemas.microsoft.com/office/drawing/2014/main" id="{40E01E05-93CC-434F-8AC8-D735BE87B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491525" name="Rectangle 5">
            <a:extLst>
              <a:ext uri="{FF2B5EF4-FFF2-40B4-BE49-F238E27FC236}">
                <a16:creationId xmlns:a16="http://schemas.microsoft.com/office/drawing/2014/main" id="{EEB4582D-C057-4173-B87D-606359CAE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20F7BCF-CBD3-5B0D-77DE-2A73514BBA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69660"/>
            <a:ext cx="3458058" cy="22577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9413306A-8606-BC55-F81B-3867CDDD07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827400"/>
                <a:ext cx="9144000" cy="29407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Получим равенство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ru-RU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</m:func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15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2∙20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i="1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  <a:p>
                <a:pPr algn="just"/>
                <a:r>
                  <a:rPr lang="ru-RU" dirty="0"/>
                  <a:t>	Следовательно,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ru-RU">
                            <a:latin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</a:rPr>
                      <m:t>≈0,65</m:t>
                    </m:r>
                  </m:oMath>
                </a14:m>
                <a:r>
                  <a:rPr lang="ru-RU" dirty="0"/>
                  <a:t>. Используя таблицу тригонометрических функций, находим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</a:rPr>
                      <m:t>φ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≈40,5°</m:t>
                    </m:r>
                  </m:oMath>
                </a14:m>
                <a:r>
                  <a:rPr lang="ru-RU" dirty="0"/>
                  <a:t>. Это совпадает с приближённым значением угла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 panose="02040503050406030204" pitchFamily="18" charset="0"/>
                      </a:rPr>
                      <m:t>φ</m:t>
                    </m:r>
                  </m:oMath>
                </a14:m>
                <a:r>
                  <a:rPr lang="ru-RU" dirty="0"/>
                  <a:t>, найденным с помощью программы </a:t>
                </a:r>
                <a:r>
                  <a:rPr lang="en-US" dirty="0"/>
                  <a:t>GeoGebra</a:t>
                </a:r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4" name="Text Box 3">
                <a:extLst>
                  <a:ext uri="{FF2B5EF4-FFF2-40B4-BE49-F238E27FC236}">
                    <a16:creationId xmlns:a16="http://schemas.microsoft.com/office/drawing/2014/main" id="{9413306A-8606-BC55-F81B-3867CDDD0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827400"/>
                <a:ext cx="9144000" cy="2940741"/>
              </a:xfrm>
              <a:prstGeom prst="rect">
                <a:avLst/>
              </a:prstGeom>
              <a:blipFill>
                <a:blip r:embed="rId5"/>
                <a:stretch>
                  <a:fillRect l="-1000" t="-1660" r="-1000" b="-39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>
            <a:extLst>
              <a:ext uri="{FF2B5EF4-FFF2-40B4-BE49-F238E27FC236}">
                <a16:creationId xmlns:a16="http://schemas.microsoft.com/office/drawing/2014/main" id="{9C286E06-C2C3-36F1-A4AA-C034449FE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058" y="1520105"/>
            <a:ext cx="568594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/>
              <a:t> За время </a:t>
            </a:r>
            <a:r>
              <a:rPr lang="en-US" i="1" dirty="0"/>
              <a:t>t </a:t>
            </a:r>
            <a:r>
              <a:rPr lang="ru-RU" dirty="0"/>
              <a:t>ч первый корабль пройдёт 15</a:t>
            </a:r>
            <a:r>
              <a:rPr lang="en-US" i="1" dirty="0"/>
              <a:t>t </a:t>
            </a:r>
            <a:r>
              <a:rPr lang="ru-RU" dirty="0"/>
              <a:t>км,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K</a:t>
            </a:r>
            <a:r>
              <a:rPr lang="ru-RU" i="1" dirty="0"/>
              <a:t> = </a:t>
            </a:r>
            <a:r>
              <a:rPr lang="ru-RU" dirty="0"/>
              <a:t>15</a:t>
            </a:r>
            <a:r>
              <a:rPr lang="en-US" i="1" dirty="0"/>
              <a:t>t</a:t>
            </a:r>
            <a:r>
              <a:rPr lang="ru-RU" dirty="0"/>
              <a:t>. Для того, чтобы второй корабль встретился с первым, нужно, чтобы 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en-US" i="1" dirty="0"/>
              <a:t>K</a:t>
            </a:r>
            <a:r>
              <a:rPr lang="ru-RU" baseline="-25000" dirty="0"/>
              <a:t>1</a:t>
            </a:r>
            <a:r>
              <a:rPr lang="ru-RU" dirty="0"/>
              <a:t> = 20</a:t>
            </a:r>
            <a:r>
              <a:rPr lang="en-US" i="1" dirty="0"/>
              <a:t>t</a:t>
            </a:r>
            <a:r>
              <a:rPr lang="ru-RU" dirty="0"/>
              <a:t>.</a:t>
            </a:r>
            <a:r>
              <a:rPr lang="ru-RU" i="1" dirty="0"/>
              <a:t> </a:t>
            </a:r>
          </a:p>
          <a:p>
            <a:pPr algn="just"/>
            <a:r>
              <a:rPr lang="ru-RU" dirty="0"/>
              <a:t>	Воспользуемся теоремой синусов, применённой к треугольнику </a:t>
            </a:r>
            <a:r>
              <a:rPr lang="en-US" i="1" dirty="0"/>
              <a:t>A</a:t>
            </a:r>
            <a:r>
              <a:rPr lang="ru-RU" baseline="-25000" dirty="0"/>
              <a:t>1</a:t>
            </a:r>
            <a:r>
              <a:rPr lang="en-US" i="1" dirty="0"/>
              <a:t>A</a:t>
            </a:r>
            <a:r>
              <a:rPr lang="ru-RU" baseline="-25000" dirty="0"/>
              <a:t>2</a:t>
            </a:r>
            <a:r>
              <a:rPr lang="en-US" i="1" dirty="0"/>
              <a:t>K</a:t>
            </a:r>
            <a:r>
              <a:rPr lang="ru-RU" baseline="-25000" dirty="0"/>
              <a:t>1</a:t>
            </a:r>
            <a:r>
              <a:rPr lang="ru-RU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400585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7C0FBED8-D063-414A-A581-F1C505D82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51272" name="Text Box 8">
            <a:extLst>
              <a:ext uri="{FF2B5EF4-FFF2-40B4-BE49-F238E27FC236}">
                <a16:creationId xmlns:a16="http://schemas.microsoft.com/office/drawing/2014/main" id="{246601E7-40F7-4469-9742-586FCBEB2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en-US" altLang="ru-RU" sz="3200">
                <a:solidFill>
                  <a:srgbClr val="FF3300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2 : 3 : 4. </a:t>
            </a:r>
          </a:p>
        </p:txBody>
      </p:sp>
      <p:sp>
        <p:nvSpPr>
          <p:cNvPr id="651268" name="Text Box 4">
            <a:extLst>
              <a:ext uri="{FF2B5EF4-FFF2-40B4-BE49-F238E27FC236}">
                <a16:creationId xmlns:a16="http://schemas.microsoft.com/office/drawing/2014/main" id="{E531FFC9-6032-4F87-A39C-730E6F222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Стороны треугольника относятся как 2 : 3 : 4. Найдите отношения синусов углов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этого треугольника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>
            <a:extLst>
              <a:ext uri="{FF2B5EF4-FFF2-40B4-BE49-F238E27FC236}">
                <a16:creationId xmlns:a16="http://schemas.microsoft.com/office/drawing/2014/main" id="{302BD895-7FDE-41C8-9448-449BDC2C2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73796" name="Text Box 4">
            <a:extLst>
              <a:ext uri="{FF2B5EF4-FFF2-40B4-BE49-F238E27FC236}">
                <a16:creationId xmlns:a16="http://schemas.microsoft.com/office/drawing/2014/main" id="{0992458C-59D3-4334-824C-84BD82CD2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3 : 4 : 5, прямоугольный. </a:t>
            </a:r>
          </a:p>
        </p:txBody>
      </p:sp>
      <p:sp>
        <p:nvSpPr>
          <p:cNvPr id="673799" name="Text Box 7">
            <a:extLst>
              <a:ext uri="{FF2B5EF4-FFF2-40B4-BE49-F238E27FC236}">
                <a16:creationId xmlns:a16="http://schemas.microsoft.com/office/drawing/2014/main" id="{A28FA77C-61A2-4C5B-901A-129D822F8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077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Синусы углов треугольника относятся как 3 : 4 : 5. </a:t>
            </a:r>
            <a:r>
              <a:rPr lang="ru-RU" altLang="ru-RU" sz="3200" dirty="0"/>
              <a:t>Найдите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отношение сторон этого треугольника. </a:t>
            </a:r>
            <a:r>
              <a:rPr lang="ru-RU" altLang="ru-RU" sz="3200" dirty="0">
                <a:cs typeface="Times New Roman" panose="02020603050405020304" pitchFamily="18" charset="0"/>
              </a:rPr>
              <a:t>Какой это треугольник?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>
            <a:extLst>
              <a:ext uri="{FF2B5EF4-FFF2-40B4-BE49-F238E27FC236}">
                <a16:creationId xmlns:a16="http://schemas.microsoft.com/office/drawing/2014/main" id="{008DA994-987D-43D0-B470-FB19D15FA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5844" name="Text Box 4">
                <a:extLst>
                  <a:ext uri="{FF2B5EF4-FFF2-40B4-BE49-F238E27FC236}">
                    <a16:creationId xmlns:a16="http://schemas.microsoft.com/office/drawing/2014/main" id="{03AF6E32-B7A2-4A1F-B2CF-A35ED08DC9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762000"/>
                <a:ext cx="86868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Найдите отношения сторон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АС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: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в треугольнике</a:t>
                </a:r>
                <a:r>
                  <a:rPr lang="ru-RU" altLang="ru-RU" sz="3200" b="1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в котором: а)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120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30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; б)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90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30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75844" name="Text Box 4">
                <a:extLst>
                  <a:ext uri="{FF2B5EF4-FFF2-40B4-BE49-F238E27FC236}">
                    <a16:creationId xmlns:a16="http://schemas.microsoft.com/office/drawing/2014/main" id="{03AF6E32-B7A2-4A1F-B2CF-A35ED08DC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62000"/>
                <a:ext cx="8686800" cy="1569660"/>
              </a:xfrm>
              <a:prstGeom prst="rect">
                <a:avLst/>
              </a:prstGeom>
              <a:blipFill>
                <a:blip r:embed="rId3"/>
                <a:stretch>
                  <a:fillRect l="-1825" t="-5447" r="-1474" b="-116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5862" name="Group 22">
            <a:extLst>
              <a:ext uri="{FF2B5EF4-FFF2-40B4-BE49-F238E27FC236}">
                <a16:creationId xmlns:a16="http://schemas.microsoft.com/office/drawing/2014/main" id="{C9E1D1E4-B675-423F-89C8-11F7B8F2AD28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3962400" cy="579438"/>
            <a:chOff x="240" y="2400"/>
            <a:chExt cx="2496" cy="365"/>
          </a:xfrm>
        </p:grpSpPr>
        <p:sp>
          <p:nvSpPr>
            <p:cNvPr id="675843" name="Text Box 3">
              <a:extLst>
                <a:ext uri="{FF2B5EF4-FFF2-40B4-BE49-F238E27FC236}">
                  <a16:creationId xmlns:a16="http://schemas.microsoft.com/office/drawing/2014/main" id="{2DDDD142-08EB-4912-B530-944901A8CD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24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: 3, 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: 3; </a:t>
              </a:r>
            </a:p>
          </p:txBody>
        </p:sp>
        <p:graphicFrame>
          <p:nvGraphicFramePr>
            <p:cNvPr id="675850" name="Object 10">
              <a:extLst>
                <a:ext uri="{FF2B5EF4-FFF2-40B4-BE49-F238E27FC236}">
                  <a16:creationId xmlns:a16="http://schemas.microsoft.com/office/drawing/2014/main" id="{B55F194A-688B-4012-98B2-6402DB9110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2448"/>
            <a:ext cx="28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57200" imgH="444240" progId="Equation.DSMT4">
                    <p:embed/>
                  </p:oleObj>
                </mc:Choice>
                <mc:Fallback>
                  <p:oleObj name="Equation" r:id="rId4" imgW="457200" imgH="444240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2448"/>
                          <a:ext cx="28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5861" name="Object 21">
              <a:extLst>
                <a:ext uri="{FF2B5EF4-FFF2-40B4-BE49-F238E27FC236}">
                  <a16:creationId xmlns:a16="http://schemas.microsoft.com/office/drawing/2014/main" id="{55BC3DBD-7EB6-44EC-928C-2161D3CD05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68" y="2448"/>
            <a:ext cx="28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57200" imgH="444240" progId="Equation.DSMT4">
                    <p:embed/>
                  </p:oleObj>
                </mc:Choice>
                <mc:Fallback>
                  <p:oleObj name="Equation" r:id="rId6" imgW="457200" imgH="44424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448"/>
                          <a:ext cx="28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5864" name="Group 24">
            <a:extLst>
              <a:ext uri="{FF2B5EF4-FFF2-40B4-BE49-F238E27FC236}">
                <a16:creationId xmlns:a16="http://schemas.microsoft.com/office/drawing/2014/main" id="{A27B2EA0-DE6A-48D2-8F4C-988DFA61D82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810000"/>
            <a:ext cx="3962400" cy="579438"/>
            <a:chOff x="2688" y="2400"/>
            <a:chExt cx="2496" cy="365"/>
          </a:xfrm>
        </p:grpSpPr>
        <p:sp>
          <p:nvSpPr>
            <p:cNvPr id="675855" name="Text Box 15">
              <a:extLst>
                <a:ext uri="{FF2B5EF4-FFF2-40B4-BE49-F238E27FC236}">
                  <a16:creationId xmlns:a16="http://schemas.microsoft.com/office/drawing/2014/main" id="{F634F3E6-AA76-4CF1-B03A-3EF1435980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400"/>
              <a:ext cx="249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1 : 2 и </a:t>
              </a:r>
              <a:r>
                <a:rPr lang="ru-RU" altLang="ru-RU" sz="3200"/>
                <a:t>     </a:t>
              </a:r>
              <a:r>
                <a:rPr lang="ru-RU" altLang="ru-RU" sz="3200">
                  <a:cs typeface="Times New Roman" panose="02020603050405020304" pitchFamily="18" charset="0"/>
                </a:rPr>
                <a:t>: 2. </a:t>
              </a:r>
            </a:p>
          </p:txBody>
        </p:sp>
        <p:graphicFrame>
          <p:nvGraphicFramePr>
            <p:cNvPr id="675863" name="Object 23">
              <a:extLst>
                <a:ext uri="{FF2B5EF4-FFF2-40B4-BE49-F238E27FC236}">
                  <a16:creationId xmlns:a16="http://schemas.microsoft.com/office/drawing/2014/main" id="{73D6E07D-9119-4F9E-ACD6-481138C70D8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01" y="2448"/>
            <a:ext cx="28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457200" imgH="444240" progId="Equation.DSMT4">
                    <p:embed/>
                  </p:oleObj>
                </mc:Choice>
                <mc:Fallback>
                  <p:oleObj name="Equation" r:id="rId8" imgW="457200" imgH="444240" progId="Equation.DSMT4">
                    <p:embed/>
                    <p:pic>
                      <p:nvPicPr>
                        <p:cNvPr id="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1" y="2448"/>
                          <a:ext cx="28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5AA811A4-0865-45D0-BF1A-981E4B80E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96323" name="Text Box 3">
            <a:extLst>
              <a:ext uri="{FF2B5EF4-FFF2-40B4-BE49-F238E27FC236}">
                <a16:creationId xmlns:a16="http://schemas.microsoft.com/office/drawing/2014/main" id="{64ACF639-862A-4A37-85A7-8B17F0839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Углы треугольника относятся как 1 : 2 : 3.  Найдите отношение сторон.</a:t>
            </a:r>
          </a:p>
        </p:txBody>
      </p:sp>
      <p:grpSp>
        <p:nvGrpSpPr>
          <p:cNvPr id="696327" name="Group 7">
            <a:extLst>
              <a:ext uri="{FF2B5EF4-FFF2-40B4-BE49-F238E27FC236}">
                <a16:creationId xmlns:a16="http://schemas.microsoft.com/office/drawing/2014/main" id="{B8DC5491-E1EA-4436-AB13-4A6A346269CE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8458200" cy="579438"/>
            <a:chOff x="240" y="2400"/>
            <a:chExt cx="5328" cy="365"/>
          </a:xfrm>
        </p:grpSpPr>
        <p:sp>
          <p:nvSpPr>
            <p:cNvPr id="696325" name="Text Box 5">
              <a:extLst>
                <a:ext uri="{FF2B5EF4-FFF2-40B4-BE49-F238E27FC236}">
                  <a16:creationId xmlns:a16="http://schemas.microsoft.com/office/drawing/2014/main" id="{18574D7D-01FC-4DA6-8E1E-ED3184BF5A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1 : </a:t>
              </a:r>
              <a:r>
                <a:rPr lang="ru-RU" altLang="ru-RU" sz="3200"/>
                <a:t>    </a:t>
              </a:r>
              <a:r>
                <a:rPr lang="ru-RU" altLang="ru-RU" sz="3200">
                  <a:cs typeface="Times New Roman" panose="02020603050405020304" pitchFamily="18" charset="0"/>
                </a:rPr>
                <a:t>: 2. </a:t>
              </a:r>
            </a:p>
          </p:txBody>
        </p:sp>
        <p:graphicFrame>
          <p:nvGraphicFramePr>
            <p:cNvPr id="696326" name="Object 6">
              <a:extLst>
                <a:ext uri="{FF2B5EF4-FFF2-40B4-BE49-F238E27FC236}">
                  <a16:creationId xmlns:a16="http://schemas.microsoft.com/office/drawing/2014/main" id="{8F9BA2D6-BF6B-4CB3-A754-4773D44E3D9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44" y="2448"/>
            <a:ext cx="28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457200" imgH="444240" progId="Equation.DSMT4">
                    <p:embed/>
                  </p:oleObj>
                </mc:Choice>
                <mc:Fallback>
                  <p:oleObj name="Equation" r:id="rId3" imgW="457200" imgH="44424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2448"/>
                          <a:ext cx="28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>
            <a:extLst>
              <a:ext uri="{FF2B5EF4-FFF2-40B4-BE49-F238E27FC236}">
                <a16:creationId xmlns:a16="http://schemas.microsoft.com/office/drawing/2014/main" id="{0ED30B3E-2A29-4E86-B58E-87DA79E30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7892" name="Text Box 4">
                <a:extLst>
                  <a:ext uri="{FF2B5EF4-FFF2-40B4-BE49-F238E27FC236}">
                    <a16:creationId xmlns:a16="http://schemas.microsoft.com/office/drawing/2014/main" id="{A3BE9852-77F5-4C70-9071-5DC2429AE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762000"/>
                <a:ext cx="8686800" cy="10668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В треугольнике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 АВ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6 см,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45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altLang="ru-RU" sz="3200" i="1" dirty="0">
                    <a:cs typeface="Times New Roman" panose="02020603050405020304" pitchFamily="18" charset="0"/>
                  </a:rPr>
                  <a:t>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= 120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 Найдите сторону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BC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77892" name="Text Box 4">
                <a:extLst>
                  <a:ext uri="{FF2B5EF4-FFF2-40B4-BE49-F238E27FC236}">
                    <a16:creationId xmlns:a16="http://schemas.microsoft.com/office/drawing/2014/main" id="{A3BE9852-77F5-4C70-9071-5DC2429AE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762000"/>
                <a:ext cx="8686800" cy="1066800"/>
              </a:xfrm>
              <a:prstGeom prst="rect">
                <a:avLst/>
              </a:prstGeom>
              <a:blipFill>
                <a:blip r:embed="rId3"/>
                <a:stretch>
                  <a:fillRect t="-8000" r="-1754" b="-182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7901" name="Group 13">
            <a:extLst>
              <a:ext uri="{FF2B5EF4-FFF2-40B4-BE49-F238E27FC236}">
                <a16:creationId xmlns:a16="http://schemas.microsoft.com/office/drawing/2014/main" id="{4D32F72A-DD74-4C66-AE92-9AED42BDF3D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810000"/>
            <a:ext cx="8458200" cy="579438"/>
            <a:chOff x="240" y="2400"/>
            <a:chExt cx="5328" cy="365"/>
          </a:xfrm>
        </p:grpSpPr>
        <p:sp>
          <p:nvSpPr>
            <p:cNvPr id="677891" name="Text Box 3">
              <a:extLst>
                <a:ext uri="{FF2B5EF4-FFF2-40B4-BE49-F238E27FC236}">
                  <a16:creationId xmlns:a16="http://schemas.microsoft.com/office/drawing/2014/main" id="{63C2E027-8F4E-4942-9D6C-86CEEF438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00"/>
              <a:ext cx="53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 </a:t>
              </a:r>
              <a:r>
                <a:rPr lang="ru-RU" altLang="ru-RU" sz="3200">
                  <a:solidFill>
                    <a:schemeClr val="accent1"/>
                  </a:solidFill>
                </a:rPr>
                <a:t>      </a:t>
              </a:r>
              <a:r>
                <a:rPr lang="en-US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см. </a:t>
              </a:r>
            </a:p>
          </p:txBody>
        </p:sp>
        <p:graphicFrame>
          <p:nvGraphicFramePr>
            <p:cNvPr id="677895" name="Object 7">
              <a:extLst>
                <a:ext uri="{FF2B5EF4-FFF2-40B4-BE49-F238E27FC236}">
                  <a16:creationId xmlns:a16="http://schemas.microsoft.com/office/drawing/2014/main" id="{8E29437B-C2C4-4E65-B449-0A45F072ECE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2448"/>
            <a:ext cx="41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60240" imgH="444240" progId="Equation.DSMT4">
                    <p:embed/>
                  </p:oleObj>
                </mc:Choice>
                <mc:Fallback>
                  <p:oleObj name="Equation" r:id="rId4" imgW="660240" imgH="444240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448"/>
                          <a:ext cx="41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>
            <a:extLst>
              <a:ext uri="{FF2B5EF4-FFF2-40B4-BE49-F238E27FC236}">
                <a16:creationId xmlns:a16="http://schemas.microsoft.com/office/drawing/2014/main" id="{9B31979F-FD8B-4842-8336-BC1C74D24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698371" name="Text Box 3">
            <a:extLst>
              <a:ext uri="{FF2B5EF4-FFF2-40B4-BE49-F238E27FC236}">
                <a16:creationId xmlns:a16="http://schemas.microsoft.com/office/drawing/2014/main" id="{346D1079-7E8F-4BDC-91CC-1C1EDF6FF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радиус окружности, описанной около правильного треугольника, стороны которого равны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8374" name="Text Box 6">
                <a:extLst>
                  <a:ext uri="{FF2B5EF4-FFF2-40B4-BE49-F238E27FC236}">
                    <a16:creationId xmlns:a16="http://schemas.microsoft.com/office/drawing/2014/main" id="{784AE9F8-DC21-48B4-849F-874A3075AA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576" y="5085184"/>
                <a:ext cx="2438400" cy="7979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altLang="ru-RU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altLang="ru-RU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sz="2800" dirty="0"/>
                  <a:t>.</a:t>
                </a:r>
                <a:endParaRPr lang="ru-RU" altLang="ru-RU" sz="28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698374" name="Text Box 6">
                <a:extLst>
                  <a:ext uri="{FF2B5EF4-FFF2-40B4-BE49-F238E27FC236}">
                    <a16:creationId xmlns:a16="http://schemas.microsoft.com/office/drawing/2014/main" id="{784AE9F8-DC21-48B4-849F-874A3075A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576" y="5085184"/>
                <a:ext cx="2438400" cy="797911"/>
              </a:xfrm>
              <a:prstGeom prst="rect">
                <a:avLst/>
              </a:prstGeom>
              <a:blipFill>
                <a:blip r:embed="rId3"/>
                <a:stretch>
                  <a:fillRect l="-5250" b="-61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3980</TotalTime>
  <Words>2217</Words>
  <Application>Microsoft Office PowerPoint</Application>
  <PresentationFormat>Экран (4:3)</PresentationFormat>
  <Paragraphs>189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Оформление по умолчанию</vt:lpstr>
      <vt:lpstr>Equation</vt:lpstr>
      <vt:lpstr>Теорема синусов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Решение с помощью GeoGebra</vt:lpstr>
      <vt:lpstr>Презентация PowerPoint</vt:lpstr>
      <vt:lpstr>Презентация PowerPoint</vt:lpstr>
      <vt:lpstr>Перейдём теперь к математическому решению этой задачи.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181</cp:revision>
  <dcterms:created xsi:type="dcterms:W3CDTF">2008-04-30T05:51:18Z</dcterms:created>
  <dcterms:modified xsi:type="dcterms:W3CDTF">2025-03-17T16:03:56Z</dcterms:modified>
</cp:coreProperties>
</file>