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55" r:id="rId2"/>
    <p:sldId id="434" r:id="rId3"/>
    <p:sldId id="422" r:id="rId4"/>
    <p:sldId id="423" r:id="rId5"/>
    <p:sldId id="435" r:id="rId6"/>
    <p:sldId id="429" r:id="rId7"/>
    <p:sldId id="426" r:id="rId8"/>
    <p:sldId id="427" r:id="rId9"/>
    <p:sldId id="428" r:id="rId10"/>
    <p:sldId id="430" r:id="rId11"/>
    <p:sldId id="450" r:id="rId12"/>
    <p:sldId id="431" r:id="rId13"/>
    <p:sldId id="432" r:id="rId14"/>
    <p:sldId id="433" r:id="rId15"/>
    <p:sldId id="451" r:id="rId16"/>
    <p:sldId id="446" r:id="rId17"/>
    <p:sldId id="448" r:id="rId18"/>
    <p:sldId id="452" r:id="rId19"/>
    <p:sldId id="453" r:id="rId20"/>
    <p:sldId id="454" r:id="rId21"/>
    <p:sldId id="455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531" autoAdjust="0"/>
    <p:restoredTop sz="90929"/>
  </p:normalViewPr>
  <p:slideViewPr>
    <p:cSldViewPr>
      <p:cViewPr varScale="1">
        <p:scale>
          <a:sx n="90" d="100"/>
          <a:sy n="90" d="100"/>
        </p:scale>
        <p:origin x="9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42D5796-E590-4A0B-9274-18101461788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0AB0AE1-5708-45DA-A67B-408ECD3FD73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9F35D63-0060-4077-858E-52EAE9D41A1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5FA8568-E269-4956-990E-90C4154E916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DE50F950-E231-440B-907B-0A17F4E0C83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9D6F565-955A-488A-B0D9-A381565531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ADD88B-2BBE-41A1-8EDD-798B3468D19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C16E6E-0D52-405C-A393-989930ABFE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0BDDCF-D0B6-4C90-9F84-74CBE634C02C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B8FAAD99-D8DC-42B3-B2BD-24A92015F9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B46162DE-E5D3-4CAD-89B3-B21B4F1AEF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F63B0B-D901-4585-BCAC-3DD7EFE5FB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652D19-A9FF-4A01-AE14-01D2B3E56623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D865952F-B15A-4B51-82BC-B8689B2C2D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32795E8C-CC65-4A83-9B02-DB38848188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90169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F63B0B-D901-4585-BCAC-3DD7EFE5FB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652D19-A9FF-4A01-AE14-01D2B3E56623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D865952F-B15A-4B51-82BC-B8689B2C2D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32795E8C-CC65-4A83-9B02-DB38848188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74485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6D4470-A944-4906-8602-2497B74DDF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29AE65-C9A1-4B63-9EE6-8DCE816D5413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701442" name="Rectangle 2">
            <a:extLst>
              <a:ext uri="{FF2B5EF4-FFF2-40B4-BE49-F238E27FC236}">
                <a16:creationId xmlns:a16="http://schemas.microsoft.com/office/drawing/2014/main" id="{3DE2F587-9AD1-487A-A74D-0424703E65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1443" name="Rectangle 3">
            <a:extLst>
              <a:ext uri="{FF2B5EF4-FFF2-40B4-BE49-F238E27FC236}">
                <a16:creationId xmlns:a16="http://schemas.microsoft.com/office/drawing/2014/main" id="{B7F697C1-0B98-4383-8CAB-AAAAD01547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24258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7320F0A-2AA1-4F5E-8B8B-DB893981C0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298F79-03C7-413C-8459-0D546A36E235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683010" name="Rectangle 2">
            <a:extLst>
              <a:ext uri="{FF2B5EF4-FFF2-40B4-BE49-F238E27FC236}">
                <a16:creationId xmlns:a16="http://schemas.microsoft.com/office/drawing/2014/main" id="{5CB8E548-47D0-402E-812F-6E4C0C8095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3011" name="Rectangle 3">
            <a:extLst>
              <a:ext uri="{FF2B5EF4-FFF2-40B4-BE49-F238E27FC236}">
                <a16:creationId xmlns:a16="http://schemas.microsoft.com/office/drawing/2014/main" id="{7772C98F-C8D3-4EEA-840B-13EBDFFE5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75580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C61F1F-419B-416D-8FC7-8732CBB2B0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A8BD3F-1120-4265-A9F9-E3F99C564441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85058" name="Rectangle 2">
            <a:extLst>
              <a:ext uri="{FF2B5EF4-FFF2-40B4-BE49-F238E27FC236}">
                <a16:creationId xmlns:a16="http://schemas.microsoft.com/office/drawing/2014/main" id="{DFDE9C3B-A611-43D1-85FE-623C8955CB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5059" name="Rectangle 3">
            <a:extLst>
              <a:ext uri="{FF2B5EF4-FFF2-40B4-BE49-F238E27FC236}">
                <a16:creationId xmlns:a16="http://schemas.microsoft.com/office/drawing/2014/main" id="{B1B01DB9-3E45-4D9E-BC61-C82BF0E709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71464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D05D6A-B6F4-4717-82EA-BF9F96BE0D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FD473E-7855-404A-A23F-1746DADE44C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703490" name="Rectangle 2">
            <a:extLst>
              <a:ext uri="{FF2B5EF4-FFF2-40B4-BE49-F238E27FC236}">
                <a16:creationId xmlns:a16="http://schemas.microsoft.com/office/drawing/2014/main" id="{22F62EC5-35D5-4C49-B244-9DEBEAC79D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3491" name="Rectangle 3">
            <a:extLst>
              <a:ext uri="{FF2B5EF4-FFF2-40B4-BE49-F238E27FC236}">
                <a16:creationId xmlns:a16="http://schemas.microsoft.com/office/drawing/2014/main" id="{F4ECD689-4158-4208-BA15-902CBC22FD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16053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7EE7C8-B6A0-46F9-992B-5BA0308F1F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170AAE-1A4C-4336-9BF1-1203ACD4A4E9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726018" name="Rectangle 2">
            <a:extLst>
              <a:ext uri="{FF2B5EF4-FFF2-40B4-BE49-F238E27FC236}">
                <a16:creationId xmlns:a16="http://schemas.microsoft.com/office/drawing/2014/main" id="{346879C1-AA01-4A7B-ACFB-3C21884337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6019" name="Rectangle 3">
            <a:extLst>
              <a:ext uri="{FF2B5EF4-FFF2-40B4-BE49-F238E27FC236}">
                <a16:creationId xmlns:a16="http://schemas.microsoft.com/office/drawing/2014/main" id="{7DCAB4AA-EE57-433F-BF88-FF5527287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94937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F63B0B-D901-4585-BCAC-3DD7EFE5FB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652D19-A9FF-4A01-AE14-01D2B3E56623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D865952F-B15A-4B51-82BC-B8689B2C2D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32795E8C-CC65-4A83-9B02-DB38848188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59955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F63B0B-D901-4585-BCAC-3DD7EFE5FB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652D19-A9FF-4A01-AE14-01D2B3E56623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D865952F-B15A-4B51-82BC-B8689B2C2D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32795E8C-CC65-4A83-9B02-DB38848188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20607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F63B0B-D901-4585-BCAC-3DD7EFE5FB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652D19-A9FF-4A01-AE14-01D2B3E56623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730114" name="Rectangle 2">
            <a:extLst>
              <a:ext uri="{FF2B5EF4-FFF2-40B4-BE49-F238E27FC236}">
                <a16:creationId xmlns:a16="http://schemas.microsoft.com/office/drawing/2014/main" id="{D865952F-B15A-4B51-82BC-B8689B2C2D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32795E8C-CC65-4A83-9B02-DB38848188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453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69E1D6-EA6F-487E-AA96-BE0F16B25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555AD48-4881-4456-9A01-67554E002F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687001-A471-46E5-828C-871E54B71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3B4D88-7272-4677-929F-28BC3874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0ED0F2-848A-4987-AFDF-DF39487F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EB75E-B78D-486E-83EA-1944F9CCC9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154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44457C-C0C1-4ACD-8043-A827A5ABA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CDFF010-4CF4-4198-9E57-F45FC0D53C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C17401-752B-4EAB-BBF0-872163145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6B7137-3068-4F39-93E4-B9713F94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4486F6-1AC3-4A52-8D81-9D7CBEA46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708FC-C4DB-4E2B-9A49-D2AC882455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6514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2DCB33D-D455-4209-84BA-DAC63C10F3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AB4F14-189C-450D-AD61-BCB0B5391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6EEBFC-C391-4C0B-80ED-C6CA502E4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96AD5F-AFA5-4A7A-9434-FD85A651D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781451-F89A-4F4B-ACDB-3664D5B2C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8EDBE-0550-4640-BC06-6B1E662696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417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ED4F63-26E0-4DEA-B9C7-42EDF328B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1C9790-FEFB-479D-9C1A-EB66E29EE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38DA2F-E5F3-4796-A5CF-D6B3D24C8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577190-C81B-41D8-971A-A373639BD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9AF47F-57EB-40CE-A203-EC68DBD0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CD8ED-E60A-42D9-AD60-FE1A499497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887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185E1-3C26-4166-8356-6AD4C00DE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E8CF954-593D-4309-B526-FA052DDE7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CCD5FD-4AB9-4779-A3F9-F3EF6BC6C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046231-23CF-40BD-BA98-AF4A20F0E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21DCE6-B9B7-4DCE-AB7A-595A094B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91A20-0B5E-4B2B-8ECB-78D45848C9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1574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B88CEA-1690-47AC-9653-42026B77B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995C42-9474-4EF0-B8FF-CA8E7E898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728DCF8-DAE5-4F8D-96CC-7336C8238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FC0291-2F58-4DDC-B3D8-A83F493A6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43E1CCD-7ED0-4668-BE89-4522B5777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AB10EF-7D73-4516-981D-DAA97BF71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35B2B-2418-49E1-AA18-D564A36562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9137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30974C-7328-4C45-A5D3-42D21168E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F78F50-7A63-43EF-9D5A-CA01685BD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E2747A-6731-45F7-A7C1-B739C5707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F64635F-381F-47A8-8BB8-A69AE71244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059C551-2464-4B96-9267-4372C61F3B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D956E2E-C819-43AF-A949-08351F5E2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42A31CA-4FF0-4616-966A-56C8383E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EE9EEFB-EBC1-4A46-ABA1-ABCC2F616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59881-15B7-4FE6-8398-47D24EF731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569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F00AF7-5F6A-4F06-8D04-FE1890EFB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3EA553D-14E0-4A41-AA84-96D9A46A8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0C24B0D-8DED-40E0-B877-EA8595505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0E9574C-BC23-400B-AB5D-D5C064D5D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B4210-EFE6-4685-A087-6605ACA13C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632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F1C7193-23A9-48E5-B6E3-138F0DBEE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6AC04CE-3ABC-4487-BDAA-416A44AD1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A5F9E44-6135-4A4F-AA1E-72DBDC652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8E0A5-316F-45FF-8CA9-84FD56809E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7902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B3120A-5031-4E15-B662-190F455AB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2E9B6F-F096-4FF2-BA30-F7C1BDE41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A843D3-AC59-413E-AC9E-7F8E283EB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6B7F47-8FE8-4851-9D81-298A15A74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F5F9032-A886-4792-ABE3-0356BBDC0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3C4F87-3937-480C-8638-3D1604EB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E5DA9-F5A7-4AAF-82E5-CFE9EC6AB9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742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4A618C-C975-4E8D-BB62-2D1ECAA82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B49C11C-4F0A-4F84-A146-ACF67AEB77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1BC7B2-7951-4413-8A64-D7A8B4150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A39774-2E9F-42B5-9A5D-567486C05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D35076-F27E-48A7-95DD-CACFEE4FE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EA889D6-6A7F-432C-90EF-AC9B91F3F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5491C-E6DB-4C81-AE2A-54E4C0CB8E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320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2D3376B-FAA4-4689-8A59-83B5BF9E16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E6B01EF-9A9B-4CFD-AC06-56B65A4363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92EAAB-B7F1-400E-8717-2AAE032C69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F865967-7C7F-40D1-9966-28E0F70D670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F82E5E4-1251-424B-A588-75A5589EF8E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2F4211-48D0-43B5-BE76-E50E17976F5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7.png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11.wmf"/><Relationship Id="rId7" Type="http://schemas.openxmlformats.org/officeDocument/2006/relationships/oleObject" Target="../embeddings/oleObject11.bin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5.wmf"/><Relationship Id="rId4" Type="http://schemas.openxmlformats.org/officeDocument/2006/relationships/image" Target="../media/image12.png"/><Relationship Id="rId9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8.wmf"/><Relationship Id="rId7" Type="http://schemas.openxmlformats.org/officeDocument/2006/relationships/oleObject" Target="../embeddings/oleObject16.bin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2.wmf"/><Relationship Id="rId4" Type="http://schemas.openxmlformats.org/officeDocument/2006/relationships/image" Target="../media/image19.png"/><Relationship Id="rId9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F60F7EAE-16FC-41DA-AFBB-D6DAC97F42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196752"/>
            <a:ext cx="8610600" cy="1268760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25</a:t>
            </a:r>
            <a:r>
              <a:rPr lang="ru-RU" altLang="ru-RU" dirty="0">
                <a:solidFill>
                  <a:srgbClr val="FF3300"/>
                </a:solidFill>
              </a:rPr>
              <a:t>,б*.Теорема косинусов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Text Box 2">
            <a:extLst>
              <a:ext uri="{FF2B5EF4-FFF2-40B4-BE49-F238E27FC236}">
                <a16:creationId xmlns:a16="http://schemas.microsoft.com/office/drawing/2014/main" id="{E5FEC99D-9821-4845-90A0-5DB8F9BDD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 треугольнике </a:t>
            </a:r>
            <a:r>
              <a:rPr lang="en-US" altLang="ru-RU" i="1" dirty="0"/>
              <a:t>ABC AC = </a:t>
            </a:r>
            <a:r>
              <a:rPr lang="en-US" altLang="ru-RU" dirty="0"/>
              <a:t>3, </a:t>
            </a:r>
            <a:r>
              <a:rPr lang="en-US" altLang="ru-RU" i="1" dirty="0"/>
              <a:t>BC = </a:t>
            </a:r>
            <a:r>
              <a:rPr lang="en-US" altLang="ru-RU" dirty="0"/>
              <a:t>4, </a:t>
            </a:r>
            <a:r>
              <a:rPr lang="en-US" altLang="ru-RU" i="1" dirty="0"/>
              <a:t>AB = </a:t>
            </a:r>
            <a:r>
              <a:rPr lang="en-US" altLang="ru-RU" dirty="0"/>
              <a:t>5</a:t>
            </a:r>
            <a:r>
              <a:rPr lang="ru-RU" altLang="ru-RU" dirty="0"/>
              <a:t>. Найдите биссектрису</a:t>
            </a:r>
            <a:r>
              <a:rPr lang="en-US" altLang="ru-RU" dirty="0"/>
              <a:t> </a:t>
            </a:r>
            <a:r>
              <a:rPr lang="en-US" altLang="ru-RU" i="1" dirty="0"/>
              <a:t>CD</a:t>
            </a:r>
            <a:r>
              <a:rPr lang="ru-RU" altLang="ru-RU" dirty="0"/>
              <a:t>. </a:t>
            </a:r>
          </a:p>
        </p:txBody>
      </p:sp>
      <p:sp>
        <p:nvSpPr>
          <p:cNvPr id="694275" name="Rectangle 3">
            <a:extLst>
              <a:ext uri="{FF2B5EF4-FFF2-40B4-BE49-F238E27FC236}">
                <a16:creationId xmlns:a16="http://schemas.microsoft.com/office/drawing/2014/main" id="{BF502817-D5C0-454F-9463-002D01E8BD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0000"/>
                </a:solidFill>
              </a:rPr>
              <a:t>Упражнение 8</a:t>
            </a:r>
          </a:p>
        </p:txBody>
      </p:sp>
      <p:pic>
        <p:nvPicPr>
          <p:cNvPr id="694276" name="Picture 4">
            <a:extLst>
              <a:ext uri="{FF2B5EF4-FFF2-40B4-BE49-F238E27FC236}">
                <a16:creationId xmlns:a16="http://schemas.microsoft.com/office/drawing/2014/main" id="{A22D17E8-93E3-4404-8B38-D15B57492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752600"/>
            <a:ext cx="3109913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94277" name="Group 5">
            <a:extLst>
              <a:ext uri="{FF2B5EF4-FFF2-40B4-BE49-F238E27FC236}">
                <a16:creationId xmlns:a16="http://schemas.microsoft.com/office/drawing/2014/main" id="{69EFFD54-83FA-4212-A663-5AF51E255464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235450"/>
            <a:ext cx="3048000" cy="825500"/>
            <a:chOff x="384" y="2668"/>
            <a:chExt cx="1920" cy="520"/>
          </a:xfrm>
        </p:grpSpPr>
        <p:sp>
          <p:nvSpPr>
            <p:cNvPr id="694278" name="Text Box 6">
              <a:extLst>
                <a:ext uri="{FF2B5EF4-FFF2-40B4-BE49-F238E27FC236}">
                  <a16:creationId xmlns:a16="http://schemas.microsoft.com/office/drawing/2014/main" id="{7534FFEF-F83D-47EC-AA18-2CE9B19239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784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0000"/>
                  </a:solidFill>
                </a:rPr>
                <a:t>Ответ</a:t>
              </a:r>
              <a:r>
                <a:rPr lang="en-US" altLang="ru-RU">
                  <a:solidFill>
                    <a:srgbClr val="FF0000"/>
                  </a:solidFill>
                </a:rPr>
                <a:t>:</a:t>
              </a:r>
              <a:r>
                <a:rPr lang="ru-RU" altLang="ru-RU">
                  <a:solidFill>
                    <a:srgbClr val="FF0000"/>
                  </a:solidFill>
                </a:rPr>
                <a:t> </a:t>
              </a:r>
            </a:p>
          </p:txBody>
        </p:sp>
        <p:graphicFrame>
          <p:nvGraphicFramePr>
            <p:cNvPr id="694279" name="Object 7">
              <a:extLst>
                <a:ext uri="{FF2B5EF4-FFF2-40B4-BE49-F238E27FC236}">
                  <a16:creationId xmlns:a16="http://schemas.microsoft.com/office/drawing/2014/main" id="{463787F5-E042-4507-8750-83D2E32419D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59" y="2668"/>
            <a:ext cx="520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95000" imgH="495000" progId="Equation.DSMT4">
                    <p:embed/>
                  </p:oleObj>
                </mc:Choice>
                <mc:Fallback>
                  <p:oleObj name="Equation" r:id="rId3" imgW="495000" imgH="495000" progId="Equation.DSMT4">
                    <p:embed/>
                    <p:pic>
                      <p:nvPicPr>
                        <p:cNvPr id="694279" name="Object 7">
                          <a:extLst>
                            <a:ext uri="{FF2B5EF4-FFF2-40B4-BE49-F238E27FC236}">
                              <a16:creationId xmlns:a16="http://schemas.microsoft.com/office/drawing/2014/main" id="{463787F5-E042-4507-8750-83D2E32419D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9" y="2668"/>
                          <a:ext cx="520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641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Text Box 2">
            <a:extLst>
              <a:ext uri="{FF2B5EF4-FFF2-40B4-BE49-F238E27FC236}">
                <a16:creationId xmlns:a16="http://schemas.microsoft.com/office/drawing/2014/main" id="{E5FEC99D-9821-4845-90A0-5DB8F9BDD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Катеты прямоугольного треугольника равны 8 и 6. Найдите биссектрису, проведённую к большему катету.</a:t>
            </a:r>
            <a:r>
              <a:rPr lang="ru-RU" altLang="ru-RU" dirty="0"/>
              <a:t> </a:t>
            </a:r>
          </a:p>
        </p:txBody>
      </p:sp>
      <p:sp>
        <p:nvSpPr>
          <p:cNvPr id="694275" name="Rectangle 3">
            <a:extLst>
              <a:ext uri="{FF2B5EF4-FFF2-40B4-BE49-F238E27FC236}">
                <a16:creationId xmlns:a16="http://schemas.microsoft.com/office/drawing/2014/main" id="{BF502817-D5C0-454F-9463-002D01E8BD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0000"/>
                </a:solidFill>
              </a:rPr>
              <a:t>Упражнение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4278" name="Text Box 6">
                <a:extLst>
                  <a:ext uri="{FF2B5EF4-FFF2-40B4-BE49-F238E27FC236}">
                    <a16:creationId xmlns:a16="http://schemas.microsoft.com/office/drawing/2014/main" id="{7534FFEF-F83D-47EC-AA18-2CE9B19239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9600" y="4419600"/>
                <a:ext cx="3048000" cy="513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Ответ</a:t>
                </a:r>
                <a:r>
                  <a:rPr lang="en-US" altLang="ru-RU" dirty="0">
                    <a:solidFill>
                      <a:srgbClr val="FF0000"/>
                    </a:solidFill>
                  </a:rPr>
                  <a:t>:</a:t>
                </a:r>
                <a:r>
                  <a:rPr lang="ru-RU" altLang="ru-RU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ru-RU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  <m:r>
                      <a:rPr lang="ru-RU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94278" name="Text Box 6">
                <a:extLst>
                  <a:ext uri="{FF2B5EF4-FFF2-40B4-BE49-F238E27FC236}">
                    <a16:creationId xmlns:a16="http://schemas.microsoft.com/office/drawing/2014/main" id="{7534FFEF-F83D-47EC-AA18-2CE9B19239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" y="4419600"/>
                <a:ext cx="3048000" cy="513602"/>
              </a:xfrm>
              <a:prstGeom prst="rect">
                <a:avLst/>
              </a:prstGeom>
              <a:blipFill>
                <a:blip r:embed="rId2"/>
                <a:stretch>
                  <a:fillRect l="-3000" t="-1190" b="-25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A7739FE-B476-4E9B-A96F-5C75F66153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6836" y="1729085"/>
            <a:ext cx="3302727" cy="27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973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Text Box 2">
            <a:extLst>
              <a:ext uri="{FF2B5EF4-FFF2-40B4-BE49-F238E27FC236}">
                <a16:creationId xmlns:a16="http://schemas.microsoft.com/office/drawing/2014/main" id="{C7A1EC63-63A7-4CF2-9027-C2F7A0F27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 треугольнике </a:t>
            </a:r>
            <a:r>
              <a:rPr lang="en-US" altLang="ru-RU" i="1" dirty="0"/>
              <a:t>ABC AC = BC = </a:t>
            </a:r>
            <a:r>
              <a:rPr lang="ru-RU" altLang="ru-RU" dirty="0"/>
              <a:t>20</a:t>
            </a:r>
            <a:r>
              <a:rPr lang="en-US" altLang="ru-RU" dirty="0"/>
              <a:t>, </a:t>
            </a:r>
            <a:r>
              <a:rPr lang="en-US" altLang="ru-RU" i="1" dirty="0"/>
              <a:t>AB = </a:t>
            </a:r>
            <a:r>
              <a:rPr lang="en-US" altLang="ru-RU" dirty="0"/>
              <a:t>5, </a:t>
            </a:r>
            <a:r>
              <a:rPr lang="ru-RU" altLang="ru-RU" dirty="0"/>
              <a:t>Найдите биссектрису </a:t>
            </a:r>
            <a:r>
              <a:rPr lang="en-US" altLang="ru-RU" i="1" dirty="0"/>
              <a:t>AD</a:t>
            </a:r>
            <a:r>
              <a:rPr lang="ru-RU" altLang="ru-RU" dirty="0"/>
              <a:t>. </a:t>
            </a:r>
          </a:p>
        </p:txBody>
      </p:sp>
      <p:sp>
        <p:nvSpPr>
          <p:cNvPr id="695299" name="Rectangle 3">
            <a:extLst>
              <a:ext uri="{FF2B5EF4-FFF2-40B4-BE49-F238E27FC236}">
                <a16:creationId xmlns:a16="http://schemas.microsoft.com/office/drawing/2014/main" id="{F0423305-866D-400B-BD5E-5FF20EC96A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0000"/>
                </a:solidFill>
              </a:rPr>
              <a:t>Упражнение 10</a:t>
            </a:r>
          </a:p>
        </p:txBody>
      </p:sp>
      <p:sp>
        <p:nvSpPr>
          <p:cNvPr id="695300" name="Text Box 4">
            <a:extLst>
              <a:ext uri="{FF2B5EF4-FFF2-40B4-BE49-F238E27FC236}">
                <a16:creationId xmlns:a16="http://schemas.microsoft.com/office/drawing/2014/main" id="{5A01D462-2C82-4E6B-B6A1-092DD1822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196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0000"/>
                </a:solidFill>
              </a:rPr>
              <a:t>Ответ</a:t>
            </a:r>
            <a:r>
              <a:rPr lang="en-US" altLang="ru-RU">
                <a:solidFill>
                  <a:srgbClr val="FF0000"/>
                </a:solidFill>
              </a:rPr>
              <a:t>:</a:t>
            </a:r>
            <a:r>
              <a:rPr lang="ru-RU" altLang="ru-RU"/>
              <a:t> 6.</a:t>
            </a:r>
          </a:p>
        </p:txBody>
      </p:sp>
      <p:pic>
        <p:nvPicPr>
          <p:cNvPr id="695301" name="Picture 5">
            <a:extLst>
              <a:ext uri="{FF2B5EF4-FFF2-40B4-BE49-F238E27FC236}">
                <a16:creationId xmlns:a16="http://schemas.microsoft.com/office/drawing/2014/main" id="{09AE46BD-39C4-4F2F-8CAA-1D503E744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447800"/>
            <a:ext cx="1357313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426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530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Text Box 2">
            <a:extLst>
              <a:ext uri="{FF2B5EF4-FFF2-40B4-BE49-F238E27FC236}">
                <a16:creationId xmlns:a16="http://schemas.microsoft.com/office/drawing/2014/main" id="{AA56CA7D-35FE-46DD-BDBC-8D93E5B07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 треугольнике </a:t>
            </a:r>
            <a:r>
              <a:rPr lang="en-US" altLang="ru-RU" i="1" dirty="0"/>
              <a:t>ABC AC = </a:t>
            </a:r>
            <a:r>
              <a:rPr lang="ru-RU" altLang="ru-RU" dirty="0"/>
              <a:t>12, </a:t>
            </a:r>
            <a:r>
              <a:rPr lang="en-US" altLang="ru-RU" i="1" dirty="0"/>
              <a:t>BC = </a:t>
            </a:r>
            <a:r>
              <a:rPr lang="ru-RU" altLang="ru-RU" dirty="0"/>
              <a:t>15</a:t>
            </a:r>
            <a:r>
              <a:rPr lang="en-US" altLang="ru-RU" dirty="0"/>
              <a:t>, </a:t>
            </a:r>
            <a:r>
              <a:rPr lang="en-US" altLang="ru-RU" i="1" dirty="0"/>
              <a:t>AB = </a:t>
            </a:r>
            <a:r>
              <a:rPr lang="ru-RU" altLang="ru-RU" dirty="0"/>
              <a:t>18</a:t>
            </a:r>
            <a:r>
              <a:rPr lang="en-US" altLang="ru-RU" dirty="0"/>
              <a:t>, </a:t>
            </a:r>
            <a:r>
              <a:rPr lang="ru-RU" altLang="ru-RU" dirty="0"/>
              <a:t>Найдите биссектрису </a:t>
            </a:r>
            <a:r>
              <a:rPr lang="ru-RU" altLang="ru-RU" i="1" dirty="0"/>
              <a:t>С</a:t>
            </a:r>
            <a:r>
              <a:rPr lang="en-US" altLang="ru-RU" i="1" dirty="0"/>
              <a:t>D</a:t>
            </a:r>
            <a:r>
              <a:rPr lang="ru-RU" altLang="ru-RU" dirty="0"/>
              <a:t>. </a:t>
            </a:r>
          </a:p>
        </p:txBody>
      </p:sp>
      <p:sp>
        <p:nvSpPr>
          <p:cNvPr id="696323" name="Rectangle 3">
            <a:extLst>
              <a:ext uri="{FF2B5EF4-FFF2-40B4-BE49-F238E27FC236}">
                <a16:creationId xmlns:a16="http://schemas.microsoft.com/office/drawing/2014/main" id="{2B82A8F2-231B-42B1-84FB-D399C4889D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0000"/>
                </a:solidFill>
              </a:rPr>
              <a:t>Упражнение 11</a:t>
            </a:r>
          </a:p>
        </p:txBody>
      </p:sp>
      <p:sp>
        <p:nvSpPr>
          <p:cNvPr id="696324" name="Text Box 4">
            <a:extLst>
              <a:ext uri="{FF2B5EF4-FFF2-40B4-BE49-F238E27FC236}">
                <a16:creationId xmlns:a16="http://schemas.microsoft.com/office/drawing/2014/main" id="{30B9D073-C600-4F58-B816-19F50397C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196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0000"/>
                </a:solidFill>
              </a:rPr>
              <a:t>Ответ</a:t>
            </a:r>
            <a:r>
              <a:rPr lang="en-US" altLang="ru-RU">
                <a:solidFill>
                  <a:srgbClr val="FF0000"/>
                </a:solidFill>
              </a:rPr>
              <a:t>:</a:t>
            </a:r>
            <a:r>
              <a:rPr lang="ru-RU" altLang="ru-RU"/>
              <a:t> 10.</a:t>
            </a:r>
          </a:p>
        </p:txBody>
      </p:sp>
      <p:pic>
        <p:nvPicPr>
          <p:cNvPr id="696325" name="Picture 5">
            <a:extLst>
              <a:ext uri="{FF2B5EF4-FFF2-40B4-BE49-F238E27FC236}">
                <a16:creationId xmlns:a16="http://schemas.microsoft.com/office/drawing/2014/main" id="{650DE707-7EB2-4C9C-9800-9B9D5AACE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09800"/>
            <a:ext cx="2820988" cy="162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369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Text Box 1026">
            <a:extLst>
              <a:ext uri="{FF2B5EF4-FFF2-40B4-BE49-F238E27FC236}">
                <a16:creationId xmlns:a16="http://schemas.microsoft.com/office/drawing/2014/main" id="{F02DCFB0-C175-4247-A472-446AF92BB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 треугольнике </a:t>
            </a:r>
            <a:r>
              <a:rPr lang="en-US" altLang="ru-RU" i="1" dirty="0"/>
              <a:t>ABC AC = BC</a:t>
            </a:r>
            <a:r>
              <a:rPr lang="en-US" altLang="ru-RU" dirty="0"/>
              <a:t>, </a:t>
            </a:r>
            <a:r>
              <a:rPr lang="en-US" altLang="ru-RU" i="1" dirty="0"/>
              <a:t>AD </a:t>
            </a:r>
            <a:r>
              <a:rPr lang="ru-RU" altLang="ru-RU" dirty="0"/>
              <a:t>– биссектриса, </a:t>
            </a:r>
            <a:r>
              <a:rPr lang="en-US" altLang="ru-RU" i="1" dirty="0"/>
              <a:t>AB = CD</a:t>
            </a:r>
            <a:r>
              <a:rPr lang="en-US" altLang="ru-RU" dirty="0"/>
              <a:t> = 1. </a:t>
            </a:r>
            <a:r>
              <a:rPr lang="ru-RU" altLang="ru-RU" dirty="0"/>
              <a:t>Найдите </a:t>
            </a:r>
            <a:r>
              <a:rPr lang="en-US" altLang="ru-RU" i="1" dirty="0"/>
              <a:t>AC</a:t>
            </a:r>
            <a:r>
              <a:rPr lang="ru-RU" altLang="ru-RU" dirty="0"/>
              <a:t>. </a:t>
            </a:r>
          </a:p>
        </p:txBody>
      </p:sp>
      <p:sp>
        <p:nvSpPr>
          <p:cNvPr id="697347" name="Rectangle 1027">
            <a:extLst>
              <a:ext uri="{FF2B5EF4-FFF2-40B4-BE49-F238E27FC236}">
                <a16:creationId xmlns:a16="http://schemas.microsoft.com/office/drawing/2014/main" id="{34B00371-E08A-4F33-B404-69752F0E1E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0000"/>
                </a:solidFill>
              </a:rPr>
              <a:t>Упражнение 12</a:t>
            </a:r>
          </a:p>
        </p:txBody>
      </p:sp>
      <p:pic>
        <p:nvPicPr>
          <p:cNvPr id="697348" name="Picture 1028">
            <a:extLst>
              <a:ext uri="{FF2B5EF4-FFF2-40B4-BE49-F238E27FC236}">
                <a16:creationId xmlns:a16="http://schemas.microsoft.com/office/drawing/2014/main" id="{516579D0-304E-4BFC-A6B0-D0F57408F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752600"/>
            <a:ext cx="2062163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97349" name="Group 1029">
            <a:extLst>
              <a:ext uri="{FF2B5EF4-FFF2-40B4-BE49-F238E27FC236}">
                <a16:creationId xmlns:a16="http://schemas.microsoft.com/office/drawing/2014/main" id="{7F779A26-633C-43E8-B2BB-01F16908B192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267200"/>
            <a:ext cx="3048000" cy="768350"/>
            <a:chOff x="384" y="2688"/>
            <a:chExt cx="1920" cy="484"/>
          </a:xfrm>
        </p:grpSpPr>
        <p:sp>
          <p:nvSpPr>
            <p:cNvPr id="697350" name="Text Box 1030">
              <a:extLst>
                <a:ext uri="{FF2B5EF4-FFF2-40B4-BE49-F238E27FC236}">
                  <a16:creationId xmlns:a16="http://schemas.microsoft.com/office/drawing/2014/main" id="{C289FB70-351A-458C-B32B-038BFF6E8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784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0000"/>
                  </a:solidFill>
                </a:rPr>
                <a:t>Ответ</a:t>
              </a:r>
              <a:r>
                <a:rPr lang="en-US" altLang="ru-RU">
                  <a:solidFill>
                    <a:srgbClr val="FF0000"/>
                  </a:solidFill>
                </a:rPr>
                <a:t>:</a:t>
              </a:r>
              <a:r>
                <a:rPr lang="ru-RU" altLang="ru-RU"/>
                <a:t> </a:t>
              </a:r>
            </a:p>
          </p:txBody>
        </p:sp>
        <p:graphicFrame>
          <p:nvGraphicFramePr>
            <p:cNvPr id="697351" name="Object 1031">
              <a:extLst>
                <a:ext uri="{FF2B5EF4-FFF2-40B4-BE49-F238E27FC236}">
                  <a16:creationId xmlns:a16="http://schemas.microsoft.com/office/drawing/2014/main" id="{6938A4B2-0ABF-476A-A3A2-1963EE15AA8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08" y="2688"/>
            <a:ext cx="560" cy="4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558720" imgH="482400" progId="Equation.DSMT4">
                    <p:embed/>
                  </p:oleObj>
                </mc:Choice>
                <mc:Fallback>
                  <p:oleObj name="Equation" r:id="rId3" imgW="558720" imgH="482400" progId="Equation.DSMT4">
                    <p:embed/>
                    <p:pic>
                      <p:nvPicPr>
                        <p:cNvPr id="697351" name="Object 1031">
                          <a:extLst>
                            <a:ext uri="{FF2B5EF4-FFF2-40B4-BE49-F238E27FC236}">
                              <a16:creationId xmlns:a16="http://schemas.microsoft.com/office/drawing/2014/main" id="{6938A4B2-0ABF-476A-A3A2-1963EE15AA8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2688"/>
                          <a:ext cx="560" cy="4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02541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97346" name="Text Box 1026">
                <a:extLst>
                  <a:ext uri="{FF2B5EF4-FFF2-40B4-BE49-F238E27FC236}">
                    <a16:creationId xmlns:a16="http://schemas.microsoft.com/office/drawing/2014/main" id="{F02DCFB0-C175-4247-A472-446AF92BBD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685800"/>
                <a:ext cx="8991600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dirty="0"/>
                  <a:t>	</a:t>
                </a:r>
                <a:r>
                  <a:rPr lang="ru-RU" altLang="ru-RU" dirty="0"/>
                  <a:t>В треугольнике </a:t>
                </a:r>
                <a:r>
                  <a:rPr lang="en-US" altLang="ru-RU" i="1" dirty="0"/>
                  <a:t>ABC AC = </a:t>
                </a:r>
                <a:r>
                  <a:rPr lang="en-US" altLang="ru-RU" dirty="0"/>
                  <a:t>5, </a:t>
                </a:r>
                <a:r>
                  <a:rPr lang="en-US" altLang="ru-RU" i="1" dirty="0"/>
                  <a:t>BC= </a:t>
                </a:r>
                <a:r>
                  <a:rPr lang="en-US" altLang="ru-RU" dirty="0"/>
                  <a:t>4, </a:t>
                </a:r>
                <a14:m>
                  <m:oMath xmlns:m="http://schemas.openxmlformats.org/officeDocument/2006/math">
                    <m:r>
                      <a:rPr lang="en-US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ru-R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a:rPr lang="en-US" altLang="ru-R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ru-R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altLang="ru-RU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a:rPr lang="en-US" altLang="ru-R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dirty="0"/>
                  <a:t> </a:t>
                </a:r>
                <a:r>
                  <a:rPr lang="ru-RU" altLang="ru-RU" dirty="0"/>
                  <a:t>Найдите </a:t>
                </a:r>
                <a:r>
                  <a:rPr lang="en-US" altLang="ru-RU" i="1" dirty="0"/>
                  <a:t>AB</a:t>
                </a:r>
                <a:r>
                  <a:rPr lang="ru-RU" altLang="ru-RU" dirty="0"/>
                  <a:t>. </a:t>
                </a:r>
              </a:p>
            </p:txBody>
          </p:sp>
        </mc:Choice>
        <mc:Fallback xmlns="">
          <p:sp>
            <p:nvSpPr>
              <p:cNvPr id="697346" name="Text Box 1026">
                <a:extLst>
                  <a:ext uri="{FF2B5EF4-FFF2-40B4-BE49-F238E27FC236}">
                    <a16:creationId xmlns:a16="http://schemas.microsoft.com/office/drawing/2014/main" id="{F02DCFB0-C175-4247-A472-446AF92BBD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685800"/>
                <a:ext cx="8991600" cy="830997"/>
              </a:xfrm>
              <a:prstGeom prst="rect">
                <a:avLst/>
              </a:prstGeom>
              <a:blipFill>
                <a:blip r:embed="rId2"/>
                <a:stretch>
                  <a:fillRect l="-1017" t="-5882" b="-1544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7347" name="Rectangle 1027">
            <a:extLst>
              <a:ext uri="{FF2B5EF4-FFF2-40B4-BE49-F238E27FC236}">
                <a16:creationId xmlns:a16="http://schemas.microsoft.com/office/drawing/2014/main" id="{34B00371-E08A-4F33-B404-69752F0E1E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00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0000"/>
                </a:solidFill>
              </a:rPr>
              <a:t>3*</a:t>
            </a:r>
            <a:endParaRPr lang="ru-RU" altLang="ru-RU" sz="3200" dirty="0">
              <a:solidFill>
                <a:srgbClr val="FF00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C6C2E07-52FE-6391-5A1B-D3A1CD9FA6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9682" y="1816695"/>
            <a:ext cx="3124636" cy="1848108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176E0F03-5016-9CF2-EB40-E471A11BE1DB}"/>
              </a:ext>
            </a:extLst>
          </p:cNvPr>
          <p:cNvGrpSpPr/>
          <p:nvPr/>
        </p:nvGrpSpPr>
        <p:grpSpPr>
          <a:xfrm>
            <a:off x="0" y="1836375"/>
            <a:ext cx="9144000" cy="3969245"/>
            <a:chOff x="0" y="1836375"/>
            <a:chExt cx="9144000" cy="39692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7350" name="Text Box 1030">
                  <a:extLst>
                    <a:ext uri="{FF2B5EF4-FFF2-40B4-BE49-F238E27FC236}">
                      <a16:creationId xmlns:a16="http://schemas.microsoft.com/office/drawing/2014/main" id="{C289FB70-351A-458C-B32B-038BFF6E8D9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4419600"/>
                  <a:ext cx="9144000" cy="13860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ru-RU" dirty="0">
                      <a:solidFill>
                        <a:srgbClr val="FF00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0000"/>
                      </a:solidFill>
                    </a:rPr>
                    <a:t>Решение. </a:t>
                  </a:r>
                  <a:r>
                    <a:rPr lang="ru-RU" altLang="ru-RU" dirty="0"/>
                    <a:t>Проведём биссектрису </a:t>
                  </a:r>
                  <a:r>
                    <a:rPr lang="en-US" altLang="ru-RU" i="1" dirty="0"/>
                    <a:t>CD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Тогда </a:t>
                  </a:r>
                  <a:r>
                    <a:rPr lang="en-US" altLang="ru-RU" i="1" dirty="0"/>
                    <a:t>CD</a:t>
                  </a:r>
                  <a:r>
                    <a:rPr lang="en-US" altLang="ru-RU" baseline="30000" dirty="0"/>
                    <a:t>2</a:t>
                  </a:r>
                  <a:r>
                    <a:rPr lang="en-US" altLang="ru-RU" dirty="0"/>
                    <a:t> = </a:t>
                  </a:r>
                  <a:r>
                    <a:rPr lang="en-US" altLang="ru-RU" i="1" dirty="0"/>
                    <a:t>AC</a:t>
                  </a:r>
                  <a14:m>
                    <m:oMath xmlns:m="http://schemas.openxmlformats.org/officeDocument/2006/math">
                      <m:r>
                        <a:rPr lang="en-US" alt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𝐵𝐶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𝐴𝐷</m:t>
                      </m:r>
                      <m:r>
                        <a:rPr lang="en-US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𝐵𝐷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dirty="0"/>
                    <a:t> </a:t>
                  </a:r>
                  <a:r>
                    <a:rPr lang="ru-RU" altLang="ru-RU" dirty="0"/>
                    <a:t>Следовательно, имеет место равенство 25</a:t>
                  </a:r>
                  <a:r>
                    <a:rPr lang="en-US" altLang="ru-RU" i="1" dirty="0"/>
                    <a:t>x</a:t>
                  </a:r>
                  <a:r>
                    <a:rPr lang="en-US" altLang="ru-RU" baseline="30000" dirty="0"/>
                    <a:t>2</a:t>
                  </a:r>
                  <a:r>
                    <a:rPr lang="en-US" altLang="ru-RU" dirty="0"/>
                    <a:t> = 20 – 20</a:t>
                  </a:r>
                  <a:r>
                    <a:rPr lang="en-US" altLang="ru-RU" i="1" dirty="0"/>
                    <a:t>x</a:t>
                  </a:r>
                  <a:r>
                    <a:rPr lang="en-US" altLang="ru-RU" baseline="30000" dirty="0"/>
                    <a:t>2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Откуда находим </a:t>
                  </a:r>
                  <a:r>
                    <a:rPr lang="en-US" altLang="ru-RU" i="1" dirty="0"/>
                    <a:t>x </a:t>
                  </a:r>
                  <a:r>
                    <a:rPr lang="en-US" altLang="ru-RU" dirty="0"/>
                    <a:t>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ru-RU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dirty="0"/>
                    <a:t> </a:t>
                  </a:r>
                  <a:r>
                    <a:rPr lang="ru-RU" altLang="ru-RU" dirty="0"/>
                    <a:t>Значит, </a:t>
                  </a:r>
                  <a:r>
                    <a:rPr lang="en-US" altLang="ru-RU" i="1" dirty="0"/>
                    <a:t>AB = </a:t>
                  </a:r>
                  <a:r>
                    <a:rPr lang="en-US" altLang="ru-RU" dirty="0"/>
                    <a:t>6.</a:t>
                  </a:r>
                  <a:endParaRPr lang="ru-RU" altLang="ru-RU" dirty="0"/>
                </a:p>
              </p:txBody>
            </p:sp>
          </mc:Choice>
          <mc:Fallback xmlns="">
            <p:sp>
              <p:nvSpPr>
                <p:cNvPr id="697350" name="Text Box 1030">
                  <a:extLst>
                    <a:ext uri="{FF2B5EF4-FFF2-40B4-BE49-F238E27FC236}">
                      <a16:creationId xmlns:a16="http://schemas.microsoft.com/office/drawing/2014/main" id="{C289FB70-351A-458C-B32B-038BFF6E8D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419600"/>
                  <a:ext cx="9144000" cy="1386020"/>
                </a:xfrm>
                <a:prstGeom prst="rect">
                  <a:avLst/>
                </a:prstGeom>
                <a:blipFill>
                  <a:blip r:embed="rId4"/>
                  <a:stretch>
                    <a:fillRect l="-1000" t="-3524" b="-132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F0217F64-ABD8-9D5B-7B6C-A290A360E3F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09682" y="1836375"/>
              <a:ext cx="3124636" cy="1857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0118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>
            <a:extLst>
              <a:ext uri="{FF2B5EF4-FFF2-40B4-BE49-F238E27FC236}">
                <a16:creationId xmlns:a16="http://schemas.microsoft.com/office/drawing/2014/main" id="{29214315-C8D4-4B71-8823-72C38DFD66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4*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24995" name="Text Box 3">
            <a:extLst>
              <a:ext uri="{FF2B5EF4-FFF2-40B4-BE49-F238E27FC236}">
                <a16:creationId xmlns:a16="http://schemas.microsoft.com/office/drawing/2014/main" id="{407D6073-7A79-4061-A1A3-FBD94B38C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Найдите геометрическое место точек </a:t>
            </a:r>
            <a:r>
              <a:rPr lang="en-US" altLang="ru-RU" sz="3200" i="1" dirty="0"/>
              <a:t>C</a:t>
            </a:r>
            <a:r>
              <a:rPr lang="ru-RU" altLang="ru-RU" sz="3200" dirty="0"/>
              <a:t>, сумма квадратов расстояний от которых до двух данных точек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 </a:t>
            </a:r>
            <a:r>
              <a:rPr lang="ru-RU" altLang="ru-RU" sz="3200" dirty="0"/>
              <a:t>постоянна</a:t>
            </a:r>
            <a:r>
              <a:rPr lang="en-US" altLang="ru-RU" sz="3200" dirty="0"/>
              <a:t> </a:t>
            </a:r>
            <a:r>
              <a:rPr lang="ru-RU" altLang="ru-RU" sz="3200" dirty="0"/>
              <a:t>и равна </a:t>
            </a:r>
            <a:r>
              <a:rPr lang="en-US" altLang="ru-RU" sz="3200" i="1" dirty="0"/>
              <a:t>c</a:t>
            </a:r>
            <a:r>
              <a:rPr lang="en-US" altLang="ru-RU" sz="3200" baseline="30000" dirty="0"/>
              <a:t>2</a:t>
            </a:r>
            <a:r>
              <a:rPr lang="en-US" altLang="ru-RU" sz="3200" dirty="0"/>
              <a:t>, </a:t>
            </a:r>
            <a:r>
              <a:rPr lang="ru-RU" altLang="ru-RU" sz="3200" dirty="0"/>
              <a:t>т.е. </a:t>
            </a:r>
            <a:r>
              <a:rPr lang="en-US" altLang="ru-RU" sz="3200" i="1" dirty="0"/>
              <a:t>AC</a:t>
            </a:r>
            <a:r>
              <a:rPr lang="en-US" altLang="ru-RU" sz="3200" baseline="30000" dirty="0"/>
              <a:t>2</a:t>
            </a:r>
            <a:r>
              <a:rPr lang="en-US" altLang="ru-RU" sz="3200" dirty="0"/>
              <a:t> + </a:t>
            </a:r>
            <a:r>
              <a:rPr lang="en-US" altLang="ru-RU" sz="3200" i="1" dirty="0"/>
              <a:t>BC</a:t>
            </a:r>
            <a:r>
              <a:rPr lang="en-US" altLang="ru-RU" sz="3200" baseline="30000" dirty="0"/>
              <a:t>2</a:t>
            </a:r>
            <a:r>
              <a:rPr lang="en-US" altLang="ru-RU" sz="3200" dirty="0"/>
              <a:t> = </a:t>
            </a:r>
            <a:r>
              <a:rPr lang="en-US" altLang="ru-RU" sz="3200" i="1" dirty="0"/>
              <a:t>c</a:t>
            </a:r>
            <a:r>
              <a:rPr lang="en-US" altLang="ru-RU" sz="3200" baseline="30000" dirty="0"/>
              <a:t>2</a:t>
            </a:r>
            <a:r>
              <a:rPr lang="en-US" altLang="ru-RU" sz="3200" dirty="0"/>
              <a:t>.</a:t>
            </a:r>
            <a:endParaRPr lang="ru-RU" altLang="ru-RU" sz="3200" dirty="0"/>
          </a:p>
        </p:txBody>
      </p:sp>
      <p:grpSp>
        <p:nvGrpSpPr>
          <p:cNvPr id="725002" name="Group 10">
            <a:extLst>
              <a:ext uri="{FF2B5EF4-FFF2-40B4-BE49-F238E27FC236}">
                <a16:creationId xmlns:a16="http://schemas.microsoft.com/office/drawing/2014/main" id="{5699C849-DA3F-4062-B813-8403194145D7}"/>
              </a:ext>
            </a:extLst>
          </p:cNvPr>
          <p:cNvGrpSpPr>
            <a:grpSpLocks/>
          </p:cNvGrpSpPr>
          <p:nvPr/>
        </p:nvGrpSpPr>
        <p:grpSpPr bwMode="auto">
          <a:xfrm>
            <a:off x="0" y="2590800"/>
            <a:ext cx="8915400" cy="3937000"/>
            <a:chOff x="0" y="1632"/>
            <a:chExt cx="5616" cy="2480"/>
          </a:xfrm>
        </p:grpSpPr>
        <p:sp>
          <p:nvSpPr>
            <p:cNvPr id="724997" name="Text Box 5">
              <a:extLst>
                <a:ext uri="{FF2B5EF4-FFF2-40B4-BE49-F238E27FC236}">
                  <a16:creationId xmlns:a16="http://schemas.microsoft.com/office/drawing/2014/main" id="{22F100C1-86A4-422B-A70D-1C68C48E20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632"/>
              <a:ext cx="3504" cy="2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Решение.</a:t>
              </a:r>
              <a:r>
                <a:rPr lang="en-US" altLang="ru-RU" sz="2800" dirty="0">
                  <a:solidFill>
                    <a:srgbClr val="FF3300"/>
                  </a:solidFill>
                </a:rPr>
                <a:t> </a:t>
              </a:r>
              <a:r>
                <a:rPr lang="ru-RU" altLang="ru-RU" sz="2800" dirty="0"/>
                <a:t>Если 2</a:t>
              </a:r>
              <a:r>
                <a:rPr lang="en-US" altLang="ru-RU" sz="2800" i="1" dirty="0"/>
                <a:t>c</a:t>
              </a:r>
              <a:r>
                <a:rPr lang="en-US" altLang="ru-RU" sz="2800" baseline="30000" dirty="0"/>
                <a:t>2</a:t>
              </a:r>
              <a:r>
                <a:rPr lang="en-US" altLang="ru-RU" sz="2800" i="1" dirty="0"/>
                <a:t> </a:t>
              </a:r>
              <a:r>
                <a:rPr lang="en-US" altLang="ru-RU" sz="2800" dirty="0"/>
                <a:t>&lt; </a:t>
              </a:r>
              <a:r>
                <a:rPr lang="en-US" altLang="ru-RU" sz="2800" i="1" dirty="0"/>
                <a:t>AB</a:t>
              </a:r>
              <a:r>
                <a:rPr lang="en-US" altLang="ru-RU" sz="2800" baseline="30000" dirty="0"/>
                <a:t>2</a:t>
              </a:r>
              <a:r>
                <a:rPr lang="en-US" altLang="ru-RU" sz="2800" dirty="0"/>
                <a:t>, </a:t>
              </a:r>
              <a:r>
                <a:rPr lang="ru-RU" altLang="ru-RU" sz="2800" dirty="0"/>
                <a:t>то таких точек нет. </a:t>
              </a:r>
              <a:endParaRPr lang="en-US" altLang="ru-RU" sz="2800" dirty="0"/>
            </a:p>
            <a:p>
              <a:pPr algn="just">
                <a:spcBef>
                  <a:spcPct val="50000"/>
                </a:spcBef>
              </a:pPr>
              <a:r>
                <a:rPr lang="ru-RU" altLang="ru-RU" sz="2800" dirty="0"/>
                <a:t>	Если 2</a:t>
              </a:r>
              <a:r>
                <a:rPr lang="en-US" altLang="ru-RU" sz="2800" i="1" dirty="0"/>
                <a:t>c</a:t>
              </a:r>
              <a:r>
                <a:rPr lang="en-US" altLang="ru-RU" sz="2800" baseline="30000" dirty="0"/>
                <a:t>2</a:t>
              </a:r>
              <a:r>
                <a:rPr lang="en-US" altLang="ru-RU" sz="2800" i="1" dirty="0"/>
                <a:t> </a:t>
              </a:r>
              <a:r>
                <a:rPr lang="ru-RU" altLang="ru-RU" sz="2800" dirty="0"/>
                <a:t>=</a:t>
              </a:r>
              <a:r>
                <a:rPr lang="en-US" altLang="ru-RU" sz="2800" dirty="0"/>
                <a:t> </a:t>
              </a:r>
              <a:r>
                <a:rPr lang="en-US" altLang="ru-RU" sz="2800" i="1" dirty="0"/>
                <a:t>AB</a:t>
              </a:r>
              <a:r>
                <a:rPr lang="en-US" altLang="ru-RU" sz="2800" baseline="30000" dirty="0"/>
                <a:t>2</a:t>
              </a:r>
              <a:r>
                <a:rPr lang="en-US" altLang="ru-RU" sz="2800" dirty="0"/>
                <a:t>, </a:t>
              </a:r>
              <a:r>
                <a:rPr lang="ru-RU" altLang="ru-RU" sz="2800" dirty="0"/>
                <a:t>то имеется одна точка – середина отрезка </a:t>
              </a:r>
              <a:r>
                <a:rPr lang="en-US" altLang="ru-RU" sz="2800" i="1" dirty="0"/>
                <a:t>AB</a:t>
              </a:r>
              <a:r>
                <a:rPr lang="ru-RU" altLang="ru-RU" sz="2800" dirty="0"/>
                <a:t>. </a:t>
              </a:r>
              <a:endParaRPr lang="en-US" altLang="ru-RU" sz="2800" dirty="0"/>
            </a:p>
            <a:p>
              <a:pPr algn="just">
                <a:spcBef>
                  <a:spcPct val="50000"/>
                </a:spcBef>
              </a:pPr>
              <a:r>
                <a:rPr lang="ru-RU" altLang="ru-RU" sz="2800" dirty="0"/>
                <a:t>	Если 2</a:t>
              </a:r>
              <a:r>
                <a:rPr lang="en-US" altLang="ru-RU" sz="2800" i="1" dirty="0"/>
                <a:t>c</a:t>
              </a:r>
              <a:r>
                <a:rPr lang="en-US" altLang="ru-RU" sz="2800" baseline="30000" dirty="0"/>
                <a:t>2</a:t>
              </a:r>
              <a:r>
                <a:rPr lang="en-US" altLang="ru-RU" sz="2800" i="1" dirty="0"/>
                <a:t> </a:t>
              </a:r>
              <a:r>
                <a:rPr lang="en-US" altLang="ru-RU" sz="2800" dirty="0"/>
                <a:t>&gt; </a:t>
              </a:r>
              <a:r>
                <a:rPr lang="en-US" altLang="ru-RU" sz="2800" i="1" dirty="0"/>
                <a:t>AB</a:t>
              </a:r>
              <a:r>
                <a:rPr lang="en-US" altLang="ru-RU" sz="2800" baseline="30000" dirty="0"/>
                <a:t>2</a:t>
              </a:r>
              <a:r>
                <a:rPr lang="en-US" altLang="ru-RU" sz="2800" dirty="0"/>
                <a:t>, </a:t>
              </a:r>
              <a:r>
                <a:rPr lang="ru-RU" altLang="ru-RU" sz="2800" dirty="0"/>
                <a:t>то искомым ГМТ является окружность с центром в середине отрезка </a:t>
              </a:r>
              <a:r>
                <a:rPr lang="en-US" altLang="ru-RU" sz="2800" i="1" dirty="0"/>
                <a:t>AB </a:t>
              </a:r>
              <a:r>
                <a:rPr lang="ru-RU" altLang="ru-RU" sz="2800" dirty="0"/>
                <a:t>и диаметром </a:t>
              </a:r>
              <a:r>
                <a:rPr lang="en-US" altLang="ru-RU" sz="2800" i="1" dirty="0"/>
                <a:t>d</a:t>
              </a:r>
              <a:r>
                <a:rPr lang="en-US" altLang="ru-RU" sz="2800" dirty="0"/>
                <a:t>, </a:t>
              </a:r>
              <a:r>
                <a:rPr lang="en-US" altLang="ru-RU" sz="2800" i="1" dirty="0"/>
                <a:t>d</a:t>
              </a:r>
              <a:r>
                <a:rPr lang="en-US" altLang="ru-RU" sz="2800" baseline="30000" dirty="0"/>
                <a:t>2 </a:t>
              </a:r>
              <a:r>
                <a:rPr lang="en-US" altLang="ru-RU" sz="2800" dirty="0"/>
                <a:t>= 2</a:t>
              </a:r>
              <a:r>
                <a:rPr lang="en-US" altLang="ru-RU" sz="2800" i="1" dirty="0"/>
                <a:t>c</a:t>
              </a:r>
              <a:r>
                <a:rPr lang="en-US" altLang="ru-RU" sz="2800" baseline="30000" dirty="0"/>
                <a:t>2</a:t>
              </a:r>
              <a:r>
                <a:rPr lang="en-US" altLang="ru-RU" sz="2800" dirty="0"/>
                <a:t> – </a:t>
              </a:r>
              <a:r>
                <a:rPr lang="en-US" altLang="ru-RU" sz="2800" i="1" dirty="0"/>
                <a:t>AB</a:t>
              </a:r>
              <a:r>
                <a:rPr lang="en-US" altLang="ru-RU" sz="2800" baseline="30000" dirty="0"/>
                <a:t>2</a:t>
              </a:r>
              <a:r>
                <a:rPr lang="en-US" altLang="ru-RU" sz="2800" dirty="0"/>
                <a:t>.</a:t>
              </a:r>
              <a:endParaRPr lang="ru-RU" altLang="ru-RU" sz="2800" dirty="0"/>
            </a:p>
          </p:txBody>
        </p:sp>
        <p:graphicFrame>
          <p:nvGraphicFramePr>
            <p:cNvPr id="725000" name="Object 8">
              <a:extLst>
                <a:ext uri="{FF2B5EF4-FFF2-40B4-BE49-F238E27FC236}">
                  <a16:creationId xmlns:a16="http://schemas.microsoft.com/office/drawing/2014/main" id="{B193087B-5802-44CF-8DAA-33D2683C269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00" y="1728"/>
            <a:ext cx="2016" cy="20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3" imgW="3200000" imgH="3200000" progId="Paint.Picture">
                    <p:embed/>
                  </p:oleObj>
                </mc:Choice>
                <mc:Fallback>
                  <p:oleObj name="Точечный рисунок" r:id="rId3" imgW="3200000" imgH="3200000" progId="Paint.Picture">
                    <p:embed/>
                    <p:pic>
                      <p:nvPicPr>
                        <p:cNvPr id="725000" name="Object 8">
                          <a:extLst>
                            <a:ext uri="{FF2B5EF4-FFF2-40B4-BE49-F238E27FC236}">
                              <a16:creationId xmlns:a16="http://schemas.microsoft.com/office/drawing/2014/main" id="{B193087B-5802-44CF-8DAA-33D2683C269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0" y="1728"/>
                          <a:ext cx="2016" cy="20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49789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FB7B336B-40E8-4E74-B229-BFAA127C1B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29091" name="Text Box 3">
            <a:extLst>
              <a:ext uri="{FF2B5EF4-FFF2-40B4-BE49-F238E27FC236}">
                <a16:creationId xmlns:a16="http://schemas.microsoft.com/office/drawing/2014/main" id="{EDFB1F76-C39B-42BA-8DAB-431469BE3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геометрическое место точек </a:t>
            </a:r>
            <a:r>
              <a:rPr lang="en-US" altLang="ru-RU" sz="3200" i="1" dirty="0"/>
              <a:t>C</a:t>
            </a:r>
            <a:r>
              <a:rPr lang="ru-RU" altLang="ru-RU" sz="3200" dirty="0"/>
              <a:t>, сумма квадратов расстояний от которых до двух данных точек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 </a:t>
            </a:r>
            <a:r>
              <a:rPr lang="ru-RU" altLang="ru-RU" sz="3200" dirty="0"/>
              <a:t>постоянна</a:t>
            </a:r>
            <a:r>
              <a:rPr lang="en-US" altLang="ru-RU" sz="3200" dirty="0"/>
              <a:t> </a:t>
            </a:r>
            <a:r>
              <a:rPr lang="ru-RU" altLang="ru-RU" sz="3200" dirty="0"/>
              <a:t>и равна 10</a:t>
            </a:r>
            <a:r>
              <a:rPr lang="en-US" altLang="ru-RU" sz="3200" dirty="0"/>
              <a:t>.</a:t>
            </a:r>
            <a:r>
              <a:rPr lang="ru-RU" altLang="ru-RU" sz="3200" dirty="0"/>
              <a:t> Стороны клеток равны 1.</a:t>
            </a:r>
          </a:p>
        </p:txBody>
      </p:sp>
      <p:graphicFrame>
        <p:nvGraphicFramePr>
          <p:cNvPr id="729095" name="Object 7">
            <a:extLst>
              <a:ext uri="{FF2B5EF4-FFF2-40B4-BE49-F238E27FC236}">
                <a16:creationId xmlns:a16="http://schemas.microsoft.com/office/drawing/2014/main" id="{DC6F8F30-FD88-4FEA-9405-70EB0C6CD9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2667000"/>
          <a:ext cx="2686050" cy="268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2685714" imgH="2685714" progId="Paint.Picture">
                  <p:embed/>
                </p:oleObj>
              </mc:Choice>
              <mc:Fallback>
                <p:oleObj name="Точечный рисунок" r:id="rId3" imgW="2685714" imgH="2685714" progId="Paint.Picture">
                  <p:embed/>
                  <p:pic>
                    <p:nvPicPr>
                      <p:cNvPr id="729095" name="Object 7">
                        <a:extLst>
                          <a:ext uri="{FF2B5EF4-FFF2-40B4-BE49-F238E27FC236}">
                            <a16:creationId xmlns:a16="http://schemas.microsoft.com/office/drawing/2014/main" id="{DC6F8F30-FD88-4FEA-9405-70EB0C6CD9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667000"/>
                        <a:ext cx="2686050" cy="268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29097" name="Group 9">
            <a:extLst>
              <a:ext uri="{FF2B5EF4-FFF2-40B4-BE49-F238E27FC236}">
                <a16:creationId xmlns:a16="http://schemas.microsoft.com/office/drawing/2014/main" id="{1FC4C457-E6FB-46A6-8FC0-E6E6840053C0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667000"/>
            <a:ext cx="5353050" cy="2686050"/>
            <a:chOff x="336" y="1680"/>
            <a:chExt cx="3372" cy="1692"/>
          </a:xfrm>
        </p:grpSpPr>
        <p:sp>
          <p:nvSpPr>
            <p:cNvPr id="729093" name="Text Box 5">
              <a:extLst>
                <a:ext uri="{FF2B5EF4-FFF2-40B4-BE49-F238E27FC236}">
                  <a16:creationId xmlns:a16="http://schemas.microsoft.com/office/drawing/2014/main" id="{F6E11F06-0174-48BA-94A0-7DA4A6C4E0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24"/>
              <a:ext cx="139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endParaRPr lang="ru-RU" altLang="ru-RU" sz="2800"/>
            </a:p>
          </p:txBody>
        </p:sp>
        <p:graphicFrame>
          <p:nvGraphicFramePr>
            <p:cNvPr id="729096" name="Object 8">
              <a:extLst>
                <a:ext uri="{FF2B5EF4-FFF2-40B4-BE49-F238E27FC236}">
                  <a16:creationId xmlns:a16="http://schemas.microsoft.com/office/drawing/2014/main" id="{6385C927-FDBE-422C-AEFD-49718589966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16" y="1680"/>
            <a:ext cx="1692" cy="1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5" imgW="2685714" imgH="2685714" progId="Paint.Picture">
                    <p:embed/>
                  </p:oleObj>
                </mc:Choice>
                <mc:Fallback>
                  <p:oleObj name="Точечный рисунок" r:id="rId5" imgW="2685714" imgH="2685714" progId="Paint.Picture">
                    <p:embed/>
                    <p:pic>
                      <p:nvPicPr>
                        <p:cNvPr id="729096" name="Object 8">
                          <a:extLst>
                            <a:ext uri="{FF2B5EF4-FFF2-40B4-BE49-F238E27FC236}">
                              <a16:creationId xmlns:a16="http://schemas.microsoft.com/office/drawing/2014/main" id="{6385C927-FDBE-422C-AEFD-49718589966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1680"/>
                          <a:ext cx="1692" cy="16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30900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>
            <a:extLst>
              <a:ext uri="{FF2B5EF4-FFF2-40B4-BE49-F238E27FC236}">
                <a16:creationId xmlns:a16="http://schemas.microsoft.com/office/drawing/2014/main" id="{FB7B336B-40E8-4E74-B229-BFAA127C1B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29091" name="Text Box 3">
            <a:extLst>
              <a:ext uri="{FF2B5EF4-FFF2-40B4-BE49-F238E27FC236}">
                <a16:creationId xmlns:a16="http://schemas.microsoft.com/office/drawing/2014/main" id="{EDFB1F76-C39B-42BA-8DAB-431469BE3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335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32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Ширина участка реки с параллельными берегами равна 1 км. Расстояние между двумя пунктами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одном берегу равно 1 км. Из пункта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выходит катер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направлении противоположного берега со скоростью 10 км/ч. Из пункта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то же время на перехват первому катеру выходит катер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 скоростью 15 км/ч. Сможет ли первый катер достичь противоположного берега так, чтобы второй катер его не перехватил?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363533B-41CF-02FA-FE54-A10D19DBB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3204" y="3709710"/>
            <a:ext cx="4195387" cy="270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822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29091" name="Text Box 3">
                <a:extLst>
                  <a:ext uri="{FF2B5EF4-FFF2-40B4-BE49-F238E27FC236}">
                    <a16:creationId xmlns:a16="http://schemas.microsoft.com/office/drawing/2014/main" id="{EDFB1F76-C39B-42BA-8DAB-431469BE30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1778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44958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altLang="ru-RU" sz="3200" dirty="0">
                    <a:solidFill>
                      <a:srgbClr val="FF00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0000"/>
                    </a:solidFill>
                  </a:rPr>
                  <a:t>Решение. </a:t>
                </a:r>
                <a:r>
                  <a:rPr lang="ru-RU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Выясним, существует ли направление движения первого катера, при котором второму катеру не удастся его перехватить. 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Обозначим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угол между направлением движения первого катера и направления, перпендикулярного берегам реки. </a:t>
                </a:r>
                <a:endParaRPr lang="ru-RU" altLang="ru-RU" dirty="0"/>
              </a:p>
            </p:txBody>
          </p:sp>
        </mc:Choice>
        <mc:Fallback>
          <p:sp>
            <p:nvSpPr>
              <p:cNvPr id="729091" name="Text Box 3">
                <a:extLst>
                  <a:ext uri="{FF2B5EF4-FFF2-40B4-BE49-F238E27FC236}">
                    <a16:creationId xmlns:a16="http://schemas.microsoft.com/office/drawing/2014/main" id="{EDFB1F76-C39B-42BA-8DAB-431469BE30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1778179"/>
              </a:xfrm>
              <a:prstGeom prst="rect">
                <a:avLst/>
              </a:prstGeom>
              <a:blipFill>
                <a:blip r:embed="rId3"/>
                <a:stretch>
                  <a:fillRect l="-1000" r="-1000" b="-68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30AF206-DACF-3D4C-320E-7B44EF4ECC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1969368"/>
            <a:ext cx="4070814" cy="265563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78F14B0C-E111-38A2-CDAC-D99DB233CB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057811"/>
                <a:ext cx="9144000" cy="12839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ru-RU" altLang="ru-RU" sz="3200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/>
                  <a:t>Получим равенство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/>
                        </m:ctrlPr>
                      </m:sSupPr>
                      <m:e>
                        <m:r>
                          <a:rPr lang="ru-RU" i="1"/>
                          <m:t>(</m:t>
                        </m:r>
                        <m:sSub>
                          <m:sSubPr>
                            <m:ctrlPr>
                              <a:rPr lang="ru-RU" i="1"/>
                            </m:ctrlPr>
                          </m:sSubPr>
                          <m:e>
                            <m:r>
                              <a:rPr lang="en-US" i="1"/>
                              <m:t>𝐴</m:t>
                            </m:r>
                          </m:e>
                          <m:sub>
                            <m:r>
                              <a:rPr lang="ru-RU" i="1"/>
                              <m:t>2</m:t>
                            </m:r>
                          </m:sub>
                        </m:sSub>
                        <m:r>
                          <a:rPr lang="ru-RU" i="1"/>
                          <m:t>𝐶</m:t>
                        </m:r>
                        <m:r>
                          <a:rPr lang="ru-RU" i="1"/>
                          <m:t>)</m:t>
                        </m:r>
                      </m:e>
                      <m:sup>
                        <m:r>
                          <a:rPr lang="ru-RU" i="1"/>
                          <m:t>2</m:t>
                        </m:r>
                      </m:sup>
                    </m:sSup>
                    <m:r>
                      <a:rPr lang="ru-RU" i="1"/>
                      <m:t>=</m:t>
                    </m:r>
                    <m:f>
                      <m:fPr>
                        <m:ctrlPr>
                          <a:rPr lang="ru-RU" i="1"/>
                        </m:ctrlPr>
                      </m:fPr>
                      <m:num>
                        <m:r>
                          <a:rPr lang="ru-RU" i="1"/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i="1"/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ru-RU"/>
                              <m:t>cos</m:t>
                            </m:r>
                          </m:e>
                          <m:sup>
                            <m:r>
                              <a:rPr lang="ru-RU" i="1"/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ru-RU"/>
                          <m:t>φ</m:t>
                        </m:r>
                      </m:den>
                    </m:f>
                    <m:r>
                      <a:rPr lang="ru-RU" i="1"/>
                      <m:t>+1−</m:t>
                    </m:r>
                    <m:f>
                      <m:fPr>
                        <m:ctrlPr>
                          <a:rPr lang="ru-RU" i="1"/>
                        </m:ctrlPr>
                      </m:fPr>
                      <m:num>
                        <m:r>
                          <a:rPr lang="ru-RU" i="1"/>
                          <m:t>2</m:t>
                        </m:r>
                        <m:func>
                          <m:funcPr>
                            <m:ctrlPr>
                              <a:rPr lang="ru-RU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/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ru-RU" i="1"/>
                                </m:ctrlPr>
                              </m:dPr>
                              <m:e>
                                <m:r>
                                  <a:rPr lang="ru-RU" i="1"/>
                                  <m:t>90°+</m:t>
                                </m:r>
                                <m:r>
                                  <m:rPr>
                                    <m:sty m:val="p"/>
                                  </m:rPr>
                                  <a:rPr lang="ru-RU"/>
                                  <m:t>φ</m:t>
                                </m:r>
                              </m:e>
                            </m:d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ru-RU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/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ru-RU"/>
                              <m:t>φ</m:t>
                            </m:r>
                          </m:e>
                        </m:func>
                      </m:den>
                    </m:f>
                    <m:r>
                      <a:rPr lang="ru-RU" i="1"/>
                      <m:t>,</m:t>
                    </m:r>
                  </m:oMath>
                </a14:m>
                <a:r>
                  <a:rPr lang="ru-RU" dirty="0"/>
                  <a:t> а квадрат времени будет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/>
                        </m:ctrlPr>
                      </m:fPr>
                      <m:num>
                        <m:r>
                          <a:rPr lang="ru-RU" i="1"/>
                          <m:t>1</m:t>
                        </m:r>
                      </m:num>
                      <m:den>
                        <m:r>
                          <a:rPr lang="ru-RU" i="1"/>
                          <m:t>225</m:t>
                        </m:r>
                      </m:den>
                    </m:f>
                    <m:d>
                      <m:dPr>
                        <m:ctrlPr>
                          <a:rPr lang="ru-RU" i="1"/>
                        </m:ctrlPr>
                      </m:dPr>
                      <m:e>
                        <m:f>
                          <m:fPr>
                            <m:ctrlPr>
                              <a:rPr lang="ru-RU" i="1"/>
                            </m:ctrlPr>
                          </m:fPr>
                          <m:num>
                            <m:r>
                              <a:rPr lang="ru-RU" i="1"/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/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ru-RU"/>
                                  <m:t>cos</m:t>
                                </m:r>
                              </m:e>
                              <m:sup>
                                <m:r>
                                  <a:rPr lang="ru-RU" i="1"/>
                                  <m:t>2</m:t>
                                </m:r>
                              </m:sup>
                            </m:sSup>
                            <m:r>
                              <m:rPr>
                                <m:sty m:val="p"/>
                              </m:rPr>
                              <a:rPr lang="ru-RU"/>
                              <m:t>φ</m:t>
                            </m:r>
                          </m:den>
                        </m:f>
                        <m:r>
                          <a:rPr lang="ru-RU" i="1"/>
                          <m:t>+1−</m:t>
                        </m:r>
                        <m:f>
                          <m:fPr>
                            <m:ctrlPr>
                              <a:rPr lang="ru-RU" i="1"/>
                            </m:ctrlPr>
                          </m:fPr>
                          <m:num>
                            <m:r>
                              <a:rPr lang="ru-RU" i="1"/>
                              <m:t>2</m:t>
                            </m:r>
                            <m:func>
                              <m:funcPr>
                                <m:ctrlPr>
                                  <a:rPr lang="ru-RU" i="1"/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ru-RU"/>
                                  <m:t>cos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ru-RU" i="1"/>
                                    </m:ctrlPr>
                                  </m:dPr>
                                  <m:e>
                                    <m:r>
                                      <a:rPr lang="ru-RU" i="1"/>
                                      <m:t>90°+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ru-RU"/>
                                      <m:t>φ</m:t>
                                    </m:r>
                                  </m:e>
                                </m:d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ru-RU" i="1"/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ru-RU"/>
                                  <m:t>cos</m:t>
                                </m:r>
                              </m:fName>
                              <m:e>
                                <m:r>
                                  <m:rPr>
                                    <m:sty m:val="p"/>
                                  </m:rPr>
                                  <a:rPr lang="ru-RU"/>
                                  <m:t>φ</m:t>
                                </m:r>
                              </m:e>
                            </m:func>
                          </m:den>
                        </m:f>
                      </m:e>
                    </m:d>
                    <m:r>
                      <a:rPr lang="en-US" i="1"/>
                      <m:t>.</m:t>
                    </m:r>
                  </m:oMath>
                </a14:m>
                <a:r>
                  <a:rPr lang="ru-RU" altLang="ru-RU" dirty="0"/>
                  <a:t> </a:t>
                </a:r>
              </a:p>
            </p:txBody>
          </p:sp>
        </mc:Choice>
        <mc:Fallback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78F14B0C-E111-38A2-CDAC-D99DB233CB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057811"/>
                <a:ext cx="9144000" cy="1283941"/>
              </a:xfrm>
              <a:prstGeom prst="rect">
                <a:avLst/>
              </a:prstGeom>
              <a:blipFill>
                <a:blip r:embed="rId5"/>
                <a:stretch>
                  <a:fillRect l="-1000" r="-1000" b="-4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1ADF9D34-6161-270B-7D14-0783E536B7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3928" y="1689727"/>
                <a:ext cx="5220072" cy="31768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indent="44958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altLang="ru-RU" sz="3200" dirty="0">
                    <a:solidFill>
                      <a:srgbClr val="FF0000"/>
                    </a:solidFill>
                  </a:rPr>
                  <a:t>	</a:t>
                </a:r>
                <a:r>
                  <a:rPr lang="ru-RU" sz="2000" dirty="0"/>
                  <a:t> </a:t>
                </a:r>
                <a:r>
                  <a:rPr lang="ru-RU" dirty="0"/>
                  <a:t>Тогда путь </a:t>
                </a:r>
                <a:r>
                  <a:rPr lang="en-US" i="1" dirty="0"/>
                  <a:t>A</a:t>
                </a:r>
                <a:r>
                  <a:rPr lang="ru-RU" baseline="-25000" dirty="0"/>
                  <a:t>1</a:t>
                </a:r>
                <a:r>
                  <a:rPr lang="en-US" i="1" dirty="0"/>
                  <a:t>C</a:t>
                </a:r>
                <a:r>
                  <a:rPr lang="ru-RU" dirty="0"/>
                  <a:t>, который пройдёт первый катер будет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φ</m:t>
                            </m:r>
                          </m:e>
                        </m:func>
                      </m:den>
                    </m:f>
                  </m:oMath>
                </a14:m>
                <a:r>
                  <a:rPr lang="ru-RU" dirty="0"/>
                  <a:t> (км), а время будет равно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ru-RU">
                                <a:latin typeface="Cambria Math" panose="02040503050406030204" pitchFamily="18" charset="0"/>
                              </a:rPr>
                              <m:t>10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φ</m:t>
                            </m:r>
                          </m:e>
                        </m:func>
                      </m:den>
                    </m:f>
                  </m:oMath>
                </a14:m>
                <a:r>
                  <a:rPr lang="ru-RU" dirty="0"/>
                  <a:t> (ч). Для нахождения пути </a:t>
                </a:r>
                <a:r>
                  <a:rPr lang="en-US" i="1" dirty="0"/>
                  <a:t>A</a:t>
                </a:r>
                <a:r>
                  <a:rPr lang="ru-RU" baseline="-25000" dirty="0"/>
                  <a:t>2</a:t>
                </a:r>
                <a:r>
                  <a:rPr lang="en-US" i="1" dirty="0"/>
                  <a:t>C</a:t>
                </a:r>
                <a:r>
                  <a:rPr lang="ru-RU" dirty="0"/>
                  <a:t>, который пройдёт второй катер воспользуемся теоремой косинусов, применённой к треугольнику </a:t>
                </a:r>
                <a:r>
                  <a:rPr lang="en-US" i="1" dirty="0"/>
                  <a:t>A</a:t>
                </a:r>
                <a:r>
                  <a:rPr lang="ru-RU" baseline="-25000" dirty="0"/>
                  <a:t>1</a:t>
                </a:r>
                <a:r>
                  <a:rPr lang="en-US" i="1" dirty="0"/>
                  <a:t>A</a:t>
                </a:r>
                <a:r>
                  <a:rPr lang="ru-RU" baseline="-25000" dirty="0"/>
                  <a:t>2</a:t>
                </a:r>
                <a:r>
                  <a:rPr lang="en-US" i="1" dirty="0"/>
                  <a:t>C</a:t>
                </a:r>
                <a:r>
                  <a:rPr lang="ru-RU" dirty="0"/>
                  <a:t>. </a:t>
                </a:r>
                <a:endParaRPr lang="ru-RU" altLang="ru-RU" dirty="0"/>
              </a:p>
            </p:txBody>
          </p:sp>
        </mc:Choice>
        <mc:Fallback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1ADF9D34-6161-270B-7D14-0783E536B7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23928" y="1689727"/>
                <a:ext cx="5220072" cy="3176895"/>
              </a:xfrm>
              <a:prstGeom prst="rect">
                <a:avLst/>
              </a:prstGeom>
              <a:blipFill>
                <a:blip r:embed="rId6"/>
                <a:stretch>
                  <a:fillRect l="-1869" r="-1752" b="-34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146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9" name="Text Box 3">
            <a:extLst>
              <a:ext uri="{FF2B5EF4-FFF2-40B4-BE49-F238E27FC236}">
                <a16:creationId xmlns:a16="http://schemas.microsoft.com/office/drawing/2014/main" id="{0BEF6D86-075E-46B8-B077-C86F52A4D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575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Сумма квадратов диагоналей параллелограмма равна сумме квадратов его сторон. </a:t>
            </a:r>
          </a:p>
        </p:txBody>
      </p:sp>
      <p:pic>
        <p:nvPicPr>
          <p:cNvPr id="700421" name="Picture 5">
            <a:extLst>
              <a:ext uri="{FF2B5EF4-FFF2-40B4-BE49-F238E27FC236}">
                <a16:creationId xmlns:a16="http://schemas.microsoft.com/office/drawing/2014/main" id="{BB17ABF2-A666-48A6-893F-DFDC768E4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050" y="1293813"/>
            <a:ext cx="3783013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00425" name="Group 9">
            <a:extLst>
              <a:ext uri="{FF2B5EF4-FFF2-40B4-BE49-F238E27FC236}">
                <a16:creationId xmlns:a16="http://schemas.microsoft.com/office/drawing/2014/main" id="{148AEF45-B9D9-4F60-A184-BE2A5979A934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476625"/>
            <a:ext cx="9144000" cy="2909888"/>
            <a:chOff x="96" y="2190"/>
            <a:chExt cx="5760" cy="1833"/>
          </a:xfrm>
        </p:grpSpPr>
        <p:sp>
          <p:nvSpPr>
            <p:cNvPr id="700420" name="Text Box 4">
              <a:extLst>
                <a:ext uri="{FF2B5EF4-FFF2-40B4-BE49-F238E27FC236}">
                  <a16:creationId xmlns:a16="http://schemas.microsoft.com/office/drawing/2014/main" id="{83505034-06EA-42A0-A7FB-45BEBCF810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190"/>
              <a:ext cx="576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Доказательство.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По теореме косинусов имеем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700422" name="Object 6">
              <a:extLst>
                <a:ext uri="{FF2B5EF4-FFF2-40B4-BE49-F238E27FC236}">
                  <a16:creationId xmlns:a16="http://schemas.microsoft.com/office/drawing/2014/main" id="{EA022A70-7B48-4A1E-810A-6101A12160A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0445268"/>
                </p:ext>
              </p:extLst>
            </p:nvPr>
          </p:nvGraphicFramePr>
          <p:xfrm>
            <a:off x="1156" y="2555"/>
            <a:ext cx="3136" cy="2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098520" imgH="253800" progId="Equation.DSMT4">
                    <p:embed/>
                  </p:oleObj>
                </mc:Choice>
                <mc:Fallback>
                  <p:oleObj name="Equation" r:id="rId4" imgW="3098520" imgH="253800" progId="Equation.DSMT4">
                    <p:embed/>
                    <p:pic>
                      <p:nvPicPr>
                        <p:cNvPr id="700422" name="Object 6">
                          <a:extLst>
                            <a:ext uri="{FF2B5EF4-FFF2-40B4-BE49-F238E27FC236}">
                              <a16:creationId xmlns:a16="http://schemas.microsoft.com/office/drawing/2014/main" id="{EA022A70-7B48-4A1E-810A-6101A12160A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6" y="2555"/>
                          <a:ext cx="3136" cy="2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423" name="Object 7">
              <a:extLst>
                <a:ext uri="{FF2B5EF4-FFF2-40B4-BE49-F238E27FC236}">
                  <a16:creationId xmlns:a16="http://schemas.microsoft.com/office/drawing/2014/main" id="{1391C443-2CB9-4B45-93E7-A49BAB47583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31945821"/>
                </p:ext>
              </p:extLst>
            </p:nvPr>
          </p:nvGraphicFramePr>
          <p:xfrm>
            <a:off x="1181" y="2904"/>
            <a:ext cx="3085" cy="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047760" imgH="228600" progId="Equation.DSMT4">
                    <p:embed/>
                  </p:oleObj>
                </mc:Choice>
                <mc:Fallback>
                  <p:oleObj name="Equation" r:id="rId6" imgW="3047760" imgH="228600" progId="Equation.DSMT4">
                    <p:embed/>
                    <p:pic>
                      <p:nvPicPr>
                        <p:cNvPr id="700423" name="Object 7">
                          <a:extLst>
                            <a:ext uri="{FF2B5EF4-FFF2-40B4-BE49-F238E27FC236}">
                              <a16:creationId xmlns:a16="http://schemas.microsoft.com/office/drawing/2014/main" id="{1391C443-2CB9-4B45-93E7-A49BAB47583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1" y="2904"/>
                          <a:ext cx="3085" cy="2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0424" name="Text Box 8">
              <a:extLst>
                <a:ext uri="{FF2B5EF4-FFF2-40B4-BE49-F238E27FC236}">
                  <a16:creationId xmlns:a16="http://schemas.microsoft.com/office/drawing/2014/main" id="{87E6BAD4-5F3E-45B6-ACF7-2981B66D5B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158"/>
              <a:ext cx="5520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/>
                <a:t>	Складывая эти равенства и учитывая, что косинус угла </a:t>
              </a:r>
              <a:r>
                <a:rPr lang="en-US" altLang="ru-RU" sz="2800" i="1" dirty="0"/>
                <a:t>ADC</a:t>
              </a:r>
              <a:r>
                <a:rPr lang="ru-RU" altLang="ru-RU" sz="2800" dirty="0"/>
                <a:t> равен минус косинус угла </a:t>
              </a:r>
              <a:r>
                <a:rPr lang="en-US" altLang="ru-RU" sz="2800" i="1" dirty="0"/>
                <a:t>BAD</a:t>
              </a:r>
              <a:r>
                <a:rPr lang="en-US" altLang="ru-RU" sz="2800" dirty="0"/>
                <a:t>, </a:t>
              </a:r>
              <a:r>
                <a:rPr lang="ru-RU" altLang="ru-RU" sz="2800" dirty="0"/>
                <a:t>получим требуемое утверждение.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905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78F14B0C-E111-38A2-CDAC-D99DB233CB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16632"/>
                <a:ext cx="9144000" cy="39866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ru-RU" altLang="ru-RU" sz="3200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/>
                  <a:t>Для того чтобы второй катер не смог перехватить первый, нужно, чтобы выполнялось неравенство </a:t>
                </a:r>
                <a:endParaRPr lang="ru-RU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225</m:t>
                        </m:r>
                      </m:den>
                    </m:f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ru-RU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sty m:val="p"/>
                              </m:rPr>
                              <a:rPr lang="ru-RU">
                                <a:latin typeface="Cambria Math" panose="02040503050406030204" pitchFamily="18" charset="0"/>
                              </a:rPr>
                              <m:t>φ</m:t>
                            </m:r>
                          </m:den>
                        </m:f>
                        <m:r>
                          <a:rPr lang="ru-RU" i="1">
                            <a:latin typeface="Cambria Math" panose="02040503050406030204" pitchFamily="18" charset="0"/>
                          </a:rPr>
                          <m:t>+1−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func>
                              <m:func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ru-RU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  <m:t>90°+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ru-RU">
                                        <a:latin typeface="Cambria Math" panose="02040503050406030204" pitchFamily="18" charset="0"/>
                                      </a:rPr>
                                      <m:t>φ</m:t>
                                    </m:r>
                                  </m:e>
                                </m:d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ru-RU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m:rPr>
                                    <m:sty m:val="p"/>
                                  </m:rPr>
                                  <a:rPr lang="ru-RU">
                                    <a:latin typeface="Cambria Math" panose="02040503050406030204" pitchFamily="18" charset="0"/>
                                  </a:rPr>
                                  <m:t>φ</m:t>
                                </m:r>
                              </m:e>
                            </m:func>
                          </m:den>
                        </m:f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00</m:t>
                            </m:r>
                            <m:r>
                              <m:rPr>
                                <m:sty m:val="p"/>
                              </m:rPr>
                              <a:rPr lang="ru-RU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ru-RU">
                            <a:latin typeface="Cambria Math" panose="02040503050406030204" pitchFamily="18" charset="0"/>
                          </a:rPr>
                          <m:t>φ</m:t>
                        </m:r>
                      </m:den>
                    </m:f>
                    <m:r>
                      <a:rPr lang="ru-RU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dirty="0"/>
                  <a:t> </a:t>
                </a:r>
              </a:p>
              <a:p>
                <a:pPr algn="just"/>
                <a:r>
                  <a:rPr lang="ru-RU" dirty="0"/>
                  <a:t>которое равносильно неравенству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tg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>
                        <a:latin typeface="Cambria Math" panose="02040503050406030204" pitchFamily="18" charset="0"/>
                      </a:rPr>
                      <m:t>8</m:t>
                    </m:r>
                    <m:func>
                      <m:func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tg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+1&lt;0.</m:t>
                    </m:r>
                  </m:oMath>
                </a14:m>
                <a:r>
                  <a:rPr lang="ru-RU" altLang="ru-RU" dirty="0"/>
                  <a:t> </a:t>
                </a:r>
              </a:p>
              <a:p>
                <a:pPr algn="just"/>
                <a:r>
                  <a:rPr lang="ru-RU" dirty="0"/>
                  <a:t>	Решая это неравенство, получаем, что для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tg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</m:func>
                  </m:oMath>
                </a14:m>
                <a:r>
                  <a:rPr lang="ru-RU" dirty="0"/>
                  <a:t> должны выполняться неравенства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4−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func>
                      <m:func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tg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4+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dirty="0"/>
                  <a:t> Используя таблицу тригонометрических функций, находим приближённые значения углов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u-RU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≈8°</m:t>
                    </m:r>
                  </m:oMath>
                </a14:m>
                <a:r>
                  <a:rPr lang="ru-RU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u-RU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≈56°</m:t>
                    </m:r>
                  </m:oMath>
                </a14:m>
                <a:r>
                  <a:rPr lang="ru-RU" dirty="0"/>
                  <a:t>. Если угол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>
                        <a:latin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ru-RU" dirty="0"/>
                  <a:t> находится между этими значениями, то второй катер не сможет перехватить первый.</a:t>
                </a:r>
                <a:endParaRPr lang="ru-RU" altLang="ru-RU" dirty="0"/>
              </a:p>
            </p:txBody>
          </p:sp>
        </mc:Choice>
        <mc:Fallback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78F14B0C-E111-38A2-CDAC-D99DB233CB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16632"/>
                <a:ext cx="9144000" cy="3986604"/>
              </a:xfrm>
              <a:prstGeom prst="rect">
                <a:avLst/>
              </a:prstGeom>
              <a:blipFill>
                <a:blip r:embed="rId3"/>
                <a:stretch>
                  <a:fillRect l="-1000" r="-1000" b="-259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9784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78F14B0C-E111-38A2-CDAC-D99DB233CB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5897"/>
                <a:ext cx="9144000" cy="28623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449580" algn="just">
                  <a:spcAft>
                    <a:spcPts val="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Воспользуемся компьютерной программой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GeoGebra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для получения приближённого решения этой задачи.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 algn="just">
                  <a:spcAft>
                    <a:spcPts val="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Отметим точки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(0, 0) 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(1, 0).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 algn="just">
                  <a:spcAft>
                    <a:spcPts val="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Проведём две прямые, заданные уравнениями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r>
                  <a:rPr lang="ru-RU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r>
                  <a:rPr lang="ru-RU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 algn="just">
                  <a:spcAft>
                    <a:spcPts val="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Через точку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проведём прямую, перпендикулярную первой прямой.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 algn="just">
                  <a:spcAft>
                    <a:spcPts val="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Найдём точку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её пересечения со второй прямой.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 algn="just">
                  <a:spcAft>
                    <a:spcPts val="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Отметим точку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на второй прямой.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 algn="just">
                  <a:spcAft>
                    <a:spcPts val="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Проведём отрезки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 algn="just">
                  <a:spcAft>
                    <a:spcPts val="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Найдём отношение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их длин.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 algn="just">
                  <a:spcAft>
                    <a:spcPts val="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Найдём угол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ru-RU" sz="1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78F14B0C-E111-38A2-CDAC-D99DB233CB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5897"/>
                <a:ext cx="9144000" cy="2862322"/>
              </a:xfrm>
              <a:prstGeom prst="rect">
                <a:avLst/>
              </a:prstGeom>
              <a:blipFill>
                <a:blip r:embed="rId3"/>
                <a:stretch>
                  <a:fillRect l="-533" t="-1279" r="-533" b="-234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3D827D0-55D0-091C-1965-9D0AC81C4F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2896897"/>
            <a:ext cx="4443341" cy="264792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3">
                <a:extLst>
                  <a:ext uri="{FF2B5EF4-FFF2-40B4-BE49-F238E27FC236}">
                    <a16:creationId xmlns:a16="http://schemas.microsoft.com/office/drawing/2014/main" id="{599309D5-41A7-553E-ADDB-C8B551504D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544819"/>
                <a:ext cx="9144000" cy="12631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44958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Перемещая точку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по второй прямой, найдём положения, при которых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1,5. Таких положений будет два, при которых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φ</m:t>
                        </m:r>
                      </m:e>
                      <m:sub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≈8°</m:t>
                    </m:r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φ</m:t>
                        </m:r>
                      </m:e>
                      <m:sub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ru-R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≈56°</m:t>
                    </m:r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Для положений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для которых</a:t>
                </a:r>
                <a:r>
                  <a:rPr lang="ru-RU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угол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заключён между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φ</m:t>
                        </m:r>
                      </m:e>
                      <m:sub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φ</m:t>
                        </m:r>
                      </m:e>
                      <m:sub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отношение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будет больше 1,5. Следовательно, для этих углов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второй катер не сможет перехватить первый.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 Box 3">
                <a:extLst>
                  <a:ext uri="{FF2B5EF4-FFF2-40B4-BE49-F238E27FC236}">
                    <a16:creationId xmlns:a16="http://schemas.microsoft.com/office/drawing/2014/main" id="{599309D5-41A7-553E-ADDB-C8B551504D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544819"/>
                <a:ext cx="9144000" cy="1263166"/>
              </a:xfrm>
              <a:prstGeom prst="rect">
                <a:avLst/>
              </a:prstGeom>
              <a:blipFill>
                <a:blip r:embed="rId5"/>
                <a:stretch>
                  <a:fillRect l="-533" t="-2899" r="-533" b="-67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981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>
            <a:extLst>
              <a:ext uri="{FF2B5EF4-FFF2-40B4-BE49-F238E27FC236}">
                <a16:creationId xmlns:a16="http://schemas.microsoft.com/office/drawing/2014/main" id="{4CC03802-30EB-4A50-954B-8A4D8C2B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681988" name="Text Box 4">
            <a:extLst>
              <a:ext uri="{FF2B5EF4-FFF2-40B4-BE49-F238E27FC236}">
                <a16:creationId xmlns:a16="http://schemas.microsoft.com/office/drawing/2014/main" id="{3EA6800A-C7BD-4D19-81B0-D8811D6D1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Даны диагонали параллелограмма </a:t>
            </a:r>
            <a:r>
              <a:rPr lang="ru-RU" altLang="ru-RU" sz="3200" i="1" dirty="0">
                <a:cs typeface="Times New Roman" panose="02020603050405020304" pitchFamily="18" charset="0"/>
              </a:rPr>
              <a:t>с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и угол между ними . Найдите стороны параллелограмма.</a:t>
            </a:r>
          </a:p>
        </p:txBody>
      </p:sp>
      <p:graphicFrame>
        <p:nvGraphicFramePr>
          <p:cNvPr id="681989" name="Object 5">
            <a:extLst>
              <a:ext uri="{FF2B5EF4-FFF2-40B4-BE49-F238E27FC236}">
                <a16:creationId xmlns:a16="http://schemas.microsoft.com/office/drawing/2014/main" id="{372AFFA3-7770-47AA-A835-F8BD91AE4C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66189" y="1449388"/>
          <a:ext cx="241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1200" imgH="304560" progId="Equation.DSMT4">
                  <p:embed/>
                </p:oleObj>
              </mc:Choice>
              <mc:Fallback>
                <p:oleObj name="Equation" r:id="rId3" imgW="241200" imgH="304560" progId="Equation.DSMT4">
                  <p:embed/>
                  <p:pic>
                    <p:nvPicPr>
                      <p:cNvPr id="681989" name="Object 5">
                        <a:extLst>
                          <a:ext uri="{FF2B5EF4-FFF2-40B4-BE49-F238E27FC236}">
                            <a16:creationId xmlns:a16="http://schemas.microsoft.com/office/drawing/2014/main" id="{372AFFA3-7770-47AA-A835-F8BD91AE4C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6189" y="1449388"/>
                        <a:ext cx="2413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81995" name="Group 11">
            <a:extLst>
              <a:ext uri="{FF2B5EF4-FFF2-40B4-BE49-F238E27FC236}">
                <a16:creationId xmlns:a16="http://schemas.microsoft.com/office/drawing/2014/main" id="{742265B4-0B5D-4303-B06B-C659C1BC8C4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953000"/>
            <a:ext cx="8458200" cy="825500"/>
            <a:chOff x="240" y="3120"/>
            <a:chExt cx="5328" cy="520"/>
          </a:xfrm>
        </p:grpSpPr>
        <p:sp>
          <p:nvSpPr>
            <p:cNvPr id="681987" name="Text Box 3">
              <a:extLst>
                <a:ext uri="{FF2B5EF4-FFF2-40B4-BE49-F238E27FC236}">
                  <a16:creationId xmlns:a16="http://schemas.microsoft.com/office/drawing/2014/main" id="{4F138CA7-3DBA-465A-BD13-BEE85BD91A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168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81991" name="Object 7">
              <a:extLst>
                <a:ext uri="{FF2B5EF4-FFF2-40B4-BE49-F238E27FC236}">
                  <a16:creationId xmlns:a16="http://schemas.microsoft.com/office/drawing/2014/main" id="{7B85B836-5207-4F6D-B426-A9E96B6839A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32" y="3120"/>
            <a:ext cx="2056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263760" imgH="825480" progId="Equation.DSMT4">
                    <p:embed/>
                  </p:oleObj>
                </mc:Choice>
                <mc:Fallback>
                  <p:oleObj name="Equation" r:id="rId5" imgW="3263760" imgH="825480" progId="Equation.DSMT4">
                    <p:embed/>
                    <p:pic>
                      <p:nvPicPr>
                        <p:cNvPr id="681991" name="Object 7">
                          <a:extLst>
                            <a:ext uri="{FF2B5EF4-FFF2-40B4-BE49-F238E27FC236}">
                              <a16:creationId xmlns:a16="http://schemas.microsoft.com/office/drawing/2014/main" id="{7B85B836-5207-4F6D-B426-A9E96B6839A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2" y="3120"/>
                          <a:ext cx="2056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81992" name="Object 8">
              <a:extLst>
                <a:ext uri="{FF2B5EF4-FFF2-40B4-BE49-F238E27FC236}">
                  <a16:creationId xmlns:a16="http://schemas.microsoft.com/office/drawing/2014/main" id="{CED2271D-EE5F-4BD7-AD22-F671A13B674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24" y="3120"/>
            <a:ext cx="2048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3251160" imgH="825480" progId="Equation.DSMT4">
                    <p:embed/>
                  </p:oleObj>
                </mc:Choice>
                <mc:Fallback>
                  <p:oleObj name="Equation" r:id="rId7" imgW="3251160" imgH="825480" progId="Equation.DSMT4">
                    <p:embed/>
                    <p:pic>
                      <p:nvPicPr>
                        <p:cNvPr id="681992" name="Object 8">
                          <a:extLst>
                            <a:ext uri="{FF2B5EF4-FFF2-40B4-BE49-F238E27FC236}">
                              <a16:creationId xmlns:a16="http://schemas.microsoft.com/office/drawing/2014/main" id="{CED2271D-EE5F-4BD7-AD22-F671A13B674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4" y="3120"/>
                          <a:ext cx="2048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81994" name="Picture 10">
            <a:extLst>
              <a:ext uri="{FF2B5EF4-FFF2-40B4-BE49-F238E27FC236}">
                <a16:creationId xmlns:a16="http://schemas.microsoft.com/office/drawing/2014/main" id="{245DC850-C6EA-4581-B3E5-AC2F36F1F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286000"/>
            <a:ext cx="4349750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684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>
            <a:extLst>
              <a:ext uri="{FF2B5EF4-FFF2-40B4-BE49-F238E27FC236}">
                <a16:creationId xmlns:a16="http://schemas.microsoft.com/office/drawing/2014/main" id="{6A7F7899-3CFE-49B5-8955-77C350D9B9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684036" name="Text Box 4">
            <a:extLst>
              <a:ext uri="{FF2B5EF4-FFF2-40B4-BE49-F238E27FC236}">
                <a16:creationId xmlns:a16="http://schemas.microsoft.com/office/drawing/2014/main" id="{227749F1-AE13-49FA-98D9-D30C6FFC7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Даны стороны параллелограмма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и один из его углов </a:t>
            </a:r>
            <a:r>
              <a:rPr lang="ru-RU" altLang="ru-RU" sz="3200" i="1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Найдите диагонали параллелограмма.</a:t>
            </a:r>
          </a:p>
        </p:txBody>
      </p:sp>
      <p:graphicFrame>
        <p:nvGraphicFramePr>
          <p:cNvPr id="684037" name="Object 5">
            <a:extLst>
              <a:ext uri="{FF2B5EF4-FFF2-40B4-BE49-F238E27FC236}">
                <a16:creationId xmlns:a16="http://schemas.microsoft.com/office/drawing/2014/main" id="{E503D0B3-2DC6-4AFD-8B12-7C8EABBF2F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63888" y="1413755"/>
          <a:ext cx="279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79360" imgH="304560" progId="Equation.DSMT4">
                  <p:embed/>
                </p:oleObj>
              </mc:Choice>
              <mc:Fallback>
                <p:oleObj name="Equation" r:id="rId3" imgW="279360" imgH="304560" progId="Equation.DSMT4">
                  <p:embed/>
                  <p:pic>
                    <p:nvPicPr>
                      <p:cNvPr id="684037" name="Object 5">
                        <a:extLst>
                          <a:ext uri="{FF2B5EF4-FFF2-40B4-BE49-F238E27FC236}">
                            <a16:creationId xmlns:a16="http://schemas.microsoft.com/office/drawing/2014/main" id="{E503D0B3-2DC6-4AFD-8B12-7C8EABBF2F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413755"/>
                        <a:ext cx="2794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84047" name="Group 15">
            <a:extLst>
              <a:ext uri="{FF2B5EF4-FFF2-40B4-BE49-F238E27FC236}">
                <a16:creationId xmlns:a16="http://schemas.microsoft.com/office/drawing/2014/main" id="{434CA78A-9F91-4D01-91DB-5B6729225AC6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724400"/>
            <a:ext cx="8458200" cy="825500"/>
            <a:chOff x="240" y="2976"/>
            <a:chExt cx="5328" cy="520"/>
          </a:xfrm>
        </p:grpSpPr>
        <p:sp>
          <p:nvSpPr>
            <p:cNvPr id="684039" name="Text Box 7">
              <a:extLst>
                <a:ext uri="{FF2B5EF4-FFF2-40B4-BE49-F238E27FC236}">
                  <a16:creationId xmlns:a16="http://schemas.microsoft.com/office/drawing/2014/main" id="{292607A2-DA4F-499B-85BD-CDEBDCE27E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024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84040" name="Object 8">
              <a:extLst>
                <a:ext uri="{FF2B5EF4-FFF2-40B4-BE49-F238E27FC236}">
                  <a16:creationId xmlns:a16="http://schemas.microsoft.com/office/drawing/2014/main" id="{FEB0741B-655C-4622-948C-FDF513BFC53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24" y="2976"/>
            <a:ext cx="2072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288960" imgH="825480" progId="Equation.DSMT4">
                    <p:embed/>
                  </p:oleObj>
                </mc:Choice>
                <mc:Fallback>
                  <p:oleObj name="Equation" r:id="rId5" imgW="3288960" imgH="825480" progId="Equation.DSMT4">
                    <p:embed/>
                    <p:pic>
                      <p:nvPicPr>
                        <p:cNvPr id="684040" name="Object 8">
                          <a:extLst>
                            <a:ext uri="{FF2B5EF4-FFF2-40B4-BE49-F238E27FC236}">
                              <a16:creationId xmlns:a16="http://schemas.microsoft.com/office/drawing/2014/main" id="{FEB0741B-655C-4622-948C-FDF513BFC53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4" y="2976"/>
                          <a:ext cx="2072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84042" name="Object 10">
              <a:extLst>
                <a:ext uri="{FF2B5EF4-FFF2-40B4-BE49-F238E27FC236}">
                  <a16:creationId xmlns:a16="http://schemas.microsoft.com/office/drawing/2014/main" id="{56032495-BF92-4402-8356-C70881651F1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76" y="2976"/>
            <a:ext cx="2056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3263760" imgH="825480" progId="Equation.DSMT4">
                    <p:embed/>
                  </p:oleObj>
                </mc:Choice>
                <mc:Fallback>
                  <p:oleObj name="Equation" r:id="rId7" imgW="3263760" imgH="825480" progId="Equation.DSMT4">
                    <p:embed/>
                    <p:pic>
                      <p:nvPicPr>
                        <p:cNvPr id="684042" name="Object 10">
                          <a:extLst>
                            <a:ext uri="{FF2B5EF4-FFF2-40B4-BE49-F238E27FC236}">
                              <a16:creationId xmlns:a16="http://schemas.microsoft.com/office/drawing/2014/main" id="{56032495-BF92-4402-8356-C70881651F1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6" y="2976"/>
                          <a:ext cx="2056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84046" name="Picture 14">
            <a:extLst>
              <a:ext uri="{FF2B5EF4-FFF2-40B4-BE49-F238E27FC236}">
                <a16:creationId xmlns:a16="http://schemas.microsoft.com/office/drawing/2014/main" id="{6885CDF2-B6F2-4691-A40C-97B89147F8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286000"/>
            <a:ext cx="4349750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242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>
            <a:extLst>
              <a:ext uri="{FF2B5EF4-FFF2-40B4-BE49-F238E27FC236}">
                <a16:creationId xmlns:a16="http://schemas.microsoft.com/office/drawing/2014/main" id="{DBEBA751-E088-48C5-B197-12F9D25D95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702467" name="Text Box 3">
            <a:extLst>
              <a:ext uri="{FF2B5EF4-FFF2-40B4-BE49-F238E27FC236}">
                <a16:creationId xmlns:a16="http://schemas.microsoft.com/office/drawing/2014/main" id="{E3941E64-8ECB-43FF-AB4C-AC35D1D0E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Стороны параллелограмма равны 30 мм и 35 мм, одна диагональ 55 мм. Найдите другую диагональ.</a:t>
            </a:r>
          </a:p>
        </p:txBody>
      </p:sp>
      <p:sp>
        <p:nvSpPr>
          <p:cNvPr id="702468" name="Text Box 4">
            <a:extLst>
              <a:ext uri="{FF2B5EF4-FFF2-40B4-BE49-F238E27FC236}">
                <a16:creationId xmlns:a16="http://schemas.microsoft.com/office/drawing/2014/main" id="{1B8CB3AE-C3FA-4AB2-AC9C-8AE10A833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648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35 мм. </a:t>
            </a:r>
          </a:p>
        </p:txBody>
      </p:sp>
      <p:pic>
        <p:nvPicPr>
          <p:cNvPr id="702469" name="Picture 5">
            <a:extLst>
              <a:ext uri="{FF2B5EF4-FFF2-40B4-BE49-F238E27FC236}">
                <a16:creationId xmlns:a16="http://schemas.microsoft.com/office/drawing/2014/main" id="{27EABAE1-F552-4EC8-8FF0-72E0CED7D2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362200"/>
            <a:ext cx="3783013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05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6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1" name="Text Box 3">
            <a:extLst>
              <a:ext uri="{FF2B5EF4-FFF2-40B4-BE49-F238E27FC236}">
                <a16:creationId xmlns:a16="http://schemas.microsoft.com/office/drawing/2014/main" id="{F757DF8C-24B9-47E6-A5F3-FED5D6E4F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Пусть в треугольнике </a:t>
            </a:r>
            <a:r>
              <a:rPr lang="en-US" altLang="ru-RU" i="1" dirty="0"/>
              <a:t>ABC AB = c</a:t>
            </a:r>
            <a:r>
              <a:rPr lang="en-US" altLang="ru-RU" dirty="0"/>
              <a:t>, </a:t>
            </a:r>
            <a:r>
              <a:rPr lang="en-US" altLang="ru-RU" i="1" dirty="0"/>
              <a:t>AC = b</a:t>
            </a:r>
            <a:r>
              <a:rPr lang="en-US" altLang="ru-RU" dirty="0"/>
              <a:t>, </a:t>
            </a:r>
            <a:r>
              <a:rPr lang="en-US" altLang="ru-RU" i="1" dirty="0"/>
              <a:t>BC = a</a:t>
            </a:r>
            <a:r>
              <a:rPr lang="en-US" altLang="ru-RU" dirty="0"/>
              <a:t>.</a:t>
            </a:r>
            <a:r>
              <a:rPr lang="en-US" altLang="ru-RU" i="1" dirty="0"/>
              <a:t> </a:t>
            </a:r>
            <a:r>
              <a:rPr lang="ru-RU" altLang="ru-RU" dirty="0"/>
              <a:t>Докажите, что для медианы </a:t>
            </a:r>
            <a:r>
              <a:rPr lang="en-US" altLang="ru-RU" i="1" dirty="0"/>
              <a:t>m</a:t>
            </a:r>
            <a:r>
              <a:rPr lang="en-US" altLang="ru-RU" i="1" baseline="-25000" dirty="0"/>
              <a:t>c</a:t>
            </a:r>
            <a:r>
              <a:rPr lang="ru-RU" altLang="ru-RU" dirty="0"/>
              <a:t>, проведенной из вершины </a:t>
            </a:r>
            <a:r>
              <a:rPr lang="en-US" altLang="ru-RU" i="1" dirty="0"/>
              <a:t>C</a:t>
            </a:r>
            <a:r>
              <a:rPr lang="en-US" altLang="ru-RU" dirty="0"/>
              <a:t>, </a:t>
            </a:r>
            <a:r>
              <a:rPr lang="ru-RU" altLang="ru-RU" dirty="0"/>
              <a:t>имеет место формула</a:t>
            </a:r>
          </a:p>
        </p:txBody>
      </p:sp>
      <p:graphicFrame>
        <p:nvGraphicFramePr>
          <p:cNvPr id="693252" name="Object 4">
            <a:extLst>
              <a:ext uri="{FF2B5EF4-FFF2-40B4-BE49-F238E27FC236}">
                <a16:creationId xmlns:a16="http://schemas.microsoft.com/office/drawing/2014/main" id="{A1DFC2C9-27B7-4D0D-B705-047BA12656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1447800"/>
          <a:ext cx="327660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01720" imgH="444240" progId="Equation.DSMT4">
                  <p:embed/>
                </p:oleObj>
              </mc:Choice>
              <mc:Fallback>
                <p:oleObj name="Equation" r:id="rId2" imgW="1701720" imgH="444240" progId="Equation.DSMT4">
                  <p:embed/>
                  <p:pic>
                    <p:nvPicPr>
                      <p:cNvPr id="693252" name="Object 4">
                        <a:extLst>
                          <a:ext uri="{FF2B5EF4-FFF2-40B4-BE49-F238E27FC236}">
                            <a16:creationId xmlns:a16="http://schemas.microsoft.com/office/drawing/2014/main" id="{A1DFC2C9-27B7-4D0D-B705-047BA12656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447800"/>
                        <a:ext cx="3276600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93253" name="Picture 5">
            <a:extLst>
              <a:ext uri="{FF2B5EF4-FFF2-40B4-BE49-F238E27FC236}">
                <a16:creationId xmlns:a16="http://schemas.microsoft.com/office/drawing/2014/main" id="{791FBF9E-D3F0-4AC0-BEA7-34CD9703E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62200"/>
            <a:ext cx="3387725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93254" name="Group 6">
            <a:extLst>
              <a:ext uri="{FF2B5EF4-FFF2-40B4-BE49-F238E27FC236}">
                <a16:creationId xmlns:a16="http://schemas.microsoft.com/office/drawing/2014/main" id="{735DEBB4-A450-4D98-9435-368CC2BD2160}"/>
              </a:ext>
            </a:extLst>
          </p:cNvPr>
          <p:cNvGrpSpPr>
            <a:grpSpLocks/>
          </p:cNvGrpSpPr>
          <p:nvPr/>
        </p:nvGrpSpPr>
        <p:grpSpPr bwMode="auto">
          <a:xfrm>
            <a:off x="0" y="2362200"/>
            <a:ext cx="9144000" cy="3976688"/>
            <a:chOff x="0" y="1488"/>
            <a:chExt cx="5760" cy="2505"/>
          </a:xfrm>
        </p:grpSpPr>
        <p:sp>
          <p:nvSpPr>
            <p:cNvPr id="693255" name="Text Box 7">
              <a:extLst>
                <a:ext uri="{FF2B5EF4-FFF2-40B4-BE49-F238E27FC236}">
                  <a16:creationId xmlns:a16="http://schemas.microsoft.com/office/drawing/2014/main" id="{6732BA4B-6554-4C03-AAB6-71E9CFC112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488"/>
              <a:ext cx="3504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0000"/>
                  </a:solidFill>
                </a:rPr>
                <a:t>Доказательство.</a:t>
              </a:r>
              <a:r>
                <a:rPr lang="ru-RU" altLang="ru-RU"/>
                <a:t> По теореме косинусов, примененной к треугольникам </a:t>
              </a:r>
              <a:r>
                <a:rPr lang="en-US" altLang="ru-RU" i="1"/>
                <a:t>ACD </a:t>
              </a:r>
              <a:r>
                <a:rPr lang="ru-RU" altLang="ru-RU"/>
                <a:t>и </a:t>
              </a:r>
              <a:r>
                <a:rPr lang="en-US" altLang="ru-RU" i="1"/>
                <a:t>BCD</a:t>
              </a:r>
              <a:r>
                <a:rPr lang="ru-RU" altLang="ru-RU"/>
                <a:t>, имеем:</a:t>
              </a:r>
            </a:p>
          </p:txBody>
        </p:sp>
        <p:graphicFrame>
          <p:nvGraphicFramePr>
            <p:cNvPr id="693256" name="Object 8">
              <a:extLst>
                <a:ext uri="{FF2B5EF4-FFF2-40B4-BE49-F238E27FC236}">
                  <a16:creationId xmlns:a16="http://schemas.microsoft.com/office/drawing/2014/main" id="{BCD414FE-0F7A-4D92-9355-53B3DE42682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544" y="2736"/>
            <a:ext cx="2835" cy="5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336760" imgH="469800" progId="Equation.DSMT4">
                    <p:embed/>
                  </p:oleObj>
                </mc:Choice>
                <mc:Fallback>
                  <p:oleObj name="Equation" r:id="rId5" imgW="2336760" imgH="469800" progId="Equation.DSMT4">
                    <p:embed/>
                    <p:pic>
                      <p:nvPicPr>
                        <p:cNvPr id="693256" name="Object 8">
                          <a:extLst>
                            <a:ext uri="{FF2B5EF4-FFF2-40B4-BE49-F238E27FC236}">
                              <a16:creationId xmlns:a16="http://schemas.microsoft.com/office/drawing/2014/main" id="{BCD414FE-0F7A-4D92-9355-53B3DE42682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2736"/>
                          <a:ext cx="2835" cy="5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3257" name="Object 9">
              <a:extLst>
                <a:ext uri="{FF2B5EF4-FFF2-40B4-BE49-F238E27FC236}">
                  <a16:creationId xmlns:a16="http://schemas.microsoft.com/office/drawing/2014/main" id="{BF53760C-3EF3-4DAB-AE1F-48061814307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96" y="2208"/>
            <a:ext cx="2819" cy="5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2323800" imgH="469800" progId="Equation.DSMT4">
                    <p:embed/>
                  </p:oleObj>
                </mc:Choice>
                <mc:Fallback>
                  <p:oleObj name="Equation" r:id="rId7" imgW="2323800" imgH="469800" progId="Equation.DSMT4">
                    <p:embed/>
                    <p:pic>
                      <p:nvPicPr>
                        <p:cNvPr id="693257" name="Object 9">
                          <a:extLst>
                            <a:ext uri="{FF2B5EF4-FFF2-40B4-BE49-F238E27FC236}">
                              <a16:creationId xmlns:a16="http://schemas.microsoft.com/office/drawing/2014/main" id="{BF53760C-3EF3-4DAB-AE1F-48061814307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2208"/>
                          <a:ext cx="2819" cy="5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3258" name="Text Box 10">
              <a:extLst>
                <a:ext uri="{FF2B5EF4-FFF2-40B4-BE49-F238E27FC236}">
                  <a16:creationId xmlns:a16="http://schemas.microsoft.com/office/drawing/2014/main" id="{74EC7FAE-3E78-4075-B392-D4D141D9CE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60"/>
              <a:ext cx="5712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/>
                <a:t>Складывая эти равенства, получим равенство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/>
                <a:t>из которого непосредственно следует искомая формула.</a:t>
              </a:r>
            </a:p>
          </p:txBody>
        </p:sp>
        <p:graphicFrame>
          <p:nvGraphicFramePr>
            <p:cNvPr id="693259" name="Object 11">
              <a:extLst>
                <a:ext uri="{FF2B5EF4-FFF2-40B4-BE49-F238E27FC236}">
                  <a16:creationId xmlns:a16="http://schemas.microsoft.com/office/drawing/2014/main" id="{FB53217A-B93B-4E78-BFFB-026315A8168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40" y="3216"/>
            <a:ext cx="1696" cy="5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396800" imgH="469800" progId="Equation.DSMT4">
                    <p:embed/>
                  </p:oleObj>
                </mc:Choice>
                <mc:Fallback>
                  <p:oleObj name="Equation" r:id="rId9" imgW="1396800" imgH="469800" progId="Equation.DSMT4">
                    <p:embed/>
                    <p:pic>
                      <p:nvPicPr>
                        <p:cNvPr id="693259" name="Object 11">
                          <a:extLst>
                            <a:ext uri="{FF2B5EF4-FFF2-40B4-BE49-F238E27FC236}">
                              <a16:creationId xmlns:a16="http://schemas.microsoft.com/office/drawing/2014/main" id="{FB53217A-B93B-4E78-BFFB-026315A8168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3216"/>
                          <a:ext cx="1696" cy="5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93260" name="Rectangle 12">
            <a:extLst>
              <a:ext uri="{FF2B5EF4-FFF2-40B4-BE49-F238E27FC236}">
                <a16:creationId xmlns:a16="http://schemas.microsoft.com/office/drawing/2014/main" id="{5794320C-6393-45B9-9683-A366FDE06C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91875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Text Box 2">
            <a:extLst>
              <a:ext uri="{FF2B5EF4-FFF2-40B4-BE49-F238E27FC236}">
                <a16:creationId xmlns:a16="http://schemas.microsoft.com/office/drawing/2014/main" id="{FD3AA856-9F4E-4DB3-8131-F8A4C80A6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Стороны треугольника равны 11, 12 и 13. Найдите медиану, проведенную к большей стороне.</a:t>
            </a:r>
          </a:p>
        </p:txBody>
      </p:sp>
      <p:sp>
        <p:nvSpPr>
          <p:cNvPr id="690179" name="Rectangle 3">
            <a:extLst>
              <a:ext uri="{FF2B5EF4-FFF2-40B4-BE49-F238E27FC236}">
                <a16:creationId xmlns:a16="http://schemas.microsoft.com/office/drawing/2014/main" id="{5ECBCAB5-0BC0-4077-9DC8-3322AC4F06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0000"/>
                </a:solidFill>
              </a:rPr>
              <a:t>Упражнение 5</a:t>
            </a:r>
          </a:p>
        </p:txBody>
      </p:sp>
      <p:sp>
        <p:nvSpPr>
          <p:cNvPr id="690180" name="Text Box 4">
            <a:extLst>
              <a:ext uri="{FF2B5EF4-FFF2-40B4-BE49-F238E27FC236}">
                <a16:creationId xmlns:a16="http://schemas.microsoft.com/office/drawing/2014/main" id="{A8E33566-965E-44BC-B855-60E5E0FD6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0000"/>
                </a:solidFill>
              </a:rPr>
              <a:t>Ответ. </a:t>
            </a:r>
            <a:r>
              <a:rPr lang="ru-RU" altLang="ru-RU"/>
              <a:t>9,5.</a:t>
            </a:r>
            <a:endParaRPr lang="ru-RU" alt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43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18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Text Box 2">
            <a:extLst>
              <a:ext uri="{FF2B5EF4-FFF2-40B4-BE49-F238E27FC236}">
                <a16:creationId xmlns:a16="http://schemas.microsoft.com/office/drawing/2014/main" id="{98313EED-AE99-4AE8-A2A2-5CE6F7154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 равнобедренном треугольнике боковые стороны равны 4. Найдите основание этого треугольника, если медиана, проведенная к боковой стороне, равна 3.</a:t>
            </a:r>
          </a:p>
        </p:txBody>
      </p:sp>
      <p:sp>
        <p:nvSpPr>
          <p:cNvPr id="691203" name="Rectangle 3">
            <a:extLst>
              <a:ext uri="{FF2B5EF4-FFF2-40B4-BE49-F238E27FC236}">
                <a16:creationId xmlns:a16="http://schemas.microsoft.com/office/drawing/2014/main" id="{4EBDFBA5-83F7-4C16-A782-F578E126EE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0000"/>
                </a:solidFill>
              </a:rPr>
              <a:t>Упражнение 6</a:t>
            </a:r>
          </a:p>
        </p:txBody>
      </p:sp>
      <p:pic>
        <p:nvPicPr>
          <p:cNvPr id="691204" name="Picture 4">
            <a:extLst>
              <a:ext uri="{FF2B5EF4-FFF2-40B4-BE49-F238E27FC236}">
                <a16:creationId xmlns:a16="http://schemas.microsoft.com/office/drawing/2014/main" id="{DBA7885D-8E94-443B-BCB5-76AAB5D21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057400"/>
            <a:ext cx="254317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91205" name="Group 5">
            <a:extLst>
              <a:ext uri="{FF2B5EF4-FFF2-40B4-BE49-F238E27FC236}">
                <a16:creationId xmlns:a16="http://schemas.microsoft.com/office/drawing/2014/main" id="{05C01651-2F1C-4B18-A790-CAFF6ED0582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495800"/>
            <a:ext cx="2819400" cy="547688"/>
            <a:chOff x="240" y="2832"/>
            <a:chExt cx="1776" cy="345"/>
          </a:xfrm>
        </p:grpSpPr>
        <p:sp>
          <p:nvSpPr>
            <p:cNvPr id="691206" name="Text Box 6">
              <a:extLst>
                <a:ext uri="{FF2B5EF4-FFF2-40B4-BE49-F238E27FC236}">
                  <a16:creationId xmlns:a16="http://schemas.microsoft.com/office/drawing/2014/main" id="{65CF037E-05E8-4AF6-9A64-5392787CE5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880"/>
              <a:ext cx="17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0000"/>
                  </a:solidFill>
                </a:rPr>
                <a:t>Ответ.</a:t>
              </a:r>
            </a:p>
          </p:txBody>
        </p:sp>
        <p:graphicFrame>
          <p:nvGraphicFramePr>
            <p:cNvPr id="691207" name="Object 7">
              <a:extLst>
                <a:ext uri="{FF2B5EF4-FFF2-40B4-BE49-F238E27FC236}">
                  <a16:creationId xmlns:a16="http://schemas.microsoft.com/office/drawing/2014/main" id="{CB86BF76-CF02-4DB9-B391-09E22150E72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64" y="2832"/>
            <a:ext cx="500" cy="3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68280" imgH="253800" progId="Equation.DSMT4">
                    <p:embed/>
                  </p:oleObj>
                </mc:Choice>
                <mc:Fallback>
                  <p:oleObj name="Equation" r:id="rId3" imgW="368280" imgH="253800" progId="Equation.DSMT4">
                    <p:embed/>
                    <p:pic>
                      <p:nvPicPr>
                        <p:cNvPr id="691207" name="Object 7">
                          <a:extLst>
                            <a:ext uri="{FF2B5EF4-FFF2-40B4-BE49-F238E27FC236}">
                              <a16:creationId xmlns:a16="http://schemas.microsoft.com/office/drawing/2014/main" id="{CB86BF76-CF02-4DB9-B391-09E22150E72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2832"/>
                          <a:ext cx="500" cy="3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61745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7" name="Text Box 3">
            <a:extLst>
              <a:ext uri="{FF2B5EF4-FFF2-40B4-BE49-F238E27FC236}">
                <a16:creationId xmlns:a16="http://schemas.microsoft.com/office/drawing/2014/main" id="{B73B9F67-707B-4643-A2DA-C994BD2E8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916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Пусть в треугольнике </a:t>
            </a:r>
            <a:r>
              <a:rPr lang="en-US" altLang="ru-RU" i="1" dirty="0"/>
              <a:t>ABC AC = b</a:t>
            </a:r>
            <a:r>
              <a:rPr lang="en-US" altLang="ru-RU" dirty="0"/>
              <a:t>, </a:t>
            </a:r>
            <a:r>
              <a:rPr lang="en-US" altLang="ru-RU" i="1" dirty="0"/>
              <a:t>BC = a</a:t>
            </a:r>
            <a:r>
              <a:rPr lang="en-US" altLang="ru-RU" dirty="0"/>
              <a:t>.</a:t>
            </a:r>
            <a:r>
              <a:rPr lang="en-US" altLang="ru-RU" i="1" dirty="0"/>
              <a:t> </a:t>
            </a:r>
            <a:r>
              <a:rPr lang="ru-RU" altLang="ru-RU" dirty="0"/>
              <a:t>Докажите, что для биссектрисы </a:t>
            </a:r>
            <a:r>
              <a:rPr lang="en-US" altLang="ru-RU" i="1" dirty="0"/>
              <a:t>l</a:t>
            </a:r>
            <a:r>
              <a:rPr lang="en-US" altLang="ru-RU" i="1" baseline="-25000" dirty="0"/>
              <a:t>c</a:t>
            </a:r>
            <a:r>
              <a:rPr lang="ru-RU" altLang="ru-RU" dirty="0"/>
              <a:t>, проведенной из вершины </a:t>
            </a:r>
            <a:r>
              <a:rPr lang="en-US" altLang="ru-RU" i="1" dirty="0"/>
              <a:t>C</a:t>
            </a:r>
            <a:r>
              <a:rPr lang="en-US" altLang="ru-RU" dirty="0"/>
              <a:t>, </a:t>
            </a:r>
            <a:r>
              <a:rPr lang="ru-RU" altLang="ru-RU" dirty="0"/>
              <a:t>имеет место формула</a:t>
            </a:r>
            <a:r>
              <a:rPr lang="en-US" altLang="ru-RU" dirty="0"/>
              <a:t>                                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/>
              <a:t>где </a:t>
            </a:r>
            <a:r>
              <a:rPr lang="en-US" altLang="ru-RU" i="1" dirty="0"/>
              <a:t>c’</a:t>
            </a:r>
            <a:r>
              <a:rPr lang="en-US" altLang="ru-RU" dirty="0"/>
              <a:t>, </a:t>
            </a:r>
            <a:r>
              <a:rPr lang="en-US" altLang="ru-RU" i="1" dirty="0"/>
              <a:t>c’’</a:t>
            </a:r>
            <a:r>
              <a:rPr lang="en-US" altLang="ru-RU" dirty="0"/>
              <a:t> </a:t>
            </a:r>
            <a:r>
              <a:rPr lang="ru-RU" altLang="ru-RU" dirty="0"/>
              <a:t>– отрезки на которые биссектриса делит сторону </a:t>
            </a:r>
            <a:r>
              <a:rPr lang="en-US" altLang="ru-RU" i="1" dirty="0"/>
              <a:t>AB</a:t>
            </a:r>
            <a:endParaRPr lang="ru-RU" altLang="ru-RU" dirty="0"/>
          </a:p>
        </p:txBody>
      </p:sp>
      <p:graphicFrame>
        <p:nvGraphicFramePr>
          <p:cNvPr id="692228" name="Object 4">
            <a:extLst>
              <a:ext uri="{FF2B5EF4-FFF2-40B4-BE49-F238E27FC236}">
                <a16:creationId xmlns:a16="http://schemas.microsoft.com/office/drawing/2014/main" id="{1A073D52-11BC-400C-9AC6-BA241C0DC8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1371600"/>
          <a:ext cx="2176463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30040" imgH="279360" progId="Equation.DSMT4">
                  <p:embed/>
                </p:oleObj>
              </mc:Choice>
              <mc:Fallback>
                <p:oleObj name="Equation" r:id="rId2" imgW="1130040" imgH="279360" progId="Equation.DSMT4">
                  <p:embed/>
                  <p:pic>
                    <p:nvPicPr>
                      <p:cNvPr id="692228" name="Object 4">
                        <a:extLst>
                          <a:ext uri="{FF2B5EF4-FFF2-40B4-BE49-F238E27FC236}">
                            <a16:creationId xmlns:a16="http://schemas.microsoft.com/office/drawing/2014/main" id="{1A073D52-11BC-400C-9AC6-BA241C0DC8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371600"/>
                        <a:ext cx="2176463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92229" name="Picture 5">
            <a:extLst>
              <a:ext uri="{FF2B5EF4-FFF2-40B4-BE49-F238E27FC236}">
                <a16:creationId xmlns:a16="http://schemas.microsoft.com/office/drawing/2014/main" id="{9228BE92-9693-4A5D-B087-392D6AC98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38400"/>
            <a:ext cx="3408363" cy="289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92230" name="Group 6">
            <a:extLst>
              <a:ext uri="{FF2B5EF4-FFF2-40B4-BE49-F238E27FC236}">
                <a16:creationId xmlns:a16="http://schemas.microsoft.com/office/drawing/2014/main" id="{5FD75463-0C01-4040-9CD2-4D2F515DCA75}"/>
              </a:ext>
            </a:extLst>
          </p:cNvPr>
          <p:cNvGrpSpPr>
            <a:grpSpLocks/>
          </p:cNvGrpSpPr>
          <p:nvPr/>
        </p:nvGrpSpPr>
        <p:grpSpPr bwMode="auto">
          <a:xfrm>
            <a:off x="0" y="2514600"/>
            <a:ext cx="9144000" cy="4343400"/>
            <a:chOff x="0" y="1584"/>
            <a:chExt cx="5760" cy="2736"/>
          </a:xfrm>
        </p:grpSpPr>
        <p:sp>
          <p:nvSpPr>
            <p:cNvPr id="692231" name="Text Box 7">
              <a:extLst>
                <a:ext uri="{FF2B5EF4-FFF2-40B4-BE49-F238E27FC236}">
                  <a16:creationId xmlns:a16="http://schemas.microsoft.com/office/drawing/2014/main" id="{CD693041-66D3-4713-B425-99DB001015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584"/>
              <a:ext cx="3504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0000"/>
                  </a:solidFill>
                </a:rPr>
                <a:t>Доказательство.</a:t>
              </a:r>
              <a:r>
                <a:rPr lang="ru-RU" altLang="ru-RU"/>
                <a:t> По теореме косинусов, примененной к треугольникам </a:t>
              </a:r>
              <a:r>
                <a:rPr lang="en-US" altLang="ru-RU" i="1"/>
                <a:t>ACD </a:t>
              </a:r>
              <a:r>
                <a:rPr lang="ru-RU" altLang="ru-RU"/>
                <a:t>и </a:t>
              </a:r>
              <a:r>
                <a:rPr lang="en-US" altLang="ru-RU" i="1"/>
                <a:t>BCD</a:t>
              </a:r>
              <a:r>
                <a:rPr lang="ru-RU" altLang="ru-RU"/>
                <a:t>, имеем:</a:t>
              </a:r>
            </a:p>
          </p:txBody>
        </p:sp>
        <p:sp>
          <p:nvSpPr>
            <p:cNvPr id="692232" name="Text Box 8">
              <a:extLst>
                <a:ext uri="{FF2B5EF4-FFF2-40B4-BE49-F238E27FC236}">
                  <a16:creationId xmlns:a16="http://schemas.microsoft.com/office/drawing/2014/main" id="{2DDD4FBB-8296-4401-A0AF-CED996EEB1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42"/>
              <a:ext cx="5712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/>
                <a:t>Умножим первое равенство на </a:t>
              </a:r>
              <a:r>
                <a:rPr lang="en-US" altLang="ru-RU" i="1"/>
                <a:t>a</a:t>
              </a:r>
              <a:r>
                <a:rPr lang="en-US" altLang="ru-RU"/>
                <a:t>, </a:t>
              </a:r>
              <a:r>
                <a:rPr lang="ru-RU" altLang="ru-RU"/>
                <a:t>второе на </a:t>
              </a:r>
              <a:r>
                <a:rPr lang="en-US" altLang="ru-RU" i="1"/>
                <a:t>b </a:t>
              </a:r>
              <a:r>
                <a:rPr lang="ru-RU" altLang="ru-RU"/>
                <a:t>и вычтем из первого равенства второе. Делая тождественные преобразования, получим равенство 			из которого непосредственно следует искомая формула.</a:t>
              </a:r>
            </a:p>
          </p:txBody>
        </p:sp>
        <p:graphicFrame>
          <p:nvGraphicFramePr>
            <p:cNvPr id="692233" name="Object 9">
              <a:extLst>
                <a:ext uri="{FF2B5EF4-FFF2-40B4-BE49-F238E27FC236}">
                  <a16:creationId xmlns:a16="http://schemas.microsoft.com/office/drawing/2014/main" id="{A593BE0B-F679-4707-AA05-64E387D0FC0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0" y="3774"/>
            <a:ext cx="1234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015920" imgH="266400" progId="Equation.DSMT4">
                    <p:embed/>
                  </p:oleObj>
                </mc:Choice>
                <mc:Fallback>
                  <p:oleObj name="Equation" r:id="rId5" imgW="1015920" imgH="266400" progId="Equation.DSMT4">
                    <p:embed/>
                    <p:pic>
                      <p:nvPicPr>
                        <p:cNvPr id="692233" name="Object 9">
                          <a:extLst>
                            <a:ext uri="{FF2B5EF4-FFF2-40B4-BE49-F238E27FC236}">
                              <a16:creationId xmlns:a16="http://schemas.microsoft.com/office/drawing/2014/main" id="{A593BE0B-F679-4707-AA05-64E387D0FC0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3774"/>
                          <a:ext cx="1234" cy="3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2234" name="Object 10">
              <a:extLst>
                <a:ext uri="{FF2B5EF4-FFF2-40B4-BE49-F238E27FC236}">
                  <a16:creationId xmlns:a16="http://schemas.microsoft.com/office/drawing/2014/main" id="{F4E1CAC1-7CBC-4DEB-811C-CE3CA56CBA9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40" y="2352"/>
            <a:ext cx="2736" cy="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2247840" imgH="266400" progId="Equation.DSMT4">
                    <p:embed/>
                  </p:oleObj>
                </mc:Choice>
                <mc:Fallback>
                  <p:oleObj name="Equation" r:id="rId7" imgW="2247840" imgH="266400" progId="Equation.DSMT4">
                    <p:embed/>
                    <p:pic>
                      <p:nvPicPr>
                        <p:cNvPr id="692234" name="Object 10">
                          <a:extLst>
                            <a:ext uri="{FF2B5EF4-FFF2-40B4-BE49-F238E27FC236}">
                              <a16:creationId xmlns:a16="http://schemas.microsoft.com/office/drawing/2014/main" id="{F4E1CAC1-7CBC-4DEB-811C-CE3CA56CBA9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2352"/>
                          <a:ext cx="2736" cy="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2235" name="Object 11">
              <a:extLst>
                <a:ext uri="{FF2B5EF4-FFF2-40B4-BE49-F238E27FC236}">
                  <a16:creationId xmlns:a16="http://schemas.microsoft.com/office/drawing/2014/main" id="{E0D0688A-6C25-45B9-919A-29D9FB5217B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17" y="2688"/>
            <a:ext cx="2782" cy="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2286000" imgH="266400" progId="Equation.DSMT4">
                    <p:embed/>
                  </p:oleObj>
                </mc:Choice>
                <mc:Fallback>
                  <p:oleObj name="Equation" r:id="rId9" imgW="2286000" imgH="266400" progId="Equation.DSMT4">
                    <p:embed/>
                    <p:pic>
                      <p:nvPicPr>
                        <p:cNvPr id="692235" name="Object 11">
                          <a:extLst>
                            <a:ext uri="{FF2B5EF4-FFF2-40B4-BE49-F238E27FC236}">
                              <a16:creationId xmlns:a16="http://schemas.microsoft.com/office/drawing/2014/main" id="{E0D0688A-6C25-45B9-919A-29D9FB5217B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17" y="2688"/>
                          <a:ext cx="2782" cy="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92236" name="Rectangle 12">
            <a:extLst>
              <a:ext uri="{FF2B5EF4-FFF2-40B4-BE49-F238E27FC236}">
                <a16:creationId xmlns:a16="http://schemas.microsoft.com/office/drawing/2014/main" id="{9455B087-4E22-457D-9D03-68FDAB883F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384180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3864</TotalTime>
  <Words>1176</Words>
  <Application>Microsoft Office PowerPoint</Application>
  <PresentationFormat>Экран (4:3)</PresentationFormat>
  <Paragraphs>96</Paragraphs>
  <Slides>21</Slides>
  <Notes>11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 Math</vt:lpstr>
      <vt:lpstr>Times New Roman</vt:lpstr>
      <vt:lpstr>Оформление по умолчанию</vt:lpstr>
      <vt:lpstr>Equation</vt:lpstr>
      <vt:lpstr>Точечный рисунок</vt:lpstr>
      <vt:lpstr>25,б*.Теорема косинусов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13*</vt:lpstr>
      <vt:lpstr>Упражнение 14*</vt:lpstr>
      <vt:lpstr>Упражнение 15</vt:lpstr>
      <vt:lpstr>Упражнение 16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172</cp:revision>
  <dcterms:created xsi:type="dcterms:W3CDTF">2008-04-30T05:51:18Z</dcterms:created>
  <dcterms:modified xsi:type="dcterms:W3CDTF">2024-11-28T10:53:43Z</dcterms:modified>
</cp:coreProperties>
</file>