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55" r:id="rId2"/>
    <p:sldId id="449" r:id="rId3"/>
    <p:sldId id="416" r:id="rId4"/>
    <p:sldId id="438" r:id="rId5"/>
    <p:sldId id="439" r:id="rId6"/>
    <p:sldId id="440" r:id="rId7"/>
    <p:sldId id="441" r:id="rId8"/>
    <p:sldId id="442" r:id="rId9"/>
    <p:sldId id="443" r:id="rId10"/>
    <p:sldId id="444" r:id="rId11"/>
    <p:sldId id="437" r:id="rId12"/>
    <p:sldId id="417" r:id="rId13"/>
    <p:sldId id="418" r:id="rId14"/>
    <p:sldId id="419" r:id="rId15"/>
    <p:sldId id="420" r:id="rId16"/>
    <p:sldId id="421" r:id="rId17"/>
    <p:sldId id="145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2D5796-E590-4A0B-9274-18101461788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0AB0AE1-5708-45DA-A67B-408ECD3FD73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9F35D63-0060-4077-858E-52EAE9D41A1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5FA8568-E269-4956-990E-90C4154E916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E50F950-E231-440B-907B-0A17F4E0C83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9D6F565-955A-488A-B0D9-A381565531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ADD88B-2BBE-41A1-8EDD-798B3468D19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C16E6E-0D52-405C-A393-989930ABFE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0BDDCF-D0B6-4C90-9F84-74CBE634C02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B8FAAD99-D8DC-42B3-B2BD-24A92015F9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B46162DE-E5D3-4CAD-89B3-B21B4F1AEF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6BB845-57F5-4F61-88D9-95E14BD931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7131AE-F1D7-4094-8BEE-D63B5905A72E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721922" name="Rectangle 2">
            <a:extLst>
              <a:ext uri="{FF2B5EF4-FFF2-40B4-BE49-F238E27FC236}">
                <a16:creationId xmlns:a16="http://schemas.microsoft.com/office/drawing/2014/main" id="{31074D80-698B-478B-A9D2-291CDC2EBA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1923" name="Rectangle 3">
            <a:extLst>
              <a:ext uri="{FF2B5EF4-FFF2-40B4-BE49-F238E27FC236}">
                <a16:creationId xmlns:a16="http://schemas.microsoft.com/office/drawing/2014/main" id="{C15550CF-5832-4745-947F-77CCE2F665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AB7A7A-D55F-4FFF-87ED-25FCFB46B7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C13D5E-6B03-4CE9-A3E3-4FCD0DC8C337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07586" name="Rectangle 2">
            <a:extLst>
              <a:ext uri="{FF2B5EF4-FFF2-40B4-BE49-F238E27FC236}">
                <a16:creationId xmlns:a16="http://schemas.microsoft.com/office/drawing/2014/main" id="{AFF966A7-022C-4EF1-824C-C638BF9E28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7587" name="Rectangle 3">
            <a:extLst>
              <a:ext uri="{FF2B5EF4-FFF2-40B4-BE49-F238E27FC236}">
                <a16:creationId xmlns:a16="http://schemas.microsoft.com/office/drawing/2014/main" id="{768EADC6-AC7C-416E-B291-CCB0B30FF3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EFF0F3-BA23-4A6A-A158-FC2C600938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D4534E-3865-4D80-926C-2290C44852AE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52290" name="Rectangle 2">
            <a:extLst>
              <a:ext uri="{FF2B5EF4-FFF2-40B4-BE49-F238E27FC236}">
                <a16:creationId xmlns:a16="http://schemas.microsoft.com/office/drawing/2014/main" id="{E77152FA-A50F-45F9-A4E1-C0CFAD855A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2291" name="Rectangle 3">
            <a:extLst>
              <a:ext uri="{FF2B5EF4-FFF2-40B4-BE49-F238E27FC236}">
                <a16:creationId xmlns:a16="http://schemas.microsoft.com/office/drawing/2014/main" id="{A2943115-8E90-460A-BE51-A82EC85C64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A83A3A-E651-450D-BA16-0BD4BBE4CA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404FBC-BDF9-47A6-A35B-E5336C1842DA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674818" name="Rectangle 2">
            <a:extLst>
              <a:ext uri="{FF2B5EF4-FFF2-40B4-BE49-F238E27FC236}">
                <a16:creationId xmlns:a16="http://schemas.microsoft.com/office/drawing/2014/main" id="{4F0E6094-7CAF-4E49-AD4B-08362F6CF3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4819" name="Rectangle 3">
            <a:extLst>
              <a:ext uri="{FF2B5EF4-FFF2-40B4-BE49-F238E27FC236}">
                <a16:creationId xmlns:a16="http://schemas.microsoft.com/office/drawing/2014/main" id="{EC9BB4B5-29BC-4C94-879C-8E06184D5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8938E3-CB75-438E-8B38-3826D6C1FB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150EA9-C555-4763-AD20-9FD14CCA0F9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676866" name="Rectangle 2">
            <a:extLst>
              <a:ext uri="{FF2B5EF4-FFF2-40B4-BE49-F238E27FC236}">
                <a16:creationId xmlns:a16="http://schemas.microsoft.com/office/drawing/2014/main" id="{AC1D3BCB-A7EE-43F5-AB9A-D10B5B943A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6867" name="Rectangle 3">
            <a:extLst>
              <a:ext uri="{FF2B5EF4-FFF2-40B4-BE49-F238E27FC236}">
                <a16:creationId xmlns:a16="http://schemas.microsoft.com/office/drawing/2014/main" id="{8D35F9C6-C665-4040-AD37-BA9DECBDF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E56DB7-714A-47D2-BB06-6BB6D1BC79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80D1F-3BCC-4C56-BA16-3BD1FC3AB5E4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678914" name="Rectangle 2">
            <a:extLst>
              <a:ext uri="{FF2B5EF4-FFF2-40B4-BE49-F238E27FC236}">
                <a16:creationId xmlns:a16="http://schemas.microsoft.com/office/drawing/2014/main" id="{4180DC3D-0F35-48E3-A69D-EA174C3029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41DFE4FA-ABB3-47E5-9233-D931CEBEDC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E7E0D42-2F22-4052-8FB1-E030ACD650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121B1F-47B9-46B4-A6C9-47D889C72356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680962" name="Rectangle 2">
            <a:extLst>
              <a:ext uri="{FF2B5EF4-FFF2-40B4-BE49-F238E27FC236}">
                <a16:creationId xmlns:a16="http://schemas.microsoft.com/office/drawing/2014/main" id="{503F4F85-C6D7-46B9-874C-8738326344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0963" name="Rectangle 3">
            <a:extLst>
              <a:ext uri="{FF2B5EF4-FFF2-40B4-BE49-F238E27FC236}">
                <a16:creationId xmlns:a16="http://schemas.microsoft.com/office/drawing/2014/main" id="{FD860EAF-0121-4B99-834F-AB59868F81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93E719-75A3-4A87-A741-9B51E7510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38197-767A-4052-91FD-4D6EF197DD26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723970" name="Rectangle 2">
            <a:extLst>
              <a:ext uri="{FF2B5EF4-FFF2-40B4-BE49-F238E27FC236}">
                <a16:creationId xmlns:a16="http://schemas.microsoft.com/office/drawing/2014/main" id="{AA26D5CA-A1AD-47A1-B24A-7525353B10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3971" name="Rectangle 3">
            <a:extLst>
              <a:ext uri="{FF2B5EF4-FFF2-40B4-BE49-F238E27FC236}">
                <a16:creationId xmlns:a16="http://schemas.microsoft.com/office/drawing/2014/main" id="{96DB7011-8BE9-4FC2-A579-DC60FB7223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17881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C16E6E-0D52-405C-A393-989930ABFE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0BDDCF-D0B6-4C90-9F84-74CBE634C02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B8FAAD99-D8DC-42B3-B2BD-24A92015F9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B46162DE-E5D3-4CAD-89B3-B21B4F1AEF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72861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684B7A-D840-49AB-89F9-7ADDD9EE9B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D70C0-8A00-49F6-948A-B3E8B0565E12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C7DD2E5-83A8-4E2B-AC64-D8D9104648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21250F2D-964C-409B-ACFC-5EBAFB6D25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7118E8-5343-4F3F-A7E3-9D0E9F07A7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1FE16-89E1-45CC-A50C-EA30B23D9F74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709634" name="Rectangle 2">
            <a:extLst>
              <a:ext uri="{FF2B5EF4-FFF2-40B4-BE49-F238E27FC236}">
                <a16:creationId xmlns:a16="http://schemas.microsoft.com/office/drawing/2014/main" id="{6D2FABF7-0127-414C-BC8E-43866FAB06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9635" name="Rectangle 3">
            <a:extLst>
              <a:ext uri="{FF2B5EF4-FFF2-40B4-BE49-F238E27FC236}">
                <a16:creationId xmlns:a16="http://schemas.microsoft.com/office/drawing/2014/main" id="{77AE49FE-D441-402E-9BB1-9E2EB1410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7CEA63-185D-4F6F-ACF8-F192A8A812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3644D-EC1B-4732-80A6-503F8CA9A07E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711682" name="Rectangle 2">
            <a:extLst>
              <a:ext uri="{FF2B5EF4-FFF2-40B4-BE49-F238E27FC236}">
                <a16:creationId xmlns:a16="http://schemas.microsoft.com/office/drawing/2014/main" id="{DAC6F3B3-92C7-4D29-8CC2-53812528CA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1683" name="Rectangle 3">
            <a:extLst>
              <a:ext uri="{FF2B5EF4-FFF2-40B4-BE49-F238E27FC236}">
                <a16:creationId xmlns:a16="http://schemas.microsoft.com/office/drawing/2014/main" id="{BBCF2403-F5EB-433C-B4BF-BF7FA9CCE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AF4270-9322-4D1B-A4E7-0A2E85142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68551-2A08-41AD-9523-B34706CDF314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713730" name="Rectangle 2">
            <a:extLst>
              <a:ext uri="{FF2B5EF4-FFF2-40B4-BE49-F238E27FC236}">
                <a16:creationId xmlns:a16="http://schemas.microsoft.com/office/drawing/2014/main" id="{74EEC124-FB3C-40BC-AEE8-17D21902B1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3731" name="Rectangle 3">
            <a:extLst>
              <a:ext uri="{FF2B5EF4-FFF2-40B4-BE49-F238E27FC236}">
                <a16:creationId xmlns:a16="http://schemas.microsoft.com/office/drawing/2014/main" id="{C50DB9DC-E2DA-4C93-980B-9BB59FFA61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D56E10-1773-4CAA-8E37-0DF490D8F8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E9C3C-AD80-4F9F-BB61-1982DEC3765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15778" name="Rectangle 2">
            <a:extLst>
              <a:ext uri="{FF2B5EF4-FFF2-40B4-BE49-F238E27FC236}">
                <a16:creationId xmlns:a16="http://schemas.microsoft.com/office/drawing/2014/main" id="{6C8A8FF6-E858-4743-BF0B-BEEBD2E5CD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5779" name="Rectangle 3">
            <a:extLst>
              <a:ext uri="{FF2B5EF4-FFF2-40B4-BE49-F238E27FC236}">
                <a16:creationId xmlns:a16="http://schemas.microsoft.com/office/drawing/2014/main" id="{812BB1C1-4F75-48F0-B923-8FE093EF7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AF4834-729F-4AF8-ACF9-B0C5B39735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DB6D7C-5BAF-4737-ABE0-7EF1E1F17344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17826" name="Rectangle 2">
            <a:extLst>
              <a:ext uri="{FF2B5EF4-FFF2-40B4-BE49-F238E27FC236}">
                <a16:creationId xmlns:a16="http://schemas.microsoft.com/office/drawing/2014/main" id="{E1E8C46C-8B2E-43D1-AB30-5671CD9972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827" name="Rectangle 3">
            <a:extLst>
              <a:ext uri="{FF2B5EF4-FFF2-40B4-BE49-F238E27FC236}">
                <a16:creationId xmlns:a16="http://schemas.microsoft.com/office/drawing/2014/main" id="{DBDEC3F4-0F50-4292-9C45-8F152AFAE5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9A25C8-2CFA-47D3-B2DD-55E62CD92B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68CA7F-110E-434B-B26E-6F870AE2F4A4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19874" name="Rectangle 2">
            <a:extLst>
              <a:ext uri="{FF2B5EF4-FFF2-40B4-BE49-F238E27FC236}">
                <a16:creationId xmlns:a16="http://schemas.microsoft.com/office/drawing/2014/main" id="{642E7256-BE81-45C0-87E2-B3A6E452AF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9875" name="Rectangle 3">
            <a:extLst>
              <a:ext uri="{FF2B5EF4-FFF2-40B4-BE49-F238E27FC236}">
                <a16:creationId xmlns:a16="http://schemas.microsoft.com/office/drawing/2014/main" id="{F9084FF6-0EFA-4F30-8A7F-8DD575F4D7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9E1D6-EA6F-487E-AA96-BE0F16B25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555AD48-4881-4456-9A01-67554E002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687001-A471-46E5-828C-871E54B71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3B4D88-7272-4677-929F-28BC3874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0ED0F2-848A-4987-AFDF-DF39487F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EB75E-B78D-486E-83EA-1944F9CCC9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154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4457C-C0C1-4ACD-8043-A827A5ABA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CDFF010-4CF4-4198-9E57-F45FC0D53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C17401-752B-4EAB-BBF0-872163145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6B7137-3068-4F39-93E4-B9713F94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4486F6-1AC3-4A52-8D81-9D7CBEA46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708FC-C4DB-4E2B-9A49-D2AC882455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651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2DCB33D-D455-4209-84BA-DAC63C10F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AB4F14-189C-450D-AD61-BCB0B5391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6EEBFC-C391-4C0B-80ED-C6CA502E4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96AD5F-AFA5-4A7A-9434-FD85A651D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781451-F89A-4F4B-ACDB-3664D5B2C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8EDBE-0550-4640-BC06-6B1E662696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417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ED4F63-26E0-4DEA-B9C7-42EDF328B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1C9790-FEFB-479D-9C1A-EB66E29EE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38DA2F-E5F3-4796-A5CF-D6B3D24C8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577190-C81B-41D8-971A-A373639BD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9AF47F-57EB-40CE-A203-EC68DBD0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CD8ED-E60A-42D9-AD60-FE1A499497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887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185E1-3C26-4166-8356-6AD4C00DE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8CF954-593D-4309-B526-FA052DDE7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CCD5FD-4AB9-4779-A3F9-F3EF6BC6C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046231-23CF-40BD-BA98-AF4A20F0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21DCE6-B9B7-4DCE-AB7A-595A094B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91A20-0B5E-4B2B-8ECB-78D45848C9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157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B88CEA-1690-47AC-9653-42026B77B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995C42-9474-4EF0-B8FF-CA8E7E898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28DCF8-DAE5-4F8D-96CC-7336C8238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FC0291-2F58-4DDC-B3D8-A83F493A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3E1CCD-7ED0-4668-BE89-4522B577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AB10EF-7D73-4516-981D-DAA97BF71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35B2B-2418-49E1-AA18-D564A36562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9137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30974C-7328-4C45-A5D3-42D21168E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F78F50-7A63-43EF-9D5A-CA01685BD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E2747A-6731-45F7-A7C1-B739C5707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F64635F-381F-47A8-8BB8-A69AE71244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059C551-2464-4B96-9267-4372C61F3B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D956E2E-C819-43AF-A949-08351F5E2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42A31CA-4FF0-4616-966A-56C8383E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E9EEFB-EBC1-4A46-ABA1-ABCC2F616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59881-15B7-4FE6-8398-47D24EF731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569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F00AF7-5F6A-4F06-8D04-FE1890EFB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3EA553D-14E0-4A41-AA84-96D9A46A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0C24B0D-8DED-40E0-B877-EA8595505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0E9574C-BC23-400B-AB5D-D5C064D5D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B4210-EFE6-4685-A087-6605ACA13C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632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F1C7193-23A9-48E5-B6E3-138F0DBEE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6AC04CE-3ABC-4487-BDAA-416A44AD1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5F9E44-6135-4A4F-AA1E-72DBDC652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8E0A5-316F-45FF-8CA9-84FD56809E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790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B3120A-5031-4E15-B662-190F455AB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2E9B6F-F096-4FF2-BA30-F7C1BDE41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A843D3-AC59-413E-AC9E-7F8E283EB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6B7F47-8FE8-4851-9D81-298A15A74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5F9032-A886-4792-ABE3-0356BBDC0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3C4F87-3937-480C-8638-3D1604EB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E5DA9-F5A7-4AAF-82E5-CFE9EC6AB9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742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4A618C-C975-4E8D-BB62-2D1ECAA82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B49C11C-4F0A-4F84-A146-ACF67AEB77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1BC7B2-7951-4413-8A64-D7A8B4150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A39774-2E9F-42B5-9A5D-567486C05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D35076-F27E-48A7-95DD-CACFEE4FE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A889D6-6A7F-432C-90EF-AC9B91F3F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5491C-E6DB-4C81-AE2A-54E4C0CB8E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320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2D3376B-FAA4-4689-8A59-83B5BF9E1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6B01EF-9A9B-4CFD-AC06-56B65A4363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92EAAB-B7F1-400E-8717-2AAE032C69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865967-7C7F-40D1-9966-28E0F70D670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F82E5E4-1251-424B-A588-75A5589EF8E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2F4211-48D0-43B5-BE76-E50E17976F5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F60F7EAE-16FC-41DA-AFBB-D6DAC97F4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196752"/>
            <a:ext cx="8610600" cy="1268760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25</a:t>
            </a:r>
            <a:r>
              <a:rPr lang="ru-RU" altLang="ru-RU" dirty="0">
                <a:solidFill>
                  <a:srgbClr val="FF3300"/>
                </a:solidFill>
              </a:rPr>
              <a:t>,</a:t>
            </a:r>
            <a:r>
              <a:rPr lang="ru-RU" altLang="ru-RU">
                <a:solidFill>
                  <a:srgbClr val="FF3300"/>
                </a:solidFill>
              </a:rPr>
              <a:t>а.Теорема</a:t>
            </a:r>
            <a:r>
              <a:rPr lang="ru-RU" altLang="ru-RU" dirty="0">
                <a:solidFill>
                  <a:srgbClr val="FF3300"/>
                </a:solidFill>
              </a:rPr>
              <a:t> косинусов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>
            <a:extLst>
              <a:ext uri="{FF2B5EF4-FFF2-40B4-BE49-F238E27FC236}">
                <a16:creationId xmlns:a16="http://schemas.microsoft.com/office/drawing/2014/main" id="{5C5C588C-EB72-4671-9C7A-7780D495F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720899" name="Text Box 3">
            <a:extLst>
              <a:ext uri="{FF2B5EF4-FFF2-40B4-BE49-F238E27FC236}">
                <a16:creationId xmlns:a16="http://schemas.microsoft.com/office/drawing/2014/main" id="{88291588-6C66-4C97-83BC-2EEAA5FE9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135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1. Найдите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20903" name="Picture 7">
            <a:extLst>
              <a:ext uri="{FF2B5EF4-FFF2-40B4-BE49-F238E27FC236}">
                <a16:creationId xmlns:a16="http://schemas.microsoft.com/office/drawing/2014/main" id="{E1A4140B-BD0C-46C5-85B0-60A162E86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09800"/>
            <a:ext cx="3733800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0906" name="Group 10">
            <a:extLst>
              <a:ext uri="{FF2B5EF4-FFF2-40B4-BE49-F238E27FC236}">
                <a16:creationId xmlns:a16="http://schemas.microsoft.com/office/drawing/2014/main" id="{BC404B19-D295-4BB8-8EDB-8C61DECCD84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105400"/>
            <a:ext cx="8458200" cy="779463"/>
            <a:chOff x="240" y="3216"/>
            <a:chExt cx="5328" cy="491"/>
          </a:xfrm>
        </p:grpSpPr>
        <p:sp>
          <p:nvSpPr>
            <p:cNvPr id="720901" name="Text Box 5">
              <a:extLst>
                <a:ext uri="{FF2B5EF4-FFF2-40B4-BE49-F238E27FC236}">
                  <a16:creationId xmlns:a16="http://schemas.microsoft.com/office/drawing/2014/main" id="{49C790BA-C0E3-49BF-81C6-DDFFE1E52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12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       </a:t>
              </a:r>
              <a:r>
                <a:rPr lang="en-US" altLang="ru-RU" sz="3200">
                  <a:cs typeface="Times New Roman" panose="02020603050405020304" pitchFamily="18" charset="0"/>
                </a:rPr>
                <a:t>.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20904" name="Object 8">
              <a:extLst>
                <a:ext uri="{FF2B5EF4-FFF2-40B4-BE49-F238E27FC236}">
                  <a16:creationId xmlns:a16="http://schemas.microsoft.com/office/drawing/2014/main" id="{143F65C1-98E4-49E7-B8D5-23676EB3517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04" y="3216"/>
            <a:ext cx="723" cy="4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774364" imgH="520474" progId="Equation.DSMT4">
                    <p:embed/>
                  </p:oleObj>
                </mc:Choice>
                <mc:Fallback>
                  <p:oleObj r:id="rId4" imgW="774364" imgH="520474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3216"/>
                          <a:ext cx="723" cy="4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>
            <a:extLst>
              <a:ext uri="{FF2B5EF4-FFF2-40B4-BE49-F238E27FC236}">
                <a16:creationId xmlns:a16="http://schemas.microsoft.com/office/drawing/2014/main" id="{B044712C-4A2E-41F7-A6B4-A13BFB4000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706563" name="Text Box 3">
            <a:extLst>
              <a:ext uri="{FF2B5EF4-FFF2-40B4-BE49-F238E27FC236}">
                <a16:creationId xmlns:a16="http://schemas.microsoft.com/office/drawing/2014/main" id="{41ADE15E-6B3C-436A-89F0-154B49C83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Даны три стороны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= 2,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= 3,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= 4. Найдите косинусы его углов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706564" name="Group 4">
            <a:extLst>
              <a:ext uri="{FF2B5EF4-FFF2-40B4-BE49-F238E27FC236}">
                <a16:creationId xmlns:a16="http://schemas.microsoft.com/office/drawing/2014/main" id="{E395783F-45E8-46E9-A12D-0E8075E4B35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657600"/>
            <a:ext cx="8458200" cy="838200"/>
            <a:chOff x="240" y="2304"/>
            <a:chExt cx="5328" cy="528"/>
          </a:xfrm>
        </p:grpSpPr>
        <p:sp>
          <p:nvSpPr>
            <p:cNvPr id="706565" name="Text Box 5">
              <a:extLst>
                <a:ext uri="{FF2B5EF4-FFF2-40B4-BE49-F238E27FC236}">
                  <a16:creationId xmlns:a16="http://schemas.microsoft.com/office/drawing/2014/main" id="{90C7B649-BBA7-49E3-BD44-07D19A4310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en-US" altLang="ru-RU" sz="3200"/>
                <a:t>cos </a:t>
              </a:r>
              <a:r>
                <a:rPr lang="en-US" altLang="ru-RU" sz="3200" i="1"/>
                <a:t>A =     </a:t>
              </a:r>
              <a:r>
                <a:rPr lang="en-US" altLang="ru-RU" sz="3200"/>
                <a:t>, cos </a:t>
              </a:r>
              <a:r>
                <a:rPr lang="en-US" altLang="ru-RU" sz="3200" i="1"/>
                <a:t>B =     </a:t>
              </a:r>
              <a:r>
                <a:rPr lang="en-US" altLang="ru-RU" sz="3200"/>
                <a:t>,</a:t>
              </a:r>
              <a:r>
                <a:rPr lang="en-US" altLang="ru-RU" sz="3200" i="1"/>
                <a:t> </a:t>
              </a:r>
              <a:r>
                <a:rPr lang="en-US" altLang="ru-RU" sz="3200"/>
                <a:t>cos </a:t>
              </a:r>
              <a:r>
                <a:rPr lang="en-US" altLang="ru-RU" sz="3200" i="1"/>
                <a:t>C =      </a:t>
              </a:r>
              <a:r>
                <a:rPr lang="en-US" altLang="ru-RU" sz="3200">
                  <a:cs typeface="Times New Roman" panose="02020603050405020304" pitchFamily="18" charset="0"/>
                </a:rPr>
                <a:t>.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06566" name="Object 6">
              <a:extLst>
                <a:ext uri="{FF2B5EF4-FFF2-40B4-BE49-F238E27FC236}">
                  <a16:creationId xmlns:a16="http://schemas.microsoft.com/office/drawing/2014/main" id="{13F45B0E-6582-4222-B6B4-A71448A8F32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68" y="2304"/>
            <a:ext cx="16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66400" imgH="838080" progId="Equation.DSMT4">
                    <p:embed/>
                  </p:oleObj>
                </mc:Choice>
                <mc:Fallback>
                  <p:oleObj name="Equation" r:id="rId3" imgW="266400" imgH="8380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304"/>
                          <a:ext cx="168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6567" name="Object 7">
              <a:extLst>
                <a:ext uri="{FF2B5EF4-FFF2-40B4-BE49-F238E27FC236}">
                  <a16:creationId xmlns:a16="http://schemas.microsoft.com/office/drawing/2014/main" id="{98A88D8E-3173-475C-BF5D-10D6ED462AA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24" y="2304"/>
            <a:ext cx="256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06080" imgH="838080" progId="Equation.DSMT4">
                    <p:embed/>
                  </p:oleObj>
                </mc:Choice>
                <mc:Fallback>
                  <p:oleObj name="Equation" r:id="rId5" imgW="406080" imgH="8380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4" y="2304"/>
                          <a:ext cx="256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6568" name="Object 8">
              <a:extLst>
                <a:ext uri="{FF2B5EF4-FFF2-40B4-BE49-F238E27FC236}">
                  <a16:creationId xmlns:a16="http://schemas.microsoft.com/office/drawing/2014/main" id="{189CA659-DFEB-4F69-BD7F-B3F3E5FF25E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84" y="2308"/>
            <a:ext cx="320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507960" imgH="825480" progId="Equation.DSMT4">
                    <p:embed/>
                  </p:oleObj>
                </mc:Choice>
                <mc:Fallback>
                  <p:oleObj name="Equation" r:id="rId7" imgW="507960" imgH="8254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4" y="2308"/>
                          <a:ext cx="320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>
            <a:extLst>
              <a:ext uri="{FF2B5EF4-FFF2-40B4-BE49-F238E27FC236}">
                <a16:creationId xmlns:a16="http://schemas.microsoft.com/office/drawing/2014/main" id="{D297998E-6C0C-4A5C-84D3-D29B1D418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grpSp>
        <p:nvGrpSpPr>
          <p:cNvPr id="651284" name="Group 20">
            <a:extLst>
              <a:ext uri="{FF2B5EF4-FFF2-40B4-BE49-F238E27FC236}">
                <a16:creationId xmlns:a16="http://schemas.microsoft.com/office/drawing/2014/main" id="{260B7D2C-2D0C-4689-AEA4-D7886060400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810000"/>
            <a:ext cx="8458200" cy="579438"/>
            <a:chOff x="240" y="2400"/>
            <a:chExt cx="5328" cy="365"/>
          </a:xfrm>
        </p:grpSpPr>
        <p:sp>
          <p:nvSpPr>
            <p:cNvPr id="651272" name="Text Box 8">
              <a:extLst>
                <a:ext uri="{FF2B5EF4-FFF2-40B4-BE49-F238E27FC236}">
                  <a16:creationId xmlns:a16="http://schemas.microsoft.com/office/drawing/2014/main" id="{185F18CE-5832-486E-8C0F-3579051C48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 </a:t>
              </a:r>
              <a:r>
                <a:rPr lang="en-US" altLang="ru-RU" sz="32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51273" name="Object 9">
              <a:extLst>
                <a:ext uri="{FF2B5EF4-FFF2-40B4-BE49-F238E27FC236}">
                  <a16:creationId xmlns:a16="http://schemas.microsoft.com/office/drawing/2014/main" id="{83BD0370-BCB2-4C5D-B879-4C4ACBDBC18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36" y="2448"/>
            <a:ext cx="45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723600" imgH="444240" progId="Equation.DSMT4">
                    <p:embed/>
                  </p:oleObj>
                </mc:Choice>
                <mc:Fallback>
                  <p:oleObj name="Equation" r:id="rId3" imgW="723600" imgH="44424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6" y="2448"/>
                          <a:ext cx="456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51268" name="Text Box 4">
            <a:extLst>
              <a:ext uri="{FF2B5EF4-FFF2-40B4-BE49-F238E27FC236}">
                <a16:creationId xmlns:a16="http://schemas.microsoft.com/office/drawing/2014/main" id="{37705C57-8463-4805-8B0F-892368177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 АВ</a:t>
            </a:r>
            <a:r>
              <a:rPr lang="ru-RU" altLang="ru-RU" sz="3200" dirty="0">
                <a:cs typeface="Times New Roman" panose="02020603050405020304" pitchFamily="18" charset="0"/>
              </a:rPr>
              <a:t> = 12 см, </a:t>
            </a:r>
            <a:r>
              <a:rPr lang="ru-RU" altLang="ru-RU" sz="3200" i="1" dirty="0">
                <a:cs typeface="Times New Roman" panose="02020603050405020304" pitchFamily="18" charset="0"/>
              </a:rPr>
              <a:t>АС</a:t>
            </a:r>
            <a:r>
              <a:rPr lang="ru-RU" altLang="ru-RU" sz="3200" dirty="0">
                <a:cs typeface="Times New Roman" panose="02020603050405020304" pitchFamily="18" charset="0"/>
              </a:rPr>
              <a:t> = 8 см, </a:t>
            </a:r>
            <a:r>
              <a:rPr lang="ru-RU" altLang="ru-RU" sz="3200" dirty="0"/>
              <a:t>угол  </a:t>
            </a:r>
            <a:r>
              <a:rPr lang="en-US" altLang="ru-RU" sz="3200" i="1" dirty="0"/>
              <a:t>A </a:t>
            </a:r>
            <a:r>
              <a:rPr lang="ru-RU" altLang="ru-RU" sz="3200" dirty="0"/>
              <a:t>равен </a:t>
            </a:r>
            <a:r>
              <a:rPr lang="ru-RU" altLang="ru-RU" sz="3200" dirty="0">
                <a:cs typeface="Times New Roman" panose="02020603050405020304" pitchFamily="18" charset="0"/>
              </a:rPr>
              <a:t> 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третью сторону.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>
            <a:extLst>
              <a:ext uri="{FF2B5EF4-FFF2-40B4-BE49-F238E27FC236}">
                <a16:creationId xmlns:a16="http://schemas.microsoft.com/office/drawing/2014/main" id="{0D7F66C3-56CB-4617-8AB8-CED0FCC69B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673796" name="Text Box 4">
            <a:extLst>
              <a:ext uri="{FF2B5EF4-FFF2-40B4-BE49-F238E27FC236}">
                <a16:creationId xmlns:a16="http://schemas.microsoft.com/office/drawing/2014/main" id="{AD2A755E-6F3F-46CE-A019-3E50DA548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297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14 см; </a:t>
            </a:r>
          </a:p>
        </p:txBody>
      </p:sp>
      <p:sp>
        <p:nvSpPr>
          <p:cNvPr id="673799" name="Text Box 7">
            <a:extLst>
              <a:ext uri="{FF2B5EF4-FFF2-40B4-BE49-F238E27FC236}">
                <a16:creationId xmlns:a16="http://schemas.microsoft.com/office/drawing/2014/main" id="{A0A0C274-B960-4634-BC88-35CFFEBE2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сторону треугольника, лежащую против угла в 120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если прилежащие к нему стороны равны: а) 6 см и 10 см; б) 14 мм и 16 мм.</a:t>
            </a:r>
          </a:p>
        </p:txBody>
      </p:sp>
      <p:sp>
        <p:nvSpPr>
          <p:cNvPr id="673801" name="Text Box 9">
            <a:extLst>
              <a:ext uri="{FF2B5EF4-FFF2-40B4-BE49-F238E27FC236}">
                <a16:creationId xmlns:a16="http://schemas.microsoft.com/office/drawing/2014/main" id="{DCA8BA0A-912A-42A4-BEBC-1FC36A749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810000"/>
            <a:ext cx="297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26 мм.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796" grpId="0" autoUpdateAnimBg="0"/>
      <p:bldP spid="67380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>
            <a:extLst>
              <a:ext uri="{FF2B5EF4-FFF2-40B4-BE49-F238E27FC236}">
                <a16:creationId xmlns:a16="http://schemas.microsoft.com/office/drawing/2014/main" id="{33188F9A-EA21-4AF0-89F7-622B2DCD6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675843" name="Text Box 3">
            <a:extLst>
              <a:ext uri="{FF2B5EF4-FFF2-40B4-BE49-F238E27FC236}">
                <a16:creationId xmlns:a16="http://schemas.microsoft.com/office/drawing/2014/main" id="{ACAC6970-9B7B-4133-9C3F-C76D2E22B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острый;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675844" name="Text Box 4">
            <a:extLst>
              <a:ext uri="{FF2B5EF4-FFF2-40B4-BE49-F238E27FC236}">
                <a16:creationId xmlns:a16="http://schemas.microsoft.com/office/drawing/2014/main" id="{1F7A1916-C18E-4EE2-BFEF-28288E514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При каких значениях угла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квадрат стороны треугольника, лежащей против этого угла: а) меньше суммы квадратов двух других сторон; б) равен сумме квадратов двух других сторон; в) больше суммы квадратов двух других сторон?</a:t>
            </a:r>
          </a:p>
        </p:txBody>
      </p:sp>
      <p:sp>
        <p:nvSpPr>
          <p:cNvPr id="675845" name="Text Box 5">
            <a:extLst>
              <a:ext uri="{FF2B5EF4-FFF2-40B4-BE49-F238E27FC236}">
                <a16:creationId xmlns:a16="http://schemas.microsoft.com/office/drawing/2014/main" id="{196CD8E3-FBE6-4212-9ECC-2CA55DCE1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8100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прямой;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675846" name="Text Box 6">
            <a:extLst>
              <a:ext uri="{FF2B5EF4-FFF2-40B4-BE49-F238E27FC236}">
                <a16:creationId xmlns:a16="http://schemas.microsoft.com/office/drawing/2014/main" id="{F3D95A09-3420-4200-B8CA-E090B13CC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100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тупой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3" grpId="0" autoUpdateAnimBg="0"/>
      <p:bldP spid="675845" grpId="0" autoUpdateAnimBg="0"/>
      <p:bldP spid="67584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>
            <a:extLst>
              <a:ext uri="{FF2B5EF4-FFF2-40B4-BE49-F238E27FC236}">
                <a16:creationId xmlns:a16="http://schemas.microsoft.com/office/drawing/2014/main" id="{4ADDEC2C-004E-40D4-A1A7-34462B179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677891" name="Text Box 3">
            <a:extLst>
              <a:ext uri="{FF2B5EF4-FFF2-40B4-BE49-F238E27FC236}">
                <a16:creationId xmlns:a16="http://schemas.microsoft.com/office/drawing/2014/main" id="{14DC34CD-8A2B-43B8-B110-81A1C2716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Тупоугольный; </a:t>
            </a:r>
          </a:p>
        </p:txBody>
      </p:sp>
      <p:sp>
        <p:nvSpPr>
          <p:cNvPr id="677892" name="Text Box 4">
            <a:extLst>
              <a:ext uri="{FF2B5EF4-FFF2-40B4-BE49-F238E27FC236}">
                <a16:creationId xmlns:a16="http://schemas.microsoft.com/office/drawing/2014/main" id="{66D18E2F-989A-4C35-87BA-8A424A802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Не вычисляя углы треугольника, укажите его вид (относительно углов), если стороны треугольника равны: а) 7, 8, 12; б) 0,3, 0,4, 0,5; в) 13, 14, 15.</a:t>
            </a:r>
          </a:p>
        </p:txBody>
      </p:sp>
      <p:sp>
        <p:nvSpPr>
          <p:cNvPr id="677893" name="Text Box 5">
            <a:extLst>
              <a:ext uri="{FF2B5EF4-FFF2-40B4-BE49-F238E27FC236}">
                <a16:creationId xmlns:a16="http://schemas.microsoft.com/office/drawing/2014/main" id="{3C163E1B-0A02-4E7F-A6B9-5CD20FF17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434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прямоугольный; </a:t>
            </a:r>
          </a:p>
        </p:txBody>
      </p:sp>
      <p:sp>
        <p:nvSpPr>
          <p:cNvPr id="677894" name="Text Box 6">
            <a:extLst>
              <a:ext uri="{FF2B5EF4-FFF2-40B4-BE49-F238E27FC236}">
                <a16:creationId xmlns:a16="http://schemas.microsoft.com/office/drawing/2014/main" id="{78F861D2-E591-405F-8BE2-3A05D5422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8006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остроугольный.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891" grpId="0" autoUpdateAnimBg="0"/>
      <p:bldP spid="677893" grpId="0" autoUpdateAnimBg="0"/>
      <p:bldP spid="67789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>
            <a:extLst>
              <a:ext uri="{FF2B5EF4-FFF2-40B4-BE49-F238E27FC236}">
                <a16:creationId xmlns:a16="http://schemas.microsoft.com/office/drawing/2014/main" id="{1D38BCB1-2F16-4E20-A994-D4E5E6CE4E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679939" name="Text Box 3">
            <a:extLst>
              <a:ext uri="{FF2B5EF4-FFF2-40B4-BE49-F238E27FC236}">
                <a16:creationId xmlns:a16="http://schemas.microsoft.com/office/drawing/2014/main" id="{407B315F-37B1-4EE2-A57F-9E12034A8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На стороне треугольника; </a:t>
            </a:r>
          </a:p>
        </p:txBody>
      </p:sp>
      <p:sp>
        <p:nvSpPr>
          <p:cNvPr id="679940" name="Text Box 4">
            <a:extLst>
              <a:ext uri="{FF2B5EF4-FFF2-40B4-BE49-F238E27FC236}">
                <a16:creationId xmlns:a16="http://schemas.microsoft.com/office/drawing/2014/main" id="{8DA4B8FB-7406-498E-A38C-24C2E756C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Как расположен центр описанной окружности относительно треугольника, стороны которого равны: а) 6, 8, 10; б) 4, 5, 6; в) 3, 4, 6?</a:t>
            </a:r>
          </a:p>
        </p:txBody>
      </p:sp>
      <p:sp>
        <p:nvSpPr>
          <p:cNvPr id="679941" name="Text Box 5">
            <a:extLst>
              <a:ext uri="{FF2B5EF4-FFF2-40B4-BE49-F238E27FC236}">
                <a16:creationId xmlns:a16="http://schemas.microsoft.com/office/drawing/2014/main" id="{71499A50-082A-45E9-A93D-A60155C5B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43400"/>
            <a:ext cx="723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внутри треугольника; </a:t>
            </a:r>
          </a:p>
        </p:txBody>
      </p:sp>
      <p:sp>
        <p:nvSpPr>
          <p:cNvPr id="679942" name="Text Box 6">
            <a:extLst>
              <a:ext uri="{FF2B5EF4-FFF2-40B4-BE49-F238E27FC236}">
                <a16:creationId xmlns:a16="http://schemas.microsoft.com/office/drawing/2014/main" id="{9BA2E18E-D73C-4B81-B3F4-93FD287FF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876800"/>
            <a:ext cx="723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вне треугольника.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39" grpId="0" autoUpdateAnimBg="0"/>
      <p:bldP spid="679941" grpId="0" autoUpdateAnimBg="0"/>
      <p:bldP spid="67994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>
            <a:extLst>
              <a:ext uri="{FF2B5EF4-FFF2-40B4-BE49-F238E27FC236}">
                <a16:creationId xmlns:a16="http://schemas.microsoft.com/office/drawing/2014/main" id="{2A4025C8-530A-417A-95E3-68F30006F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22947" name="Text Box 3">
            <a:extLst>
              <a:ext uri="{FF2B5EF4-FFF2-40B4-BE49-F238E27FC236}">
                <a16:creationId xmlns:a16="http://schemas.microsoft.com/office/drawing/2014/main" id="{3064DD4E-261D-47F3-8F4C-1FA73D09B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Расстояния от пункта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до точек </a:t>
            </a:r>
            <a:r>
              <a:rPr lang="en-US" altLang="ru-RU" sz="2800" i="1" dirty="0">
                <a:cs typeface="Times New Roman" panose="02020603050405020304" pitchFamily="18" charset="0"/>
              </a:rPr>
              <a:t>A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B </a:t>
            </a:r>
            <a:r>
              <a:rPr lang="ru-RU" altLang="ru-RU" sz="2800" dirty="0">
                <a:cs typeface="Times New Roman" panose="02020603050405020304" pitchFamily="18" charset="0"/>
              </a:rPr>
              <a:t>на противоположных берегах озера равны соответственно </a:t>
            </a:r>
            <a:r>
              <a:rPr lang="en-US" altLang="ru-RU" sz="2800" i="1" dirty="0">
                <a:cs typeface="Times New Roman" panose="02020603050405020304" pitchFamily="18" charset="0"/>
              </a:rPr>
              <a:t>a = </a:t>
            </a:r>
            <a:r>
              <a:rPr lang="en-US" altLang="ru-RU" sz="2800" dirty="0">
                <a:cs typeface="Times New Roman" panose="02020603050405020304" pitchFamily="18" charset="0"/>
              </a:rPr>
              <a:t>500</a:t>
            </a:r>
            <a:r>
              <a:rPr lang="ru-RU" altLang="ru-RU" sz="2800" dirty="0">
                <a:cs typeface="Times New Roman" panose="02020603050405020304" pitchFamily="18" charset="0"/>
              </a:rPr>
              <a:t> м, </a:t>
            </a:r>
            <a:r>
              <a:rPr lang="en-US" altLang="ru-RU" sz="2800" i="1" dirty="0">
                <a:cs typeface="Times New Roman" panose="02020603050405020304" pitchFamily="18" charset="0"/>
              </a:rPr>
              <a:t>b = </a:t>
            </a:r>
            <a:r>
              <a:rPr lang="ru-RU" altLang="ru-RU" sz="2800" dirty="0">
                <a:cs typeface="Times New Roman" panose="02020603050405020304" pitchFamily="18" charset="0"/>
              </a:rPr>
              <a:t>600 м. 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ACB </a:t>
            </a:r>
            <a:r>
              <a:rPr lang="ru-RU" altLang="ru-RU" sz="2800" dirty="0">
                <a:cs typeface="Times New Roman" panose="02020603050405020304" pitchFamily="18" charset="0"/>
              </a:rPr>
              <a:t>равен 60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ширину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озера.</a:t>
            </a:r>
            <a:endParaRPr lang="ru-RU" alt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2950" name="Text Box 6">
                <a:extLst>
                  <a:ext uri="{FF2B5EF4-FFF2-40B4-BE49-F238E27FC236}">
                    <a16:creationId xmlns:a16="http://schemas.microsoft.com/office/drawing/2014/main" id="{ED948842-88DD-499A-9BCA-F66AB9D649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960402"/>
                <a:ext cx="9036496" cy="144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sz="2800" dirty="0"/>
                  <a:t>Воспользуемся теоремой косинусов. Получим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  <m:sup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func>
                      <m:funcPr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28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 sz="280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 нашем случае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556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м.</a:t>
                </a:r>
              </a:p>
            </p:txBody>
          </p:sp>
        </mc:Choice>
        <mc:Fallback xmlns="">
          <p:sp>
            <p:nvSpPr>
              <p:cNvPr id="722950" name="Text Box 6">
                <a:extLst>
                  <a:ext uri="{FF2B5EF4-FFF2-40B4-BE49-F238E27FC236}">
                    <a16:creationId xmlns:a16="http://schemas.microsoft.com/office/drawing/2014/main" id="{ED948842-88DD-499A-9BCA-F66AB9D64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960402"/>
                <a:ext cx="9036496" cy="1446550"/>
              </a:xfrm>
              <a:prstGeom prst="rect">
                <a:avLst/>
              </a:prstGeom>
              <a:blipFill>
                <a:blip r:embed="rId3"/>
                <a:stretch>
                  <a:fillRect l="-1350" t="-1266" r="-1350" b="-109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2EA720F-0B5B-6C3D-2E4B-E3D2AF4C39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1746" y="2506915"/>
            <a:ext cx="2733003" cy="231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8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9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1" name="Text Box 35">
            <a:extLst>
              <a:ext uri="{FF2B5EF4-FFF2-40B4-BE49-F238E27FC236}">
                <a16:creationId xmlns:a16="http://schemas.microsoft.com/office/drawing/2014/main" id="{A361E928-9A52-4530-8463-8AEE02411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62706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dirty="0"/>
              <a:t>(к</a:t>
            </a:r>
            <a:r>
              <a:rPr lang="ru-RU" altLang="ru-RU" sz="2800" dirty="0">
                <a:cs typeface="Times New Roman" panose="02020603050405020304" pitchFamily="18" charset="0"/>
              </a:rPr>
              <a:t>осинусов)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Квадрат любой стороны треугольника равен сумме квадратов двух других сторон без удвоенного произведения этих сторон на косинус угла между ними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49946" name="Picture 90">
            <a:extLst>
              <a:ext uri="{FF2B5EF4-FFF2-40B4-BE49-F238E27FC236}">
                <a16:creationId xmlns:a16="http://schemas.microsoft.com/office/drawing/2014/main" id="{2586D24F-7E55-4BDC-B83B-C9A874679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31623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947" name="Text Box 91">
            <a:extLst>
              <a:ext uri="{FF2B5EF4-FFF2-40B4-BE49-F238E27FC236}">
                <a16:creationId xmlns:a16="http://schemas.microsoft.com/office/drawing/2014/main" id="{A0B4B4E4-0996-47B6-993A-308E28079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691481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c</a:t>
            </a:r>
            <a:r>
              <a:rPr lang="en-US" altLang="ru-RU" sz="3200" baseline="30000" dirty="0">
                <a:solidFill>
                  <a:srgbClr val="FF3300"/>
                </a:solidFill>
                <a:cs typeface="Times New Roman" panose="02020603050405020304" pitchFamily="18" charset="0"/>
              </a:rPr>
              <a:t>2</a:t>
            </a:r>
            <a:r>
              <a:rPr lang="en-US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= </a:t>
            </a:r>
            <a:r>
              <a:rPr lang="en-US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a</a:t>
            </a:r>
            <a:r>
              <a:rPr lang="en-US" altLang="ru-RU" sz="3200" baseline="30000" dirty="0">
                <a:solidFill>
                  <a:srgbClr val="FF3300"/>
                </a:solidFill>
                <a:cs typeface="Times New Roman" panose="02020603050405020304" pitchFamily="18" charset="0"/>
              </a:rPr>
              <a:t>2</a:t>
            </a:r>
            <a:r>
              <a:rPr lang="en-US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b</a:t>
            </a:r>
            <a:r>
              <a:rPr lang="en-US" altLang="ru-RU" sz="3200" baseline="30000" dirty="0">
                <a:solidFill>
                  <a:srgbClr val="FF3300"/>
                </a:solidFill>
                <a:cs typeface="Times New Roman" panose="02020603050405020304" pitchFamily="18" charset="0"/>
              </a:rPr>
              <a:t>2</a:t>
            </a:r>
            <a:r>
              <a:rPr lang="en-US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 – 2</a:t>
            </a:r>
            <a:r>
              <a:rPr lang="en-US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ab</a:t>
            </a:r>
            <a:r>
              <a:rPr lang="en-US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 cos </a:t>
            </a:r>
            <a:r>
              <a:rPr lang="en-US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grpSp>
        <p:nvGrpSpPr>
          <p:cNvPr id="249950" name="Group 94">
            <a:extLst>
              <a:ext uri="{FF2B5EF4-FFF2-40B4-BE49-F238E27FC236}">
                <a16:creationId xmlns:a16="http://schemas.microsoft.com/office/drawing/2014/main" id="{F8B3297C-CA9A-44C9-A7EE-E3B6ABA5420D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493963"/>
            <a:ext cx="8839200" cy="4059237"/>
            <a:chOff x="192" y="1571"/>
            <a:chExt cx="5568" cy="2557"/>
          </a:xfrm>
        </p:grpSpPr>
        <p:sp>
          <p:nvSpPr>
            <p:cNvPr id="249948" name="Text Box 92">
              <a:extLst>
                <a:ext uri="{FF2B5EF4-FFF2-40B4-BE49-F238E27FC236}">
                  <a16:creationId xmlns:a16="http://schemas.microsoft.com/office/drawing/2014/main" id="{0BC6B356-0652-4B69-BA4C-02CCF386D0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571"/>
              <a:ext cx="3600" cy="2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Доказательство: </a:t>
              </a:r>
              <a:r>
                <a:rPr lang="ru-RU" altLang="ru-RU" sz="2800">
                  <a:cs typeface="Times New Roman" panose="02020603050405020304" pitchFamily="18" charset="0"/>
                </a:rPr>
                <a:t>Обозначим </a:t>
              </a:r>
              <a:r>
                <a:rPr lang="ru-RU" altLang="ru-RU" sz="2800" i="1">
                  <a:cs typeface="Times New Roman" panose="02020603050405020304" pitchFamily="18" charset="0"/>
                </a:rPr>
                <a:t>АВ = с</a:t>
              </a:r>
              <a:r>
                <a:rPr lang="ru-RU" altLang="ru-RU" sz="2800">
                  <a:cs typeface="Times New Roman" panose="02020603050405020304" pitchFamily="18" charset="0"/>
                </a:rPr>
                <a:t>,</a:t>
              </a:r>
              <a:r>
                <a:rPr lang="ru-RU" altLang="ru-RU" sz="2800" i="1">
                  <a:cs typeface="Times New Roman" panose="02020603050405020304" pitchFamily="18" charset="0"/>
                </a:rPr>
                <a:t> ВС = а</a:t>
              </a:r>
              <a:r>
                <a:rPr lang="ru-RU" altLang="ru-RU" sz="2800">
                  <a:cs typeface="Times New Roman" panose="02020603050405020304" pitchFamily="18" charset="0"/>
                </a:rPr>
                <a:t>,</a:t>
              </a:r>
              <a:r>
                <a:rPr lang="ru-RU" altLang="ru-RU" sz="2800" i="1">
                  <a:cs typeface="Times New Roman" panose="02020603050405020304" pitchFamily="18" charset="0"/>
                </a:rPr>
                <a:t> АС =</a:t>
              </a:r>
              <a:r>
                <a:rPr lang="ru-RU" altLang="ru-RU" sz="2800">
                  <a:cs typeface="Times New Roman" panose="02020603050405020304" pitchFamily="18" charset="0"/>
                </a:rPr>
                <a:t> </a:t>
              </a:r>
              <a:r>
                <a:rPr lang="en-US" altLang="ru-RU" sz="2800" i="1">
                  <a:cs typeface="Times New Roman" panose="02020603050405020304" pitchFamily="18" charset="0"/>
                </a:rPr>
                <a:t>b</a:t>
              </a:r>
              <a:r>
                <a:rPr lang="ru-RU" altLang="ru-RU" sz="2800">
                  <a:cs typeface="Times New Roman" panose="02020603050405020304" pitchFamily="18" charset="0"/>
                </a:rPr>
                <a:t>. Из вершины </a:t>
              </a:r>
              <a:r>
                <a:rPr lang="ru-RU" altLang="ru-RU" sz="2800" i="1">
                  <a:cs typeface="Times New Roman" panose="02020603050405020304" pitchFamily="18" charset="0"/>
                </a:rPr>
                <a:t>А</a:t>
              </a:r>
              <a:r>
                <a:rPr lang="ru-RU" altLang="ru-RU" sz="2800">
                  <a:cs typeface="Times New Roman" panose="02020603050405020304" pitchFamily="18" charset="0"/>
                </a:rPr>
                <a:t> опустим перпендикуляр </a:t>
              </a:r>
              <a:r>
                <a:rPr lang="ru-RU" altLang="ru-RU" sz="2800" i="1">
                  <a:cs typeface="Times New Roman" panose="02020603050405020304" pitchFamily="18" charset="0"/>
                </a:rPr>
                <a:t>А</a:t>
              </a:r>
              <a:r>
                <a:rPr lang="en-US" altLang="ru-RU" sz="2800" i="1">
                  <a:cs typeface="Times New Roman" panose="02020603050405020304" pitchFamily="18" charset="0"/>
                </a:rPr>
                <a:t>D</a:t>
              </a:r>
              <a:r>
                <a:rPr lang="ru-RU" altLang="ru-RU" sz="2800">
                  <a:cs typeface="Times New Roman" panose="02020603050405020304" pitchFamily="18" charset="0"/>
                </a:rPr>
                <a:t>. </a:t>
              </a:r>
              <a:r>
                <a:rPr lang="en-US" altLang="ru-RU" sz="2800">
                  <a:cs typeface="Times New Roman" panose="02020603050405020304" pitchFamily="18" charset="0"/>
                </a:rPr>
                <a:t>Тогда</a:t>
              </a:r>
              <a:r>
                <a:rPr lang="ru-RU" altLang="ru-RU" sz="2800"/>
                <a:t> </a:t>
              </a:r>
              <a:r>
                <a:rPr lang="en-US" altLang="ru-RU" sz="2800" i="1">
                  <a:cs typeface="Times New Roman" panose="02020603050405020304" pitchFamily="18" charset="0"/>
                </a:rPr>
                <a:t>АD</a:t>
              </a:r>
              <a:r>
                <a:rPr lang="en-US" altLang="ru-RU" sz="2800">
                  <a:cs typeface="Times New Roman" panose="02020603050405020304" pitchFamily="18" charset="0"/>
                </a:rPr>
                <a:t> = </a:t>
              </a:r>
              <a:r>
                <a:rPr lang="en-US" altLang="ru-RU" sz="2800" i="1">
                  <a:cs typeface="Times New Roman" panose="02020603050405020304" pitchFamily="18" charset="0"/>
                </a:rPr>
                <a:t>b</a:t>
              </a:r>
              <a:r>
                <a:rPr lang="en-US" altLang="ru-RU" sz="2800">
                  <a:cs typeface="Times New Roman" panose="02020603050405020304" pitchFamily="18" charset="0"/>
                </a:rPr>
                <a:t> sin </a:t>
              </a:r>
              <a:r>
                <a:rPr lang="en-US" altLang="ru-RU" sz="2800" i="1">
                  <a:cs typeface="Times New Roman" panose="02020603050405020304" pitchFamily="18" charset="0"/>
                </a:rPr>
                <a:t>C</a:t>
              </a:r>
              <a:r>
                <a:rPr lang="en-US" altLang="ru-RU" sz="2800">
                  <a:cs typeface="Times New Roman" panose="02020603050405020304" pitchFamily="18" charset="0"/>
                </a:rPr>
                <a:t>, </a:t>
              </a:r>
              <a:r>
                <a:rPr lang="en-US" altLang="ru-RU" sz="2800" i="1">
                  <a:cs typeface="Times New Roman" panose="02020603050405020304" pitchFamily="18" charset="0"/>
                </a:rPr>
                <a:t>CD</a:t>
              </a:r>
              <a:r>
                <a:rPr lang="en-US" altLang="ru-RU" sz="2800">
                  <a:cs typeface="Times New Roman" panose="02020603050405020304" pitchFamily="18" charset="0"/>
                </a:rPr>
                <a:t> = </a:t>
              </a:r>
              <a:r>
                <a:rPr lang="en-US" altLang="ru-RU" sz="2800" i="1">
                  <a:cs typeface="Times New Roman" panose="02020603050405020304" pitchFamily="18" charset="0"/>
                </a:rPr>
                <a:t>b</a:t>
              </a:r>
              <a:r>
                <a:rPr lang="en-US" altLang="ru-RU" sz="2800">
                  <a:cs typeface="Times New Roman" panose="02020603050405020304" pitchFamily="18" charset="0"/>
                </a:rPr>
                <a:t> cos </a:t>
              </a:r>
              <a:r>
                <a:rPr lang="en-US" altLang="ru-RU" sz="2800" i="1">
                  <a:cs typeface="Times New Roman" panose="02020603050405020304" pitchFamily="18" charset="0"/>
                </a:rPr>
                <a:t>C</a:t>
              </a:r>
              <a:r>
                <a:rPr lang="en-US" altLang="ru-RU" sz="2800">
                  <a:cs typeface="Times New Roman" panose="02020603050405020304" pitchFamily="18" charset="0"/>
                </a:rPr>
                <a:t>, </a:t>
              </a:r>
              <a:r>
                <a:rPr lang="en-US" altLang="ru-RU" sz="2800" i="1">
                  <a:cs typeface="Times New Roman" panose="02020603050405020304" pitchFamily="18" charset="0"/>
                </a:rPr>
                <a:t>BD</a:t>
              </a:r>
              <a:r>
                <a:rPr lang="en-US" altLang="ru-RU" sz="2800">
                  <a:cs typeface="Times New Roman" panose="02020603050405020304" pitchFamily="18" charset="0"/>
                </a:rPr>
                <a:t> = </a:t>
              </a:r>
              <a:r>
                <a:rPr lang="en-US" altLang="ru-RU" sz="2800" i="1">
                  <a:cs typeface="Times New Roman" panose="02020603050405020304" pitchFamily="18" charset="0"/>
                </a:rPr>
                <a:t>a</a:t>
              </a:r>
              <a:r>
                <a:rPr lang="en-US" altLang="ru-RU" sz="2800">
                  <a:cs typeface="Times New Roman" panose="02020603050405020304" pitchFamily="18" charset="0"/>
                </a:rPr>
                <a:t> – </a:t>
              </a:r>
              <a:r>
                <a:rPr lang="en-US" altLang="ru-RU" sz="2800" i="1">
                  <a:cs typeface="Times New Roman" panose="02020603050405020304" pitchFamily="18" charset="0"/>
                </a:rPr>
                <a:t>b</a:t>
              </a:r>
              <a:r>
                <a:rPr lang="en-US" altLang="ru-RU" sz="2800">
                  <a:cs typeface="Times New Roman" panose="02020603050405020304" pitchFamily="18" charset="0"/>
                </a:rPr>
                <a:t> cos </a:t>
              </a:r>
              <a:r>
                <a:rPr lang="en-US" altLang="ru-RU" sz="2800" i="1">
                  <a:cs typeface="Times New Roman" panose="02020603050405020304" pitchFamily="18" charset="0"/>
                </a:rPr>
                <a:t>C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r>
                <a:rPr lang="ru-RU" altLang="ru-RU" sz="2800"/>
                <a:t> </a:t>
              </a:r>
              <a:r>
                <a:rPr lang="ru-RU" altLang="ru-RU" sz="2800">
                  <a:cs typeface="Times New Roman" panose="02020603050405020304" pitchFamily="18" charset="0"/>
                </a:rPr>
                <a:t>По теореме Пифагора имеем</a:t>
              </a:r>
              <a:r>
                <a:rPr lang="ru-RU" altLang="ru-RU" sz="2800" b="1">
                  <a:cs typeface="Times New Roman" panose="02020603050405020304" pitchFamily="18" charset="0"/>
                </a:rPr>
                <a:t> </a:t>
              </a:r>
              <a:r>
                <a:rPr lang="en-US" altLang="ru-RU" sz="2800" i="1">
                  <a:cs typeface="Times New Roman" panose="02020603050405020304" pitchFamily="18" charset="0"/>
                </a:rPr>
                <a:t>c</a:t>
              </a:r>
              <a:r>
                <a:rPr lang="ru-RU" altLang="ru-RU" sz="2800" baseline="30000">
                  <a:cs typeface="Times New Roman" panose="02020603050405020304" pitchFamily="18" charset="0"/>
                </a:rPr>
                <a:t>2</a:t>
              </a:r>
              <a:r>
                <a:rPr lang="ru-RU" altLang="ru-RU" sz="2800">
                  <a:cs typeface="Times New Roman" panose="02020603050405020304" pitchFamily="18" charset="0"/>
                </a:rPr>
                <a:t> = (</a:t>
              </a:r>
              <a:r>
                <a:rPr lang="en-US" altLang="ru-RU" sz="2800" i="1">
                  <a:cs typeface="Times New Roman" panose="02020603050405020304" pitchFamily="18" charset="0"/>
                </a:rPr>
                <a:t>a </a:t>
              </a:r>
              <a:r>
                <a:rPr lang="ru-RU" altLang="ru-RU" sz="2800">
                  <a:cs typeface="Times New Roman" panose="02020603050405020304" pitchFamily="18" charset="0"/>
                </a:rPr>
                <a:t>– </a:t>
              </a:r>
              <a:r>
                <a:rPr lang="en-US" altLang="ru-RU" sz="2800" i="1">
                  <a:cs typeface="Times New Roman" panose="02020603050405020304" pitchFamily="18" charset="0"/>
                </a:rPr>
                <a:t>b</a:t>
              </a:r>
              <a:r>
                <a:rPr lang="en-US" altLang="ru-RU" sz="2800">
                  <a:cs typeface="Times New Roman" panose="02020603050405020304" pitchFamily="18" charset="0"/>
                </a:rPr>
                <a:t> cos </a:t>
              </a:r>
              <a:r>
                <a:rPr lang="en-US" altLang="ru-RU" sz="2800" i="1">
                  <a:cs typeface="Times New Roman" panose="02020603050405020304" pitchFamily="18" charset="0"/>
                </a:rPr>
                <a:t>C</a:t>
              </a:r>
              <a:r>
                <a:rPr lang="ru-RU" altLang="ru-RU" sz="2800">
                  <a:cs typeface="Times New Roman" panose="02020603050405020304" pitchFamily="18" charset="0"/>
                </a:rPr>
                <a:t>)</a:t>
              </a:r>
              <a:r>
                <a:rPr lang="ru-RU" altLang="ru-RU" sz="2800" baseline="30000">
                  <a:cs typeface="Times New Roman" panose="02020603050405020304" pitchFamily="18" charset="0"/>
                </a:rPr>
                <a:t>2</a:t>
              </a:r>
              <a:r>
                <a:rPr lang="ru-RU" altLang="ru-RU" sz="2800">
                  <a:cs typeface="Times New Roman" panose="02020603050405020304" pitchFamily="18" charset="0"/>
                </a:rPr>
                <a:t> + (</a:t>
              </a:r>
              <a:r>
                <a:rPr lang="en-US" altLang="ru-RU" sz="2800" i="1">
                  <a:cs typeface="Times New Roman" panose="02020603050405020304" pitchFamily="18" charset="0"/>
                </a:rPr>
                <a:t>b</a:t>
              </a:r>
              <a:r>
                <a:rPr lang="en-US" altLang="ru-RU" sz="2800">
                  <a:cs typeface="Times New Roman" panose="02020603050405020304" pitchFamily="18" charset="0"/>
                </a:rPr>
                <a:t> sin </a:t>
              </a:r>
              <a:r>
                <a:rPr lang="en-US" altLang="ru-RU" sz="2800" i="1">
                  <a:cs typeface="Times New Roman" panose="02020603050405020304" pitchFamily="18" charset="0"/>
                </a:rPr>
                <a:t>C</a:t>
              </a:r>
              <a:r>
                <a:rPr lang="ru-RU" altLang="ru-RU" sz="2800">
                  <a:cs typeface="Times New Roman" panose="02020603050405020304" pitchFamily="18" charset="0"/>
                </a:rPr>
                <a:t>)</a:t>
              </a:r>
              <a:r>
                <a:rPr lang="ru-RU" altLang="ru-RU" sz="2800" baseline="30000">
                  <a:cs typeface="Times New Roman" panose="02020603050405020304" pitchFamily="18" charset="0"/>
                </a:rPr>
                <a:t>2</a:t>
              </a:r>
              <a:r>
                <a:rPr lang="ru-RU" altLang="ru-RU" sz="2800">
                  <a:cs typeface="Times New Roman" panose="02020603050405020304" pitchFamily="18" charset="0"/>
                </a:rPr>
                <a:t> =</a:t>
              </a:r>
              <a:r>
                <a:rPr lang="en-US" altLang="ru-RU" sz="2800">
                  <a:cs typeface="Times New Roman" panose="02020603050405020304" pitchFamily="18" charset="0"/>
                </a:rPr>
                <a:t> </a:t>
              </a:r>
              <a:r>
                <a:rPr lang="en-US" altLang="ru-RU" sz="2800" i="1">
                  <a:cs typeface="Times New Roman" panose="02020603050405020304" pitchFamily="18" charset="0"/>
                </a:rPr>
                <a:t>a</a:t>
              </a:r>
              <a:r>
                <a:rPr lang="en-US" altLang="ru-RU" sz="2800" baseline="30000">
                  <a:cs typeface="Times New Roman" panose="02020603050405020304" pitchFamily="18" charset="0"/>
                </a:rPr>
                <a:t>2 </a:t>
              </a:r>
              <a:r>
                <a:rPr lang="en-US" altLang="ru-RU" sz="2800">
                  <a:cs typeface="Times New Roman" panose="02020603050405020304" pitchFamily="18" charset="0"/>
                </a:rPr>
                <a:t>– 2</a:t>
              </a:r>
              <a:r>
                <a:rPr lang="en-US" altLang="ru-RU" sz="2800" i="1">
                  <a:cs typeface="Times New Roman" panose="02020603050405020304" pitchFamily="18" charset="0"/>
                </a:rPr>
                <a:t>ab</a:t>
              </a:r>
              <a:r>
                <a:rPr lang="en-US" altLang="ru-RU" sz="2800">
                  <a:cs typeface="Times New Roman" panose="02020603050405020304" pitchFamily="18" charset="0"/>
                </a:rPr>
                <a:t> cos </a:t>
              </a:r>
              <a:r>
                <a:rPr lang="en-US" altLang="ru-RU" sz="2800" i="1">
                  <a:cs typeface="Times New Roman" panose="02020603050405020304" pitchFamily="18" charset="0"/>
                </a:rPr>
                <a:t>C</a:t>
              </a:r>
              <a:r>
                <a:rPr lang="en-US" altLang="ru-RU" sz="2800">
                  <a:cs typeface="Times New Roman" panose="02020603050405020304" pitchFamily="18" charset="0"/>
                </a:rPr>
                <a:t> + </a:t>
              </a:r>
              <a:r>
                <a:rPr lang="en-US" altLang="ru-RU" sz="2800" i="1">
                  <a:cs typeface="Times New Roman" panose="02020603050405020304" pitchFamily="18" charset="0"/>
                </a:rPr>
                <a:t>b</a:t>
              </a:r>
              <a:r>
                <a:rPr lang="en-US" altLang="ru-RU" sz="2800" baseline="30000">
                  <a:cs typeface="Times New Roman" panose="02020603050405020304" pitchFamily="18" charset="0"/>
                </a:rPr>
                <a:t>2</a:t>
              </a:r>
              <a:r>
                <a:rPr lang="en-US" altLang="ru-RU" sz="2800">
                  <a:cs typeface="Times New Roman" panose="02020603050405020304" pitchFamily="18" charset="0"/>
                </a:rPr>
                <a:t>cos</a:t>
              </a:r>
              <a:r>
                <a:rPr lang="en-US" altLang="ru-RU" sz="2800" baseline="30000">
                  <a:cs typeface="Times New Roman" panose="02020603050405020304" pitchFamily="18" charset="0"/>
                </a:rPr>
                <a:t>2</a:t>
              </a:r>
              <a:r>
                <a:rPr lang="en-US" altLang="ru-RU" sz="2800" i="1">
                  <a:cs typeface="Times New Roman" panose="02020603050405020304" pitchFamily="18" charset="0"/>
                </a:rPr>
                <a:t>C</a:t>
              </a:r>
              <a:r>
                <a:rPr lang="en-US" altLang="ru-RU" sz="2800">
                  <a:cs typeface="Times New Roman" panose="02020603050405020304" pitchFamily="18" charset="0"/>
                </a:rPr>
                <a:t> + </a:t>
              </a:r>
              <a:r>
                <a:rPr lang="en-US" altLang="ru-RU" sz="2800" i="1">
                  <a:cs typeface="Times New Roman" panose="02020603050405020304" pitchFamily="18" charset="0"/>
                </a:rPr>
                <a:t>b</a:t>
              </a:r>
              <a:r>
                <a:rPr lang="en-US" altLang="ru-RU" sz="2800" baseline="30000">
                  <a:cs typeface="Times New Roman" panose="02020603050405020304" pitchFamily="18" charset="0"/>
                </a:rPr>
                <a:t>2</a:t>
              </a:r>
              <a:r>
                <a:rPr lang="en-US" altLang="ru-RU" sz="2800">
                  <a:cs typeface="Times New Roman" panose="02020603050405020304" pitchFamily="18" charset="0"/>
                </a:rPr>
                <a:t>sin</a:t>
              </a:r>
              <a:r>
                <a:rPr lang="en-US" altLang="ru-RU" sz="2800" baseline="30000">
                  <a:cs typeface="Times New Roman" panose="02020603050405020304" pitchFamily="18" charset="0"/>
                </a:rPr>
                <a:t>2</a:t>
              </a:r>
              <a:r>
                <a:rPr lang="en-US" altLang="ru-RU" sz="2800" i="1">
                  <a:cs typeface="Times New Roman" panose="02020603050405020304" pitchFamily="18" charset="0"/>
                </a:rPr>
                <a:t>C</a:t>
              </a:r>
              <a:r>
                <a:rPr lang="en-US" altLang="ru-RU" sz="2800">
                  <a:cs typeface="Times New Roman" panose="02020603050405020304" pitchFamily="18" charset="0"/>
                </a:rPr>
                <a:t> = </a:t>
              </a:r>
              <a:r>
                <a:rPr lang="en-US" altLang="ru-RU" sz="2800" i="1">
                  <a:cs typeface="Times New Roman" panose="02020603050405020304" pitchFamily="18" charset="0"/>
                </a:rPr>
                <a:t>a</a:t>
              </a:r>
              <a:r>
                <a:rPr lang="en-US" altLang="ru-RU" sz="2800" baseline="30000">
                  <a:cs typeface="Times New Roman" panose="02020603050405020304" pitchFamily="18" charset="0"/>
                </a:rPr>
                <a:t>2</a:t>
              </a:r>
              <a:r>
                <a:rPr lang="en-US" altLang="ru-RU" sz="2800">
                  <a:cs typeface="Times New Roman" panose="02020603050405020304" pitchFamily="18" charset="0"/>
                </a:rPr>
                <a:t> + </a:t>
              </a:r>
              <a:r>
                <a:rPr lang="en-US" altLang="ru-RU" sz="2800" i="1">
                  <a:cs typeface="Times New Roman" panose="02020603050405020304" pitchFamily="18" charset="0"/>
                </a:rPr>
                <a:t>b</a:t>
              </a:r>
              <a:r>
                <a:rPr lang="en-US" altLang="ru-RU" sz="2800" baseline="30000">
                  <a:cs typeface="Times New Roman" panose="02020603050405020304" pitchFamily="18" charset="0"/>
                </a:rPr>
                <a:t>2</a:t>
              </a:r>
              <a:r>
                <a:rPr lang="en-US" altLang="ru-RU" sz="2800">
                  <a:cs typeface="Times New Roman" panose="02020603050405020304" pitchFamily="18" charset="0"/>
                </a:rPr>
                <a:t> – 2</a:t>
              </a:r>
              <a:r>
                <a:rPr lang="en-US" altLang="ru-RU" sz="2800" i="1">
                  <a:cs typeface="Times New Roman" panose="02020603050405020304" pitchFamily="18" charset="0"/>
                </a:rPr>
                <a:t>ab</a:t>
              </a:r>
              <a:r>
                <a:rPr lang="en-US" altLang="ru-RU" sz="2800">
                  <a:cs typeface="Times New Roman" panose="02020603050405020304" pitchFamily="18" charset="0"/>
                </a:rPr>
                <a:t> cos </a:t>
              </a:r>
              <a:r>
                <a:rPr lang="en-US" altLang="ru-RU" sz="2800" i="1">
                  <a:cs typeface="Times New Roman" panose="02020603050405020304" pitchFamily="18" charset="0"/>
                </a:rPr>
                <a:t>C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sp>
          <p:nvSpPr>
            <p:cNvPr id="249949" name="Text Box 93">
              <a:extLst>
                <a:ext uri="{FF2B5EF4-FFF2-40B4-BE49-F238E27FC236}">
                  <a16:creationId xmlns:a16="http://schemas.microsoft.com/office/drawing/2014/main" id="{E650CC4F-0228-464A-9478-0561926BF8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840"/>
              <a:ext cx="53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cs typeface="Times New Roman" panose="02020603050405020304" pitchFamily="18" charset="0"/>
                </a:rPr>
                <a:t>Самостоятельно рассмотрите случаи прямого и тупого угла </a:t>
              </a:r>
              <a:r>
                <a:rPr lang="ru-RU" altLang="ru-RU" i="1">
                  <a:cs typeface="Times New Roman" panose="02020603050405020304" pitchFamily="18" charset="0"/>
                </a:rPr>
                <a:t>С</a:t>
              </a:r>
              <a:r>
                <a:rPr lang="ru-RU" altLang="ru-RU">
                  <a:cs typeface="Times New Roman" panose="02020603050405020304" pitchFamily="18" charset="0"/>
                </a:rPr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0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E32C923C-7B86-46FD-963D-69B6B4569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244CA28B-00E0-4B6C-B619-5623E8884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1,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30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78912" name="Picture 32">
            <a:extLst>
              <a:ext uri="{FF2B5EF4-FFF2-40B4-BE49-F238E27FC236}">
                <a16:creationId xmlns:a16="http://schemas.microsoft.com/office/drawing/2014/main" id="{F3971FA0-ABD1-4F7D-B081-8B0614EF6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828800"/>
            <a:ext cx="2068513" cy="287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8915" name="Group 35">
            <a:extLst>
              <a:ext uri="{FF2B5EF4-FFF2-40B4-BE49-F238E27FC236}">
                <a16:creationId xmlns:a16="http://schemas.microsoft.com/office/drawing/2014/main" id="{AB808247-49DA-47B6-A526-B35FF285D341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257800"/>
            <a:ext cx="8458200" cy="619125"/>
            <a:chOff x="240" y="3312"/>
            <a:chExt cx="5328" cy="390"/>
          </a:xfrm>
        </p:grpSpPr>
        <p:sp>
          <p:nvSpPr>
            <p:cNvPr id="378884" name="Text Box 4">
              <a:extLst>
                <a:ext uri="{FF2B5EF4-FFF2-40B4-BE49-F238E27FC236}">
                  <a16:creationId xmlns:a16="http://schemas.microsoft.com/office/drawing/2014/main" id="{69D20468-DF03-4803-95FB-DE3B489705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12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       </a:t>
              </a:r>
              <a:r>
                <a:rPr lang="en-US" altLang="ru-RU" sz="3200">
                  <a:cs typeface="Times New Roman" panose="02020603050405020304" pitchFamily="18" charset="0"/>
                </a:rPr>
                <a:t>.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78913" name="Object 33">
              <a:extLst>
                <a:ext uri="{FF2B5EF4-FFF2-40B4-BE49-F238E27FC236}">
                  <a16:creationId xmlns:a16="http://schemas.microsoft.com/office/drawing/2014/main" id="{3D4C9A82-D92B-496A-B250-B51ACDDF5A7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3312"/>
            <a:ext cx="828" cy="3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647419" imgH="304668" progId="Equation.DSMT4">
                    <p:embed/>
                  </p:oleObj>
                </mc:Choice>
                <mc:Fallback>
                  <p:oleObj r:id="rId4" imgW="647419" imgH="304668" progId="Equation.DSMT4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312"/>
                          <a:ext cx="828" cy="3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>
            <a:extLst>
              <a:ext uri="{FF2B5EF4-FFF2-40B4-BE49-F238E27FC236}">
                <a16:creationId xmlns:a16="http://schemas.microsoft.com/office/drawing/2014/main" id="{9E5D0B4D-C8AA-4737-9EF0-FDBBF3AE5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708611" name="Text Box 3">
            <a:extLst>
              <a:ext uri="{FF2B5EF4-FFF2-40B4-BE49-F238E27FC236}">
                <a16:creationId xmlns:a16="http://schemas.microsoft.com/office/drawing/2014/main" id="{848F9CAD-30A7-4423-B429-7A23F755A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30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1. Найдите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08612" name="Picture 4">
            <a:extLst>
              <a:ext uri="{FF2B5EF4-FFF2-40B4-BE49-F238E27FC236}">
                <a16:creationId xmlns:a16="http://schemas.microsoft.com/office/drawing/2014/main" id="{27F17074-CFF4-43FF-BFF6-13C1ACC97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828800"/>
            <a:ext cx="2068513" cy="287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08616" name="Group 8">
            <a:extLst>
              <a:ext uri="{FF2B5EF4-FFF2-40B4-BE49-F238E27FC236}">
                <a16:creationId xmlns:a16="http://schemas.microsoft.com/office/drawing/2014/main" id="{47644670-D654-4783-BC33-18175E2C3DDB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257800"/>
            <a:ext cx="8458200" cy="619125"/>
            <a:chOff x="240" y="3312"/>
            <a:chExt cx="5328" cy="390"/>
          </a:xfrm>
        </p:grpSpPr>
        <p:sp>
          <p:nvSpPr>
            <p:cNvPr id="708614" name="Text Box 6">
              <a:extLst>
                <a:ext uri="{FF2B5EF4-FFF2-40B4-BE49-F238E27FC236}">
                  <a16:creationId xmlns:a16="http://schemas.microsoft.com/office/drawing/2014/main" id="{8E53D643-2EC5-49EF-B281-9256EB3542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12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       </a:t>
              </a:r>
              <a:r>
                <a:rPr lang="en-US" altLang="ru-RU" sz="3200">
                  <a:cs typeface="Times New Roman" panose="02020603050405020304" pitchFamily="18" charset="0"/>
                </a:rPr>
                <a:t>.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08615" name="Object 7">
              <a:extLst>
                <a:ext uri="{FF2B5EF4-FFF2-40B4-BE49-F238E27FC236}">
                  <a16:creationId xmlns:a16="http://schemas.microsoft.com/office/drawing/2014/main" id="{8F335491-7131-403B-A102-75A64B56859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3312"/>
            <a:ext cx="828" cy="3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647640" imgH="304560" progId="Equation.DSMT4">
                    <p:embed/>
                  </p:oleObj>
                </mc:Choice>
                <mc:Fallback>
                  <p:oleObj name="Equation" r:id="rId4" imgW="647640" imgH="30456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312"/>
                          <a:ext cx="828" cy="3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>
            <a:extLst>
              <a:ext uri="{FF2B5EF4-FFF2-40B4-BE49-F238E27FC236}">
                <a16:creationId xmlns:a16="http://schemas.microsoft.com/office/drawing/2014/main" id="{40E8C8E7-4E60-4822-BFBB-A3D481199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710659" name="Text Box 3">
            <a:extLst>
              <a:ext uri="{FF2B5EF4-FFF2-40B4-BE49-F238E27FC236}">
                <a16:creationId xmlns:a16="http://schemas.microsoft.com/office/drawing/2014/main" id="{5130086D-EA38-475D-921F-D10E0F3EE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1,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45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710665" name="Group 9">
            <a:extLst>
              <a:ext uri="{FF2B5EF4-FFF2-40B4-BE49-F238E27FC236}">
                <a16:creationId xmlns:a16="http://schemas.microsoft.com/office/drawing/2014/main" id="{61D970B3-3DFA-4526-83FC-2F26638F1309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257800"/>
            <a:ext cx="8458200" cy="619125"/>
            <a:chOff x="240" y="3312"/>
            <a:chExt cx="5328" cy="390"/>
          </a:xfrm>
        </p:grpSpPr>
        <p:sp>
          <p:nvSpPr>
            <p:cNvPr id="710662" name="Text Box 6">
              <a:extLst>
                <a:ext uri="{FF2B5EF4-FFF2-40B4-BE49-F238E27FC236}">
                  <a16:creationId xmlns:a16="http://schemas.microsoft.com/office/drawing/2014/main" id="{EC82A98D-A8BD-4AB9-9F3C-0986BFD309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12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       </a:t>
              </a:r>
              <a:r>
                <a:rPr lang="en-US" altLang="ru-RU" sz="3200">
                  <a:cs typeface="Times New Roman" panose="02020603050405020304" pitchFamily="18" charset="0"/>
                </a:rPr>
                <a:t>.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10663" name="Object 7">
              <a:extLst>
                <a:ext uri="{FF2B5EF4-FFF2-40B4-BE49-F238E27FC236}">
                  <a16:creationId xmlns:a16="http://schemas.microsoft.com/office/drawing/2014/main" id="{50DEE016-B3C1-4FC3-B79B-5FD4610ECC5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48" y="3312"/>
            <a:ext cx="844" cy="3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60240" imgH="304560" progId="Equation.DSMT4">
                    <p:embed/>
                  </p:oleObj>
                </mc:Choice>
                <mc:Fallback>
                  <p:oleObj name="Equation" r:id="rId3" imgW="660240" imgH="30456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8" y="3312"/>
                          <a:ext cx="844" cy="3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10664" name="Picture 8">
            <a:extLst>
              <a:ext uri="{FF2B5EF4-FFF2-40B4-BE49-F238E27FC236}">
                <a16:creationId xmlns:a16="http://schemas.microsoft.com/office/drawing/2014/main" id="{1A913254-F711-49B0-9A71-EDAD30CF1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81200"/>
            <a:ext cx="25050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>
            <a:extLst>
              <a:ext uri="{FF2B5EF4-FFF2-40B4-BE49-F238E27FC236}">
                <a16:creationId xmlns:a16="http://schemas.microsoft.com/office/drawing/2014/main" id="{5658AF13-9E96-4CAD-8CA7-46FAF55DD6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712707" name="Text Box 3">
            <a:extLst>
              <a:ext uri="{FF2B5EF4-FFF2-40B4-BE49-F238E27FC236}">
                <a16:creationId xmlns:a16="http://schemas.microsoft.com/office/drawing/2014/main" id="{5998D9A4-C575-4226-A0BB-B73502B49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45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1. Найдите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12711" name="Picture 7">
            <a:extLst>
              <a:ext uri="{FF2B5EF4-FFF2-40B4-BE49-F238E27FC236}">
                <a16:creationId xmlns:a16="http://schemas.microsoft.com/office/drawing/2014/main" id="{63001E9D-7D8A-45CC-83A6-198ABE0EF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81200"/>
            <a:ext cx="25050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2714" name="Group 10">
            <a:extLst>
              <a:ext uri="{FF2B5EF4-FFF2-40B4-BE49-F238E27FC236}">
                <a16:creationId xmlns:a16="http://schemas.microsoft.com/office/drawing/2014/main" id="{AF1E94A7-B591-4D56-A7E8-FB6D50538659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105400"/>
            <a:ext cx="8458200" cy="831850"/>
            <a:chOff x="240" y="3216"/>
            <a:chExt cx="5328" cy="524"/>
          </a:xfrm>
        </p:grpSpPr>
        <p:sp>
          <p:nvSpPr>
            <p:cNvPr id="712709" name="Text Box 5">
              <a:extLst>
                <a:ext uri="{FF2B5EF4-FFF2-40B4-BE49-F238E27FC236}">
                  <a16:creationId xmlns:a16="http://schemas.microsoft.com/office/drawing/2014/main" id="{8A743271-5C6C-4B4A-9667-31BDF53AA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12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       </a:t>
              </a:r>
              <a:r>
                <a:rPr lang="en-US" altLang="ru-RU" sz="3200">
                  <a:cs typeface="Times New Roman" panose="02020603050405020304" pitchFamily="18" charset="0"/>
                </a:rPr>
                <a:t>.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12712" name="Object 8">
              <a:extLst>
                <a:ext uri="{FF2B5EF4-FFF2-40B4-BE49-F238E27FC236}">
                  <a16:creationId xmlns:a16="http://schemas.microsoft.com/office/drawing/2014/main" id="{B984D34B-AF70-4C04-9BE5-87CB351F5B4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04" y="3216"/>
            <a:ext cx="771" cy="5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774364" imgH="520474" progId="Equation.DSMT4">
                    <p:embed/>
                  </p:oleObj>
                </mc:Choice>
                <mc:Fallback>
                  <p:oleObj r:id="rId4" imgW="774364" imgH="520474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3216"/>
                          <a:ext cx="771" cy="5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>
            <a:extLst>
              <a:ext uri="{FF2B5EF4-FFF2-40B4-BE49-F238E27FC236}">
                <a16:creationId xmlns:a16="http://schemas.microsoft.com/office/drawing/2014/main" id="{9C5AE0C5-D68A-4BD6-8FA0-A1B0663663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714755" name="Text Box 3">
            <a:extLst>
              <a:ext uri="{FF2B5EF4-FFF2-40B4-BE49-F238E27FC236}">
                <a16:creationId xmlns:a16="http://schemas.microsoft.com/office/drawing/2014/main" id="{18E241DA-2539-48E6-B4D1-168750754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1,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150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14760" name="Picture 8">
            <a:extLst>
              <a:ext uri="{FF2B5EF4-FFF2-40B4-BE49-F238E27FC236}">
                <a16:creationId xmlns:a16="http://schemas.microsoft.com/office/drawing/2014/main" id="{32731366-9B4D-4138-AAAE-0FCF116B1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362200"/>
            <a:ext cx="464820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4763" name="Group 11">
            <a:extLst>
              <a:ext uri="{FF2B5EF4-FFF2-40B4-BE49-F238E27FC236}">
                <a16:creationId xmlns:a16="http://schemas.microsoft.com/office/drawing/2014/main" id="{742941CF-34ED-43FE-9746-9FE84D3F196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257800"/>
            <a:ext cx="8458200" cy="579438"/>
            <a:chOff x="240" y="3312"/>
            <a:chExt cx="5328" cy="365"/>
          </a:xfrm>
        </p:grpSpPr>
        <p:sp>
          <p:nvSpPr>
            <p:cNvPr id="714758" name="Text Box 6">
              <a:extLst>
                <a:ext uri="{FF2B5EF4-FFF2-40B4-BE49-F238E27FC236}">
                  <a16:creationId xmlns:a16="http://schemas.microsoft.com/office/drawing/2014/main" id="{15002FF9-C83A-453B-A901-5C1623919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12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       </a:t>
              </a:r>
              <a:r>
                <a:rPr lang="en-US" altLang="ru-RU" sz="3200">
                  <a:cs typeface="Times New Roman" panose="02020603050405020304" pitchFamily="18" charset="0"/>
                </a:rPr>
                <a:t>.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14761" name="Object 9">
              <a:extLst>
                <a:ext uri="{FF2B5EF4-FFF2-40B4-BE49-F238E27FC236}">
                  <a16:creationId xmlns:a16="http://schemas.microsoft.com/office/drawing/2014/main" id="{2FE561DE-4C3F-494C-B6F6-74D0E0A1B38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3312"/>
            <a:ext cx="684" cy="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647419" imgH="304668" progId="Equation.DSMT4">
                    <p:embed/>
                  </p:oleObj>
                </mc:Choice>
                <mc:Fallback>
                  <p:oleObj r:id="rId4" imgW="647419" imgH="304668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3312"/>
                          <a:ext cx="684" cy="3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>
            <a:extLst>
              <a:ext uri="{FF2B5EF4-FFF2-40B4-BE49-F238E27FC236}">
                <a16:creationId xmlns:a16="http://schemas.microsoft.com/office/drawing/2014/main" id="{A4A0F70F-F409-45C2-AFEA-5254FBEE0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716803" name="Text Box 3">
            <a:extLst>
              <a:ext uri="{FF2B5EF4-FFF2-40B4-BE49-F238E27FC236}">
                <a16:creationId xmlns:a16="http://schemas.microsoft.com/office/drawing/2014/main" id="{3CA0C873-52AE-4D6B-B665-F2EA6D7DF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150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1. Найдите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16804" name="Picture 4">
            <a:extLst>
              <a:ext uri="{FF2B5EF4-FFF2-40B4-BE49-F238E27FC236}">
                <a16:creationId xmlns:a16="http://schemas.microsoft.com/office/drawing/2014/main" id="{693B430A-7109-48D5-81AB-40D50461C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362200"/>
            <a:ext cx="4648200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6808" name="Group 8">
            <a:extLst>
              <a:ext uri="{FF2B5EF4-FFF2-40B4-BE49-F238E27FC236}">
                <a16:creationId xmlns:a16="http://schemas.microsoft.com/office/drawing/2014/main" id="{56F999A7-ED74-45B0-AEF6-F19BEF9DD99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257800"/>
            <a:ext cx="8458200" cy="579438"/>
            <a:chOff x="240" y="3312"/>
            <a:chExt cx="5328" cy="365"/>
          </a:xfrm>
        </p:grpSpPr>
        <p:sp>
          <p:nvSpPr>
            <p:cNvPr id="716806" name="Text Box 6">
              <a:extLst>
                <a:ext uri="{FF2B5EF4-FFF2-40B4-BE49-F238E27FC236}">
                  <a16:creationId xmlns:a16="http://schemas.microsoft.com/office/drawing/2014/main" id="{5A1A15E8-6D62-4588-B650-879FCC3D7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12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       </a:t>
              </a:r>
              <a:r>
                <a:rPr lang="en-US" altLang="ru-RU" sz="3200">
                  <a:cs typeface="Times New Roman" panose="02020603050405020304" pitchFamily="18" charset="0"/>
                </a:rPr>
                <a:t>.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16807" name="Object 7">
              <a:extLst>
                <a:ext uri="{FF2B5EF4-FFF2-40B4-BE49-F238E27FC236}">
                  <a16:creationId xmlns:a16="http://schemas.microsoft.com/office/drawing/2014/main" id="{7BEFB2D0-9502-4815-80C2-BF328506EFA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3312"/>
            <a:ext cx="684" cy="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647640" imgH="304560" progId="Equation.DSMT4">
                    <p:embed/>
                  </p:oleObj>
                </mc:Choice>
                <mc:Fallback>
                  <p:oleObj name="Equation" r:id="rId4" imgW="647640" imgH="30456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3312"/>
                          <a:ext cx="684" cy="3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>
            <a:extLst>
              <a:ext uri="{FF2B5EF4-FFF2-40B4-BE49-F238E27FC236}">
                <a16:creationId xmlns:a16="http://schemas.microsoft.com/office/drawing/2014/main" id="{B53490B1-0D15-4790-B24B-F139E89A2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718851" name="Text Box 3">
            <a:extLst>
              <a:ext uri="{FF2B5EF4-FFF2-40B4-BE49-F238E27FC236}">
                <a16:creationId xmlns:a16="http://schemas.microsoft.com/office/drawing/2014/main" id="{E7272293-AF13-4705-B190-BA158933A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1,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135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718857" name="Group 9">
            <a:extLst>
              <a:ext uri="{FF2B5EF4-FFF2-40B4-BE49-F238E27FC236}">
                <a16:creationId xmlns:a16="http://schemas.microsoft.com/office/drawing/2014/main" id="{6567B439-1DE2-4F03-9330-FD45E70ED1E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257800"/>
            <a:ext cx="8458200" cy="579438"/>
            <a:chOff x="240" y="3312"/>
            <a:chExt cx="5328" cy="365"/>
          </a:xfrm>
        </p:grpSpPr>
        <p:sp>
          <p:nvSpPr>
            <p:cNvPr id="718854" name="Text Box 6">
              <a:extLst>
                <a:ext uri="{FF2B5EF4-FFF2-40B4-BE49-F238E27FC236}">
                  <a16:creationId xmlns:a16="http://schemas.microsoft.com/office/drawing/2014/main" id="{9E7D80B6-1621-40D8-BFDD-F946C3F779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12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       </a:t>
              </a:r>
              <a:r>
                <a:rPr lang="en-US" altLang="ru-RU" sz="3200">
                  <a:cs typeface="Times New Roman" panose="02020603050405020304" pitchFamily="18" charset="0"/>
                </a:rPr>
                <a:t>.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18855" name="Object 7">
              <a:extLst>
                <a:ext uri="{FF2B5EF4-FFF2-40B4-BE49-F238E27FC236}">
                  <a16:creationId xmlns:a16="http://schemas.microsoft.com/office/drawing/2014/main" id="{67469595-E150-48AE-9A88-227672922A2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46" y="3312"/>
            <a:ext cx="697" cy="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60240" imgH="304560" progId="Equation.DSMT4">
                    <p:embed/>
                  </p:oleObj>
                </mc:Choice>
                <mc:Fallback>
                  <p:oleObj name="Equation" r:id="rId3" imgW="660240" imgH="30456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6" y="3312"/>
                          <a:ext cx="697" cy="3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18856" name="Picture 8">
            <a:extLst>
              <a:ext uri="{FF2B5EF4-FFF2-40B4-BE49-F238E27FC236}">
                <a16:creationId xmlns:a16="http://schemas.microsoft.com/office/drawing/2014/main" id="{5AEBD560-B239-4A16-B89C-C0573BA72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09800"/>
            <a:ext cx="3733800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3765</TotalTime>
  <Words>839</Words>
  <Application>Microsoft Office PowerPoint</Application>
  <PresentationFormat>Экран (4:3)</PresentationFormat>
  <Paragraphs>91</Paragraphs>
  <Slides>17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Times New Roman</vt:lpstr>
      <vt:lpstr>Оформление по умолчанию</vt:lpstr>
      <vt:lpstr>Equation.DSMT4</vt:lpstr>
      <vt:lpstr>Equation</vt:lpstr>
      <vt:lpstr>25,а.Теорема косинусов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168</cp:revision>
  <dcterms:created xsi:type="dcterms:W3CDTF">2008-04-30T05:51:18Z</dcterms:created>
  <dcterms:modified xsi:type="dcterms:W3CDTF">2025-03-17T16:04:10Z</dcterms:modified>
</cp:coreProperties>
</file>