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23" r:id="rId2"/>
    <p:sldId id="353" r:id="rId3"/>
    <p:sldId id="324" r:id="rId4"/>
    <p:sldId id="300" r:id="rId5"/>
    <p:sldId id="302" r:id="rId6"/>
    <p:sldId id="339" r:id="rId7"/>
    <p:sldId id="340" r:id="rId8"/>
    <p:sldId id="341" r:id="rId9"/>
    <p:sldId id="348" r:id="rId10"/>
    <p:sldId id="328" r:id="rId11"/>
    <p:sldId id="329" r:id="rId12"/>
    <p:sldId id="330" r:id="rId13"/>
    <p:sldId id="335" r:id="rId14"/>
    <p:sldId id="331" r:id="rId15"/>
    <p:sldId id="332" r:id="rId16"/>
    <p:sldId id="334" r:id="rId17"/>
    <p:sldId id="347" r:id="rId18"/>
    <p:sldId id="342" r:id="rId19"/>
    <p:sldId id="343" r:id="rId20"/>
    <p:sldId id="344" r:id="rId21"/>
    <p:sldId id="304" r:id="rId22"/>
    <p:sldId id="345" r:id="rId23"/>
    <p:sldId id="346" r:id="rId24"/>
    <p:sldId id="336" r:id="rId25"/>
    <p:sldId id="337" r:id="rId26"/>
    <p:sldId id="349" r:id="rId27"/>
    <p:sldId id="350" r:id="rId28"/>
    <p:sldId id="351" r:id="rId29"/>
    <p:sldId id="352" r:id="rId30"/>
    <p:sldId id="318" r:id="rId3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68" autoAdjust="0"/>
    <p:restoredTop sz="90929"/>
  </p:normalViewPr>
  <p:slideViewPr>
    <p:cSldViewPr>
      <p:cViewPr varScale="1">
        <p:scale>
          <a:sx n="97" d="100"/>
          <a:sy n="97" d="100"/>
        </p:scale>
        <p:origin x="45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898748C3-B338-48C4-886D-AADA42D7BF7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5A9CD1FB-DA73-4C67-8DD3-A422BB50EF0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80C004E3-A33B-476C-8B80-DE0E778D4E96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1CE13110-D1C2-42E0-8DAD-493F3B6D22A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BF328A13-70C5-4035-9838-EB87742A4CC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2A5D7DF9-DA0D-4961-8D31-B971E386F4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5934A26-9189-4C08-AEC8-AC5E9DDB35E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1495364-A052-425D-8947-98E90459FB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ED3BCC-F756-47AF-BB4F-6B1A3A18414C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136194" name="Rectangle 2">
            <a:extLst>
              <a:ext uri="{FF2B5EF4-FFF2-40B4-BE49-F238E27FC236}">
                <a16:creationId xmlns:a16="http://schemas.microsoft.com/office/drawing/2014/main" id="{D80BF889-3858-4A99-853A-FDC62E810CD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6195" name="Rectangle 3">
            <a:extLst>
              <a:ext uri="{FF2B5EF4-FFF2-40B4-BE49-F238E27FC236}">
                <a16:creationId xmlns:a16="http://schemas.microsoft.com/office/drawing/2014/main" id="{7649E78C-A0AA-4863-B921-E1A81CE662C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D688D99-68A6-467A-9B8E-80081A0C8D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BC7E82-6708-46BB-8455-D4518BD2A755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167938" name="Rectangle 2">
            <a:extLst>
              <a:ext uri="{FF2B5EF4-FFF2-40B4-BE49-F238E27FC236}">
                <a16:creationId xmlns:a16="http://schemas.microsoft.com/office/drawing/2014/main" id="{E2086B38-5A20-4F6B-B5F4-36E44A2376B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7939" name="Rectangle 3">
            <a:extLst>
              <a:ext uri="{FF2B5EF4-FFF2-40B4-BE49-F238E27FC236}">
                <a16:creationId xmlns:a16="http://schemas.microsoft.com/office/drawing/2014/main" id="{8188B6DF-2EDB-44EC-9CFC-6D59F7F2866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DD22EB4-B7B5-4885-A85E-CDD41DEDEE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23FAFF-0112-4C4E-8CD1-51B41387E1B1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169986" name="Rectangle 2">
            <a:extLst>
              <a:ext uri="{FF2B5EF4-FFF2-40B4-BE49-F238E27FC236}">
                <a16:creationId xmlns:a16="http://schemas.microsoft.com/office/drawing/2014/main" id="{0C11AC76-159A-4825-96FC-5F0361842D3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9987" name="Rectangle 3">
            <a:extLst>
              <a:ext uri="{FF2B5EF4-FFF2-40B4-BE49-F238E27FC236}">
                <a16:creationId xmlns:a16="http://schemas.microsoft.com/office/drawing/2014/main" id="{F7559F6C-BE98-4000-99D6-D6DA890D4C5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164E556-92A9-42D0-87F8-B46AE49B50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14BF97-BF38-495C-B241-8C422348060F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172034" name="Rectangle 2">
            <a:extLst>
              <a:ext uri="{FF2B5EF4-FFF2-40B4-BE49-F238E27FC236}">
                <a16:creationId xmlns:a16="http://schemas.microsoft.com/office/drawing/2014/main" id="{B27C5A39-E0C5-4B56-93FA-6DFAA2E4DBD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2035" name="Rectangle 3">
            <a:extLst>
              <a:ext uri="{FF2B5EF4-FFF2-40B4-BE49-F238E27FC236}">
                <a16:creationId xmlns:a16="http://schemas.microsoft.com/office/drawing/2014/main" id="{7549DB8A-E874-4C60-AFF1-855C3B14AE5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EBD426C-4263-4DA0-BA5F-44A3F4079F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204572-5EEE-4511-8FC9-78AC59E34AB0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95234" name="Rectangle 2">
            <a:extLst>
              <a:ext uri="{FF2B5EF4-FFF2-40B4-BE49-F238E27FC236}">
                <a16:creationId xmlns:a16="http://schemas.microsoft.com/office/drawing/2014/main" id="{CCDC0E16-AEB0-44EE-9637-026ABE35DE2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C91B6CF1-5A52-4FA3-8402-2094CB13D95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5B8A2B0-0CB3-4EC7-91E6-EC203C380F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6293E1-BF6E-4C84-943A-08F9DEB0A1C3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174082" name="Rectangle 2">
            <a:extLst>
              <a:ext uri="{FF2B5EF4-FFF2-40B4-BE49-F238E27FC236}">
                <a16:creationId xmlns:a16="http://schemas.microsoft.com/office/drawing/2014/main" id="{2ECE9C1E-7427-4F6D-A3A6-B667A586C6A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083" name="Rectangle 3">
            <a:extLst>
              <a:ext uri="{FF2B5EF4-FFF2-40B4-BE49-F238E27FC236}">
                <a16:creationId xmlns:a16="http://schemas.microsoft.com/office/drawing/2014/main" id="{52A59CA5-CFC4-4AF2-86F3-222D1389828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8D73CC2-44B7-41CE-9316-59F6F78711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98808A-A5EB-4B34-9839-7AA6A2B3AA0C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176130" name="Rectangle 2">
            <a:extLst>
              <a:ext uri="{FF2B5EF4-FFF2-40B4-BE49-F238E27FC236}">
                <a16:creationId xmlns:a16="http://schemas.microsoft.com/office/drawing/2014/main" id="{B0CC6742-296C-47B9-A297-B370E843BE5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1" name="Rectangle 3">
            <a:extLst>
              <a:ext uri="{FF2B5EF4-FFF2-40B4-BE49-F238E27FC236}">
                <a16:creationId xmlns:a16="http://schemas.microsoft.com/office/drawing/2014/main" id="{DF948040-51AC-4E5D-A9BE-ECFAA08D3C7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983FA5A-7ADD-47D9-9C7F-04D8F22A24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2F645B-F0F6-40ED-B4C0-48D2826DE09A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156674" name="Rectangle 2">
            <a:extLst>
              <a:ext uri="{FF2B5EF4-FFF2-40B4-BE49-F238E27FC236}">
                <a16:creationId xmlns:a16="http://schemas.microsoft.com/office/drawing/2014/main" id="{D3C07FE6-7126-4697-86B8-713763CFAEA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6675" name="Rectangle 3">
            <a:extLst>
              <a:ext uri="{FF2B5EF4-FFF2-40B4-BE49-F238E27FC236}">
                <a16:creationId xmlns:a16="http://schemas.microsoft.com/office/drawing/2014/main" id="{7C70CB54-0AFC-41B4-A450-D50B1A81FFC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4B2ECEB-13A3-4FA7-B6AC-1A80105D7B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27C6CE-5D82-45C2-B055-4C067DD98515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158722" name="Rectangle 2">
            <a:extLst>
              <a:ext uri="{FF2B5EF4-FFF2-40B4-BE49-F238E27FC236}">
                <a16:creationId xmlns:a16="http://schemas.microsoft.com/office/drawing/2014/main" id="{AA3EE292-5E27-46F3-9300-3F26EF1E2FA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Rectangle 3">
            <a:extLst>
              <a:ext uri="{FF2B5EF4-FFF2-40B4-BE49-F238E27FC236}">
                <a16:creationId xmlns:a16="http://schemas.microsoft.com/office/drawing/2014/main" id="{C11756B3-C2CA-40F4-A4AC-BA769837C8A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E69425B-7901-43D3-B446-3713CF5E42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13F098-013B-4A5B-961C-FBD13699D62B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181250" name="Rectangle 2">
            <a:extLst>
              <a:ext uri="{FF2B5EF4-FFF2-40B4-BE49-F238E27FC236}">
                <a16:creationId xmlns:a16="http://schemas.microsoft.com/office/drawing/2014/main" id="{0664CFB1-9E12-4AAC-927A-F9A930000F1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830292E2-FCAD-4F0F-9638-F6C85E43250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C2B1415-9940-4F85-8809-74B785D5F0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731EFC-4CCF-4C0B-85D0-A3B2F97A18DE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183298" name="Rectangle 2">
            <a:extLst>
              <a:ext uri="{FF2B5EF4-FFF2-40B4-BE49-F238E27FC236}">
                <a16:creationId xmlns:a16="http://schemas.microsoft.com/office/drawing/2014/main" id="{AF7A7738-8761-4B12-B1C5-FCB796F7E67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3299" name="Rectangle 3">
            <a:extLst>
              <a:ext uri="{FF2B5EF4-FFF2-40B4-BE49-F238E27FC236}">
                <a16:creationId xmlns:a16="http://schemas.microsoft.com/office/drawing/2014/main" id="{A46FA3D7-1A90-46D6-9993-9BC1B91BE7B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1495364-A052-425D-8947-98E90459FB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ED3BCC-F756-47AF-BB4F-6B1A3A18414C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136194" name="Rectangle 2">
            <a:extLst>
              <a:ext uri="{FF2B5EF4-FFF2-40B4-BE49-F238E27FC236}">
                <a16:creationId xmlns:a16="http://schemas.microsoft.com/office/drawing/2014/main" id="{D80BF889-3858-4A99-853A-FDC62E810C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6195" name="Rectangle 3">
            <a:extLst>
              <a:ext uri="{FF2B5EF4-FFF2-40B4-BE49-F238E27FC236}">
                <a16:creationId xmlns:a16="http://schemas.microsoft.com/office/drawing/2014/main" id="{7649E78C-A0AA-4863-B921-E1A81CE662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7349494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1327A36-4B83-4585-B5E2-300FEA88A2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7DFF4D-7735-4418-BCF4-5E31D989F3A8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185346" name="Rectangle 2">
            <a:extLst>
              <a:ext uri="{FF2B5EF4-FFF2-40B4-BE49-F238E27FC236}">
                <a16:creationId xmlns:a16="http://schemas.microsoft.com/office/drawing/2014/main" id="{3EA09B9D-AB6F-4C2C-B16A-39BBAC240B6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5347" name="Rectangle 3">
            <a:extLst>
              <a:ext uri="{FF2B5EF4-FFF2-40B4-BE49-F238E27FC236}">
                <a16:creationId xmlns:a16="http://schemas.microsoft.com/office/drawing/2014/main" id="{01E87535-572F-47A1-8345-73BBBEBFBCB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AC4ED5C-83AC-462D-A623-ECCA34B068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88AE14-F7B0-47B5-B1FA-B6F23F661846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187394" name="Rectangle 2">
            <a:extLst>
              <a:ext uri="{FF2B5EF4-FFF2-40B4-BE49-F238E27FC236}">
                <a16:creationId xmlns:a16="http://schemas.microsoft.com/office/drawing/2014/main" id="{53DCFBE6-457B-4A0C-B266-3BF27D162B1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7395" name="Rectangle 3">
            <a:extLst>
              <a:ext uri="{FF2B5EF4-FFF2-40B4-BE49-F238E27FC236}">
                <a16:creationId xmlns:a16="http://schemas.microsoft.com/office/drawing/2014/main" id="{E1D965A8-C0B4-4269-816A-600E5E06F1E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0601B42-4BC8-48C3-9D0E-2A30620B5E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0431C9-073D-4ED7-83AD-CDC97F15D4BF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123906" name="Rectangle 2">
            <a:extLst>
              <a:ext uri="{FF2B5EF4-FFF2-40B4-BE49-F238E27FC236}">
                <a16:creationId xmlns:a16="http://schemas.microsoft.com/office/drawing/2014/main" id="{4B373594-4922-483D-BDA3-05649B27929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850F49FB-AAFB-4530-83C4-1950BA3BAFC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AFA2691-E7CA-49F2-9DD6-4BA9B3701E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7FDE75-4412-44B9-BBD4-49303AE075BF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138242" name="Rectangle 2">
            <a:extLst>
              <a:ext uri="{FF2B5EF4-FFF2-40B4-BE49-F238E27FC236}">
                <a16:creationId xmlns:a16="http://schemas.microsoft.com/office/drawing/2014/main" id="{0D398E4F-87BA-4BB6-A563-5513048AA81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217EBC59-DB49-4DF9-9447-6EE698B41B4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695A0DE-FE73-4BA1-9C0B-C78C990333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82AD47-9851-42B8-A123-5AD7C8ED9257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87042" name="Rectangle 2">
            <a:extLst>
              <a:ext uri="{FF2B5EF4-FFF2-40B4-BE49-F238E27FC236}">
                <a16:creationId xmlns:a16="http://schemas.microsoft.com/office/drawing/2014/main" id="{4A66196C-2B94-465E-A8BF-BE226DB525B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DFC83434-4774-4AEB-B6EC-4D6CF389A3A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3AD4971-70C2-485C-92EF-20D8E035A9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99B779-E61D-41EE-9C86-15556AE5EC18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91138" name="Rectangle 2">
            <a:extLst>
              <a:ext uri="{FF2B5EF4-FFF2-40B4-BE49-F238E27FC236}">
                <a16:creationId xmlns:a16="http://schemas.microsoft.com/office/drawing/2014/main" id="{5A731226-D5D3-422C-BF02-1897E7624A7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F8BDFB3E-6CA7-4001-9094-9328C4808C9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0BAFF34-2337-41B3-BF40-CBEC49261F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26FF05-14E5-4B6B-AB88-D2A2B36FBF00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161794" name="Rectangle 2">
            <a:extLst>
              <a:ext uri="{FF2B5EF4-FFF2-40B4-BE49-F238E27FC236}">
                <a16:creationId xmlns:a16="http://schemas.microsoft.com/office/drawing/2014/main" id="{E11A7BE8-3A75-4082-A67A-6B3173339C4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1795" name="Rectangle 3">
            <a:extLst>
              <a:ext uri="{FF2B5EF4-FFF2-40B4-BE49-F238E27FC236}">
                <a16:creationId xmlns:a16="http://schemas.microsoft.com/office/drawing/2014/main" id="{185CB215-F28D-4B02-AD09-C9A5235554B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17ED828-36D0-4A70-8158-D7769E48D1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B3EF0A-DCB1-4C14-AAA7-93F0E6122509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163842" name="Rectangle 2">
            <a:extLst>
              <a:ext uri="{FF2B5EF4-FFF2-40B4-BE49-F238E27FC236}">
                <a16:creationId xmlns:a16="http://schemas.microsoft.com/office/drawing/2014/main" id="{7CEFF239-69E1-4C50-B9C6-C9DF94943D9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43" name="Rectangle 3">
            <a:extLst>
              <a:ext uri="{FF2B5EF4-FFF2-40B4-BE49-F238E27FC236}">
                <a16:creationId xmlns:a16="http://schemas.microsoft.com/office/drawing/2014/main" id="{C5ED7968-2DC4-49F8-A176-A51A656287C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B54D1F0-05B2-42FC-81D3-B7F37952CF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24499E-D391-4F95-8273-EB9CF1886CEF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165890" name="Rectangle 2">
            <a:extLst>
              <a:ext uri="{FF2B5EF4-FFF2-40B4-BE49-F238E27FC236}">
                <a16:creationId xmlns:a16="http://schemas.microsoft.com/office/drawing/2014/main" id="{138E7527-3740-4776-9D20-8EB41D620E5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5891" name="Rectangle 3">
            <a:extLst>
              <a:ext uri="{FF2B5EF4-FFF2-40B4-BE49-F238E27FC236}">
                <a16:creationId xmlns:a16="http://schemas.microsoft.com/office/drawing/2014/main" id="{44E8A795-D338-4867-9A9E-90FA992F2F0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CEB43D3-ECDC-477B-92C1-2B2DE5106C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E7004B-FADE-41DC-9282-D855E14C3D50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179202" name="Rectangle 2">
            <a:extLst>
              <a:ext uri="{FF2B5EF4-FFF2-40B4-BE49-F238E27FC236}">
                <a16:creationId xmlns:a16="http://schemas.microsoft.com/office/drawing/2014/main" id="{9234871B-F159-441E-B649-22B3C9FFEDD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9203" name="Rectangle 3">
            <a:extLst>
              <a:ext uri="{FF2B5EF4-FFF2-40B4-BE49-F238E27FC236}">
                <a16:creationId xmlns:a16="http://schemas.microsoft.com/office/drawing/2014/main" id="{B8C23000-5BC6-419A-A2E6-78D26D110CC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B6279F-B88C-40E9-9502-EF378E3175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324946B-1302-4EFD-BF26-EF149EB2A7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52EDF30-BD7E-4D18-BEB0-61972073C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8191D4D-652A-44C3-91C4-6F7F4F890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A1B35F5-97CA-4E0D-8DCC-857F5AA90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59C462-86B3-4EEC-B765-C064C62774F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52675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24502D-ABA3-4E24-80B8-1DA02B643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362FF6E-9FF2-42F6-8B39-9B30786268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4F61DF-7427-4557-A0E5-8B535D431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E423FF-4F79-41B5-B094-06C3EDDA0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2FB66C3-A578-4D49-82C3-CD79324D1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5857E9-ABCF-40F2-97DD-EB1C0BB0640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17169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1BB3617-977C-41F2-BC54-DCAFEAC47A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AB03AE1-1D52-4804-8BF3-4CF496EBBC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9A4FED9-6D09-444B-A7E8-C3EF91F8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630E013-F752-4D3C-B0D1-1F4E7DD2B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578AA2-5341-47E1-99EA-D79B3EF1F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E3EC00-B055-4BD0-BDE1-87E64F1DCCC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29700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32E2D9-06B2-4301-8474-A9415B7F7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90C1D4-92E7-41E0-AF8D-767A8385C5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9EC683D-4573-4446-8E8B-395422A5A0C5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7FA8ADDA-0C10-44B5-9134-A57CCAED8B28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739AEB99-85CE-4344-958F-654498185E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D9D831CC-C6D6-4CFD-A9C2-0A132E227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2F5B5E8E-62F6-4762-A3FB-493121090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2D3F5D4-B181-4CE8-8EFB-FE36385370A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9260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538FEB-3FA8-4E24-ADE6-A7DE05DEA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825F86-4C28-4F24-80FD-33570A951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FF41CEB-5A7A-4AAE-BBDF-F60561404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14123EC-03C3-4745-8FED-AEE01E1B2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A58E016-1AF7-4407-9F40-EF495B162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5FA7C5-AE1F-4498-8FB4-4AE1A722C36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2180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CF73C3-5C36-4DA1-A1FF-0F49CAB2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F34509A-1FD3-426A-8B32-A27AEE1136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F1C591C-D337-4401-AA6F-E45AB7420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36E6123-5CF1-4CAB-B6E3-BC918C1F5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5BA68B-6E37-4386-8F86-3D5F64052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DF3B6B-E654-4EC1-9D3C-125A152BD8B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96539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0539A6-3CAD-4C59-9C03-4514D5BE4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6C38D7C-C1D2-4887-A881-7CF6B76C00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2E4FE23-53B4-4347-B122-4456B41ECA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70570D3-2F95-490E-BD9A-6A113964B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C8A9F64-DEF2-467F-AB9D-67EA5975F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34B478-36FC-4C67-B2E4-BB29B1FCC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8E5C7C-23A6-44A4-BCB1-CF455EFF1CA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27883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BBB156-EC33-4BEB-9C2A-F31834461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B71AAE2-04EA-4F41-9B61-41ECEC87AD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D15759B-ABCA-42B0-9601-E09316A6A9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53B7F95-9107-4453-A9F3-B9C1C57E16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9A1D4D2-83FA-441D-B36B-ABAD3DB34D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C055F44-1D10-4B5E-872A-CF3C76E92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D55B709-10CD-4375-91A4-7C05EB68D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D3B612A-26A0-46D7-AAA8-B949308A0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CA5002-4638-4FB7-8276-7944C1E5FBD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45902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AD8D7B-D5DE-4DFC-AE1C-0C8516BC8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5B94039-1C8B-40D5-9089-C05802582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696745C-89EE-4A6D-BF4E-BF48D69D6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A80A4F9-A500-41BF-9EA9-C8AF954CC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31A28F-23D0-4879-94CB-7466769AD8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21872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56022B5-BED6-4435-97BA-ADAD49A34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C669C2C-47D3-4C25-8CC9-23A6D3975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886245F-AAC4-4B1A-8E6D-205556558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F818F2-4069-4705-83F2-4EE73EDFEF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47758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2E2155-7665-435F-9A06-367834A7C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6EDFF4-756A-4DE1-8435-123CF2955D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2517ED-A772-4E6F-81AC-10033DC10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D36FC27-0252-4A49-90C1-1BB360B35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1027CBE-2E9B-4CB3-9BD6-E1A96D9D5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06DAA23-B381-4388-BBE7-CE2037EE1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FA48A8-6A8F-4E50-94E7-7725734044C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21793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649BF4-5DBA-4FC8-B430-FA280C527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4F9B099-BF75-4B34-BBD8-31B0E54BBA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87D21E9-7B98-47B1-98E7-9BF7346E0D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6B286D2-0E8F-42B6-B6F3-821235A2E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1308DBD-A6C6-47B0-9D9A-5013A36CF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36BB83E-5E54-41B1-8D65-222A74165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D08879-0C5F-481B-92A6-68839D71A03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3013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AF28E38-558B-4034-8E0E-8C40475C5F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53BAA78-7A51-47E3-9190-295C453058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84058B5-6C85-4C8D-8192-03069C9E6CA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058937A-CBFA-4D85-AF9D-038DA189FF3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BC03275-9324-408F-9E50-8A259D965F4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0216268-CA71-4410-9FD3-AAB00383D8B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5.png"/><Relationship Id="rId4" Type="http://schemas.openxmlformats.org/officeDocument/2006/relationships/image" Target="../media/image24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9.png"/><Relationship Id="rId4" Type="http://schemas.openxmlformats.org/officeDocument/2006/relationships/image" Target="../media/image28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1.png"/><Relationship Id="rId4" Type="http://schemas.openxmlformats.org/officeDocument/2006/relationships/image" Target="../media/image30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5.png"/><Relationship Id="rId4" Type="http://schemas.openxmlformats.org/officeDocument/2006/relationships/image" Target="../media/image34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7.png"/><Relationship Id="rId4" Type="http://schemas.openxmlformats.org/officeDocument/2006/relationships/image" Target="../media/image3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>
            <a:extLst>
              <a:ext uri="{FF2B5EF4-FFF2-40B4-BE49-F238E27FC236}">
                <a16:creationId xmlns:a16="http://schemas.microsoft.com/office/drawing/2014/main" id="{A868CBF9-F991-4E71-85B2-72990D2403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560" y="908720"/>
            <a:ext cx="7560840" cy="2060848"/>
          </a:xfrm>
        </p:spPr>
        <p:txBody>
          <a:bodyPr/>
          <a:lstStyle/>
          <a:p>
            <a:r>
              <a:rPr lang="ru-RU" altLang="ru-RU">
                <a:solidFill>
                  <a:srgbClr val="FF3300"/>
                </a:solidFill>
              </a:rPr>
              <a:t>ПЛОЩАДЬ ПОВЕРХНОСТИ</a:t>
            </a:r>
            <a:endParaRPr lang="ru-RU" altLang="ru-RU" dirty="0"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Text Box 1026">
            <a:extLst>
              <a:ext uri="{FF2B5EF4-FFF2-40B4-BE49-F238E27FC236}">
                <a16:creationId xmlns:a16="http://schemas.microsoft.com/office/drawing/2014/main" id="{2CEB2F42-5695-4BE4-BD74-DE621CF0E6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10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площадь поверхности многогранника, изображенного на рисунке, все двугранные углы которого прямые.</a:t>
            </a:r>
            <a:r>
              <a:rPr lang="ru-RU" altLang="ru-RU" dirty="0"/>
              <a:t> </a:t>
            </a:r>
          </a:p>
        </p:txBody>
      </p:sp>
      <p:grpSp>
        <p:nvGrpSpPr>
          <p:cNvPr id="147459" name="Group 1027">
            <a:extLst>
              <a:ext uri="{FF2B5EF4-FFF2-40B4-BE49-F238E27FC236}">
                <a16:creationId xmlns:a16="http://schemas.microsoft.com/office/drawing/2014/main" id="{D7B9200D-4610-408F-96FD-904B8F538589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3657600"/>
            <a:ext cx="8686800" cy="3048000"/>
            <a:chOff x="144" y="2160"/>
            <a:chExt cx="5472" cy="1920"/>
          </a:xfrm>
        </p:grpSpPr>
        <p:sp>
          <p:nvSpPr>
            <p:cNvPr id="147460" name="Text Box 1028">
              <a:extLst>
                <a:ext uri="{FF2B5EF4-FFF2-40B4-BE49-F238E27FC236}">
                  <a16:creationId xmlns:a16="http://schemas.microsoft.com/office/drawing/2014/main" id="{8D615244-D808-44AC-83E4-C34E3D2A56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792"/>
              <a:ext cx="16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Ответ.</a:t>
              </a:r>
              <a:r>
                <a:rPr lang="ru-RU" altLang="ru-RU"/>
                <a:t> 22.</a:t>
              </a:r>
            </a:p>
          </p:txBody>
        </p:sp>
        <p:sp>
          <p:nvSpPr>
            <p:cNvPr id="147461" name="Text Box 1029">
              <a:extLst>
                <a:ext uri="{FF2B5EF4-FFF2-40B4-BE49-F238E27FC236}">
                  <a16:creationId xmlns:a16="http://schemas.microsoft.com/office/drawing/2014/main" id="{D85E0BEE-F2F6-4766-9401-1F969C178B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2160"/>
              <a:ext cx="5472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Решение.</a:t>
              </a:r>
              <a:r>
                <a:rPr lang="ru-RU" altLang="ru-RU" dirty="0"/>
                <a:t> </a:t>
              </a:r>
              <a:r>
                <a:rPr lang="ru-RU" altLang="ru-RU" dirty="0">
                  <a:cs typeface="Times New Roman" panose="02020603050405020304" pitchFamily="18" charset="0"/>
                </a:rPr>
                <a:t>Поверхность многогранника состоит из двух квадратов площад</a:t>
              </a:r>
              <a:r>
                <a:rPr lang="ru-RU" altLang="ru-RU" dirty="0"/>
                <a:t>и</a:t>
              </a:r>
              <a:r>
                <a:rPr lang="ru-RU" altLang="ru-RU" dirty="0">
                  <a:cs typeface="Times New Roman" panose="02020603050405020304" pitchFamily="18" charset="0"/>
                </a:rPr>
                <a:t> 4, четырех прямоугольников площад</a:t>
              </a:r>
              <a:r>
                <a:rPr lang="ru-RU" altLang="ru-RU" dirty="0"/>
                <a:t>и</a:t>
              </a:r>
              <a:r>
                <a:rPr lang="ru-RU" altLang="ru-RU" dirty="0">
                  <a:cs typeface="Times New Roman" panose="02020603050405020304" pitchFamily="18" charset="0"/>
                </a:rPr>
                <a:t> 2 и двух невыпуклых шестиугольников площад</a:t>
              </a:r>
              <a:r>
                <a:rPr lang="ru-RU" altLang="ru-RU" dirty="0"/>
                <a:t>и</a:t>
              </a:r>
              <a:r>
                <a:rPr lang="ru-RU" altLang="ru-RU" dirty="0">
                  <a:cs typeface="Times New Roman" panose="02020603050405020304" pitchFamily="18" charset="0"/>
                </a:rPr>
                <a:t> 3. Следовательно, площадь поверхности многогранника равна 22. </a:t>
              </a:r>
            </a:p>
          </p:txBody>
        </p:sp>
      </p:grpSp>
      <p:pic>
        <p:nvPicPr>
          <p:cNvPr id="147462" name="Picture 1030">
            <a:extLst>
              <a:ext uri="{FF2B5EF4-FFF2-40B4-BE49-F238E27FC236}">
                <a16:creationId xmlns:a16="http://schemas.microsoft.com/office/drawing/2014/main" id="{2085A42B-2854-4306-B90C-3FDC9C7343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447800"/>
            <a:ext cx="2147888" cy="238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7463" name="Rectangle 1031">
            <a:extLst>
              <a:ext uri="{FF2B5EF4-FFF2-40B4-BE49-F238E27FC236}">
                <a16:creationId xmlns:a16="http://schemas.microsoft.com/office/drawing/2014/main" id="{82A03D99-EC43-47FC-ADD8-A4B691D3BAD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533400"/>
          </a:xfrm>
        </p:spPr>
        <p:txBody>
          <a:bodyPr anchor="ctr"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</a:t>
            </a:r>
            <a:r>
              <a:rPr lang="en-US" altLang="ru-RU" sz="3200">
                <a:solidFill>
                  <a:srgbClr val="FF3300"/>
                </a:solidFill>
              </a:rPr>
              <a:t>6</a:t>
            </a:r>
            <a:endParaRPr lang="ru-RU" altLang="ru-RU" sz="320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7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Text Box 2">
            <a:extLst>
              <a:ext uri="{FF2B5EF4-FFF2-40B4-BE49-F238E27FC236}">
                <a16:creationId xmlns:a16="http://schemas.microsoft.com/office/drawing/2014/main" id="{B820FEBE-5B24-481B-AD7D-72493F14D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10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площадь поверхности многогранника, изображенного на рисунке, все двугранные углы которого прямые.</a:t>
            </a:r>
            <a:r>
              <a:rPr lang="ru-RU" altLang="ru-RU" dirty="0"/>
              <a:t> </a:t>
            </a:r>
          </a:p>
        </p:txBody>
      </p:sp>
      <p:grpSp>
        <p:nvGrpSpPr>
          <p:cNvPr id="148483" name="Group 3">
            <a:extLst>
              <a:ext uri="{FF2B5EF4-FFF2-40B4-BE49-F238E27FC236}">
                <a16:creationId xmlns:a16="http://schemas.microsoft.com/office/drawing/2014/main" id="{3610B7E7-10CE-4399-88E2-E67650ED1B50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3657600"/>
            <a:ext cx="8686800" cy="3048000"/>
            <a:chOff x="144" y="2160"/>
            <a:chExt cx="5472" cy="1920"/>
          </a:xfrm>
        </p:grpSpPr>
        <p:sp>
          <p:nvSpPr>
            <p:cNvPr id="148484" name="Text Box 4">
              <a:extLst>
                <a:ext uri="{FF2B5EF4-FFF2-40B4-BE49-F238E27FC236}">
                  <a16:creationId xmlns:a16="http://schemas.microsoft.com/office/drawing/2014/main" id="{DCDC9AAF-C15A-43CC-AACD-9F2A6F6A2D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792"/>
              <a:ext cx="16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Ответ.</a:t>
              </a:r>
              <a:r>
                <a:rPr lang="ru-RU" altLang="ru-RU"/>
                <a:t> 22.</a:t>
              </a:r>
            </a:p>
          </p:txBody>
        </p:sp>
        <p:sp>
          <p:nvSpPr>
            <p:cNvPr id="148485" name="Text Box 5">
              <a:extLst>
                <a:ext uri="{FF2B5EF4-FFF2-40B4-BE49-F238E27FC236}">
                  <a16:creationId xmlns:a16="http://schemas.microsoft.com/office/drawing/2014/main" id="{33C1434D-ECA1-4A3C-9CD9-314F940D44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2160"/>
              <a:ext cx="5472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Решение.</a:t>
              </a:r>
              <a:r>
                <a:rPr lang="ru-RU" altLang="ru-RU" dirty="0"/>
                <a:t> </a:t>
              </a:r>
              <a:r>
                <a:rPr lang="ru-RU" altLang="ru-RU" dirty="0">
                  <a:cs typeface="Times New Roman" panose="02020603050405020304" pitchFamily="18" charset="0"/>
                </a:rPr>
                <a:t>Поверхность многогранника состоит из двух квадратов площад</a:t>
              </a:r>
              <a:r>
                <a:rPr lang="ru-RU" altLang="ru-RU" dirty="0"/>
                <a:t>и</a:t>
              </a:r>
              <a:r>
                <a:rPr lang="ru-RU" altLang="ru-RU" dirty="0">
                  <a:cs typeface="Times New Roman" panose="02020603050405020304" pitchFamily="18" charset="0"/>
                </a:rPr>
                <a:t> 4, четырех прямоугольников площад</a:t>
              </a:r>
              <a:r>
                <a:rPr lang="ru-RU" altLang="ru-RU" dirty="0"/>
                <a:t>и</a:t>
              </a:r>
              <a:r>
                <a:rPr lang="ru-RU" altLang="ru-RU" dirty="0">
                  <a:cs typeface="Times New Roman" panose="02020603050405020304" pitchFamily="18" charset="0"/>
                </a:rPr>
                <a:t> 2, и двух невыпуклых шестиугольников площад</a:t>
              </a:r>
              <a:r>
                <a:rPr lang="ru-RU" altLang="ru-RU" dirty="0"/>
                <a:t>и</a:t>
              </a:r>
              <a:r>
                <a:rPr lang="ru-RU" altLang="ru-RU" dirty="0">
                  <a:cs typeface="Times New Roman" panose="02020603050405020304" pitchFamily="18" charset="0"/>
                </a:rPr>
                <a:t> 3. Следовательно, площадь поверхности многогранника равна 22. </a:t>
              </a:r>
            </a:p>
          </p:txBody>
        </p:sp>
      </p:grpSp>
      <p:pic>
        <p:nvPicPr>
          <p:cNvPr id="148486" name="Picture 6">
            <a:extLst>
              <a:ext uri="{FF2B5EF4-FFF2-40B4-BE49-F238E27FC236}">
                <a16:creationId xmlns:a16="http://schemas.microsoft.com/office/drawing/2014/main" id="{9007D10A-0378-448E-8287-D8D46F772D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524000"/>
            <a:ext cx="2244725" cy="2255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8487" name="Rectangle 7">
            <a:extLst>
              <a:ext uri="{FF2B5EF4-FFF2-40B4-BE49-F238E27FC236}">
                <a16:creationId xmlns:a16="http://schemas.microsoft.com/office/drawing/2014/main" id="{0740F337-93F0-47D1-8E1E-092C0EA11B1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457200"/>
          </a:xfrm>
        </p:spPr>
        <p:txBody>
          <a:bodyPr anchor="ctr"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</a:t>
            </a:r>
            <a:r>
              <a:rPr lang="en-US" altLang="ru-RU" sz="3200">
                <a:solidFill>
                  <a:srgbClr val="FF3300"/>
                </a:solidFill>
              </a:rPr>
              <a:t>7</a:t>
            </a:r>
            <a:endParaRPr lang="ru-RU" altLang="ru-RU" sz="4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8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Text Box 2">
            <a:extLst>
              <a:ext uri="{FF2B5EF4-FFF2-40B4-BE49-F238E27FC236}">
                <a16:creationId xmlns:a16="http://schemas.microsoft.com/office/drawing/2014/main" id="{672B859F-9972-4FDF-8B7E-DB88D88C9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10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площадь поверхности многогранника, изображенного на рисунке, все двугранные углы которого прямые.</a:t>
            </a:r>
            <a:r>
              <a:rPr lang="ru-RU" altLang="ru-RU" dirty="0"/>
              <a:t> </a:t>
            </a:r>
          </a:p>
        </p:txBody>
      </p:sp>
      <p:grpSp>
        <p:nvGrpSpPr>
          <p:cNvPr id="149507" name="Group 3">
            <a:extLst>
              <a:ext uri="{FF2B5EF4-FFF2-40B4-BE49-F238E27FC236}">
                <a16:creationId xmlns:a16="http://schemas.microsoft.com/office/drawing/2014/main" id="{28D1B68B-4C0E-4BBA-A43B-C82246C31F5D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3657600"/>
            <a:ext cx="8686800" cy="3048000"/>
            <a:chOff x="144" y="2160"/>
            <a:chExt cx="5472" cy="1920"/>
          </a:xfrm>
        </p:grpSpPr>
        <p:sp>
          <p:nvSpPr>
            <p:cNvPr id="149508" name="Text Box 4">
              <a:extLst>
                <a:ext uri="{FF2B5EF4-FFF2-40B4-BE49-F238E27FC236}">
                  <a16:creationId xmlns:a16="http://schemas.microsoft.com/office/drawing/2014/main" id="{364F0645-556B-4DD8-B6F9-E4EB617B66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792"/>
              <a:ext cx="16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Ответ.</a:t>
              </a:r>
              <a:r>
                <a:rPr lang="ru-RU" altLang="ru-RU"/>
                <a:t> 22.</a:t>
              </a:r>
            </a:p>
          </p:txBody>
        </p:sp>
        <p:sp>
          <p:nvSpPr>
            <p:cNvPr id="149509" name="Text Box 5">
              <a:extLst>
                <a:ext uri="{FF2B5EF4-FFF2-40B4-BE49-F238E27FC236}">
                  <a16:creationId xmlns:a16="http://schemas.microsoft.com/office/drawing/2014/main" id="{55052E24-FE91-4827-B56F-18A547F0AA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2160"/>
              <a:ext cx="5472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Решение.</a:t>
              </a:r>
              <a:r>
                <a:rPr lang="ru-RU" altLang="ru-RU" dirty="0"/>
                <a:t> </a:t>
              </a:r>
              <a:r>
                <a:rPr lang="ru-RU" altLang="ru-RU" dirty="0">
                  <a:cs typeface="Times New Roman" panose="02020603050405020304" pitchFamily="18" charset="0"/>
                </a:rPr>
                <a:t>Поверхность многогранника состоит из двух квадратов площад</a:t>
              </a:r>
              <a:r>
                <a:rPr lang="ru-RU" altLang="ru-RU" dirty="0"/>
                <a:t>и</a:t>
              </a:r>
              <a:r>
                <a:rPr lang="ru-RU" altLang="ru-RU" dirty="0">
                  <a:cs typeface="Times New Roman" panose="02020603050405020304" pitchFamily="18" charset="0"/>
                </a:rPr>
                <a:t> 4, четырех прямоугольников площад</a:t>
              </a:r>
              <a:r>
                <a:rPr lang="ru-RU" altLang="ru-RU" dirty="0"/>
                <a:t>и</a:t>
              </a:r>
              <a:r>
                <a:rPr lang="ru-RU" altLang="ru-RU" dirty="0">
                  <a:cs typeface="Times New Roman" panose="02020603050405020304" pitchFamily="18" charset="0"/>
                </a:rPr>
                <a:t> 2 и двух невыпуклых шестиугольников площад</a:t>
              </a:r>
              <a:r>
                <a:rPr lang="ru-RU" altLang="ru-RU" dirty="0"/>
                <a:t>и</a:t>
              </a:r>
              <a:r>
                <a:rPr lang="ru-RU" altLang="ru-RU" dirty="0">
                  <a:cs typeface="Times New Roman" panose="02020603050405020304" pitchFamily="18" charset="0"/>
                </a:rPr>
                <a:t> 3. Следовательно, площадь поверхности многогранника равна 22. </a:t>
              </a:r>
            </a:p>
          </p:txBody>
        </p:sp>
      </p:grpSp>
      <p:pic>
        <p:nvPicPr>
          <p:cNvPr id="149510" name="Picture 6">
            <a:extLst>
              <a:ext uri="{FF2B5EF4-FFF2-40B4-BE49-F238E27FC236}">
                <a16:creationId xmlns:a16="http://schemas.microsoft.com/office/drawing/2014/main" id="{A12D365D-7BBB-45A0-8FCC-1FF812CC65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447800"/>
            <a:ext cx="2244725" cy="2255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9511" name="Rectangle 7">
            <a:extLst>
              <a:ext uri="{FF2B5EF4-FFF2-40B4-BE49-F238E27FC236}">
                <a16:creationId xmlns:a16="http://schemas.microsoft.com/office/drawing/2014/main" id="{BC0669D6-0BFD-4074-A2FC-84A6BB77796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457200"/>
          </a:xfrm>
        </p:spPr>
        <p:txBody>
          <a:bodyPr anchor="ctr"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</a:t>
            </a:r>
            <a:r>
              <a:rPr lang="en-US" altLang="ru-RU" sz="3200">
                <a:solidFill>
                  <a:srgbClr val="FF3300"/>
                </a:solidFill>
              </a:rPr>
              <a:t>8</a:t>
            </a:r>
            <a:endParaRPr lang="ru-RU" altLang="ru-RU" sz="4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9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Text Box 2">
            <a:extLst>
              <a:ext uri="{FF2B5EF4-FFF2-40B4-BE49-F238E27FC236}">
                <a16:creationId xmlns:a16="http://schemas.microsoft.com/office/drawing/2014/main" id="{1F0876D2-8A91-4C1E-A357-9CF4F0B0B1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10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площадь поверхности многогранника, изображенного на рисунке (все двугранные углы прямые).</a:t>
            </a:r>
            <a:r>
              <a:rPr lang="ru-RU" altLang="ru-RU" dirty="0"/>
              <a:t> </a:t>
            </a:r>
          </a:p>
        </p:txBody>
      </p:sp>
      <p:grpSp>
        <p:nvGrpSpPr>
          <p:cNvPr id="154627" name="Group 3">
            <a:extLst>
              <a:ext uri="{FF2B5EF4-FFF2-40B4-BE49-F238E27FC236}">
                <a16:creationId xmlns:a16="http://schemas.microsoft.com/office/drawing/2014/main" id="{29A9D564-9132-4FB3-8810-BB1AC466E2F3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4267200"/>
            <a:ext cx="8686800" cy="2209800"/>
            <a:chOff x="144" y="2496"/>
            <a:chExt cx="5472" cy="1392"/>
          </a:xfrm>
        </p:grpSpPr>
        <p:sp>
          <p:nvSpPr>
            <p:cNvPr id="154628" name="Text Box 4">
              <a:extLst>
                <a:ext uri="{FF2B5EF4-FFF2-40B4-BE49-F238E27FC236}">
                  <a16:creationId xmlns:a16="http://schemas.microsoft.com/office/drawing/2014/main" id="{9109C06A-1043-41BA-9D72-9B98B0C1B3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600"/>
              <a:ext cx="16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Ответ.</a:t>
              </a:r>
              <a:r>
                <a:rPr lang="ru-RU" altLang="ru-RU"/>
                <a:t> 38.</a:t>
              </a:r>
            </a:p>
          </p:txBody>
        </p:sp>
        <p:sp>
          <p:nvSpPr>
            <p:cNvPr id="154629" name="Text Box 5">
              <a:extLst>
                <a:ext uri="{FF2B5EF4-FFF2-40B4-BE49-F238E27FC236}">
                  <a16:creationId xmlns:a16="http://schemas.microsoft.com/office/drawing/2014/main" id="{8ACBC06D-C9E2-4F7C-9F1C-8982610E6D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2496"/>
              <a:ext cx="5472" cy="1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Решение.</a:t>
              </a:r>
              <a:r>
                <a:rPr lang="ru-RU" altLang="ru-RU" dirty="0"/>
                <a:t> </a:t>
              </a:r>
              <a:r>
                <a:rPr lang="ru-RU" altLang="ru-RU" dirty="0">
                  <a:cs typeface="Times New Roman" panose="02020603050405020304" pitchFamily="18" charset="0"/>
                </a:rPr>
                <a:t>Поверхность многогранника состоит из квадрат</a:t>
              </a:r>
              <a:r>
                <a:rPr lang="ru-RU" altLang="ru-RU" dirty="0"/>
                <a:t>а</a:t>
              </a:r>
              <a:r>
                <a:rPr lang="ru-RU" altLang="ru-RU" dirty="0">
                  <a:cs typeface="Times New Roman" panose="02020603050405020304" pitchFamily="18" charset="0"/>
                </a:rPr>
                <a:t> площад</a:t>
              </a:r>
              <a:r>
                <a:rPr lang="ru-RU" altLang="ru-RU" dirty="0"/>
                <a:t>и</a:t>
              </a:r>
              <a:r>
                <a:rPr lang="ru-RU" altLang="ru-RU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/>
                <a:t>9</a:t>
              </a:r>
              <a:r>
                <a:rPr lang="ru-RU" altLang="ru-RU" dirty="0">
                  <a:cs typeface="Times New Roman" panose="02020603050405020304" pitchFamily="18" charset="0"/>
                </a:rPr>
                <a:t>, </a:t>
              </a:r>
              <a:r>
                <a:rPr lang="ru-RU" altLang="ru-RU" dirty="0"/>
                <a:t>семи прямоугольников площади которых равны 3, и двух</a:t>
              </a:r>
              <a:r>
                <a:rPr lang="ru-RU" altLang="ru-RU" dirty="0">
                  <a:cs typeface="Times New Roman" panose="02020603050405020304" pitchFamily="18" charset="0"/>
                </a:rPr>
                <a:t> невыпуклых </a:t>
              </a:r>
              <a:r>
                <a:rPr lang="ru-RU" altLang="ru-RU" dirty="0"/>
                <a:t>восьми</a:t>
              </a:r>
              <a:r>
                <a:rPr lang="ru-RU" altLang="ru-RU" dirty="0">
                  <a:cs typeface="Times New Roman" panose="02020603050405020304" pitchFamily="18" charset="0"/>
                </a:rPr>
                <a:t>угольников площад</a:t>
              </a:r>
              <a:r>
                <a:rPr lang="ru-RU" altLang="ru-RU" dirty="0"/>
                <a:t>и которых равны</a:t>
              </a:r>
              <a:r>
                <a:rPr lang="ru-RU" altLang="ru-RU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/>
                <a:t>4</a:t>
              </a:r>
              <a:r>
                <a:rPr lang="ru-RU" altLang="ru-RU" dirty="0">
                  <a:cs typeface="Times New Roman" panose="02020603050405020304" pitchFamily="18" charset="0"/>
                </a:rPr>
                <a:t>. Следовательно, площадь поверхности многогранника равна </a:t>
              </a:r>
              <a:r>
                <a:rPr lang="ru-RU" altLang="ru-RU" dirty="0"/>
                <a:t>38</a:t>
              </a:r>
              <a:r>
                <a:rPr lang="ru-RU" altLang="ru-RU" dirty="0">
                  <a:cs typeface="Times New Roman" panose="02020603050405020304" pitchFamily="18" charset="0"/>
                </a:rPr>
                <a:t>. </a:t>
              </a:r>
            </a:p>
          </p:txBody>
        </p:sp>
      </p:grpSp>
      <p:pic>
        <p:nvPicPr>
          <p:cNvPr id="154630" name="Picture 6">
            <a:extLst>
              <a:ext uri="{FF2B5EF4-FFF2-40B4-BE49-F238E27FC236}">
                <a16:creationId xmlns:a16="http://schemas.microsoft.com/office/drawing/2014/main" id="{CF111612-4757-4DF1-BC49-4CD9045B83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905000"/>
            <a:ext cx="2286000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631" name="Rectangle 7">
            <a:extLst>
              <a:ext uri="{FF2B5EF4-FFF2-40B4-BE49-F238E27FC236}">
                <a16:creationId xmlns:a16="http://schemas.microsoft.com/office/drawing/2014/main" id="{5E6E8A76-AECB-4910-854E-CBE939671E7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457200"/>
          </a:xfrm>
        </p:spPr>
        <p:txBody>
          <a:bodyPr anchor="ctr"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</a:t>
            </a:r>
            <a:r>
              <a:rPr lang="en-US" altLang="ru-RU" sz="3200">
                <a:solidFill>
                  <a:srgbClr val="FF3300"/>
                </a:solidFill>
              </a:rPr>
              <a:t>9</a:t>
            </a:r>
            <a:endParaRPr lang="ru-RU" altLang="ru-RU" sz="4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4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Text Box 2">
            <a:extLst>
              <a:ext uri="{FF2B5EF4-FFF2-40B4-BE49-F238E27FC236}">
                <a16:creationId xmlns:a16="http://schemas.microsoft.com/office/drawing/2014/main" id="{D3241284-5006-4780-8627-05E1FAE760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10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площадь поверхности многогранника, изображенного на рисунке, все двугранные углы которого прямые.</a:t>
            </a:r>
            <a:r>
              <a:rPr lang="ru-RU" altLang="ru-RU" dirty="0"/>
              <a:t> </a:t>
            </a:r>
          </a:p>
        </p:txBody>
      </p:sp>
      <p:grpSp>
        <p:nvGrpSpPr>
          <p:cNvPr id="150531" name="Group 3">
            <a:extLst>
              <a:ext uri="{FF2B5EF4-FFF2-40B4-BE49-F238E27FC236}">
                <a16:creationId xmlns:a16="http://schemas.microsoft.com/office/drawing/2014/main" id="{A73C3C08-5B5D-4CA8-B917-6EEBD0837169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4292600"/>
            <a:ext cx="8686800" cy="2413000"/>
            <a:chOff x="144" y="2560"/>
            <a:chExt cx="5472" cy="1520"/>
          </a:xfrm>
        </p:grpSpPr>
        <p:sp>
          <p:nvSpPr>
            <p:cNvPr id="150532" name="Text Box 4">
              <a:extLst>
                <a:ext uri="{FF2B5EF4-FFF2-40B4-BE49-F238E27FC236}">
                  <a16:creationId xmlns:a16="http://schemas.microsoft.com/office/drawing/2014/main" id="{E9759733-531D-430C-B153-1E3616669C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792"/>
              <a:ext cx="16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Ответ.</a:t>
              </a:r>
              <a:r>
                <a:rPr lang="ru-RU" altLang="ru-RU"/>
                <a:t> 24.</a:t>
              </a:r>
            </a:p>
          </p:txBody>
        </p:sp>
        <p:sp>
          <p:nvSpPr>
            <p:cNvPr id="150533" name="Text Box 5">
              <a:extLst>
                <a:ext uri="{FF2B5EF4-FFF2-40B4-BE49-F238E27FC236}">
                  <a16:creationId xmlns:a16="http://schemas.microsoft.com/office/drawing/2014/main" id="{95BE7061-9A9A-4424-B668-5F8FF581B1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2560"/>
              <a:ext cx="5472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Решение.</a:t>
              </a:r>
              <a:r>
                <a:rPr lang="ru-RU" altLang="ru-RU" dirty="0"/>
                <a:t> </a:t>
              </a:r>
              <a:r>
                <a:rPr lang="ru-RU" altLang="ru-RU" dirty="0">
                  <a:cs typeface="Times New Roman" panose="02020603050405020304" pitchFamily="18" charset="0"/>
                </a:rPr>
                <a:t>Поверхность многогранника состоит из </a:t>
              </a:r>
              <a:r>
                <a:rPr lang="ru-RU" altLang="ru-RU" dirty="0"/>
                <a:t>трех</a:t>
              </a:r>
              <a:r>
                <a:rPr lang="ru-RU" altLang="ru-RU" dirty="0">
                  <a:cs typeface="Times New Roman" panose="02020603050405020304" pitchFamily="18" charset="0"/>
                </a:rPr>
                <a:t> квадратов площад</a:t>
              </a:r>
              <a:r>
                <a:rPr lang="ru-RU" altLang="ru-RU" dirty="0"/>
                <a:t>и</a:t>
              </a:r>
              <a:r>
                <a:rPr lang="ru-RU" altLang="ru-RU" dirty="0">
                  <a:cs typeface="Times New Roman" panose="02020603050405020304" pitchFamily="18" charset="0"/>
                </a:rPr>
                <a:t> 4, </a:t>
              </a:r>
              <a:r>
                <a:rPr lang="ru-RU" altLang="ru-RU" dirty="0"/>
                <a:t>трех квадратов</a:t>
              </a:r>
              <a:r>
                <a:rPr lang="ru-RU" altLang="ru-RU" dirty="0">
                  <a:cs typeface="Times New Roman" panose="02020603050405020304" pitchFamily="18" charset="0"/>
                </a:rPr>
                <a:t> площад</a:t>
              </a:r>
              <a:r>
                <a:rPr lang="ru-RU" altLang="ru-RU" dirty="0"/>
                <a:t>и</a:t>
              </a:r>
              <a:r>
                <a:rPr lang="ru-RU" altLang="ru-RU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/>
                <a:t>1</a:t>
              </a:r>
              <a:r>
                <a:rPr lang="ru-RU" altLang="ru-RU" dirty="0">
                  <a:cs typeface="Times New Roman" panose="02020603050405020304" pitchFamily="18" charset="0"/>
                </a:rPr>
                <a:t> и </a:t>
              </a:r>
              <a:r>
                <a:rPr lang="ru-RU" altLang="ru-RU" dirty="0"/>
                <a:t>трех</a:t>
              </a:r>
              <a:r>
                <a:rPr lang="ru-RU" altLang="ru-RU" dirty="0">
                  <a:cs typeface="Times New Roman" panose="02020603050405020304" pitchFamily="18" charset="0"/>
                </a:rPr>
                <a:t> невыпуклых шестиугольников площад</a:t>
              </a:r>
              <a:r>
                <a:rPr lang="ru-RU" altLang="ru-RU" dirty="0"/>
                <a:t>и</a:t>
              </a:r>
              <a:r>
                <a:rPr lang="ru-RU" altLang="ru-RU" dirty="0">
                  <a:cs typeface="Times New Roman" panose="02020603050405020304" pitchFamily="18" charset="0"/>
                </a:rPr>
                <a:t> 3. Следовательно, площадь поверхности многогранника равна 2</a:t>
              </a:r>
              <a:r>
                <a:rPr lang="ru-RU" altLang="ru-RU" dirty="0"/>
                <a:t>4</a:t>
              </a:r>
              <a:r>
                <a:rPr lang="ru-RU" altLang="ru-RU" dirty="0">
                  <a:cs typeface="Times New Roman" panose="02020603050405020304" pitchFamily="18" charset="0"/>
                </a:rPr>
                <a:t>. </a:t>
              </a:r>
            </a:p>
          </p:txBody>
        </p:sp>
      </p:grpSp>
      <p:pic>
        <p:nvPicPr>
          <p:cNvPr id="150534" name="Picture 6">
            <a:extLst>
              <a:ext uri="{FF2B5EF4-FFF2-40B4-BE49-F238E27FC236}">
                <a16:creationId xmlns:a16="http://schemas.microsoft.com/office/drawing/2014/main" id="{6BCD8387-E4C3-4C05-B742-9E4FB11EE3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892914"/>
            <a:ext cx="2362200" cy="224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0535" name="Rectangle 7">
            <a:extLst>
              <a:ext uri="{FF2B5EF4-FFF2-40B4-BE49-F238E27FC236}">
                <a16:creationId xmlns:a16="http://schemas.microsoft.com/office/drawing/2014/main" id="{20E20554-D1C4-4610-B187-B04E863BF70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457200"/>
          </a:xfrm>
        </p:spPr>
        <p:txBody>
          <a:bodyPr anchor="ctr"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</a:t>
            </a:r>
            <a:r>
              <a:rPr lang="en-US" altLang="ru-RU" sz="3200">
                <a:solidFill>
                  <a:srgbClr val="FF3300"/>
                </a:solidFill>
              </a:rPr>
              <a:t>10</a:t>
            </a:r>
            <a:endParaRPr lang="ru-RU" altLang="ru-RU" sz="4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0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Text Box 2">
            <a:extLst>
              <a:ext uri="{FF2B5EF4-FFF2-40B4-BE49-F238E27FC236}">
                <a16:creationId xmlns:a16="http://schemas.microsoft.com/office/drawing/2014/main" id="{FDD14E6B-B38F-4B4B-A909-0C43B31C72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"/>
            <a:ext cx="8610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площадь поверхности многогранника, изображенного на рисунке, все двугранные углы которого прямые.</a:t>
            </a:r>
            <a:r>
              <a:rPr lang="ru-RU" altLang="ru-RU" dirty="0"/>
              <a:t> </a:t>
            </a:r>
          </a:p>
        </p:txBody>
      </p:sp>
      <p:grpSp>
        <p:nvGrpSpPr>
          <p:cNvPr id="151555" name="Group 3">
            <a:extLst>
              <a:ext uri="{FF2B5EF4-FFF2-40B4-BE49-F238E27FC236}">
                <a16:creationId xmlns:a16="http://schemas.microsoft.com/office/drawing/2014/main" id="{E8705AC3-C81B-4CFC-AE70-8F7023273AB5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3581400"/>
            <a:ext cx="8686800" cy="3048000"/>
            <a:chOff x="144" y="2160"/>
            <a:chExt cx="5472" cy="1920"/>
          </a:xfrm>
        </p:grpSpPr>
        <p:sp>
          <p:nvSpPr>
            <p:cNvPr id="151556" name="Text Box 4">
              <a:extLst>
                <a:ext uri="{FF2B5EF4-FFF2-40B4-BE49-F238E27FC236}">
                  <a16:creationId xmlns:a16="http://schemas.microsoft.com/office/drawing/2014/main" id="{0244BC28-A053-4D74-B083-00D6164E75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792"/>
              <a:ext cx="16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Ответ.</a:t>
              </a:r>
              <a:r>
                <a:rPr lang="ru-RU" altLang="ru-RU"/>
                <a:t> 92.</a:t>
              </a:r>
            </a:p>
          </p:txBody>
        </p:sp>
        <p:sp>
          <p:nvSpPr>
            <p:cNvPr id="151557" name="Text Box 5">
              <a:extLst>
                <a:ext uri="{FF2B5EF4-FFF2-40B4-BE49-F238E27FC236}">
                  <a16:creationId xmlns:a16="http://schemas.microsoft.com/office/drawing/2014/main" id="{10F819E9-F42A-48D0-828B-8EBFE2C27B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2160"/>
              <a:ext cx="5472" cy="1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Решение.</a:t>
              </a:r>
              <a:r>
                <a:rPr lang="ru-RU" altLang="ru-RU" dirty="0"/>
                <a:t> </a:t>
              </a:r>
              <a:r>
                <a:rPr lang="ru-RU" altLang="ru-RU" dirty="0">
                  <a:cs typeface="Times New Roman" panose="02020603050405020304" pitchFamily="18" charset="0"/>
                </a:rPr>
                <a:t>Поверхность многогранника состоит из </a:t>
              </a:r>
              <a:r>
                <a:rPr lang="ru-RU" altLang="ru-RU" dirty="0"/>
                <a:t>двух</a:t>
              </a:r>
              <a:r>
                <a:rPr lang="ru-RU" altLang="ru-RU" dirty="0">
                  <a:cs typeface="Times New Roman" panose="02020603050405020304" pitchFamily="18" charset="0"/>
                </a:rPr>
                <a:t> квадратов площад</a:t>
              </a:r>
              <a:r>
                <a:rPr lang="ru-RU" altLang="ru-RU" dirty="0"/>
                <a:t>и</a:t>
              </a:r>
              <a:r>
                <a:rPr lang="ru-RU" altLang="ru-RU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/>
                <a:t>16</a:t>
              </a:r>
              <a:r>
                <a:rPr lang="ru-RU" altLang="ru-RU" dirty="0">
                  <a:cs typeface="Times New Roman" panose="02020603050405020304" pitchFamily="18" charset="0"/>
                </a:rPr>
                <a:t>, </a:t>
              </a:r>
              <a:r>
                <a:rPr lang="ru-RU" altLang="ru-RU" dirty="0"/>
                <a:t>прямоугольника площади 12, трех прямоугольников площади 4</a:t>
              </a:r>
              <a:r>
                <a:rPr lang="ru-RU" altLang="ru-RU" dirty="0">
                  <a:cs typeface="Times New Roman" panose="02020603050405020304" pitchFamily="18" charset="0"/>
                </a:rPr>
                <a:t>, </a:t>
              </a:r>
              <a:r>
                <a:rPr lang="ru-RU" altLang="ru-RU" dirty="0"/>
                <a:t>двух прямоугольников площади 8, и двух</a:t>
              </a:r>
              <a:r>
                <a:rPr lang="ru-RU" altLang="ru-RU" dirty="0">
                  <a:cs typeface="Times New Roman" panose="02020603050405020304" pitchFamily="18" charset="0"/>
                </a:rPr>
                <a:t> невыпуклых </a:t>
              </a:r>
              <a:r>
                <a:rPr lang="ru-RU" altLang="ru-RU" dirty="0"/>
                <a:t>восьми</a:t>
              </a:r>
              <a:r>
                <a:rPr lang="ru-RU" altLang="ru-RU" dirty="0">
                  <a:cs typeface="Times New Roman" panose="02020603050405020304" pitchFamily="18" charset="0"/>
                </a:rPr>
                <a:t>угольников площад</a:t>
              </a:r>
              <a:r>
                <a:rPr lang="ru-RU" altLang="ru-RU" dirty="0"/>
                <a:t>и</a:t>
              </a:r>
              <a:r>
                <a:rPr lang="ru-RU" altLang="ru-RU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/>
                <a:t>10</a:t>
              </a:r>
              <a:r>
                <a:rPr lang="ru-RU" altLang="ru-RU" dirty="0">
                  <a:cs typeface="Times New Roman" panose="02020603050405020304" pitchFamily="18" charset="0"/>
                </a:rPr>
                <a:t>. Следовательно, площадь поверхности многогранника равна </a:t>
              </a:r>
              <a:r>
                <a:rPr lang="ru-RU" altLang="ru-RU" dirty="0"/>
                <a:t>92</a:t>
              </a:r>
              <a:r>
                <a:rPr lang="ru-RU" altLang="ru-RU" dirty="0">
                  <a:cs typeface="Times New Roman" panose="02020603050405020304" pitchFamily="18" charset="0"/>
                </a:rPr>
                <a:t>. </a:t>
              </a:r>
            </a:p>
          </p:txBody>
        </p:sp>
      </p:grpSp>
      <p:pic>
        <p:nvPicPr>
          <p:cNvPr id="151558" name="Picture 6">
            <a:extLst>
              <a:ext uri="{FF2B5EF4-FFF2-40B4-BE49-F238E27FC236}">
                <a16:creationId xmlns:a16="http://schemas.microsoft.com/office/drawing/2014/main" id="{7AE05580-12A8-42A3-8BBE-D1B9F8DF46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371600"/>
            <a:ext cx="2222500" cy="221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1559" name="Rectangle 7">
            <a:extLst>
              <a:ext uri="{FF2B5EF4-FFF2-40B4-BE49-F238E27FC236}">
                <a16:creationId xmlns:a16="http://schemas.microsoft.com/office/drawing/2014/main" id="{11B35CC2-DEBF-429D-80DD-3D1844FF5FB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457200"/>
          </a:xfrm>
        </p:spPr>
        <p:txBody>
          <a:bodyPr anchor="ctr"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</a:t>
            </a:r>
            <a:r>
              <a:rPr lang="en-US" altLang="ru-RU" sz="3200">
                <a:solidFill>
                  <a:srgbClr val="FF3300"/>
                </a:solidFill>
              </a:rPr>
              <a:t>11</a:t>
            </a:r>
            <a:endParaRPr lang="ru-RU" altLang="ru-RU" sz="4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1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Text Box 2">
            <a:extLst>
              <a:ext uri="{FF2B5EF4-FFF2-40B4-BE49-F238E27FC236}">
                <a16:creationId xmlns:a16="http://schemas.microsoft.com/office/drawing/2014/main" id="{3C737B80-8147-439B-8A98-D4E7197104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610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площадь поверхности многогранника, изображенного на рисунке (все двугранные углы прямые).</a:t>
            </a:r>
            <a:r>
              <a:rPr lang="ru-RU" altLang="ru-RU" dirty="0"/>
              <a:t> </a:t>
            </a:r>
          </a:p>
        </p:txBody>
      </p:sp>
      <p:sp>
        <p:nvSpPr>
          <p:cNvPr id="153603" name="Text Box 3">
            <a:extLst>
              <a:ext uri="{FF2B5EF4-FFF2-40B4-BE49-F238E27FC236}">
                <a16:creationId xmlns:a16="http://schemas.microsoft.com/office/drawing/2014/main" id="{72FF0949-BCB6-4C3B-9ECC-80A1CF8D17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7150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</a:t>
            </a:r>
            <a:r>
              <a:rPr lang="ru-RU" altLang="ru-RU"/>
              <a:t> 48.</a:t>
            </a:r>
          </a:p>
        </p:txBody>
      </p:sp>
      <p:pic>
        <p:nvPicPr>
          <p:cNvPr id="153604" name="Picture 4">
            <a:extLst>
              <a:ext uri="{FF2B5EF4-FFF2-40B4-BE49-F238E27FC236}">
                <a16:creationId xmlns:a16="http://schemas.microsoft.com/office/drawing/2014/main" id="{B546A8E1-5026-40D5-ABDA-F6581567F4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590800"/>
            <a:ext cx="2255838" cy="233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605" name="Rectangle 5">
            <a:extLst>
              <a:ext uri="{FF2B5EF4-FFF2-40B4-BE49-F238E27FC236}">
                <a16:creationId xmlns:a16="http://schemas.microsoft.com/office/drawing/2014/main" id="{A40E5D10-8520-4DFD-9F4D-EF9B7F95067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457200"/>
          </a:xfrm>
        </p:spPr>
        <p:txBody>
          <a:bodyPr anchor="ctr"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</a:t>
            </a:r>
            <a:r>
              <a:rPr lang="en-US" altLang="ru-RU" sz="3200">
                <a:solidFill>
                  <a:srgbClr val="FF3300"/>
                </a:solidFill>
              </a:rPr>
              <a:t>12</a:t>
            </a:r>
            <a:endParaRPr lang="ru-RU" altLang="ru-RU" sz="4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3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3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Text Box 2">
            <a:extLst>
              <a:ext uri="{FF2B5EF4-FFF2-40B4-BE49-F238E27FC236}">
                <a16:creationId xmlns:a16="http://schemas.microsoft.com/office/drawing/2014/main" id="{C6F1CBC1-D453-4372-BCEF-14E8E570A6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610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каждой грани куба с ребром 6 см проделали сквозное квадратное отверстие со стороной квадрата 2 см. Найдите площадь поверхности оставшейся части.</a:t>
            </a:r>
          </a:p>
        </p:txBody>
      </p:sp>
      <p:sp>
        <p:nvSpPr>
          <p:cNvPr id="177155" name="Text Box 3">
            <a:extLst>
              <a:ext uri="{FF2B5EF4-FFF2-40B4-BE49-F238E27FC236}">
                <a16:creationId xmlns:a16="http://schemas.microsoft.com/office/drawing/2014/main" id="{FD7F2AE3-9F4A-4FB3-97C3-10C8025CE6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7150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</a:t>
            </a:r>
            <a:r>
              <a:rPr lang="ru-RU" altLang="ru-RU"/>
              <a:t> </a:t>
            </a:r>
            <a:r>
              <a:rPr lang="en-US" altLang="ru-RU"/>
              <a:t>288</a:t>
            </a:r>
            <a:r>
              <a:rPr lang="ru-RU" altLang="ru-RU"/>
              <a:t>.</a:t>
            </a:r>
          </a:p>
        </p:txBody>
      </p:sp>
      <p:sp>
        <p:nvSpPr>
          <p:cNvPr id="177157" name="Rectangle 5">
            <a:extLst>
              <a:ext uri="{FF2B5EF4-FFF2-40B4-BE49-F238E27FC236}">
                <a16:creationId xmlns:a16="http://schemas.microsoft.com/office/drawing/2014/main" id="{63701619-49DD-47BD-B951-763171FECB4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457200"/>
          </a:xfrm>
        </p:spPr>
        <p:txBody>
          <a:bodyPr anchor="ctr"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</a:t>
            </a:r>
            <a:r>
              <a:rPr lang="en-US" altLang="ru-RU" sz="3200">
                <a:solidFill>
                  <a:srgbClr val="FF3300"/>
                </a:solidFill>
              </a:rPr>
              <a:t>13</a:t>
            </a:r>
            <a:endParaRPr lang="ru-RU" altLang="ru-RU" sz="4400"/>
          </a:p>
        </p:txBody>
      </p:sp>
      <p:graphicFrame>
        <p:nvGraphicFramePr>
          <p:cNvPr id="177160" name="Object 8">
            <a:extLst>
              <a:ext uri="{FF2B5EF4-FFF2-40B4-BE49-F238E27FC236}">
                <a16:creationId xmlns:a16="http://schemas.microsoft.com/office/drawing/2014/main" id="{1972D46A-D34D-4A49-9BFA-3FF8C706914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29000" y="2590800"/>
          <a:ext cx="2147888" cy="214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2" imgW="1704762" imgH="1704762" progId="Paint.Picture">
                  <p:embed/>
                </p:oleObj>
              </mc:Choice>
              <mc:Fallback>
                <p:oleObj name="Точечный рисунок" r:id="rId2" imgW="1704762" imgH="1704762" progId="Paint.Picture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590800"/>
                        <a:ext cx="2147888" cy="2147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7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>
            <a:extLst>
              <a:ext uri="{FF2B5EF4-FFF2-40B4-BE49-F238E27FC236}">
                <a16:creationId xmlns:a16="http://schemas.microsoft.com/office/drawing/2014/main" id="{CC3D0A1A-A534-4295-BB33-7813D8D2F1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1</a:t>
            </a:r>
            <a:r>
              <a:rPr lang="en-US" altLang="ru-RU" sz="3200">
                <a:solidFill>
                  <a:srgbClr val="FF3300"/>
                </a:solidFill>
              </a:rPr>
              <a:t>4</a:t>
            </a:r>
            <a:endParaRPr lang="ru-RU" altLang="ru-RU" sz="3200">
              <a:solidFill>
                <a:srgbClr val="FF3300"/>
              </a:solidFill>
            </a:endParaRPr>
          </a:p>
        </p:txBody>
      </p:sp>
      <p:sp>
        <p:nvSpPr>
          <p:cNvPr id="166915" name="Text Box 3">
            <a:extLst>
              <a:ext uri="{FF2B5EF4-FFF2-40B4-BE49-F238E27FC236}">
                <a16:creationId xmlns:a16="http://schemas.microsoft.com/office/drawing/2014/main" id="{94AF5F61-5EC4-4691-ADBE-60D3772BB4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85800"/>
            <a:ext cx="8458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Найдите площадь боковой поверхности правильной шестиугольной призмы, сторона основания которой равна 5 см, а высота 10 см.</a:t>
            </a:r>
          </a:p>
        </p:txBody>
      </p:sp>
      <p:sp>
        <p:nvSpPr>
          <p:cNvPr id="166917" name="Text Box 5">
            <a:extLst>
              <a:ext uri="{FF2B5EF4-FFF2-40B4-BE49-F238E27FC236}">
                <a16:creationId xmlns:a16="http://schemas.microsoft.com/office/drawing/2014/main" id="{9D642D4D-4E05-4414-A052-FE8F4216A9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410200"/>
            <a:ext cx="3048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/>
              <a:t>300 см</a:t>
            </a:r>
            <a:r>
              <a:rPr lang="ru-RU" altLang="ru-RU" sz="2800" baseline="30000"/>
              <a:t>2</a:t>
            </a:r>
            <a:r>
              <a:rPr lang="ru-RU" altLang="ru-RU" sz="2800"/>
              <a:t>.</a:t>
            </a:r>
          </a:p>
        </p:txBody>
      </p:sp>
      <p:pic>
        <p:nvPicPr>
          <p:cNvPr id="166918" name="Picture 6">
            <a:extLst>
              <a:ext uri="{FF2B5EF4-FFF2-40B4-BE49-F238E27FC236}">
                <a16:creationId xmlns:a16="http://schemas.microsoft.com/office/drawing/2014/main" id="{A888B074-8EE8-4A1E-8B06-AA04304230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362200"/>
            <a:ext cx="2339975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6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7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>
            <a:extLst>
              <a:ext uri="{FF2B5EF4-FFF2-40B4-BE49-F238E27FC236}">
                <a16:creationId xmlns:a16="http://schemas.microsoft.com/office/drawing/2014/main" id="{B4568B94-AAB0-4ECC-843A-869F0244D0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1</a:t>
            </a:r>
            <a:r>
              <a:rPr lang="en-US" altLang="ru-RU" sz="3200">
                <a:solidFill>
                  <a:srgbClr val="FF3300"/>
                </a:solidFill>
              </a:rPr>
              <a:t>5</a:t>
            </a:r>
            <a:endParaRPr lang="ru-RU" altLang="ru-RU" sz="3200">
              <a:solidFill>
                <a:srgbClr val="FF3300"/>
              </a:solidFill>
            </a:endParaRPr>
          </a:p>
        </p:txBody>
      </p:sp>
      <p:sp>
        <p:nvSpPr>
          <p:cNvPr id="168963" name="Text Box 3">
            <a:extLst>
              <a:ext uri="{FF2B5EF4-FFF2-40B4-BE49-F238E27FC236}">
                <a16:creationId xmlns:a16="http://schemas.microsoft.com/office/drawing/2014/main" id="{5B8CDBFC-0922-4F64-A872-9528E3F9E8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85800"/>
            <a:ext cx="84582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Основанием прямой треугольной призмы служит прямоугольный треугольник с катетами 3 см и 4 см, высота призмы равна 10 см. Найдите площадь поверхности данной призмы.</a:t>
            </a:r>
          </a:p>
        </p:txBody>
      </p:sp>
      <p:sp>
        <p:nvSpPr>
          <p:cNvPr id="168965" name="Text Box 5">
            <a:extLst>
              <a:ext uri="{FF2B5EF4-FFF2-40B4-BE49-F238E27FC236}">
                <a16:creationId xmlns:a16="http://schemas.microsoft.com/office/drawing/2014/main" id="{4B33DEE3-9A73-4579-9316-68C1D228E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410200"/>
            <a:ext cx="3048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/>
              <a:t>132 см</a:t>
            </a:r>
            <a:r>
              <a:rPr lang="ru-RU" altLang="ru-RU" sz="2800" baseline="30000"/>
              <a:t>2</a:t>
            </a:r>
            <a:r>
              <a:rPr lang="ru-RU" altLang="ru-RU" sz="2800"/>
              <a:t>.</a:t>
            </a:r>
          </a:p>
        </p:txBody>
      </p:sp>
      <p:pic>
        <p:nvPicPr>
          <p:cNvPr id="168966" name="Picture 6">
            <a:extLst>
              <a:ext uri="{FF2B5EF4-FFF2-40B4-BE49-F238E27FC236}">
                <a16:creationId xmlns:a16="http://schemas.microsoft.com/office/drawing/2014/main" id="{B7DBFA95-CF84-4485-ADD4-681A2C4E1E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514600"/>
            <a:ext cx="2500313" cy="262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8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>
            <a:extLst>
              <a:ext uri="{FF2B5EF4-FFF2-40B4-BE49-F238E27FC236}">
                <a16:creationId xmlns:a16="http://schemas.microsoft.com/office/drawing/2014/main" id="{A868CBF9-F991-4E71-85B2-72990D2403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839200" cy="442913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ПЛОЩАДЬ ПОВЕРХНОСТИ МНОГОГРАННИКА</a:t>
            </a:r>
          </a:p>
        </p:txBody>
      </p:sp>
      <p:pic>
        <p:nvPicPr>
          <p:cNvPr id="135171" name="Picture 3">
            <a:extLst>
              <a:ext uri="{FF2B5EF4-FFF2-40B4-BE49-F238E27FC236}">
                <a16:creationId xmlns:a16="http://schemas.microsoft.com/office/drawing/2014/main" id="{641F6F5C-9DF4-4BDE-9D1A-C053816A8BAA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3644900"/>
            <a:ext cx="2667000" cy="2711450"/>
          </a:xfrm>
          <a:noFill/>
          <a:ln/>
        </p:spPr>
      </p:pic>
      <p:pic>
        <p:nvPicPr>
          <p:cNvPr id="135172" name="Picture 4">
            <a:extLst>
              <a:ext uri="{FF2B5EF4-FFF2-40B4-BE49-F238E27FC236}">
                <a16:creationId xmlns:a16="http://schemas.microsoft.com/office/drawing/2014/main" id="{8AD8C344-91AF-4704-9BAE-332E0DC77D2C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76600" y="4076700"/>
            <a:ext cx="2520950" cy="2119313"/>
          </a:xfrm>
          <a:noFill/>
          <a:ln/>
        </p:spPr>
      </p:pic>
      <p:sp>
        <p:nvSpPr>
          <p:cNvPr id="135173" name="Text Box 5">
            <a:extLst>
              <a:ext uri="{FF2B5EF4-FFF2-40B4-BE49-F238E27FC236}">
                <a16:creationId xmlns:a16="http://schemas.microsoft.com/office/drawing/2014/main" id="{9936BAC6-B890-42E0-A4A5-DAE97B826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76250"/>
            <a:ext cx="871378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Площадью поверхности многогранника</a:t>
            </a:r>
            <a:r>
              <a:rPr lang="ru-RU" altLang="ru-RU" dirty="0"/>
              <a:t> по определению считается сумма площадей, входящих в эту поверхность многоугольников.</a:t>
            </a:r>
          </a:p>
        </p:txBody>
      </p:sp>
      <p:sp>
        <p:nvSpPr>
          <p:cNvPr id="135174" name="Text Box 6">
            <a:extLst>
              <a:ext uri="{FF2B5EF4-FFF2-40B4-BE49-F238E27FC236}">
                <a16:creationId xmlns:a16="http://schemas.microsoft.com/office/drawing/2014/main" id="{1936B2FE-D4A8-4F9B-B372-81B3CDBE0D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557338"/>
            <a:ext cx="871378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Площадь поверхности призмы состоит из площади боковой поверхности и площадей оснований.</a:t>
            </a:r>
          </a:p>
        </p:txBody>
      </p:sp>
      <p:sp>
        <p:nvSpPr>
          <p:cNvPr id="135175" name="Text Box 7">
            <a:extLst>
              <a:ext uri="{FF2B5EF4-FFF2-40B4-BE49-F238E27FC236}">
                <a16:creationId xmlns:a16="http://schemas.microsoft.com/office/drawing/2014/main" id="{CFF5267D-C93E-4C76-8475-F891DB849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349500"/>
            <a:ext cx="871378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Площадь поверхности пирамиды состоит из площади боковой поверхности и площади основания.</a:t>
            </a:r>
          </a:p>
        </p:txBody>
      </p:sp>
      <p:pic>
        <p:nvPicPr>
          <p:cNvPr id="135176" name="Picture 8">
            <a:extLst>
              <a:ext uri="{FF2B5EF4-FFF2-40B4-BE49-F238E27FC236}">
                <a16:creationId xmlns:a16="http://schemas.microsoft.com/office/drawing/2014/main" id="{763069B2-4692-4A07-A41B-64AF7F5D9457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56325" y="3573463"/>
            <a:ext cx="2708275" cy="2738437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9109720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>
            <a:extLst>
              <a:ext uri="{FF2B5EF4-FFF2-40B4-BE49-F238E27FC236}">
                <a16:creationId xmlns:a16="http://schemas.microsoft.com/office/drawing/2014/main" id="{AD48CF4F-DE85-44AA-B437-805FE12137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1</a:t>
            </a:r>
            <a:r>
              <a:rPr lang="en-US" altLang="ru-RU" sz="3200">
                <a:solidFill>
                  <a:srgbClr val="FF3300"/>
                </a:solidFill>
              </a:rPr>
              <a:t>6</a:t>
            </a:r>
            <a:endParaRPr lang="ru-RU" altLang="ru-RU" sz="3200">
              <a:solidFill>
                <a:srgbClr val="FF3300"/>
              </a:solidFill>
            </a:endParaRPr>
          </a:p>
        </p:txBody>
      </p:sp>
      <p:sp>
        <p:nvSpPr>
          <p:cNvPr id="171011" name="Text Box 3">
            <a:extLst>
              <a:ext uri="{FF2B5EF4-FFF2-40B4-BE49-F238E27FC236}">
                <a16:creationId xmlns:a16="http://schemas.microsoft.com/office/drawing/2014/main" id="{991EAE61-E14C-4CC7-BEE9-56D5279C99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85800"/>
            <a:ext cx="8458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Найдите  площадь поверхности прямой призмы, в основании которой лежит ромб с диагоналями 6 см и 8 см и боковым ребром 10 см.</a:t>
            </a:r>
          </a:p>
        </p:txBody>
      </p:sp>
      <p:sp>
        <p:nvSpPr>
          <p:cNvPr id="171013" name="Text Box 5">
            <a:extLst>
              <a:ext uri="{FF2B5EF4-FFF2-40B4-BE49-F238E27FC236}">
                <a16:creationId xmlns:a16="http://schemas.microsoft.com/office/drawing/2014/main" id="{0150984F-CC7C-4952-A142-17FA2837B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410200"/>
            <a:ext cx="3048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/>
              <a:t>248 см</a:t>
            </a:r>
            <a:r>
              <a:rPr lang="ru-RU" altLang="ru-RU" sz="2800" baseline="30000"/>
              <a:t>2</a:t>
            </a:r>
            <a:r>
              <a:rPr lang="ru-RU" altLang="ru-RU" sz="2800"/>
              <a:t>.</a:t>
            </a:r>
          </a:p>
        </p:txBody>
      </p:sp>
      <p:pic>
        <p:nvPicPr>
          <p:cNvPr id="171014" name="Picture 6">
            <a:extLst>
              <a:ext uri="{FF2B5EF4-FFF2-40B4-BE49-F238E27FC236}">
                <a16:creationId xmlns:a16="http://schemas.microsoft.com/office/drawing/2014/main" id="{44C37506-EC28-4978-9A39-65DBCA4853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286000"/>
            <a:ext cx="3525838" cy="290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1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3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355E2D56-7E7D-4D98-A25D-20875A30EF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</a:t>
            </a:r>
            <a:r>
              <a:rPr lang="en-US" altLang="ru-RU" sz="3200">
                <a:solidFill>
                  <a:srgbClr val="FF3300"/>
                </a:solidFill>
              </a:rPr>
              <a:t>17</a:t>
            </a:r>
            <a:endParaRPr lang="ru-RU" altLang="ru-RU" sz="3200">
              <a:solidFill>
                <a:srgbClr val="FF3300"/>
              </a:solidFill>
            </a:endParaRPr>
          </a:p>
        </p:txBody>
      </p:sp>
      <p:sp>
        <p:nvSpPr>
          <p:cNvPr id="94211" name="Text Box 3">
            <a:extLst>
              <a:ext uri="{FF2B5EF4-FFF2-40B4-BE49-F238E27FC236}">
                <a16:creationId xmlns:a16="http://schemas.microsoft.com/office/drawing/2014/main" id="{9442CC07-0005-4330-B40D-A906B1D11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Чему равна площадь поверхности</a:t>
            </a:r>
            <a:r>
              <a:rPr lang="en-US" altLang="ru-RU" sz="2800" dirty="0"/>
              <a:t> </a:t>
            </a:r>
            <a:r>
              <a:rPr lang="ru-RU" altLang="ru-RU" sz="2800" dirty="0"/>
              <a:t>правильного тетраэдра с ребром 1? </a:t>
            </a:r>
          </a:p>
        </p:txBody>
      </p:sp>
      <p:grpSp>
        <p:nvGrpSpPr>
          <p:cNvPr id="94217" name="Group 9">
            <a:extLst>
              <a:ext uri="{FF2B5EF4-FFF2-40B4-BE49-F238E27FC236}">
                <a16:creationId xmlns:a16="http://schemas.microsoft.com/office/drawing/2014/main" id="{B9F0BC8D-F788-48BF-9C1E-25F7422883E3}"/>
              </a:ext>
            </a:extLst>
          </p:cNvPr>
          <p:cNvGrpSpPr>
            <a:grpSpLocks/>
          </p:cNvGrpSpPr>
          <p:nvPr/>
        </p:nvGrpSpPr>
        <p:grpSpPr bwMode="auto">
          <a:xfrm>
            <a:off x="827088" y="5373688"/>
            <a:ext cx="3048000" cy="519112"/>
            <a:chOff x="521" y="3385"/>
            <a:chExt cx="1920" cy="327"/>
          </a:xfrm>
        </p:grpSpPr>
        <p:sp>
          <p:nvSpPr>
            <p:cNvPr id="94214" name="Text Box 6">
              <a:extLst>
                <a:ext uri="{FF2B5EF4-FFF2-40B4-BE49-F238E27FC236}">
                  <a16:creationId xmlns:a16="http://schemas.microsoft.com/office/drawing/2014/main" id="{38CB1828-1AA4-4875-B612-AB6B22D19B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1" y="3385"/>
              <a:ext cx="192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r>
                <a:rPr lang="ru-RU" altLang="ru-RU" sz="2800">
                  <a:solidFill>
                    <a:schemeClr val="accent1"/>
                  </a:solidFill>
                </a:rPr>
                <a:t>   </a:t>
              </a:r>
            </a:p>
          </p:txBody>
        </p:sp>
        <p:graphicFrame>
          <p:nvGraphicFramePr>
            <p:cNvPr id="94215" name="Object 7">
              <a:extLst>
                <a:ext uri="{FF2B5EF4-FFF2-40B4-BE49-F238E27FC236}">
                  <a16:creationId xmlns:a16="http://schemas.microsoft.com/office/drawing/2014/main" id="{43171A20-3860-4B2E-B8F6-97ABC37D989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48" y="3438"/>
            <a:ext cx="277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44240" imgH="393480" progId="Equation.DSMT4">
                    <p:embed/>
                  </p:oleObj>
                </mc:Choice>
                <mc:Fallback>
                  <p:oleObj name="Equation" r:id="rId3" imgW="444240" imgH="39348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8" y="3438"/>
                          <a:ext cx="277" cy="2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94216" name="Picture 8">
            <a:extLst>
              <a:ext uri="{FF2B5EF4-FFF2-40B4-BE49-F238E27FC236}">
                <a16:creationId xmlns:a16="http://schemas.microsoft.com/office/drawing/2014/main" id="{DBAECE63-7982-4F52-95C4-9CDC06C136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676400"/>
            <a:ext cx="3986213" cy="343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4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>
            <a:extLst>
              <a:ext uri="{FF2B5EF4-FFF2-40B4-BE49-F238E27FC236}">
                <a16:creationId xmlns:a16="http://schemas.microsoft.com/office/drawing/2014/main" id="{298A4120-7811-4352-8BB0-985756EE40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</a:t>
            </a:r>
            <a:r>
              <a:rPr lang="en-US" altLang="ru-RU" sz="3200">
                <a:solidFill>
                  <a:srgbClr val="FF3300"/>
                </a:solidFill>
              </a:rPr>
              <a:t>18</a:t>
            </a:r>
            <a:endParaRPr lang="ru-RU" altLang="ru-RU" sz="3200">
              <a:solidFill>
                <a:srgbClr val="FF3300"/>
              </a:solidFill>
            </a:endParaRPr>
          </a:p>
        </p:txBody>
      </p:sp>
      <p:sp>
        <p:nvSpPr>
          <p:cNvPr id="173059" name="Text Box 3">
            <a:extLst>
              <a:ext uri="{FF2B5EF4-FFF2-40B4-BE49-F238E27FC236}">
                <a16:creationId xmlns:a16="http://schemas.microsoft.com/office/drawing/2014/main" id="{D1154F40-7506-4526-859A-6A4ACA4AB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85800"/>
            <a:ext cx="8458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Как изменятся площади боковой и полной поверхностей пирамиды, если все её рёбра: а) увеличить в 2 раза; б) уменьшить в 5 раз? </a:t>
            </a:r>
          </a:p>
        </p:txBody>
      </p:sp>
      <p:sp>
        <p:nvSpPr>
          <p:cNvPr id="173061" name="Text Box 5">
            <a:extLst>
              <a:ext uri="{FF2B5EF4-FFF2-40B4-BE49-F238E27FC236}">
                <a16:creationId xmlns:a16="http://schemas.microsoft.com/office/drawing/2014/main" id="{7B35D883-0950-497C-9BAA-D06B4EB5BC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410200"/>
            <a:ext cx="88931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/>
              <a:t>а) Увеличатся в 4 раза; б) уменьшатся в 25 раз.</a:t>
            </a:r>
          </a:p>
        </p:txBody>
      </p:sp>
      <p:graphicFrame>
        <p:nvGraphicFramePr>
          <p:cNvPr id="173062" name="Object 6">
            <a:extLst>
              <a:ext uri="{FF2B5EF4-FFF2-40B4-BE49-F238E27FC236}">
                <a16:creationId xmlns:a16="http://schemas.microsoft.com/office/drawing/2014/main" id="{6243D4AE-8EDF-4A3B-AA41-CF3C68BB03E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8000" y="2286000"/>
          <a:ext cx="2495550" cy="276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2495238" imgH="2762636" progId="Paint.Picture">
                  <p:embed/>
                </p:oleObj>
              </mc:Choice>
              <mc:Fallback>
                <p:oleObj name="Точечный рисунок" r:id="rId3" imgW="2495238" imgH="2762636" progId="Paint.Pictur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286000"/>
                        <a:ext cx="2495550" cy="2762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3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61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>
            <a:extLst>
              <a:ext uri="{FF2B5EF4-FFF2-40B4-BE49-F238E27FC236}">
                <a16:creationId xmlns:a16="http://schemas.microsoft.com/office/drawing/2014/main" id="{BE03011C-56ED-4FD1-812D-EA23A881D4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1</a:t>
            </a:r>
            <a:r>
              <a:rPr lang="en-US" altLang="ru-RU" sz="3200">
                <a:solidFill>
                  <a:srgbClr val="FF3300"/>
                </a:solidFill>
              </a:rPr>
              <a:t>9</a:t>
            </a:r>
            <a:endParaRPr lang="ru-RU" altLang="ru-RU" sz="3200">
              <a:solidFill>
                <a:srgbClr val="FF3300"/>
              </a:solidFill>
            </a:endParaRPr>
          </a:p>
        </p:txBody>
      </p:sp>
      <p:sp>
        <p:nvSpPr>
          <p:cNvPr id="175107" name="Text Box 3">
            <a:extLst>
              <a:ext uri="{FF2B5EF4-FFF2-40B4-BE49-F238E27FC236}">
                <a16:creationId xmlns:a16="http://schemas.microsoft.com/office/drawing/2014/main" id="{634498BC-96E2-4D27-B2F0-C7840E74E9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85800"/>
            <a:ext cx="84582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Развёртка поверхности правильной треугольной пирамиды представляет собой равносторонний треугольник, площадь которого равна 80 см</a:t>
            </a:r>
            <a:r>
              <a:rPr lang="ru-RU" altLang="ru-RU" sz="2800" baseline="30000" dirty="0"/>
              <a:t>2</a:t>
            </a:r>
            <a:r>
              <a:rPr lang="ru-RU" altLang="ru-RU" sz="2800" dirty="0"/>
              <a:t>. Найдите площадь грани пирамиды.</a:t>
            </a:r>
          </a:p>
        </p:txBody>
      </p:sp>
      <p:sp>
        <p:nvSpPr>
          <p:cNvPr id="175109" name="Text Box 5">
            <a:extLst>
              <a:ext uri="{FF2B5EF4-FFF2-40B4-BE49-F238E27FC236}">
                <a16:creationId xmlns:a16="http://schemas.microsoft.com/office/drawing/2014/main" id="{CE0EC87A-C50E-4B3E-95C9-A6FD3E2D0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410200"/>
            <a:ext cx="822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/>
              <a:t>20 см</a:t>
            </a:r>
            <a:r>
              <a:rPr lang="ru-RU" altLang="ru-RU" sz="2800" baseline="30000"/>
              <a:t>2</a:t>
            </a:r>
            <a:r>
              <a:rPr lang="ru-RU" altLang="ru-RU" sz="2800"/>
              <a:t>.</a:t>
            </a:r>
          </a:p>
        </p:txBody>
      </p:sp>
      <p:pic>
        <p:nvPicPr>
          <p:cNvPr id="175110" name="Picture 6">
            <a:extLst>
              <a:ext uri="{FF2B5EF4-FFF2-40B4-BE49-F238E27FC236}">
                <a16:creationId xmlns:a16="http://schemas.microsoft.com/office/drawing/2014/main" id="{FA97DF55-94DE-4D90-B34C-EEDF65AB6C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895600"/>
            <a:ext cx="2244725" cy="191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5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9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>
            <a:extLst>
              <a:ext uri="{FF2B5EF4-FFF2-40B4-BE49-F238E27FC236}">
                <a16:creationId xmlns:a16="http://schemas.microsoft.com/office/drawing/2014/main" id="{82FED799-8015-4E03-A4D4-B9748F8E2C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</a:t>
            </a:r>
            <a:r>
              <a:rPr lang="en-US" altLang="ru-RU" sz="3200">
                <a:solidFill>
                  <a:srgbClr val="FF3300"/>
                </a:solidFill>
              </a:rPr>
              <a:t>2</a:t>
            </a:r>
            <a:r>
              <a:rPr lang="ru-RU" altLang="ru-RU" sz="3200">
                <a:solidFill>
                  <a:srgbClr val="FF3300"/>
                </a:solidFill>
              </a:rPr>
              <a:t>0</a:t>
            </a:r>
          </a:p>
        </p:txBody>
      </p:sp>
      <p:sp>
        <p:nvSpPr>
          <p:cNvPr id="155651" name="Text Box 3">
            <a:extLst>
              <a:ext uri="{FF2B5EF4-FFF2-40B4-BE49-F238E27FC236}">
                <a16:creationId xmlns:a16="http://schemas.microsoft.com/office/drawing/2014/main" id="{C0D7DE0B-A313-4E7A-A8FE-11D8A24FF4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763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Чему равна площадь поверхности октаэдра с ребром 1? </a:t>
            </a:r>
          </a:p>
        </p:txBody>
      </p:sp>
      <p:grpSp>
        <p:nvGrpSpPr>
          <p:cNvPr id="155657" name="Group 9">
            <a:extLst>
              <a:ext uri="{FF2B5EF4-FFF2-40B4-BE49-F238E27FC236}">
                <a16:creationId xmlns:a16="http://schemas.microsoft.com/office/drawing/2014/main" id="{B1DE09E4-24CB-4D24-A477-F25837E7AA5D}"/>
              </a:ext>
            </a:extLst>
          </p:cNvPr>
          <p:cNvGrpSpPr>
            <a:grpSpLocks/>
          </p:cNvGrpSpPr>
          <p:nvPr/>
        </p:nvGrpSpPr>
        <p:grpSpPr bwMode="auto">
          <a:xfrm>
            <a:off x="827088" y="5373688"/>
            <a:ext cx="3048000" cy="519112"/>
            <a:chOff x="521" y="3385"/>
            <a:chExt cx="1920" cy="327"/>
          </a:xfrm>
        </p:grpSpPr>
        <p:sp>
          <p:nvSpPr>
            <p:cNvPr id="155654" name="Text Box 6">
              <a:extLst>
                <a:ext uri="{FF2B5EF4-FFF2-40B4-BE49-F238E27FC236}">
                  <a16:creationId xmlns:a16="http://schemas.microsoft.com/office/drawing/2014/main" id="{A81F1DDD-CC32-43AF-90D7-D46259824C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1" y="3385"/>
              <a:ext cx="192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r>
                <a:rPr lang="ru-RU" altLang="ru-RU" sz="2800">
                  <a:solidFill>
                    <a:schemeClr val="accent1"/>
                  </a:solidFill>
                </a:rPr>
                <a:t>   </a:t>
              </a:r>
            </a:p>
          </p:txBody>
        </p:sp>
        <p:graphicFrame>
          <p:nvGraphicFramePr>
            <p:cNvPr id="155655" name="Object 7">
              <a:extLst>
                <a:ext uri="{FF2B5EF4-FFF2-40B4-BE49-F238E27FC236}">
                  <a16:creationId xmlns:a16="http://schemas.microsoft.com/office/drawing/2014/main" id="{6C277C36-39BA-478C-B8B2-295FC61306F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48" y="3408"/>
            <a:ext cx="380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609480" imgH="393480" progId="Equation.DSMT4">
                    <p:embed/>
                  </p:oleObj>
                </mc:Choice>
                <mc:Fallback>
                  <p:oleObj name="Equation" r:id="rId3" imgW="609480" imgH="39348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8" y="3408"/>
                          <a:ext cx="380" cy="2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55656" name="Picture 8">
            <a:extLst>
              <a:ext uri="{FF2B5EF4-FFF2-40B4-BE49-F238E27FC236}">
                <a16:creationId xmlns:a16="http://schemas.microsoft.com/office/drawing/2014/main" id="{46D30825-336A-4E0A-9CA0-06CC4A2BDE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676400"/>
            <a:ext cx="3740150" cy="3354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5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>
            <a:extLst>
              <a:ext uri="{FF2B5EF4-FFF2-40B4-BE49-F238E27FC236}">
                <a16:creationId xmlns:a16="http://schemas.microsoft.com/office/drawing/2014/main" id="{1F4CF284-1597-4F62-ACAD-95795999B5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</a:t>
            </a:r>
            <a:r>
              <a:rPr lang="en-US" altLang="ru-RU" sz="3200">
                <a:solidFill>
                  <a:srgbClr val="FF3300"/>
                </a:solidFill>
              </a:rPr>
              <a:t>2</a:t>
            </a:r>
            <a:r>
              <a:rPr lang="ru-RU" altLang="ru-RU" sz="3200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157699" name="Text Box 3">
            <a:extLst>
              <a:ext uri="{FF2B5EF4-FFF2-40B4-BE49-F238E27FC236}">
                <a16:creationId xmlns:a16="http://schemas.microsoft.com/office/drawing/2014/main" id="{498CE2B9-EC3D-4A77-B3BB-720DB637E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991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Чему равна площадь поверхности икосаэдра с ребром 1? </a:t>
            </a:r>
          </a:p>
        </p:txBody>
      </p:sp>
      <p:grpSp>
        <p:nvGrpSpPr>
          <p:cNvPr id="157705" name="Group 9">
            <a:extLst>
              <a:ext uri="{FF2B5EF4-FFF2-40B4-BE49-F238E27FC236}">
                <a16:creationId xmlns:a16="http://schemas.microsoft.com/office/drawing/2014/main" id="{0FA5465C-4770-46AC-90BB-70822818D433}"/>
              </a:ext>
            </a:extLst>
          </p:cNvPr>
          <p:cNvGrpSpPr>
            <a:grpSpLocks/>
          </p:cNvGrpSpPr>
          <p:nvPr/>
        </p:nvGrpSpPr>
        <p:grpSpPr bwMode="auto">
          <a:xfrm>
            <a:off x="827088" y="5373688"/>
            <a:ext cx="3048000" cy="519112"/>
            <a:chOff x="521" y="3385"/>
            <a:chExt cx="1920" cy="327"/>
          </a:xfrm>
        </p:grpSpPr>
        <p:sp>
          <p:nvSpPr>
            <p:cNvPr id="157702" name="Text Box 6">
              <a:extLst>
                <a:ext uri="{FF2B5EF4-FFF2-40B4-BE49-F238E27FC236}">
                  <a16:creationId xmlns:a16="http://schemas.microsoft.com/office/drawing/2014/main" id="{01322D9C-5AFF-4EB9-823A-2CEE2AFF4E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1" y="3385"/>
              <a:ext cx="192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r>
                <a:rPr lang="ru-RU" altLang="ru-RU" sz="2800">
                  <a:solidFill>
                    <a:schemeClr val="accent1"/>
                  </a:solidFill>
                </a:rPr>
                <a:t>   </a:t>
              </a:r>
            </a:p>
          </p:txBody>
        </p:sp>
        <p:graphicFrame>
          <p:nvGraphicFramePr>
            <p:cNvPr id="157703" name="Object 7">
              <a:extLst>
                <a:ext uri="{FF2B5EF4-FFF2-40B4-BE49-F238E27FC236}">
                  <a16:creationId xmlns:a16="http://schemas.microsoft.com/office/drawing/2014/main" id="{BA931DD1-7565-428F-BA7C-59106DFECF1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48" y="3408"/>
            <a:ext cx="373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596880" imgH="393480" progId="Equation.DSMT4">
                    <p:embed/>
                  </p:oleObj>
                </mc:Choice>
                <mc:Fallback>
                  <p:oleObj name="Equation" r:id="rId3" imgW="596880" imgH="39348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8" y="3408"/>
                          <a:ext cx="373" cy="2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57704" name="Picture 8">
            <a:extLst>
              <a:ext uri="{FF2B5EF4-FFF2-40B4-BE49-F238E27FC236}">
                <a16:creationId xmlns:a16="http://schemas.microsoft.com/office/drawing/2014/main" id="{9B2FFDE4-683F-46F1-9A5B-35817439E6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447800"/>
            <a:ext cx="3536950" cy="3468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7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>
            <a:extLst>
              <a:ext uri="{FF2B5EF4-FFF2-40B4-BE49-F238E27FC236}">
                <a16:creationId xmlns:a16="http://schemas.microsoft.com/office/drawing/2014/main" id="{D4CB4788-8A9E-44E9-928F-759DEC6430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</a:t>
            </a:r>
            <a:r>
              <a:rPr lang="en-US" altLang="ru-RU" sz="3200">
                <a:solidFill>
                  <a:srgbClr val="FF3300"/>
                </a:solidFill>
              </a:rPr>
              <a:t>22</a:t>
            </a:r>
            <a:endParaRPr lang="ru-RU" altLang="ru-RU" sz="3200">
              <a:solidFill>
                <a:srgbClr val="FF3300"/>
              </a:solidFill>
            </a:endParaRPr>
          </a:p>
        </p:txBody>
      </p:sp>
      <p:sp>
        <p:nvSpPr>
          <p:cNvPr id="180227" name="Text Box 3">
            <a:extLst>
              <a:ext uri="{FF2B5EF4-FFF2-40B4-BE49-F238E27FC236}">
                <a16:creationId xmlns:a16="http://schemas.microsoft.com/office/drawing/2014/main" id="{74DF3BDF-6E12-4CEF-8AD7-78D2791D3E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9916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Найдите площадь поверхности многогранника, составленного из двух единичных кубов, вершина одного из которых расположена в центре другого, как показано на рисунке. </a:t>
            </a:r>
          </a:p>
        </p:txBody>
      </p:sp>
      <p:sp>
        <p:nvSpPr>
          <p:cNvPr id="180230" name="Text Box 6">
            <a:extLst>
              <a:ext uri="{FF2B5EF4-FFF2-40B4-BE49-F238E27FC236}">
                <a16:creationId xmlns:a16="http://schemas.microsoft.com/office/drawing/2014/main" id="{01A46F72-90E0-4EFB-A09A-8656DD6A3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5373688"/>
            <a:ext cx="3048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/>
              <a:t> </a:t>
            </a:r>
            <a:r>
              <a:rPr lang="en-US" altLang="ru-RU" sz="2800"/>
              <a:t>10,5.</a:t>
            </a:r>
            <a:endParaRPr lang="ru-RU" altLang="ru-RU" sz="2800"/>
          </a:p>
        </p:txBody>
      </p:sp>
      <p:graphicFrame>
        <p:nvGraphicFramePr>
          <p:cNvPr id="180234" name="Object 10">
            <a:extLst>
              <a:ext uri="{FF2B5EF4-FFF2-40B4-BE49-F238E27FC236}">
                <a16:creationId xmlns:a16="http://schemas.microsoft.com/office/drawing/2014/main" id="{0877FF1F-28CB-488F-A189-A74EAFD2E10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24200" y="2743200"/>
          <a:ext cx="2676525" cy="250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2676899" imgH="2505425" progId="Paint.Picture">
                  <p:embed/>
                </p:oleObj>
              </mc:Choice>
              <mc:Fallback>
                <p:oleObj name="Точечный рисунок" r:id="rId3" imgW="2676899" imgH="2505425" progId="Paint.Picture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743200"/>
                        <a:ext cx="2676525" cy="250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0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30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>
            <a:extLst>
              <a:ext uri="{FF2B5EF4-FFF2-40B4-BE49-F238E27FC236}">
                <a16:creationId xmlns:a16="http://schemas.microsoft.com/office/drawing/2014/main" id="{0F1418E5-FA2A-4CD2-BABD-4805D1F1BE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</a:t>
            </a:r>
            <a:r>
              <a:rPr lang="en-US" altLang="ru-RU" sz="3200">
                <a:solidFill>
                  <a:srgbClr val="FF3300"/>
                </a:solidFill>
              </a:rPr>
              <a:t>23</a:t>
            </a:r>
            <a:endParaRPr lang="ru-RU" altLang="ru-RU" sz="3200">
              <a:solidFill>
                <a:srgbClr val="FF3300"/>
              </a:solidFill>
            </a:endParaRPr>
          </a:p>
        </p:txBody>
      </p:sp>
      <p:sp>
        <p:nvSpPr>
          <p:cNvPr id="182275" name="Text Box 3">
            <a:extLst>
              <a:ext uri="{FF2B5EF4-FFF2-40B4-BE49-F238E27FC236}">
                <a16:creationId xmlns:a16="http://schemas.microsoft.com/office/drawing/2014/main" id="{0373BAC7-236B-4225-9548-772F79EE2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9916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Найдите площадь поверхности многогранника, составленного из двух единичных кубов, две вершины одного из которых расположены в центрах граней другого. </a:t>
            </a:r>
          </a:p>
        </p:txBody>
      </p:sp>
      <p:sp>
        <p:nvSpPr>
          <p:cNvPr id="182277" name="Text Box 5">
            <a:extLst>
              <a:ext uri="{FF2B5EF4-FFF2-40B4-BE49-F238E27FC236}">
                <a16:creationId xmlns:a16="http://schemas.microsoft.com/office/drawing/2014/main" id="{D4F0ECB0-1B39-4A48-91C1-97E4C13057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5373688"/>
            <a:ext cx="3048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/>
              <a:t> </a:t>
            </a:r>
            <a:r>
              <a:rPr lang="en-US" altLang="ru-RU" sz="2800"/>
              <a:t>9,5.</a:t>
            </a:r>
            <a:endParaRPr lang="ru-RU" altLang="ru-RU" sz="2800"/>
          </a:p>
        </p:txBody>
      </p:sp>
      <p:graphicFrame>
        <p:nvGraphicFramePr>
          <p:cNvPr id="182279" name="Object 7">
            <a:extLst>
              <a:ext uri="{FF2B5EF4-FFF2-40B4-BE49-F238E27FC236}">
                <a16:creationId xmlns:a16="http://schemas.microsoft.com/office/drawing/2014/main" id="{217BAE80-4C43-4144-A987-D9B325E1382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52800" y="2895600"/>
          <a:ext cx="2238375" cy="221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2238687" imgH="2219635" progId="Paint.Picture">
                  <p:embed/>
                </p:oleObj>
              </mc:Choice>
              <mc:Fallback>
                <p:oleObj name="Точечный рисунок" r:id="rId3" imgW="2238687" imgH="2219635" progId="Paint.Picture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895600"/>
                        <a:ext cx="2238375" cy="221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2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7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>
            <a:extLst>
              <a:ext uri="{FF2B5EF4-FFF2-40B4-BE49-F238E27FC236}">
                <a16:creationId xmlns:a16="http://schemas.microsoft.com/office/drawing/2014/main" id="{DA6044C4-184C-49B5-9765-2690EF6F82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</a:t>
            </a:r>
            <a:r>
              <a:rPr lang="en-US" altLang="ru-RU" sz="3200">
                <a:solidFill>
                  <a:srgbClr val="FF3300"/>
                </a:solidFill>
              </a:rPr>
              <a:t>24</a:t>
            </a:r>
            <a:endParaRPr lang="ru-RU" altLang="ru-RU" sz="3200">
              <a:solidFill>
                <a:srgbClr val="FF3300"/>
              </a:solidFill>
            </a:endParaRPr>
          </a:p>
        </p:txBody>
      </p:sp>
      <p:sp>
        <p:nvSpPr>
          <p:cNvPr id="184323" name="Text Box 3">
            <a:extLst>
              <a:ext uri="{FF2B5EF4-FFF2-40B4-BE49-F238E27FC236}">
                <a16:creationId xmlns:a16="http://schemas.microsoft.com/office/drawing/2014/main" id="{95BAFB32-14ED-49FF-AE32-431E3AFDD7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85800"/>
            <a:ext cx="84582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Радиус основания цилиндра равен 2 м,  высота - 3 м. Найдите площадь боковой поверхности цилиндра.</a:t>
            </a:r>
            <a:r>
              <a:rPr lang="ru-RU" altLang="ru-RU" sz="2800" dirty="0"/>
              <a:t> </a:t>
            </a:r>
          </a:p>
        </p:txBody>
      </p:sp>
      <p:grpSp>
        <p:nvGrpSpPr>
          <p:cNvPr id="184324" name="Group 4">
            <a:extLst>
              <a:ext uri="{FF2B5EF4-FFF2-40B4-BE49-F238E27FC236}">
                <a16:creationId xmlns:a16="http://schemas.microsoft.com/office/drawing/2014/main" id="{693B8F57-9417-4B06-AB01-E0DAD55FAAC9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5410200"/>
            <a:ext cx="3048000" cy="519113"/>
            <a:chOff x="576" y="3408"/>
            <a:chExt cx="1920" cy="327"/>
          </a:xfrm>
        </p:grpSpPr>
        <p:sp>
          <p:nvSpPr>
            <p:cNvPr id="184325" name="Text Box 5">
              <a:extLst>
                <a:ext uri="{FF2B5EF4-FFF2-40B4-BE49-F238E27FC236}">
                  <a16:creationId xmlns:a16="http://schemas.microsoft.com/office/drawing/2014/main" id="{AEDEAB0E-C157-42AC-A1A3-A047AB4A97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3408"/>
              <a:ext cx="192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        </a:t>
              </a:r>
              <a:r>
                <a:rPr lang="ru-RU" altLang="ru-RU" sz="2800"/>
                <a:t>м</a:t>
              </a:r>
              <a:r>
                <a:rPr lang="ru-RU" altLang="ru-RU" sz="2800" baseline="30000"/>
                <a:t>2</a:t>
              </a:r>
              <a:r>
                <a:rPr lang="ru-RU" altLang="ru-RU" sz="2800"/>
                <a:t>.</a:t>
              </a:r>
            </a:p>
          </p:txBody>
        </p:sp>
        <p:graphicFrame>
          <p:nvGraphicFramePr>
            <p:cNvPr id="184326" name="Object 6">
              <a:extLst>
                <a:ext uri="{FF2B5EF4-FFF2-40B4-BE49-F238E27FC236}">
                  <a16:creationId xmlns:a16="http://schemas.microsoft.com/office/drawing/2014/main" id="{EBEA0C05-228F-48AD-8DAE-2BF59A128E7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96" y="3475"/>
            <a:ext cx="344" cy="2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545760" imgH="317160" progId="Equation.DSMT4">
                    <p:embed/>
                  </p:oleObj>
                </mc:Choice>
                <mc:Fallback>
                  <p:oleObj name="Equation" r:id="rId3" imgW="545760" imgH="31716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6" y="3475"/>
                          <a:ext cx="344" cy="2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84327" name="Picture 7">
            <a:extLst>
              <a:ext uri="{FF2B5EF4-FFF2-40B4-BE49-F238E27FC236}">
                <a16:creationId xmlns:a16="http://schemas.microsoft.com/office/drawing/2014/main" id="{215C16D2-9CE2-4CE3-A531-8BAC710772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9587" y="2132856"/>
            <a:ext cx="3044825" cy="286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4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>
            <a:extLst>
              <a:ext uri="{FF2B5EF4-FFF2-40B4-BE49-F238E27FC236}">
                <a16:creationId xmlns:a16="http://schemas.microsoft.com/office/drawing/2014/main" id="{3C7F671D-4CB4-4E34-AD6D-7116052E3F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</a:t>
            </a:r>
            <a:r>
              <a:rPr lang="en-US" altLang="ru-RU" sz="3200">
                <a:solidFill>
                  <a:srgbClr val="FF3300"/>
                </a:solidFill>
              </a:rPr>
              <a:t>25</a:t>
            </a:r>
            <a:endParaRPr lang="ru-RU" altLang="ru-RU" sz="3200">
              <a:solidFill>
                <a:srgbClr val="FF3300"/>
              </a:solidFill>
            </a:endParaRPr>
          </a:p>
        </p:txBody>
      </p:sp>
      <p:sp>
        <p:nvSpPr>
          <p:cNvPr id="186371" name="Text Box 3">
            <a:extLst>
              <a:ext uri="{FF2B5EF4-FFF2-40B4-BE49-F238E27FC236}">
                <a16:creationId xmlns:a16="http://schemas.microsoft.com/office/drawing/2014/main" id="{DB2B1391-2EE2-4700-A09A-FD17AC78F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85800"/>
            <a:ext cx="8458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Площадь осевого сечения цилиндра равна 4 м</a:t>
            </a:r>
            <a:r>
              <a:rPr lang="ru-RU" altLang="ru-RU" sz="2800" baseline="30000" dirty="0">
                <a:cs typeface="Times New Roman" panose="02020603050405020304" pitchFamily="18" charset="0"/>
              </a:rPr>
              <a:t>2</a:t>
            </a:r>
            <a:r>
              <a:rPr lang="ru-RU" altLang="ru-RU" sz="2800" dirty="0">
                <a:cs typeface="Times New Roman" panose="02020603050405020304" pitchFamily="18" charset="0"/>
              </a:rPr>
              <a:t>.  Найдите площадь боковой поверхности цилиндра.</a:t>
            </a:r>
            <a:r>
              <a:rPr lang="ru-RU" altLang="ru-RU" sz="2800" dirty="0"/>
              <a:t> </a:t>
            </a:r>
          </a:p>
        </p:txBody>
      </p:sp>
      <p:grpSp>
        <p:nvGrpSpPr>
          <p:cNvPr id="186372" name="Group 4">
            <a:extLst>
              <a:ext uri="{FF2B5EF4-FFF2-40B4-BE49-F238E27FC236}">
                <a16:creationId xmlns:a16="http://schemas.microsoft.com/office/drawing/2014/main" id="{E0E097AB-39A9-44AB-A9B0-3E3EEB73280B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5410200"/>
            <a:ext cx="3048000" cy="519113"/>
            <a:chOff x="576" y="3408"/>
            <a:chExt cx="1920" cy="327"/>
          </a:xfrm>
        </p:grpSpPr>
        <p:sp>
          <p:nvSpPr>
            <p:cNvPr id="186373" name="Text Box 5">
              <a:extLst>
                <a:ext uri="{FF2B5EF4-FFF2-40B4-BE49-F238E27FC236}">
                  <a16:creationId xmlns:a16="http://schemas.microsoft.com/office/drawing/2014/main" id="{61807551-D393-433B-99DC-E8C6B5CF01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3408"/>
              <a:ext cx="192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       </a:t>
              </a:r>
              <a:r>
                <a:rPr lang="ru-RU" altLang="ru-RU" sz="2800"/>
                <a:t>м</a:t>
              </a:r>
              <a:r>
                <a:rPr lang="ru-RU" altLang="ru-RU" sz="2800" baseline="30000"/>
                <a:t>2</a:t>
              </a:r>
              <a:r>
                <a:rPr lang="ru-RU" altLang="ru-RU" sz="2800"/>
                <a:t>.</a:t>
              </a:r>
            </a:p>
          </p:txBody>
        </p:sp>
        <p:graphicFrame>
          <p:nvGraphicFramePr>
            <p:cNvPr id="186374" name="Object 6">
              <a:extLst>
                <a:ext uri="{FF2B5EF4-FFF2-40B4-BE49-F238E27FC236}">
                  <a16:creationId xmlns:a16="http://schemas.microsoft.com/office/drawing/2014/main" id="{1F9D0B36-9851-4962-AB8A-CB0ADEB0DC3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383" y="3475"/>
            <a:ext cx="264" cy="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19040" imgH="317160" progId="Equation.DSMT4">
                    <p:embed/>
                  </p:oleObj>
                </mc:Choice>
                <mc:Fallback>
                  <p:oleObj name="Equation" r:id="rId3" imgW="419040" imgH="31716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83" y="3475"/>
                          <a:ext cx="264" cy="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86375" name="Picture 7">
            <a:extLst>
              <a:ext uri="{FF2B5EF4-FFF2-40B4-BE49-F238E27FC236}">
                <a16:creationId xmlns:a16="http://schemas.microsoft.com/office/drawing/2014/main" id="{39FBA159-5AE8-4DEB-8BB1-E529A359D7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1188" y="1997075"/>
            <a:ext cx="2841625" cy="286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6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>
            <a:extLst>
              <a:ext uri="{FF2B5EF4-FFF2-40B4-BE49-F238E27FC236}">
                <a16:creationId xmlns:a16="http://schemas.microsoft.com/office/drawing/2014/main" id="{745CA799-55E3-489C-8EE6-1E96338655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ПЛОЩАДЬ ПОВЕРХНОСТИ ЦИЛИНДРА</a:t>
            </a:r>
          </a:p>
        </p:txBody>
      </p:sp>
      <p:sp>
        <p:nvSpPr>
          <p:cNvPr id="137219" name="Text Box 3">
            <a:extLst>
              <a:ext uri="{FF2B5EF4-FFF2-40B4-BE49-F238E27FC236}">
                <a16:creationId xmlns:a16="http://schemas.microsoft.com/office/drawing/2014/main" id="{40F0539C-CBB7-4B40-BB08-2CAE303BA9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14400"/>
            <a:ext cx="8229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  <a:cs typeface="Times New Roman" panose="02020603050405020304" pitchFamily="18" charset="0"/>
              </a:rPr>
              <a:t>Теорема. </a:t>
            </a:r>
            <a:r>
              <a:rPr lang="ru-RU" altLang="ru-RU">
                <a:cs typeface="Times New Roman" panose="02020603050405020304" pitchFamily="18" charset="0"/>
              </a:rPr>
              <a:t>Площадь поверхности цилиндра, радиус основания которого равен </a:t>
            </a:r>
            <a:r>
              <a:rPr lang="en-US" altLang="ru-RU" i="1">
                <a:cs typeface="Times New Roman" panose="02020603050405020304" pitchFamily="18" charset="0"/>
              </a:rPr>
              <a:t>R</a:t>
            </a:r>
            <a:r>
              <a:rPr lang="ru-RU" altLang="ru-RU">
                <a:cs typeface="Times New Roman" panose="02020603050405020304" pitchFamily="18" charset="0"/>
              </a:rPr>
              <a:t> и образующая равна </a:t>
            </a:r>
            <a:r>
              <a:rPr lang="en-US" altLang="ru-RU" i="1">
                <a:cs typeface="Times New Roman" panose="02020603050405020304" pitchFamily="18" charset="0"/>
              </a:rPr>
              <a:t>b</a:t>
            </a:r>
            <a:r>
              <a:rPr lang="ru-RU" altLang="ru-RU">
                <a:cs typeface="Times New Roman" panose="02020603050405020304" pitchFamily="18" charset="0"/>
              </a:rPr>
              <a:t>, выражается формулой</a:t>
            </a:r>
            <a:endParaRPr lang="ru-RU" altLang="ru-RU"/>
          </a:p>
        </p:txBody>
      </p:sp>
      <p:graphicFrame>
        <p:nvGraphicFramePr>
          <p:cNvPr id="137220" name="Object 4">
            <a:extLst>
              <a:ext uri="{FF2B5EF4-FFF2-40B4-BE49-F238E27FC236}">
                <a16:creationId xmlns:a16="http://schemas.microsoft.com/office/drawing/2014/main" id="{10779A8A-FA7E-467E-8F9B-382B1C5AD20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5600" y="1828800"/>
          <a:ext cx="28829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882880" imgH="482400" progId="Equation.DSMT4">
                  <p:embed/>
                </p:oleObj>
              </mc:Choice>
              <mc:Fallback>
                <p:oleObj name="Equation" r:id="rId3" imgW="2882880" imgH="482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828800"/>
                        <a:ext cx="28829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7221" name="Picture 5">
            <a:extLst>
              <a:ext uri="{FF2B5EF4-FFF2-40B4-BE49-F238E27FC236}">
                <a16:creationId xmlns:a16="http://schemas.microsoft.com/office/drawing/2014/main" id="{554E8AB3-0B0B-4931-8C1C-40B23ECAC5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438400"/>
            <a:ext cx="6562725" cy="416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>
            <a:extLst>
              <a:ext uri="{FF2B5EF4-FFF2-40B4-BE49-F238E27FC236}">
                <a16:creationId xmlns:a16="http://schemas.microsoft.com/office/drawing/2014/main" id="{FD4803F1-F294-4C16-8997-36202C4B6D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2</a:t>
            </a:r>
            <a:r>
              <a:rPr lang="en-US" altLang="ru-RU" sz="3200">
                <a:solidFill>
                  <a:srgbClr val="FF3300"/>
                </a:solidFill>
              </a:rPr>
              <a:t>6</a:t>
            </a:r>
            <a:endParaRPr lang="ru-RU" altLang="ru-RU" sz="3200">
              <a:solidFill>
                <a:srgbClr val="FF3300"/>
              </a:solidFill>
            </a:endParaRPr>
          </a:p>
        </p:txBody>
      </p:sp>
      <p:sp>
        <p:nvSpPr>
          <p:cNvPr id="122883" name="Text Box 3">
            <a:extLst>
              <a:ext uri="{FF2B5EF4-FFF2-40B4-BE49-F238E27FC236}">
                <a16:creationId xmlns:a16="http://schemas.microsoft.com/office/drawing/2014/main" id="{0ACBDCA5-6117-4D46-B138-43F626111D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85800"/>
            <a:ext cx="8458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Осевое сечение цилиндра - квадрат. Площадь основания равна </a:t>
            </a:r>
            <a:r>
              <a:rPr lang="ru-RU" altLang="ru-RU" sz="2800" dirty="0"/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. Найдите площадь поверхности цилиндра.</a:t>
            </a:r>
            <a:r>
              <a:rPr lang="ru-RU" altLang="ru-RU" sz="2800" dirty="0"/>
              <a:t> </a:t>
            </a:r>
          </a:p>
        </p:txBody>
      </p:sp>
      <p:sp>
        <p:nvSpPr>
          <p:cNvPr id="122884" name="Text Box 4">
            <a:extLst>
              <a:ext uri="{FF2B5EF4-FFF2-40B4-BE49-F238E27FC236}">
                <a16:creationId xmlns:a16="http://schemas.microsoft.com/office/drawing/2014/main" id="{06DBCCC8-39A5-44A4-9330-425BEE8C2A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410200"/>
            <a:ext cx="3048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6.</a:t>
            </a:r>
          </a:p>
        </p:txBody>
      </p:sp>
      <p:pic>
        <p:nvPicPr>
          <p:cNvPr id="122885" name="Picture 5">
            <a:extLst>
              <a:ext uri="{FF2B5EF4-FFF2-40B4-BE49-F238E27FC236}">
                <a16:creationId xmlns:a16="http://schemas.microsoft.com/office/drawing/2014/main" id="{9C1F7F53-085F-4A9B-93E5-CBDB56309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1187" y="2276872"/>
            <a:ext cx="2841625" cy="318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2DBDEB43-AF56-4723-86A6-73EE5CA705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ПЛОЩАДЬ ПОВЕРХНОСТИ КОНУСА</a:t>
            </a:r>
          </a:p>
        </p:txBody>
      </p:sp>
      <p:sp>
        <p:nvSpPr>
          <p:cNvPr id="86019" name="Text Box 3">
            <a:extLst>
              <a:ext uri="{FF2B5EF4-FFF2-40B4-BE49-F238E27FC236}">
                <a16:creationId xmlns:a16="http://schemas.microsoft.com/office/drawing/2014/main" id="{EB5FA2EC-F6F7-453D-9BC6-CB3360C253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838200"/>
            <a:ext cx="8229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  <a:cs typeface="Times New Roman" panose="02020603050405020304" pitchFamily="18" charset="0"/>
              </a:rPr>
              <a:t>Теорема. </a:t>
            </a:r>
            <a:r>
              <a:rPr lang="ru-RU" altLang="ru-RU">
                <a:cs typeface="Times New Roman" panose="02020603050405020304" pitchFamily="18" charset="0"/>
              </a:rPr>
              <a:t>Площадь поверхности </a:t>
            </a:r>
            <a:r>
              <a:rPr lang="ru-RU" altLang="ru-RU"/>
              <a:t>конуса</a:t>
            </a:r>
            <a:r>
              <a:rPr lang="ru-RU" altLang="ru-RU">
                <a:cs typeface="Times New Roman" panose="02020603050405020304" pitchFamily="18" charset="0"/>
              </a:rPr>
              <a:t>, радиус основания которого равен </a:t>
            </a:r>
            <a:r>
              <a:rPr lang="en-US" altLang="ru-RU" i="1">
                <a:cs typeface="Times New Roman" panose="02020603050405020304" pitchFamily="18" charset="0"/>
              </a:rPr>
              <a:t>R</a:t>
            </a:r>
            <a:r>
              <a:rPr lang="ru-RU" altLang="ru-RU">
                <a:cs typeface="Times New Roman" panose="02020603050405020304" pitchFamily="18" charset="0"/>
              </a:rPr>
              <a:t> и образующая равна </a:t>
            </a:r>
            <a:r>
              <a:rPr lang="en-US" altLang="ru-RU" i="1">
                <a:cs typeface="Times New Roman" panose="02020603050405020304" pitchFamily="18" charset="0"/>
              </a:rPr>
              <a:t>b</a:t>
            </a:r>
            <a:r>
              <a:rPr lang="ru-RU" altLang="ru-RU">
                <a:cs typeface="Times New Roman" panose="02020603050405020304" pitchFamily="18" charset="0"/>
              </a:rPr>
              <a:t>, выражается формулой</a:t>
            </a:r>
            <a:endParaRPr lang="ru-RU" altLang="ru-RU"/>
          </a:p>
        </p:txBody>
      </p:sp>
      <p:graphicFrame>
        <p:nvGraphicFramePr>
          <p:cNvPr id="86020" name="Object 4">
            <a:extLst>
              <a:ext uri="{FF2B5EF4-FFF2-40B4-BE49-F238E27FC236}">
                <a16:creationId xmlns:a16="http://schemas.microsoft.com/office/drawing/2014/main" id="{77511B11-1DB7-4FEA-9E98-855349F7650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16250" y="1828800"/>
          <a:ext cx="26416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641320" imgH="482400" progId="Equation.DSMT4">
                  <p:embed/>
                </p:oleObj>
              </mc:Choice>
              <mc:Fallback>
                <p:oleObj name="Equation" r:id="rId3" imgW="2641320" imgH="482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6250" y="1828800"/>
                        <a:ext cx="26416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6021" name="Picture 5">
            <a:extLst>
              <a:ext uri="{FF2B5EF4-FFF2-40B4-BE49-F238E27FC236}">
                <a16:creationId xmlns:a16="http://schemas.microsoft.com/office/drawing/2014/main" id="{1BF7EA4F-4678-4FA8-B1F7-D16A91B989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362200"/>
            <a:ext cx="6178550" cy="387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B13B79D0-094A-46CF-8EF0-0ABB453B4B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90115" name="Text Box 3">
            <a:extLst>
              <a:ext uri="{FF2B5EF4-FFF2-40B4-BE49-F238E27FC236}">
                <a16:creationId xmlns:a16="http://schemas.microsoft.com/office/drawing/2014/main" id="{C7D81E26-622D-443B-9569-CED3B3DCA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85800"/>
            <a:ext cx="845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Чему равна площадь поверхности куба с ребром 1?</a:t>
            </a:r>
          </a:p>
        </p:txBody>
      </p:sp>
      <p:sp>
        <p:nvSpPr>
          <p:cNvPr id="90116" name="Text Box 4">
            <a:extLst>
              <a:ext uri="{FF2B5EF4-FFF2-40B4-BE49-F238E27FC236}">
                <a16:creationId xmlns:a16="http://schemas.microsoft.com/office/drawing/2014/main" id="{3890D4DE-67FF-48B4-913B-41D192C9CF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410200"/>
            <a:ext cx="3048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6. </a:t>
            </a:r>
          </a:p>
        </p:txBody>
      </p:sp>
      <p:pic>
        <p:nvPicPr>
          <p:cNvPr id="90117" name="Picture 5">
            <a:extLst>
              <a:ext uri="{FF2B5EF4-FFF2-40B4-BE49-F238E27FC236}">
                <a16:creationId xmlns:a16="http://schemas.microsoft.com/office/drawing/2014/main" id="{CEBA967A-33D6-4B82-9F5E-68F7C42313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8188" y="2135188"/>
            <a:ext cx="2586037" cy="258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0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>
            <a:extLst>
              <a:ext uri="{FF2B5EF4-FFF2-40B4-BE49-F238E27FC236}">
                <a16:creationId xmlns:a16="http://schemas.microsoft.com/office/drawing/2014/main" id="{D9AD0B1C-CDB0-4DC3-9711-F8B9B80AB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</a:t>
            </a:r>
            <a:r>
              <a:rPr lang="en-US" altLang="ru-RU" sz="3200">
                <a:solidFill>
                  <a:srgbClr val="FF3300"/>
                </a:solidFill>
              </a:rPr>
              <a:t>2</a:t>
            </a:r>
            <a:endParaRPr lang="ru-RU" altLang="ru-RU" sz="3200">
              <a:solidFill>
                <a:srgbClr val="FF3300"/>
              </a:solidFill>
            </a:endParaRPr>
          </a:p>
        </p:txBody>
      </p:sp>
      <p:sp>
        <p:nvSpPr>
          <p:cNvPr id="160771" name="Text Box 3">
            <a:extLst>
              <a:ext uri="{FF2B5EF4-FFF2-40B4-BE49-F238E27FC236}">
                <a16:creationId xmlns:a16="http://schemas.microsoft.com/office/drawing/2014/main" id="{A167C3B2-DC57-414F-B8A1-31F3F61F7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85800"/>
            <a:ext cx="8458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Как изменится площадь поверхности куба, если каждое его ребро увеличить в: а) 2 раза; б) 3 раза; в) </a:t>
            </a:r>
            <a:r>
              <a:rPr lang="en-US" altLang="ru-RU" sz="2800" i="1" dirty="0"/>
              <a:t>n</a:t>
            </a:r>
            <a:r>
              <a:rPr lang="ru-RU" altLang="ru-RU" sz="2800" dirty="0"/>
              <a:t> раз?</a:t>
            </a:r>
          </a:p>
        </p:txBody>
      </p:sp>
      <p:sp>
        <p:nvSpPr>
          <p:cNvPr id="160772" name="Text Box 4">
            <a:extLst>
              <a:ext uri="{FF2B5EF4-FFF2-40B4-BE49-F238E27FC236}">
                <a16:creationId xmlns:a16="http://schemas.microsoft.com/office/drawing/2014/main" id="{85BD596C-3DB2-43F1-B55C-B420BFE570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410200"/>
            <a:ext cx="7978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/>
              <a:t>Увеличится в: а) 4 раза; б) 9 раз; в) </a:t>
            </a:r>
            <a:r>
              <a:rPr lang="en-US" altLang="ru-RU" sz="2800" i="1"/>
              <a:t>n</a:t>
            </a:r>
            <a:r>
              <a:rPr lang="ru-RU" altLang="ru-RU" sz="2800" baseline="30000"/>
              <a:t>2 </a:t>
            </a:r>
            <a:r>
              <a:rPr lang="ru-RU" altLang="ru-RU" sz="2800"/>
              <a:t>раз.</a:t>
            </a:r>
          </a:p>
        </p:txBody>
      </p:sp>
      <p:pic>
        <p:nvPicPr>
          <p:cNvPr id="160773" name="Picture 5">
            <a:extLst>
              <a:ext uri="{FF2B5EF4-FFF2-40B4-BE49-F238E27FC236}">
                <a16:creationId xmlns:a16="http://schemas.microsoft.com/office/drawing/2014/main" id="{CDD7A080-EBD2-4D1C-A95A-301C17BD77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538" y="2282825"/>
            <a:ext cx="2319337" cy="228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0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>
            <a:extLst>
              <a:ext uri="{FF2B5EF4-FFF2-40B4-BE49-F238E27FC236}">
                <a16:creationId xmlns:a16="http://schemas.microsoft.com/office/drawing/2014/main" id="{70B74287-F548-4A46-A087-023A1365D3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</a:t>
            </a:r>
            <a:r>
              <a:rPr lang="en-US" altLang="ru-RU" sz="3200">
                <a:solidFill>
                  <a:srgbClr val="FF3300"/>
                </a:solidFill>
              </a:rPr>
              <a:t>3</a:t>
            </a:r>
            <a:endParaRPr lang="ru-RU" altLang="ru-RU" sz="3200">
              <a:solidFill>
                <a:srgbClr val="FF3300"/>
              </a:solidFill>
            </a:endParaRPr>
          </a:p>
        </p:txBody>
      </p:sp>
      <p:sp>
        <p:nvSpPr>
          <p:cNvPr id="162819" name="Text Box 3">
            <a:extLst>
              <a:ext uri="{FF2B5EF4-FFF2-40B4-BE49-F238E27FC236}">
                <a16:creationId xmlns:a16="http://schemas.microsoft.com/office/drawing/2014/main" id="{B41400F0-F064-4CB3-B731-15CE3E9CE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Найдите площадь поверхности прямоугольного параллелепипеда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, ребра которого, выходящие из одной вершины, равны 5, 4, 3.</a:t>
            </a:r>
            <a:r>
              <a:rPr lang="ru-RU" altLang="ru-RU" sz="2800" dirty="0"/>
              <a:t> </a:t>
            </a:r>
          </a:p>
        </p:txBody>
      </p:sp>
      <p:sp>
        <p:nvSpPr>
          <p:cNvPr id="162820" name="Text Box 4">
            <a:extLst>
              <a:ext uri="{FF2B5EF4-FFF2-40B4-BE49-F238E27FC236}">
                <a16:creationId xmlns:a16="http://schemas.microsoft.com/office/drawing/2014/main" id="{923F6EE9-136F-4FA3-8A9F-336780CBB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562600"/>
            <a:ext cx="7978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en-US" altLang="ru-RU" sz="2800"/>
              <a:t>94</a:t>
            </a:r>
            <a:r>
              <a:rPr lang="ru-RU" altLang="ru-RU" sz="2800"/>
              <a:t>.</a:t>
            </a:r>
          </a:p>
        </p:txBody>
      </p:sp>
      <p:pic>
        <p:nvPicPr>
          <p:cNvPr id="162823" name="Picture 7">
            <a:extLst>
              <a:ext uri="{FF2B5EF4-FFF2-40B4-BE49-F238E27FC236}">
                <a16:creationId xmlns:a16="http://schemas.microsoft.com/office/drawing/2014/main" id="{056D74F1-D5C9-4AB0-AC8D-F2614339C2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743200"/>
            <a:ext cx="2863850" cy="203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2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2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>
            <a:extLst>
              <a:ext uri="{FF2B5EF4-FFF2-40B4-BE49-F238E27FC236}">
                <a16:creationId xmlns:a16="http://schemas.microsoft.com/office/drawing/2014/main" id="{DAEE5A2F-0E26-4B10-842E-0CFDF1B20E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</a:t>
            </a:r>
            <a:r>
              <a:rPr lang="en-US" altLang="ru-RU" sz="3200">
                <a:solidFill>
                  <a:srgbClr val="FF3300"/>
                </a:solidFill>
              </a:rPr>
              <a:t>4</a:t>
            </a:r>
            <a:endParaRPr lang="ru-RU" altLang="ru-RU" sz="3200">
              <a:solidFill>
                <a:srgbClr val="FF3300"/>
              </a:solidFill>
            </a:endParaRPr>
          </a:p>
        </p:txBody>
      </p:sp>
      <p:sp>
        <p:nvSpPr>
          <p:cNvPr id="164867" name="Text Box 3">
            <a:extLst>
              <a:ext uri="{FF2B5EF4-FFF2-40B4-BE49-F238E27FC236}">
                <a16:creationId xmlns:a16="http://schemas.microsoft.com/office/drawing/2014/main" id="{CF528FC3-5295-4182-8D30-1C1E158B9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Во сколько раз уменьшится площадь поверхности прямоугольного параллелепипеда, если все его ребра уменьшить в 2 раза?</a:t>
            </a:r>
            <a:r>
              <a:rPr lang="ru-RU" altLang="ru-RU" sz="2800" dirty="0"/>
              <a:t> </a:t>
            </a:r>
          </a:p>
        </p:txBody>
      </p:sp>
      <p:sp>
        <p:nvSpPr>
          <p:cNvPr id="164868" name="Text Box 4">
            <a:extLst>
              <a:ext uri="{FF2B5EF4-FFF2-40B4-BE49-F238E27FC236}">
                <a16:creationId xmlns:a16="http://schemas.microsoft.com/office/drawing/2014/main" id="{E8697C46-EA73-482B-B873-A46C6EA880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562600"/>
            <a:ext cx="7978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en-US" altLang="ru-RU" sz="2800"/>
              <a:t>4</a:t>
            </a:r>
            <a:r>
              <a:rPr lang="ru-RU" altLang="ru-RU" sz="2800"/>
              <a:t>.</a:t>
            </a:r>
          </a:p>
        </p:txBody>
      </p:sp>
      <p:pic>
        <p:nvPicPr>
          <p:cNvPr id="164870" name="Picture 6">
            <a:extLst>
              <a:ext uri="{FF2B5EF4-FFF2-40B4-BE49-F238E27FC236}">
                <a16:creationId xmlns:a16="http://schemas.microsoft.com/office/drawing/2014/main" id="{AE3CE0DE-FE3C-4565-8590-E569C988D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819400"/>
            <a:ext cx="387985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4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>
            <a:extLst>
              <a:ext uri="{FF2B5EF4-FFF2-40B4-BE49-F238E27FC236}">
                <a16:creationId xmlns:a16="http://schemas.microsoft.com/office/drawing/2014/main" id="{60CF0AB2-42BF-40A5-81BF-2B9EC0CBF3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</a:t>
            </a:r>
            <a:r>
              <a:rPr lang="en-US" altLang="ru-RU" sz="3200">
                <a:solidFill>
                  <a:srgbClr val="FF3300"/>
                </a:solidFill>
              </a:rPr>
              <a:t>5</a:t>
            </a:r>
            <a:endParaRPr lang="ru-RU" altLang="ru-RU" sz="3200">
              <a:solidFill>
                <a:srgbClr val="FF3300"/>
              </a:solidFill>
            </a:endParaRPr>
          </a:p>
        </p:txBody>
      </p:sp>
      <p:sp>
        <p:nvSpPr>
          <p:cNvPr id="178179" name="Text Box 3">
            <a:extLst>
              <a:ext uri="{FF2B5EF4-FFF2-40B4-BE49-F238E27FC236}">
                <a16:creationId xmlns:a16="http://schemas.microsoft.com/office/drawing/2014/main" id="{70EF5874-86A9-4312-947A-CD035FBF7B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Два ребра прямоугольного параллелепипеда, выходящие из одной вершины, равны 2. Каким должно быть третье ребро, выходящее из той же вершины, чтобы площадь поверхности этого параллелепипеда равнялась 40?</a:t>
            </a:r>
            <a:r>
              <a:rPr lang="ru-RU" altLang="ru-RU" sz="2800" dirty="0"/>
              <a:t> </a:t>
            </a:r>
          </a:p>
        </p:txBody>
      </p:sp>
      <p:sp>
        <p:nvSpPr>
          <p:cNvPr id="178180" name="Text Box 4">
            <a:extLst>
              <a:ext uri="{FF2B5EF4-FFF2-40B4-BE49-F238E27FC236}">
                <a16:creationId xmlns:a16="http://schemas.microsoft.com/office/drawing/2014/main" id="{7B13B797-D3CC-45E1-916E-7B16FAC4EB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562600"/>
            <a:ext cx="7978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en-US" altLang="ru-RU" sz="2800"/>
              <a:t>4</a:t>
            </a:r>
            <a:r>
              <a:rPr lang="ru-RU" altLang="ru-RU" sz="2800"/>
              <a:t>.</a:t>
            </a:r>
          </a:p>
        </p:txBody>
      </p:sp>
      <p:graphicFrame>
        <p:nvGraphicFramePr>
          <p:cNvPr id="178183" name="Object 7">
            <a:extLst>
              <a:ext uri="{FF2B5EF4-FFF2-40B4-BE49-F238E27FC236}">
                <a16:creationId xmlns:a16="http://schemas.microsoft.com/office/drawing/2014/main" id="{39B3F7A8-523F-4FB8-B668-B0EAF331C0C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05200" y="2819400"/>
          <a:ext cx="1943100" cy="224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1943371" imgH="2247619" progId="Paint.Picture">
                  <p:embed/>
                </p:oleObj>
              </mc:Choice>
              <mc:Fallback>
                <p:oleObj name="Точечный рисунок" r:id="rId3" imgW="1943371" imgH="2247619" progId="Paint.Picture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819400"/>
                        <a:ext cx="1943100" cy="224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8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80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1198</Words>
  <Application>Microsoft Office PowerPoint</Application>
  <PresentationFormat>Экран (4:3)</PresentationFormat>
  <Paragraphs>137</Paragraphs>
  <Slides>30</Slides>
  <Notes>22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30</vt:i4>
      </vt:variant>
    </vt:vector>
  </HeadingPairs>
  <TitlesOfParts>
    <vt:vector size="34" baseType="lpstr">
      <vt:lpstr>Times New Roman</vt:lpstr>
      <vt:lpstr>Оформление по умолчанию</vt:lpstr>
      <vt:lpstr>MathType 5.0 Equation</vt:lpstr>
      <vt:lpstr>Точечный рисунок</vt:lpstr>
      <vt:lpstr>ПЛОЩАДЬ ПОВЕРХНОСТИ</vt:lpstr>
      <vt:lpstr>ПЛОЩАДЬ ПОВЕРХНОСТИ МНОГОГРАННИКА</vt:lpstr>
      <vt:lpstr>ПЛОЩАДЬ ПОВЕРХНОСТИ ЦИЛИНДРА</vt:lpstr>
      <vt:lpstr>ПЛОЩАДЬ ПОВЕРХНОСТИ КОНУСА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Упражнение 22</vt:lpstr>
      <vt:lpstr>Упражнение 23</vt:lpstr>
      <vt:lpstr>Упражнение 24</vt:lpstr>
      <vt:lpstr>Упражнение 25</vt:lpstr>
      <vt:lpstr>Упражнение 26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Объем фигур в пространстве</dc:title>
  <dc:creator>*</dc:creator>
  <cp:lastModifiedBy>Смирнов Владимир Алексеевич</cp:lastModifiedBy>
  <cp:revision>23</cp:revision>
  <dcterms:created xsi:type="dcterms:W3CDTF">2007-11-29T06:10:49Z</dcterms:created>
  <dcterms:modified xsi:type="dcterms:W3CDTF">2021-07-15T10:40:38Z</dcterms:modified>
</cp:coreProperties>
</file>