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17" r:id="rId3"/>
    <p:sldId id="312" r:id="rId4"/>
    <p:sldId id="313" r:id="rId5"/>
    <p:sldId id="261" r:id="rId6"/>
    <p:sldId id="262" r:id="rId7"/>
    <p:sldId id="292" r:id="rId8"/>
    <p:sldId id="293" r:id="rId9"/>
    <p:sldId id="315" r:id="rId10"/>
    <p:sldId id="294" r:id="rId11"/>
    <p:sldId id="296" r:id="rId12"/>
    <p:sldId id="264" r:id="rId13"/>
    <p:sldId id="306" r:id="rId14"/>
    <p:sldId id="298" r:id="rId15"/>
    <p:sldId id="314" r:id="rId16"/>
    <p:sldId id="316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27" autoAdjust="0"/>
    <p:restoredTop sz="88963" autoAdjust="0"/>
  </p:normalViewPr>
  <p:slideViewPr>
    <p:cSldViewPr>
      <p:cViewPr varScale="1">
        <p:scale>
          <a:sx n="95" d="100"/>
          <a:sy n="95" d="100"/>
        </p:scale>
        <p:origin x="31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1039AEFA-CA34-4147-AB62-D2F3AF14544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469FE552-84D8-4C4E-9CFA-B70620FF921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B07BFCAC-A6DE-4C92-B512-1057E20AF75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99A64C3A-F1E9-4D16-BDA9-9154B21F15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5442E310-2BE5-4875-B4A5-282000EF3F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84B1FBBE-391A-4A80-B999-34C83C57D8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23F41B-F07D-4281-8049-5007A8534A3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48E014-00B3-4B67-8491-B26F47455F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1D76B0-125D-4B5B-9BF4-AF1D40FDD688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32906A32-52CB-46DA-BC5F-FDAB8088FD9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EB8C6FF3-47A6-48B4-97EC-F73ED0886B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28F548-1A19-413C-9D86-83DB9C8AC9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2A51B-BA83-4A75-8672-80655ECE3B09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48CDC0C0-4EE6-4FC9-81E5-B45C6BE1D9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124D9628-1060-448E-9E47-0FCF91FFE06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7DCF4F-7D1F-4782-BD42-B2FECDC964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D82AC3-337D-4BFB-9C3D-CE76BCE5D649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63842" name="Rectangle 1026">
            <a:extLst>
              <a:ext uri="{FF2B5EF4-FFF2-40B4-BE49-F238E27FC236}">
                <a16:creationId xmlns:a16="http://schemas.microsoft.com/office/drawing/2014/main" id="{DDA090AA-FA78-4903-9E8B-7F8D9A112DF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Rectangle 1027">
            <a:extLst>
              <a:ext uri="{FF2B5EF4-FFF2-40B4-BE49-F238E27FC236}">
                <a16:creationId xmlns:a16="http://schemas.microsoft.com/office/drawing/2014/main" id="{53CF70AC-3114-40E3-8B37-FEAFD90FCA8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41080F-4A05-48AF-9BC2-F6AC593B6A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E07427-B242-4178-8484-6250C4A7A470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2EB65E2A-6465-4DF9-8637-8D39A8CECB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10D2FFCF-BB74-4BFF-9212-C0283CFC5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39E0E0-0229-4B41-A3AC-BB4D0250D9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BF7A60-8D69-4DDE-83C2-421EFA2C00A2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86370" name="Rectangle 2">
            <a:extLst>
              <a:ext uri="{FF2B5EF4-FFF2-40B4-BE49-F238E27FC236}">
                <a16:creationId xmlns:a16="http://schemas.microsoft.com/office/drawing/2014/main" id="{1BB10944-4B85-4D0C-BB81-BEE89F243F9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F53D4FCE-8200-4ED3-9CB7-7AD38686A29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FEC53C-0C57-4F85-8CC4-E0A5B0F05F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F5786C-2827-4B70-B7C2-92ACA01EAF80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67938" name="Rectangle 2">
            <a:extLst>
              <a:ext uri="{FF2B5EF4-FFF2-40B4-BE49-F238E27FC236}">
                <a16:creationId xmlns:a16="http://schemas.microsoft.com/office/drawing/2014/main" id="{CADCD5A0-64E3-4A13-B57A-F58ADD0F9A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D894895F-85E8-4305-9AEA-13DA522C09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41BDB5-A6B8-4BD1-981F-EE30010CE9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9EE495-B716-404F-9A3D-D79140BEFAEE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02754" name="Rectangle 2">
            <a:extLst>
              <a:ext uri="{FF2B5EF4-FFF2-40B4-BE49-F238E27FC236}">
                <a16:creationId xmlns:a16="http://schemas.microsoft.com/office/drawing/2014/main" id="{9D7A18A4-3A32-4FA0-8A87-6C137D95446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65DBDBA2-DA1B-4259-A877-86F9720C6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DFF5B10-FD8C-484F-8547-934D780FF8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7F11D-7D5D-4421-B3A4-6E2546FA6F54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9F295089-62DF-4B3B-9ADB-693E0206A4C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6A063304-8EAB-4757-8A4C-AAEDFCFB8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48E014-00B3-4B67-8491-B26F47455F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1D76B0-125D-4B5B-9BF4-AF1D40FDD688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32906A32-52CB-46DA-BC5F-FDAB8088FD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EB8C6FF3-47A6-48B4-97EC-F73ED0886B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3741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64D9E3-0AF4-4A77-8E51-54203E64DF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981C63-D437-4836-B1D2-2321C73CE696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98658" name="Rectangle 2">
            <a:extLst>
              <a:ext uri="{FF2B5EF4-FFF2-40B4-BE49-F238E27FC236}">
                <a16:creationId xmlns:a16="http://schemas.microsoft.com/office/drawing/2014/main" id="{5040D9DB-95A3-4F26-A9E5-2EF4E03142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D3FF9150-77F7-4E25-B41B-D1C9CABE6E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16419B-9FC3-4E9A-9034-31BB6509B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77BFB8-21AE-428E-A5C7-221F5AE574CE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00706" name="Rectangle 1026">
            <a:extLst>
              <a:ext uri="{FF2B5EF4-FFF2-40B4-BE49-F238E27FC236}">
                <a16:creationId xmlns:a16="http://schemas.microsoft.com/office/drawing/2014/main" id="{7526DEA1-F469-4808-B06C-7E7E8CC6FC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1027">
            <a:extLst>
              <a:ext uri="{FF2B5EF4-FFF2-40B4-BE49-F238E27FC236}">
                <a16:creationId xmlns:a16="http://schemas.microsoft.com/office/drawing/2014/main" id="{8062DC5B-9B0B-4EC3-9F8B-91A9EB553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BDF4E6-64B6-4A78-8C2C-C9003C24E3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6AACD0-2CB4-40FD-B35D-7F35751F41E2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8C91519B-8F05-4B47-862B-43720EC550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980D0274-DE99-454F-B09A-357D0272F7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866321-7835-43C3-9A8C-2D11BFF772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BBEC3B-42A1-4690-8948-BC6A156C913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98F39BE6-8442-4EDF-94A3-8F02F6DD37A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C1FF31FD-CA46-44A1-980B-77921B39A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F44136C-8A47-4571-8F9D-6D69537D1F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BDB9D-326C-4E7F-A91E-75F2C31EC2D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E830C98E-B7CE-46CB-BF61-2599D2A12D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83937B13-E060-4884-BFC9-96D644C1F6A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42D214-59A6-49D2-A39E-CB2B5F4426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BAB860-2BFF-43F2-ACBA-BDA9518A843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D650C6DF-5819-416C-B8D9-B67E09E0E8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9FEC1DA8-87DC-48EA-BEFC-853E4A433D9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CA1FA3-214F-4A15-B56E-539AF6D604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5878BA-2779-4EA8-A041-196ABFBEEA81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04802" name="Rectangle 1026">
            <a:extLst>
              <a:ext uri="{FF2B5EF4-FFF2-40B4-BE49-F238E27FC236}">
                <a16:creationId xmlns:a16="http://schemas.microsoft.com/office/drawing/2014/main" id="{7BFCE6AE-0078-414C-8CF9-2DAE485E53A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Rectangle 1027">
            <a:extLst>
              <a:ext uri="{FF2B5EF4-FFF2-40B4-BE49-F238E27FC236}">
                <a16:creationId xmlns:a16="http://schemas.microsoft.com/office/drawing/2014/main" id="{4A2608E1-7208-478C-B929-F22AD80D837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2BA713-0554-40DB-B756-FCE1761AB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E0C0A15-E3D7-4DEB-AFF3-2624CDCFA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5D5A25-4E5B-4534-B7C8-3080BC863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0A5A41-0CD8-49CD-8FC2-27F045EB3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A77179-AB90-43D9-9032-8A5ED16AA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B2E48-B177-4088-8351-35E9078270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251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A7EEBF-CF34-4AA9-AA20-A38E77E2E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299C7B-9BF2-4A34-AF71-E3C1439B7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1238EC-F00C-4A65-8838-0FF58D2D3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276F68-FEB6-4B4C-ADDE-AD17DF143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967AD2-F263-4AED-AA0D-65A391D3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29234-0EC1-436F-A0B6-4F40D42E33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022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E2BD364-A90C-49A3-90DA-D219D1503F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15777F-37C4-4253-A6DE-E087FB99F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FE2484-F82D-41EB-87DC-1FCFD59E0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BB05F4-B6FF-4C13-B67E-9DE443516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9A5098-D1D2-4DC3-BAC3-F9235AB0D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84FEA-87B3-4B73-A626-D8C6F4BB36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7553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D0CCD5-032E-48A5-B292-846E24BDE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C95283-8B9E-4707-863E-BC8281428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54BE8E-B257-4EC9-A238-B4C0324DE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820F85-6BB9-4599-BF66-B660C57F8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E73D2E-4393-49F3-A5AC-98D7AFA3A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0F489-196B-4342-97BF-AFCF28D63B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8554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A4DFF-6010-413E-83C4-0B038ADC9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846378-98C5-479B-A8D0-0D6BA648D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AE5FC2-4AFC-442C-A9B1-CFC701A96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253CC8-0C92-4DBC-AD8A-5E8AEA3C8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4CABE3-ED3B-4C56-B4D2-CBB92DB74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229ED-DB1E-441C-B046-212F37DD7C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671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BAB631-498F-46C0-88D1-8E714286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D4866B-3A8A-45DB-946A-31CE4B99B3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CA5D4D-E31C-4300-B5D5-8E3ABA5A6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37AAF67-9B4B-4EF7-8FE5-D226BFA8B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75EB38-B9A4-4008-A6B0-5BF9AE207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7AA0CF-E7EC-4E12-B62C-63304A08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8CC9A-8D8C-43E6-9672-C0ABE078CA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207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35CF8F-8AAE-4A47-AFF1-24EB01ECF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85D47E-DC32-4DD7-AA43-1E79EC85F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1BB543A-1758-4BBA-89E6-AF8BBBED1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C681E2C-E00B-49FC-9F88-867D479C3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051C71C-406D-4AE9-8030-B5F4260DDF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1CFD186-F3F0-4972-91FA-66D109E99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C892B37-7410-45FB-94D0-9CF6C6383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0A55797-4343-4156-9381-415D946CD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15551-4F70-4B5F-ACBC-5A9600C7D0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447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2811CD-26AF-4D4F-B44D-4603041C1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34003CA-2DB1-4883-8AFA-E220C318F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2E00948-5D1E-4C98-BAD0-9D940AF8F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0DE8774-B697-4A15-8E74-80B695665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41626-D5AA-4BAC-A942-E58837B93D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041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D406D57-4412-45E2-9994-7B1F424FA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E97D2C-AEC3-493C-9C38-85848E12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0CCF39-8446-421B-8984-68BD6B46F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3EF7E-5A76-4813-B937-65224298A6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60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39CA5E-4BF4-44E5-801F-3A99E6697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79B6DD-AF29-4613-8132-D4FA5DE10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F95299-5490-43F2-BD04-FBECEC9A47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B7F75C-429C-4E39-9B56-C32130DD1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DBB3C5-2CC7-4EF4-947E-49D2A5AAF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306CBA-6D64-4111-AA2D-1A9964222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0669E-0E5F-4AB3-8069-4B2068971C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975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F9FD94-89DB-4C42-96BA-DF8057375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3856EAE-9CC2-4E38-B517-61D663AEB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9D03E46-2FBB-40B5-B8AA-A62677A49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F99F41-E9CD-4897-9454-82B5A8DFF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3BEDD99-B693-4AC2-A220-E3DDF466C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B484B0-4752-42B8-AE19-ABE1B4DD4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DE15F-6B6F-4338-91EA-B6FCF848CF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7070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1F59043-B680-4DB1-A31F-2FD00DFD6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D3E78EA-DA4D-4302-961F-28ACE221C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D450F8B-EBDB-4418-9625-B539030702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6C5C4A-F0CA-410C-9581-6FB8CED7BF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D14A6C6-8902-4821-95FA-9E31EC3AB6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13E5FB0-F7C0-4CE3-BF27-8BDC115BCB7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8B313A4-E040-49B8-BFF2-7E9D131CF9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4704"/>
            <a:ext cx="7772400" cy="1696616"/>
          </a:xfrm>
        </p:spPr>
        <p:txBody>
          <a:bodyPr/>
          <a:lstStyle/>
          <a:p>
            <a:r>
              <a:rPr lang="ru-RU" altLang="ru-RU" sz="4000" dirty="0">
                <a:solidFill>
                  <a:srgbClr val="FF3300"/>
                </a:solidFill>
              </a:rPr>
              <a:t>ОРИЕНТАЦИЯ ПОВЕРХНОСТИ. ЛИСТ МЁБИУСА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345E730A-122F-49FB-8BCE-9A69D2D6838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58723" name="Text Box 3">
            <a:extLst>
              <a:ext uri="{FF2B5EF4-FFF2-40B4-BE49-F238E27FC236}">
                <a16:creationId xmlns:a16="http://schemas.microsoft.com/office/drawing/2014/main" id="{B7DD727E-504C-4B84-9C43-D4DDB6E64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сторон имеет поверхность, полученная при разрезании листа Мебиуса по средней линии?</a:t>
            </a:r>
          </a:p>
        </p:txBody>
      </p:sp>
      <p:sp>
        <p:nvSpPr>
          <p:cNvPr id="158724" name="Text Box 4">
            <a:extLst>
              <a:ext uri="{FF2B5EF4-FFF2-40B4-BE49-F238E27FC236}">
                <a16:creationId xmlns:a16="http://schemas.microsoft.com/office/drawing/2014/main" id="{0C8AFE10-EE48-4949-93A4-891FFF538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Две. </a:t>
            </a:r>
            <a:endParaRPr lang="en-US" altLang="ru-RU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4A6B5AF0-7850-4107-B364-1BA56F6B6A5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62819" name="Text Box 3">
            <a:extLst>
              <a:ext uri="{FF2B5EF4-FFF2-40B4-BE49-F238E27FC236}">
                <a16:creationId xmlns:a16="http://schemas.microsoft.com/office/drawing/2014/main" id="{E646539E-89D0-4C90-A345-5E974E682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Что получится, если дважды перекрученную ленту разрезать по средней линии?</a:t>
            </a:r>
          </a:p>
        </p:txBody>
      </p:sp>
      <p:sp>
        <p:nvSpPr>
          <p:cNvPr id="162820" name="Text Box 4">
            <a:extLst>
              <a:ext uri="{FF2B5EF4-FFF2-40B4-BE49-F238E27FC236}">
                <a16:creationId xmlns:a16="http://schemas.microsoft.com/office/drawing/2014/main" id="{AC912C3D-306E-4963-AF25-5D496B796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Две сцепленные дважды перекрученные ленты. </a:t>
            </a:r>
            <a:endParaRPr lang="en-US" altLang="ru-RU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6D0726DC-ECEF-4EE5-B634-E11B4C5CBF7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93187" name="Text Box 3">
            <a:extLst>
              <a:ext uri="{FF2B5EF4-FFF2-40B4-BE49-F238E27FC236}">
                <a16:creationId xmlns:a16="http://schemas.microsoft.com/office/drawing/2014/main" id="{7873160E-EBC6-40C3-9877-24B7246CB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Что получится, если лист Мебиуса разрезать не по средней линии, а отступив от края на треть ширины ленты?</a:t>
            </a:r>
          </a:p>
        </p:txBody>
      </p:sp>
      <p:sp>
        <p:nvSpPr>
          <p:cNvPr id="93188" name="Text Box 4">
            <a:extLst>
              <a:ext uri="{FF2B5EF4-FFF2-40B4-BE49-F238E27FC236}">
                <a16:creationId xmlns:a16="http://schemas.microsoft.com/office/drawing/2014/main" id="{E9831851-5F9E-4E7E-AC19-1B641D5C1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0"/>
            <a:ext cx="883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Сцепленные лист Мебиуса и четырежды перекрученная лента. </a:t>
            </a:r>
            <a:endParaRPr lang="en-US" altLang="ru-RU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1026">
            <a:extLst>
              <a:ext uri="{FF2B5EF4-FFF2-40B4-BE49-F238E27FC236}">
                <a16:creationId xmlns:a16="http://schemas.microsoft.com/office/drawing/2014/main" id="{E6E29603-C046-449D-85DA-3C1CC10337C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85347" name="Text Box 1027">
            <a:extLst>
              <a:ext uri="{FF2B5EF4-FFF2-40B4-BE49-F238E27FC236}">
                <a16:creationId xmlns:a16="http://schemas.microsoft.com/office/drawing/2014/main" id="{2143E920-A914-4C5B-A438-C1E025DD4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Представим себе боковую поверхность цилиндра, сделанную из эластичного материала. Вырежем в ней круглое отверстие</a:t>
            </a:r>
            <a:r>
              <a:rPr lang="ru-RU" altLang="ru-RU" dirty="0"/>
              <a:t> (рис. а)</a:t>
            </a:r>
            <a:r>
              <a:rPr lang="ru-RU" altLang="ru-RU" dirty="0">
                <a:cs typeface="Times New Roman" panose="02020603050405020304" pitchFamily="18" charset="0"/>
              </a:rPr>
              <a:t>, проденем в него один конец цилиндра и склеим окружности оснований. Получившаяся поверхность изображена на рисунке б (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бутылка Клейна</a:t>
            </a:r>
            <a:r>
              <a:rPr lang="ru-RU" altLang="ru-RU" dirty="0">
                <a:cs typeface="Times New Roman" panose="02020603050405020304" pitchFamily="18" charset="0"/>
              </a:rPr>
              <a:t>). Сколько у нее сторон?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185348" name="Text Box 1028">
            <a:extLst>
              <a:ext uri="{FF2B5EF4-FFF2-40B4-BE49-F238E27FC236}">
                <a16:creationId xmlns:a16="http://schemas.microsoft.com/office/drawing/2014/main" id="{C83B6984-5A1C-40C5-A33D-2A2CCF034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8674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Одна.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185349" name="Picture 1029">
            <a:extLst>
              <a:ext uri="{FF2B5EF4-FFF2-40B4-BE49-F238E27FC236}">
                <a16:creationId xmlns:a16="http://schemas.microsoft.com/office/drawing/2014/main" id="{6FFB5446-F6A5-4DCA-9A1C-07EE60357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43200"/>
            <a:ext cx="377190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426F5B67-4E3E-4261-A371-5A29BDD3C34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166915" name="Text Box 3">
            <a:extLst>
              <a:ext uri="{FF2B5EF4-FFF2-40B4-BE49-F238E27FC236}">
                <a16:creationId xmlns:a16="http://schemas.microsoft.com/office/drawing/2014/main" id="{8D090646-DFD9-4FCF-94CB-05E30CED2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круге в</a:t>
            </a:r>
            <a:r>
              <a:rPr lang="ru-RU" altLang="ru-RU" sz="2800" dirty="0"/>
              <a:t>ы</a:t>
            </a:r>
            <a:r>
              <a:rPr lang="ru-RU" altLang="ru-RU" sz="2800" dirty="0">
                <a:cs typeface="Times New Roman" panose="02020603050405020304" pitchFamily="18" charset="0"/>
              </a:rPr>
              <a:t>резали два круглых отверстия и к их краям приклеили основания боковой поверхности цилиндра (рис. </a:t>
            </a:r>
            <a:r>
              <a:rPr lang="ru-RU" altLang="ru-RU" sz="2800" dirty="0"/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б</a:t>
            </a:r>
            <a:r>
              <a:rPr lang="ru-RU" altLang="ru-RU" sz="2800" dirty="0">
                <a:cs typeface="Times New Roman" panose="02020603050405020304" pitchFamily="18" charset="0"/>
              </a:rPr>
              <a:t>). Сколько сторон имеет образовавшаяся поверхность?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66916" name="Text Box 4">
            <a:extLst>
              <a:ext uri="{FF2B5EF4-FFF2-40B4-BE49-F238E27FC236}">
                <a16:creationId xmlns:a16="http://schemas.microsoft.com/office/drawing/2014/main" id="{15777295-27BA-4C28-AA3A-9B373B867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Две; 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166919" name="Picture 7">
            <a:extLst>
              <a:ext uri="{FF2B5EF4-FFF2-40B4-BE49-F238E27FC236}">
                <a16:creationId xmlns:a16="http://schemas.microsoft.com/office/drawing/2014/main" id="{0A280076-8CAB-49A9-95D8-994687F82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667000"/>
            <a:ext cx="7546975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6920" name="Text Box 8">
            <a:extLst>
              <a:ext uri="{FF2B5EF4-FFF2-40B4-BE49-F238E27FC236}">
                <a16:creationId xmlns:a16="http://schemas.microsoft.com/office/drawing/2014/main" id="{6DBA8CCE-CE08-4A60-8E98-1C94A5645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4864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</a:t>
            </a:r>
            <a:r>
              <a:rPr lang="ru-RU" altLang="ru-RU">
                <a:cs typeface="Times New Roman" panose="02020603050405020304" pitchFamily="18" charset="0"/>
              </a:rPr>
              <a:t>) одну. </a:t>
            </a:r>
            <a:endParaRPr lang="en-US" altLang="ru-RU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6" grpId="0" autoUpdateAnimBg="0"/>
      <p:bldP spid="16692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BB857192-3D1D-45A7-ADD0-92436696062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01731" name="Text Box 3">
            <a:extLst>
              <a:ext uri="{FF2B5EF4-FFF2-40B4-BE49-F238E27FC236}">
                <a16:creationId xmlns:a16="http://schemas.microsoft.com/office/drawing/2014/main" id="{01F2E39C-91D2-4B1B-A09D-A0D087777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сторон имеет поверхность, изображенная на рисунке? Является ли она ориентируемой?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01732" name="Text Box 4">
            <a:extLst>
              <a:ext uri="{FF2B5EF4-FFF2-40B4-BE49-F238E27FC236}">
                <a16:creationId xmlns:a16="http://schemas.microsoft.com/office/drawing/2014/main" id="{7BE7BCD1-0F03-4131-83E7-415F0A40D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Две. Да.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201735" name="Object 7">
            <a:extLst>
              <a:ext uri="{FF2B5EF4-FFF2-40B4-BE49-F238E27FC236}">
                <a16:creationId xmlns:a16="http://schemas.microsoft.com/office/drawing/2014/main" id="{BE3F4F1F-D6C9-4F10-9FF2-142720D673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1775" y="2133600"/>
          <a:ext cx="405765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057143" imgH="3734321" progId="Paint.Picture">
                  <p:embed/>
                </p:oleObj>
              </mc:Choice>
              <mc:Fallback>
                <p:oleObj name="Точечный рисунок" r:id="rId3" imgW="4057143" imgH="3734321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133600"/>
                        <a:ext cx="405765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:a16="http://schemas.microsoft.com/office/drawing/2014/main" id="{943D8B19-296E-40E1-B679-2075738DDC0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05827" name="Text Box 3">
            <a:extLst>
              <a:ext uri="{FF2B5EF4-FFF2-40B4-BE49-F238E27FC236}">
                <a16:creationId xmlns:a16="http://schemas.microsoft.com/office/drawing/2014/main" id="{F0027987-7279-4DDA-B822-95754154F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Покажите, что три домика и три колодца, расположенные на торе, можно соединить непересекающимися дорожками так, чтобы каждый домик был соединен с каждым колодцем.</a:t>
            </a:r>
            <a:endParaRPr lang="en-US" altLang="ru-RU" sz="2800" dirty="0"/>
          </a:p>
        </p:txBody>
      </p:sp>
      <p:grpSp>
        <p:nvGrpSpPr>
          <p:cNvPr id="205831" name="Group 7">
            <a:extLst>
              <a:ext uri="{FF2B5EF4-FFF2-40B4-BE49-F238E27FC236}">
                <a16:creationId xmlns:a16="http://schemas.microsoft.com/office/drawing/2014/main" id="{DE578BF8-1196-4221-8E04-04290BA8275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590800"/>
            <a:ext cx="6705600" cy="3357563"/>
            <a:chOff x="96" y="1632"/>
            <a:chExt cx="4224" cy="2115"/>
          </a:xfrm>
        </p:grpSpPr>
        <p:sp>
          <p:nvSpPr>
            <p:cNvPr id="205828" name="Text Box 4">
              <a:extLst>
                <a:ext uri="{FF2B5EF4-FFF2-40B4-BE49-F238E27FC236}">
                  <a16:creationId xmlns:a16="http://schemas.microsoft.com/office/drawing/2014/main" id="{FCC42B65-941D-4C5B-B120-602DD195C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456"/>
              <a:ext cx="378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/>
                <a:t>	Решение показано на рисунке.</a:t>
              </a:r>
              <a:endParaRPr lang="en-US" altLang="ru-RU" dirty="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05830" name="Object 6">
              <a:extLst>
                <a:ext uri="{FF2B5EF4-FFF2-40B4-BE49-F238E27FC236}">
                  <a16:creationId xmlns:a16="http://schemas.microsoft.com/office/drawing/2014/main" id="{DEC04275-2F49-4A5D-8E24-3EE5000E657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536" y="1632"/>
            <a:ext cx="2784" cy="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3" imgW="4420217" imgH="2857899" progId="Paint.Picture">
                    <p:embed/>
                  </p:oleObj>
                </mc:Choice>
                <mc:Fallback>
                  <p:oleObj name="Точечный рисунок" r:id="rId3" imgW="4420217" imgH="2857899" progId="Paint.Picture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1632"/>
                          <a:ext cx="2784" cy="1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>
            <a:extLst>
              <a:ext uri="{FF2B5EF4-FFF2-40B4-BE49-F238E27FC236}">
                <a16:creationId xmlns:a16="http://schemas.microsoft.com/office/drawing/2014/main" id="{62DD01F8-8D98-4AAF-9925-5BA141F5B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624"/>
            <a:ext cx="9144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Пусть в пространстве заданы плоскость и поворот этой плоскости вокруг точки </a:t>
            </a:r>
            <a:r>
              <a:rPr lang="ru-RU" altLang="ru-RU" sz="2000" i="1" dirty="0">
                <a:cs typeface="Times New Roman" panose="02020603050405020304" pitchFamily="18" charset="0"/>
              </a:rPr>
              <a:t>О</a:t>
            </a:r>
            <a:r>
              <a:rPr lang="ru-RU" altLang="ru-RU" sz="2000" dirty="0">
                <a:cs typeface="Times New Roman" panose="02020603050405020304" pitchFamily="18" charset="0"/>
              </a:rPr>
              <a:t> на угол </a:t>
            </a:r>
            <a:r>
              <a:rPr lang="en-US" altLang="ru-RU" sz="2000" dirty="0">
                <a:cs typeface="Times New Roman" panose="02020603050405020304" pitchFamily="18" charset="0"/>
              </a:rPr>
              <a:t>φ</a:t>
            </a:r>
            <a:r>
              <a:rPr lang="ru-RU" altLang="ru-RU" sz="2000" dirty="0">
                <a:cs typeface="Times New Roman" panose="02020603050405020304" pitchFamily="18" charset="0"/>
              </a:rPr>
              <a:t>. На рисунке</a:t>
            </a:r>
            <a:r>
              <a:rPr lang="ru-RU" altLang="ru-RU" sz="2000" dirty="0"/>
              <a:t> а)</a:t>
            </a:r>
            <a:r>
              <a:rPr lang="ru-RU" altLang="ru-RU" sz="2000" dirty="0">
                <a:cs typeface="Times New Roman" panose="02020603050405020304" pitchFamily="18" charset="0"/>
              </a:rPr>
              <a:t> мы смотрим на плоскость сверху, и этот поворот выглядит как поворот против часовой стрелки. Однако, если мы будем смотреть на плоскость снизу</a:t>
            </a:r>
            <a:r>
              <a:rPr lang="ru-RU" altLang="ru-RU" sz="2000" dirty="0"/>
              <a:t> (рис. б)</a:t>
            </a:r>
            <a:r>
              <a:rPr lang="ru-RU" altLang="ru-RU" sz="2000" dirty="0">
                <a:cs typeface="Times New Roman" panose="02020603050405020304" pitchFamily="18" charset="0"/>
              </a:rPr>
              <a:t>, то этот же поворот будет выглядеть как поворот по часовой стрелке. Таким образом, направление поворота не является свойством, изначально присущим плоскости и зависит от выбора стороны, с которой мы смотрим на плоскость. Такой выбор стороны называется</a:t>
            </a:r>
            <a:r>
              <a: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FF3300"/>
                </a:solidFill>
                <a:cs typeface="Times New Roman" panose="02020603050405020304" pitchFamily="18" charset="0"/>
              </a:rPr>
              <a:t>ориентацией плоскости.</a:t>
            </a:r>
            <a:endParaRPr lang="en-US" altLang="ru-RU" sz="20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072" name="Picture 24">
            <a:extLst>
              <a:ext uri="{FF2B5EF4-FFF2-40B4-BE49-F238E27FC236}">
                <a16:creationId xmlns:a16="http://schemas.microsoft.com/office/drawing/2014/main" id="{A7039DB8-69BD-42B1-B24B-1BAD7ED7F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038600"/>
            <a:ext cx="8875713" cy="240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74" name="Text Box 26">
            <a:extLst>
              <a:ext uri="{FF2B5EF4-FFF2-40B4-BE49-F238E27FC236}">
                <a16:creationId xmlns:a16="http://schemas.microsoft.com/office/drawing/2014/main" id="{A1AB121C-6BA2-4695-9FF9-EEFB1DB36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70299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Аналогичным образом можно определить понятие ориентации и для других двусторонних поверхностей, среди которых: сфера, поверхность многогранника, поверхности цилиндра, конуса и др. Выбирая сторону поверхности, мы как бы производим мысленное закрашивание этой стороны.</a:t>
            </a:r>
            <a:endParaRPr lang="en-US" alt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545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>
            <a:extLst>
              <a:ext uri="{FF2B5EF4-FFF2-40B4-BE49-F238E27FC236}">
                <a16:creationId xmlns:a16="http://schemas.microsoft.com/office/drawing/2014/main" id="{4CF42BB4-0F94-4670-A55B-0C9E49DC075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Лист </a:t>
            </a:r>
            <a:r>
              <a:rPr lang="ru-RU" altLang="ru-RU" sz="3200" dirty="0" err="1">
                <a:solidFill>
                  <a:srgbClr val="FF3300"/>
                </a:solidFill>
              </a:rPr>
              <a:t>Мёбиуса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sp>
        <p:nvSpPr>
          <p:cNvPr id="197637" name="Text Box 5">
            <a:extLst>
              <a:ext uri="{FF2B5EF4-FFF2-40B4-BE49-F238E27FC236}">
                <a16:creationId xmlns:a16="http://schemas.microsoft.com/office/drawing/2014/main" id="{295C5248-9DB6-4194-8171-380FC4AF7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Оказывается, однако, что это можно сделать не для любой поверхности. Первым примером такой </a:t>
            </a:r>
            <a:r>
              <a:rPr lang="ru-RU" altLang="ru-RU" sz="2000" dirty="0" err="1">
                <a:cs typeface="Times New Roman" panose="02020603050405020304" pitchFamily="18" charset="0"/>
              </a:rPr>
              <a:t>неориентируемой</a:t>
            </a:r>
            <a:r>
              <a:rPr lang="ru-RU" altLang="ru-RU" sz="2000" dirty="0">
                <a:cs typeface="Times New Roman" panose="02020603050405020304" pitchFamily="18" charset="0"/>
              </a:rPr>
              <a:t> поверхности была поверхность, называемая</a:t>
            </a:r>
            <a:r>
              <a: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FF3300"/>
                </a:solidFill>
                <a:cs typeface="Times New Roman" panose="02020603050405020304" pitchFamily="18" charset="0"/>
              </a:rPr>
              <a:t>листом</a:t>
            </a:r>
            <a:r>
              <a:rPr lang="ru-RU" altLang="ru-RU" sz="2000" dirty="0">
                <a:cs typeface="Times New Roman" panose="02020603050405020304" pitchFamily="18" charset="0"/>
              </a:rPr>
              <a:t>, или</a:t>
            </a:r>
            <a:r>
              <a:rPr lang="ru-RU" altLang="ru-RU" sz="20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solidFill>
                  <a:srgbClr val="FF3300"/>
                </a:solidFill>
                <a:cs typeface="Times New Roman" panose="02020603050405020304" pitchFamily="18" charset="0"/>
              </a:rPr>
              <a:t>лентой </a:t>
            </a:r>
            <a:r>
              <a:rPr lang="ru-RU" altLang="ru-RU" sz="20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М</a:t>
            </a:r>
            <a:r>
              <a:rPr lang="ru-RU" altLang="ru-RU" sz="2000" dirty="0" err="1">
                <a:solidFill>
                  <a:srgbClr val="FF3300"/>
                </a:solidFill>
              </a:rPr>
              <a:t>ё</a:t>
            </a:r>
            <a:r>
              <a:rPr lang="ru-RU" altLang="ru-RU" sz="2000" dirty="0" err="1">
                <a:solidFill>
                  <a:srgbClr val="FF3300"/>
                </a:solidFill>
                <a:cs typeface="Times New Roman" panose="02020603050405020304" pitchFamily="18" charset="0"/>
              </a:rPr>
              <a:t>биуса</a:t>
            </a:r>
            <a:r>
              <a:rPr lang="ru-RU" altLang="ru-RU" sz="2000" dirty="0">
                <a:cs typeface="Times New Roman" panose="02020603050405020304" pitchFamily="18" charset="0"/>
              </a:rPr>
              <a:t>, открытая в 1858 году немецким астрономом и математиком А.Ф. </a:t>
            </a:r>
            <a:r>
              <a:rPr lang="ru-RU" altLang="ru-RU" sz="2000" dirty="0" err="1">
                <a:cs typeface="Times New Roman" panose="02020603050405020304" pitchFamily="18" charset="0"/>
              </a:rPr>
              <a:t>М</a:t>
            </a:r>
            <a:r>
              <a:rPr lang="ru-RU" altLang="ru-RU" sz="2000" dirty="0" err="1"/>
              <a:t>ё</a:t>
            </a:r>
            <a:r>
              <a:rPr lang="ru-RU" altLang="ru-RU" sz="2000" dirty="0" err="1">
                <a:cs typeface="Times New Roman" panose="02020603050405020304" pitchFamily="18" charset="0"/>
              </a:rPr>
              <a:t>биусом</a:t>
            </a:r>
            <a:r>
              <a:rPr lang="ru-RU" altLang="ru-RU" sz="2000" dirty="0">
                <a:cs typeface="Times New Roman" panose="02020603050405020304" pitchFamily="18" charset="0"/>
              </a:rPr>
              <a:t> (1790-1868). </a:t>
            </a:r>
          </a:p>
        </p:txBody>
      </p:sp>
      <p:sp>
        <p:nvSpPr>
          <p:cNvPr id="197638" name="Text Box 6">
            <a:extLst>
              <a:ext uri="{FF2B5EF4-FFF2-40B4-BE49-F238E27FC236}">
                <a16:creationId xmlns:a16="http://schemas.microsoft.com/office/drawing/2014/main" id="{8F2E0F03-589D-4083-A18F-EDAF56C8F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52600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Изготовить модель листа Мебиуса очень просто. Возьмем бумажную полоску в форме прямоугольника </a:t>
            </a:r>
            <a:r>
              <a:rPr lang="ru-RU" altLang="ru-RU" sz="2000" i="1" dirty="0">
                <a:cs typeface="Times New Roman" panose="02020603050405020304" pitchFamily="18" charset="0"/>
              </a:rPr>
              <a:t>АВС</a:t>
            </a:r>
            <a:r>
              <a:rPr lang="en-US" altLang="ru-RU" sz="2000" i="1" dirty="0">
                <a:cs typeface="Times New Roman" panose="02020603050405020304" pitchFamily="18" charset="0"/>
              </a:rPr>
              <a:t>D</a:t>
            </a:r>
            <a:r>
              <a:rPr lang="ru-RU" altLang="ru-RU" sz="2000" dirty="0">
                <a:cs typeface="Times New Roman" panose="02020603050405020304" pitchFamily="18" charset="0"/>
              </a:rPr>
              <a:t> (рис. 210). Если склеить противоположные стороны </a:t>
            </a:r>
            <a:r>
              <a:rPr lang="ru-RU" altLang="ru-RU" sz="2000" i="1" dirty="0">
                <a:cs typeface="Times New Roman" panose="02020603050405020304" pitchFamily="18" charset="0"/>
              </a:rPr>
              <a:t>АВ</a:t>
            </a:r>
            <a:r>
              <a:rPr lang="ru-RU" altLang="ru-RU" sz="2000" dirty="0">
                <a:cs typeface="Times New Roman" panose="02020603050405020304" pitchFamily="18" charset="0"/>
              </a:rPr>
              <a:t> и </a:t>
            </a:r>
            <a:r>
              <a:rPr lang="en-US" altLang="ru-RU" sz="2000" i="1" dirty="0">
                <a:cs typeface="Times New Roman" panose="02020603050405020304" pitchFamily="18" charset="0"/>
              </a:rPr>
              <a:t>CD</a:t>
            </a:r>
            <a:r>
              <a:rPr lang="ru-RU" altLang="ru-RU" sz="2000" dirty="0">
                <a:cs typeface="Times New Roman" panose="02020603050405020304" pitchFamily="18" charset="0"/>
              </a:rPr>
              <a:t>, совместив точку </a:t>
            </a:r>
            <a:r>
              <a:rPr lang="ru-RU" altLang="ru-RU" sz="2000" i="1" dirty="0">
                <a:cs typeface="Times New Roman" panose="02020603050405020304" pitchFamily="18" charset="0"/>
              </a:rPr>
              <a:t>А</a:t>
            </a:r>
            <a:r>
              <a:rPr lang="ru-RU" altLang="ru-RU" sz="2000" dirty="0">
                <a:cs typeface="Times New Roman" panose="02020603050405020304" pitchFamily="18" charset="0"/>
              </a:rPr>
              <a:t> с точкой </a:t>
            </a:r>
            <a:r>
              <a:rPr lang="en-US" altLang="ru-RU" sz="2000" i="1" dirty="0">
                <a:cs typeface="Times New Roman" panose="02020603050405020304" pitchFamily="18" charset="0"/>
              </a:rPr>
              <a:t>D</a:t>
            </a:r>
            <a:r>
              <a:rPr lang="ru-RU" altLang="ru-RU" sz="2000" dirty="0">
                <a:cs typeface="Times New Roman" panose="02020603050405020304" pitchFamily="18" charset="0"/>
              </a:rPr>
              <a:t>, а точку </a:t>
            </a:r>
            <a:r>
              <a:rPr lang="ru-RU" altLang="ru-RU" sz="2000" i="1" dirty="0">
                <a:cs typeface="Times New Roman" panose="02020603050405020304" pitchFamily="18" charset="0"/>
              </a:rPr>
              <a:t>В</a:t>
            </a:r>
            <a:r>
              <a:rPr lang="ru-RU" altLang="ru-RU" sz="2000" dirty="0">
                <a:cs typeface="Times New Roman" panose="02020603050405020304" pitchFamily="18" charset="0"/>
              </a:rPr>
              <a:t> с точкой </a:t>
            </a:r>
            <a:r>
              <a:rPr lang="ru-RU" altLang="ru-RU" sz="2000" i="1" dirty="0">
                <a:cs typeface="Times New Roman" panose="02020603050405020304" pitchFamily="18" charset="0"/>
              </a:rPr>
              <a:t>С</a:t>
            </a:r>
            <a:r>
              <a:rPr lang="ru-RU" altLang="ru-RU" sz="2000" dirty="0">
                <a:cs typeface="Times New Roman" panose="02020603050405020304" pitchFamily="18" charset="0"/>
              </a:rPr>
              <a:t>, то получим боковую поверхность цилиндра (рис. а). Если же перед склеиванием противоположных сторон одну из них повернуть на 180° и соединить точку </a:t>
            </a:r>
            <a:r>
              <a:rPr lang="en-US" altLang="ru-RU" sz="2000" i="1" dirty="0">
                <a:cs typeface="Times New Roman" panose="02020603050405020304" pitchFamily="18" charset="0"/>
              </a:rPr>
              <a:t>A</a:t>
            </a:r>
            <a:r>
              <a:rPr lang="ru-RU" altLang="ru-RU" sz="2000" dirty="0">
                <a:cs typeface="Times New Roman" panose="02020603050405020304" pitchFamily="18" charset="0"/>
              </a:rPr>
              <a:t> с точкой </a:t>
            </a:r>
            <a:r>
              <a:rPr lang="en-US" altLang="ru-RU" sz="2000" i="1" dirty="0">
                <a:cs typeface="Times New Roman" panose="02020603050405020304" pitchFamily="18" charset="0"/>
              </a:rPr>
              <a:t>C</a:t>
            </a:r>
            <a:r>
              <a:rPr lang="ru-RU" altLang="ru-RU" sz="2000" dirty="0">
                <a:cs typeface="Times New Roman" panose="02020603050405020304" pitchFamily="18" charset="0"/>
              </a:rPr>
              <a:t>, точку </a:t>
            </a:r>
            <a:r>
              <a:rPr lang="en-US" altLang="ru-RU" sz="2000" i="1" dirty="0">
                <a:cs typeface="Times New Roman" panose="02020603050405020304" pitchFamily="18" charset="0"/>
              </a:rPr>
              <a:t>B</a:t>
            </a:r>
            <a:r>
              <a:rPr lang="ru-RU" altLang="ru-RU" sz="2000" dirty="0">
                <a:cs typeface="Times New Roman" panose="02020603050405020304" pitchFamily="18" charset="0"/>
              </a:rPr>
              <a:t> с точкой </a:t>
            </a:r>
            <a:r>
              <a:rPr lang="en-US" altLang="ru-RU" sz="2000" i="1" dirty="0">
                <a:cs typeface="Times New Roman" panose="02020603050405020304" pitchFamily="18" charset="0"/>
              </a:rPr>
              <a:t>D</a:t>
            </a:r>
            <a:r>
              <a:rPr lang="ru-RU" altLang="ru-RU" sz="2000" dirty="0">
                <a:cs typeface="Times New Roman" panose="02020603050405020304" pitchFamily="18" charset="0"/>
              </a:rPr>
              <a:t> (рис. б), то получим лист Мебиуса.</a:t>
            </a:r>
          </a:p>
        </p:txBody>
      </p:sp>
      <p:pic>
        <p:nvPicPr>
          <p:cNvPr id="197641" name="Picture 9">
            <a:extLst>
              <a:ext uri="{FF2B5EF4-FFF2-40B4-BE49-F238E27FC236}">
                <a16:creationId xmlns:a16="http://schemas.microsoft.com/office/drawing/2014/main" id="{48DDDC5C-8AED-4102-84AA-F5709CDDC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52" y="4057893"/>
            <a:ext cx="4926203" cy="2671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97642" name="Object 10">
            <a:extLst>
              <a:ext uri="{FF2B5EF4-FFF2-40B4-BE49-F238E27FC236}">
                <a16:creationId xmlns:a16="http://schemas.microsoft.com/office/drawing/2014/main" id="{2D51B2FF-6EBA-4004-88F3-7827AABE71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72200" y="4800600"/>
          <a:ext cx="228600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4" imgW="2285714" imgH="1743318" progId="Paint.Picture">
                  <p:embed/>
                </p:oleObj>
              </mc:Choice>
              <mc:Fallback>
                <p:oleObj name="Точечный рисунок" r:id="rId4" imgW="2285714" imgH="1743318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800600"/>
                        <a:ext cx="2286000" cy="174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Text Box 3">
            <a:extLst>
              <a:ext uri="{FF2B5EF4-FFF2-40B4-BE49-F238E27FC236}">
                <a16:creationId xmlns:a16="http://schemas.microsoft.com/office/drawing/2014/main" id="{217AAC02-09D1-4DD3-ADDF-E3363BCC5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308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/>
              <a:t>	Л</a:t>
            </a:r>
            <a:r>
              <a:rPr lang="ru-RU" altLang="ru-RU" sz="2200" dirty="0">
                <a:cs typeface="Times New Roman" panose="02020603050405020304" pitchFamily="18" charset="0"/>
              </a:rPr>
              <a:t>ист </a:t>
            </a:r>
            <a:r>
              <a:rPr lang="ru-RU" altLang="ru-RU" sz="2200" dirty="0" err="1">
                <a:cs typeface="Times New Roman" panose="02020603050405020304" pitchFamily="18" charset="0"/>
              </a:rPr>
              <a:t>М</a:t>
            </a:r>
            <a:r>
              <a:rPr lang="ru-RU" altLang="ru-RU" sz="2200" dirty="0" err="1"/>
              <a:t>ё</a:t>
            </a:r>
            <a:r>
              <a:rPr lang="ru-RU" altLang="ru-RU" sz="2200" dirty="0" err="1">
                <a:cs typeface="Times New Roman" panose="02020603050405020304" pitchFamily="18" charset="0"/>
              </a:rPr>
              <a:t>биуса</a:t>
            </a:r>
            <a:r>
              <a:rPr lang="ru-RU" altLang="ru-RU" sz="2200" dirty="0">
                <a:cs typeface="Times New Roman" panose="02020603050405020304" pitchFamily="18" charset="0"/>
              </a:rPr>
              <a:t> имеет только одну сторону</a:t>
            </a:r>
            <a:r>
              <a:rPr lang="ru-RU" altLang="ru-RU" sz="2200" dirty="0"/>
              <a:t>.</a:t>
            </a:r>
            <a:r>
              <a:rPr lang="ru-RU" altLang="ru-RU" sz="2200" dirty="0">
                <a:cs typeface="Times New Roman" panose="02020603050405020304" pitchFamily="18" charset="0"/>
              </a:rPr>
              <a:t> Муравью, ползущему по листу Мебиуса, не надо переползать через его край, чтобы попасть на противоположную сторону, как это видно на гравюре М. </a:t>
            </a:r>
            <a:r>
              <a:rPr lang="ru-RU" altLang="ru-RU" sz="2200" dirty="0" err="1">
                <a:cs typeface="Times New Roman" panose="02020603050405020304" pitchFamily="18" charset="0"/>
              </a:rPr>
              <a:t>Эшера</a:t>
            </a:r>
            <a:r>
              <a:rPr lang="ru-RU" altLang="ru-RU" sz="2200" dirty="0"/>
              <a:t>.</a:t>
            </a:r>
          </a:p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Свойство односторонности листа Мебиуса используется при изготовлении ременных передач. Если ремень сделать в виде ленты Мебиуса, то он будет изнашиваться вдвое медленнее, чем обычный. Это объясняется тем, что в работе ремня, изготовленного в виде ленты Мебиуса, принимает участие вся поверхность, а не только внутренняя ее часть, как у обычной ременной передачи.</a:t>
            </a:r>
          </a:p>
        </p:txBody>
      </p:sp>
      <p:pic>
        <p:nvPicPr>
          <p:cNvPr id="199688" name="Picture 8">
            <a:extLst>
              <a:ext uri="{FF2B5EF4-FFF2-40B4-BE49-F238E27FC236}">
                <a16:creationId xmlns:a16="http://schemas.microsoft.com/office/drawing/2014/main" id="{7A09D0C2-D669-4C7D-9CDF-3C558D3DD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38600"/>
            <a:ext cx="8240713" cy="240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FF3358E6-FBE4-4395-9164-4C5976F9AA4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6E66D5CC-AE13-4D52-9AAB-81094BD6F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Явля</a:t>
            </a:r>
            <a:r>
              <a:rPr lang="ru-RU" altLang="ru-RU" sz="2800" dirty="0"/>
              <a:t>е</a:t>
            </a:r>
            <a:r>
              <a:rPr lang="ru-RU" altLang="ru-RU" sz="2800" dirty="0">
                <a:cs typeface="Times New Roman" panose="02020603050405020304" pitchFamily="18" charset="0"/>
              </a:rPr>
              <a:t>тся ли ориентируемой: а) сфера; б) боковая поверхность цилиндра; в) поверхность конуса?</a:t>
            </a:r>
          </a:p>
        </p:txBody>
      </p:sp>
      <p:sp>
        <p:nvSpPr>
          <p:cNvPr id="87045" name="Text Box 5">
            <a:extLst>
              <a:ext uri="{FF2B5EF4-FFF2-40B4-BE49-F238E27FC236}">
                <a16:creationId xmlns:a16="http://schemas.microsoft.com/office/drawing/2014/main" id="{753B1CE3-022A-45CA-BB87-048F0A987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267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</a:t>
            </a:r>
            <a:r>
              <a:rPr lang="ru-RU" altLang="ru-RU"/>
              <a:t>Да;</a:t>
            </a:r>
          </a:p>
        </p:txBody>
      </p:sp>
      <p:sp>
        <p:nvSpPr>
          <p:cNvPr id="87047" name="Text Box 7">
            <a:extLst>
              <a:ext uri="{FF2B5EF4-FFF2-40B4-BE49-F238E27FC236}">
                <a16:creationId xmlns:a16="http://schemas.microsoft.com/office/drawing/2014/main" id="{0654F162-15EF-4066-AF03-E70D21312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7244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</a:t>
            </a:r>
            <a:r>
              <a:rPr lang="ru-RU" altLang="ru-RU"/>
              <a:t>да;</a:t>
            </a:r>
          </a:p>
        </p:txBody>
      </p:sp>
      <p:sp>
        <p:nvSpPr>
          <p:cNvPr id="87048" name="Text Box 8">
            <a:extLst>
              <a:ext uri="{FF2B5EF4-FFF2-40B4-BE49-F238E27FC236}">
                <a16:creationId xmlns:a16="http://schemas.microsoft.com/office/drawing/2014/main" id="{4211BD4A-DCDB-4C4D-8F7D-34A4F8345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816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</a:t>
            </a:r>
            <a:r>
              <a:rPr lang="ru-RU" altLang="ru-RU"/>
              <a:t>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utoUpdateAnimBg="0"/>
      <p:bldP spid="87047" grpId="0" autoUpdateAnimBg="0"/>
      <p:bldP spid="870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EB9F8D72-757F-46A8-A864-2977923004B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89091" name="Text Box 3">
            <a:extLst>
              <a:ext uri="{FF2B5EF4-FFF2-40B4-BE49-F238E27FC236}">
                <a16:creationId xmlns:a16="http://schemas.microsoft.com/office/drawing/2014/main" id="{3D00C263-0066-460D-96AA-266D1348C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сторон имеет тор (</a:t>
            </a:r>
            <a:r>
              <a:rPr lang="ru-RU" altLang="ru-RU" sz="2800" dirty="0"/>
              <a:t>фигура в пространстве, форма которой напоминает баранку или бублик</a:t>
            </a:r>
            <a:r>
              <a:rPr lang="ru-RU" altLang="ru-RU" sz="2800" dirty="0">
                <a:cs typeface="Times New Roman" panose="02020603050405020304" pitchFamily="18" charset="0"/>
              </a:rPr>
              <a:t>)? </a:t>
            </a:r>
          </a:p>
        </p:txBody>
      </p:sp>
      <p:sp>
        <p:nvSpPr>
          <p:cNvPr id="89092" name="Text Box 4">
            <a:extLst>
              <a:ext uri="{FF2B5EF4-FFF2-40B4-BE49-F238E27FC236}">
                <a16:creationId xmlns:a16="http://schemas.microsoft.com/office/drawing/2014/main" id="{10BD4939-F907-41C7-AACE-07FAAD8B2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516563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Две.</a:t>
            </a:r>
          </a:p>
        </p:txBody>
      </p:sp>
      <p:graphicFrame>
        <p:nvGraphicFramePr>
          <p:cNvPr id="89097" name="Object 9">
            <a:extLst>
              <a:ext uri="{FF2B5EF4-FFF2-40B4-BE49-F238E27FC236}">
                <a16:creationId xmlns:a16="http://schemas.microsoft.com/office/drawing/2014/main" id="{4EAF39E3-4A42-4659-92AF-CEA2202E03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0338" y="2565400"/>
          <a:ext cx="3733800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734321" imgH="2600000" progId="Paint.Picture">
                  <p:embed/>
                </p:oleObj>
              </mc:Choice>
              <mc:Fallback>
                <p:oleObj name="Точечный рисунок" r:id="rId3" imgW="3734321" imgH="2600000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565400"/>
                        <a:ext cx="3733800" cy="260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C8BAE1F1-D9AA-40E8-8E05-8FB99747BCD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54627" name="Text Box 3">
            <a:extLst>
              <a:ext uri="{FF2B5EF4-FFF2-40B4-BE49-F238E27FC236}">
                <a16:creationId xmlns:a16="http://schemas.microsoft.com/office/drawing/2014/main" id="{A38DC137-9970-4EE1-8C1D-A15EEB679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Является ли ориентируемой поверхностью: а) дважды перекрученная лента; б) трижды перекрученная лента?</a:t>
            </a:r>
          </a:p>
        </p:txBody>
      </p:sp>
      <p:sp>
        <p:nvSpPr>
          <p:cNvPr id="154628" name="Text Box 4">
            <a:extLst>
              <a:ext uri="{FF2B5EF4-FFF2-40B4-BE49-F238E27FC236}">
                <a16:creationId xmlns:a16="http://schemas.microsoft.com/office/drawing/2014/main" id="{55AD7EE0-BDC4-4188-B2A1-E5E79C8E8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Да;</a:t>
            </a:r>
            <a:endParaRPr lang="en-US" altLang="ru-RU"/>
          </a:p>
        </p:txBody>
      </p:sp>
      <p:sp>
        <p:nvSpPr>
          <p:cNvPr id="154629" name="Text Box 5">
            <a:extLst>
              <a:ext uri="{FF2B5EF4-FFF2-40B4-BE49-F238E27FC236}">
                <a16:creationId xmlns:a16="http://schemas.microsoft.com/office/drawing/2014/main" id="{01DAE182-75DE-48A9-8063-2FDBE15DC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029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нет.</a:t>
            </a:r>
            <a:endParaRPr lang="en-US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 autoUpdateAnimBg="0"/>
      <p:bldP spid="15462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CBB2CDB9-41AE-4D3D-806A-45FDFBAB13F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56675" name="Text Box 3">
            <a:extLst>
              <a:ext uri="{FF2B5EF4-FFF2-40B4-BE49-F238E27FC236}">
                <a16:creationId xmlns:a16="http://schemas.microsoft.com/office/drawing/2014/main" id="{59CC1C3F-039F-42C9-AF16-395328111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укажите </a:t>
            </a:r>
            <a:r>
              <a:rPr lang="ru-RU" altLang="ru-RU" sz="2800" dirty="0" err="1">
                <a:cs typeface="Times New Roman" panose="02020603050405020304" pitchFamily="18" charset="0"/>
              </a:rPr>
              <a:t>неориентируемые</a:t>
            </a:r>
            <a:r>
              <a:rPr lang="ru-RU" altLang="ru-RU" sz="2800" dirty="0">
                <a:cs typeface="Times New Roman" panose="02020603050405020304" pitchFamily="18" charset="0"/>
              </a:rPr>
              <a:t> поверхности.</a:t>
            </a:r>
          </a:p>
        </p:txBody>
      </p:sp>
      <p:sp>
        <p:nvSpPr>
          <p:cNvPr id="156676" name="Text Box 4">
            <a:extLst>
              <a:ext uri="{FF2B5EF4-FFF2-40B4-BE49-F238E27FC236}">
                <a16:creationId xmlns:a16="http://schemas.microsoft.com/office/drawing/2014/main" id="{7D0AF28C-C07C-4BF5-9234-AA975D14E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а), в), г).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156679" name="Picture 7">
            <a:extLst>
              <a:ext uri="{FF2B5EF4-FFF2-40B4-BE49-F238E27FC236}">
                <a16:creationId xmlns:a16="http://schemas.microsoft.com/office/drawing/2014/main" id="{CF82F911-4B29-4DE6-B3B9-C1A1F871F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0"/>
            <a:ext cx="7407275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>
            <a:extLst>
              <a:ext uri="{FF2B5EF4-FFF2-40B4-BE49-F238E27FC236}">
                <a16:creationId xmlns:a16="http://schemas.microsoft.com/office/drawing/2014/main" id="{EA537E86-A005-4C13-8FCE-837967D8DA9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203779" name="Text Box 3">
            <a:extLst>
              <a:ext uri="{FF2B5EF4-FFF2-40B4-BE49-F238E27FC236}">
                <a16:creationId xmlns:a16="http://schemas.microsoft.com/office/drawing/2014/main" id="{6130DB0A-DACB-4E44-B254-520A0102A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Является ли ориентируемой поверхность, изображенная на рисунке</a:t>
            </a:r>
            <a:r>
              <a:rPr lang="ru-RU" altLang="ru-RU" sz="2800" dirty="0"/>
              <a:t>, составленная из четырехугольников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3780" name="Text Box 4">
            <a:extLst>
              <a:ext uri="{FF2B5EF4-FFF2-40B4-BE49-F238E27FC236}">
                <a16:creationId xmlns:a16="http://schemas.microsoft.com/office/drawing/2014/main" id="{3D57264B-1F0B-4DE1-8FE3-8720F8624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Нет.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graphicFrame>
        <p:nvGraphicFramePr>
          <p:cNvPr id="203782" name="Object 6">
            <a:extLst>
              <a:ext uri="{FF2B5EF4-FFF2-40B4-BE49-F238E27FC236}">
                <a16:creationId xmlns:a16="http://schemas.microsoft.com/office/drawing/2014/main" id="{4D65D1DA-2569-41C8-B43A-9A233B52E1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079714"/>
              </p:ext>
            </p:extLst>
          </p:nvPr>
        </p:nvGraphicFramePr>
        <p:xfrm>
          <a:off x="2362200" y="2095751"/>
          <a:ext cx="4419600" cy="340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420217" imgH="3409524" progId="Paint.Picture">
                  <p:embed/>
                </p:oleObj>
              </mc:Choice>
              <mc:Fallback>
                <p:oleObj name="Точечный рисунок" r:id="rId3" imgW="4420217" imgH="3409524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095751"/>
                        <a:ext cx="4419600" cy="340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912</Words>
  <Application>Microsoft Office PowerPoint</Application>
  <PresentationFormat>Экран (4:3)</PresentationFormat>
  <Paragraphs>80</Paragraphs>
  <Slides>16</Slides>
  <Notes>16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Times New Roman</vt:lpstr>
      <vt:lpstr>Оформление по умолчанию</vt:lpstr>
      <vt:lpstr>Точечный рисунок</vt:lpstr>
      <vt:lpstr>ОРИЕНТАЦИЯ ПОВЕРХНОСТИ. ЛИСТ МЁБИУСА</vt:lpstr>
      <vt:lpstr>Презентация PowerPoint</vt:lpstr>
      <vt:lpstr>Лист Мёбиуса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Сфера, вписанная в куб</dc:title>
  <dc:creator>*</dc:creator>
  <cp:lastModifiedBy>Смирнов Владимир Алексеевич</cp:lastModifiedBy>
  <cp:revision>55</cp:revision>
  <dcterms:created xsi:type="dcterms:W3CDTF">2006-06-14T12:10:42Z</dcterms:created>
  <dcterms:modified xsi:type="dcterms:W3CDTF">2021-07-15T10:35:15Z</dcterms:modified>
</cp:coreProperties>
</file>