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93" r:id="rId3"/>
    <p:sldId id="259" r:id="rId4"/>
    <p:sldId id="272" r:id="rId5"/>
    <p:sldId id="267" r:id="rId6"/>
    <p:sldId id="268" r:id="rId7"/>
    <p:sldId id="269" r:id="rId8"/>
    <p:sldId id="273" r:id="rId9"/>
    <p:sldId id="274" r:id="rId10"/>
    <p:sldId id="275" r:id="rId11"/>
    <p:sldId id="276" r:id="rId12"/>
    <p:sldId id="277" r:id="rId13"/>
    <p:sldId id="270" r:id="rId14"/>
    <p:sldId id="282" r:id="rId15"/>
    <p:sldId id="283" r:id="rId16"/>
    <p:sldId id="281" r:id="rId17"/>
    <p:sldId id="278" r:id="rId18"/>
    <p:sldId id="279" r:id="rId19"/>
    <p:sldId id="280" r:id="rId20"/>
    <p:sldId id="284" r:id="rId21"/>
    <p:sldId id="285" r:id="rId22"/>
    <p:sldId id="286" r:id="rId23"/>
    <p:sldId id="288" r:id="rId24"/>
    <p:sldId id="289" r:id="rId25"/>
    <p:sldId id="290" r:id="rId26"/>
    <p:sldId id="291" r:id="rId27"/>
    <p:sldId id="292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78" autoAdjust="0"/>
    <p:restoredTop sz="90803" autoAdjust="0"/>
  </p:normalViewPr>
  <p:slideViewPr>
    <p:cSldViewPr>
      <p:cViewPr varScale="1">
        <p:scale>
          <a:sx n="95" d="100"/>
          <a:sy n="95" d="100"/>
        </p:scale>
        <p:origin x="1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FC800C3-D62F-4CB0-85E5-EF4F4117F1E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A4E8D53-CA58-4632-8CE7-3AB3999D98D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2E73CCE7-5D88-4C43-8830-D67A914A6E28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37DA41C4-8985-43EB-8A14-599126B51C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E921C630-9A95-4395-8170-9FAD774D51C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5FA6A778-DC05-4ED7-89AC-8A930C4C94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156E8D-5888-4EFA-A7F0-2E197C8D1AF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CC856FB-EFC9-4884-9CD6-DDE00C4DEC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5B088D-1C32-4CE8-ACB6-D0D7433A102D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F37B16B1-BA05-4BFD-B49B-A6A7C5B8AA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04A35388-8133-43E8-90C3-ED7255CA45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B3710F-8BEE-4170-9947-B55E83B09F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810577-4F99-4EF6-94A8-DBB1D449C6A0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F1B93FA5-D3F7-4337-9DA6-C011B79F8E2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EF93131-7A10-4BC6-B1BA-3F66D8617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33858F9-B799-4A2E-995A-7F2BD32993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21744-5C7D-46B1-88B2-6299270AE93E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8AD93A7C-485F-4814-8D6C-F3AD73ACB16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FE30B64-7EEE-459C-94F6-034F39176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B84FC8-0736-41CE-916F-B956A6DAB1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A6E68E-8180-47F2-9FC1-DDE540BAF2F1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7A405759-8D3B-4274-B872-31FD31E583E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84C42A76-64EF-485E-9D06-125F858950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75E847-62A2-4AA6-9320-731D38750D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34C1E2-B33F-47F2-B7C9-EC0F6C377389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B7867944-3DA4-4DB0-8634-3EE913BEAC5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1EFFB96E-F4CB-47F1-9A36-657EEABDF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293649-102E-4276-8191-9E4A936718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A7E295-7663-49BA-9147-A27F73F98CB1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6E136E2E-62AC-4CE4-940D-C171560330F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E8323E3-7870-45B8-B49B-26A797408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5675C64-2F97-4A92-96A6-A0E23AD956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45E691-953F-4F8F-80C9-C31EBF3C6A2E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2E3861E3-2B40-4BEF-A6FE-289DE3403FF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38AC958E-83B8-4CDC-8EC4-7B9E4F51AD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B193A5-7A43-45B7-9233-00DF65A7BE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31F9FE-63F6-4F10-8C3D-967B7AA53D90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E0A626C7-DF7F-40D9-8C32-14537097635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2138F162-9D8C-432A-916C-4F6F30ED1C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BED5C4-6B15-48A2-8C9F-62D5BA8693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19A42A-E35C-437F-B389-EB4AABC0ED85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CD4A5883-AA77-4972-A909-C8DC2EA8D0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E54254AE-79B0-4A00-944F-589422CFA0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B3D4FA-1B74-4C1B-A621-F89AA13272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EAC9A-A359-4E70-9F42-A52A8C746631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53250" name="Rectangle 1026">
            <a:extLst>
              <a:ext uri="{FF2B5EF4-FFF2-40B4-BE49-F238E27FC236}">
                <a16:creationId xmlns:a16="http://schemas.microsoft.com/office/drawing/2014/main" id="{29629343-B400-4030-8313-174AD8929FA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1027">
            <a:extLst>
              <a:ext uri="{FF2B5EF4-FFF2-40B4-BE49-F238E27FC236}">
                <a16:creationId xmlns:a16="http://schemas.microsoft.com/office/drawing/2014/main" id="{BB411FAB-159E-484C-9837-38E82FB620F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2D8CA9-E9C7-4249-B391-4CA09D5A93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43898B-180E-448C-AB2A-EFA821E3955A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3A00F77C-D564-4AAA-9DFB-4C0B0C27336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80F8397A-7382-45C0-9E79-B2A6E6E9C64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CC856FB-EFC9-4884-9CD6-DDE00C4DEC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5B088D-1C32-4CE8-ACB6-D0D7433A102D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F37B16B1-BA05-4BFD-B49B-A6A7C5B8AA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04A35388-8133-43E8-90C3-ED7255CA45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855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F8E6AE-C4DE-4E4B-BF80-5D26FE7C68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A437E3-0F80-4A6B-9E73-529E4C99B164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1087D4D4-15F2-46AD-BCAC-D4E0E79EE5A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80A17488-F03F-4077-B54A-5666CCB3F02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D6FDC4-EE9E-4A47-AC37-7740FFE9A6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A3F0FA-73BA-4C06-A1AE-93C415257C8E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D4E2BA2D-ED59-408C-8FC8-AF96C8B749B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5664171C-F66C-474C-ABFA-2DBF3844A6F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140985-8D44-448F-90A3-72F1143C34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974A68-CCC4-4ED6-B9BB-92618F8D309D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382CEC70-100E-402A-9AF5-7669FA6FBDA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25C883EC-65C4-4D02-9046-BFBBDBFEA4A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9E4C0A-FBFF-4FB2-B3EE-994B5B8CE9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940FC5-D0B6-4D8D-A2B4-A72B0ADE2DCC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050DB06D-400A-476D-BE76-ED59DE3549E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8ECA0D15-6FC1-4425-ACCB-4574E345FF2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C5E49B-BFF2-427C-BA84-80D9F8843A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7AF85F-4D0D-4E0F-87E2-028A227E1FF0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D84F00A6-3404-4875-B0D5-6F96E390AB1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5BDC22A0-48B5-4FEB-87AD-8A3B494DEA6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7F2108-B030-4413-8AE2-CD9FDEE4A0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BD3EC-734C-4134-BA79-78D43A64B5ED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B5D13D57-F526-4E26-8AE4-539690FC196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38574C50-4FF1-4F8A-B3EC-F61FBEA590B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906C98-E4AC-48F0-AD23-0E5CC21B39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D013AA-F834-4D03-86EE-7FC024F672A2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EF87E026-6DF7-41B1-A49E-9D1C2ADB1A0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1B03B911-FB0B-4069-B558-76B86064F4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7EEBBA-693F-4AEA-8F25-9FD6F81CA8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7C3903-40DA-4468-B072-2E2CF370ECED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35CCC0A7-90FD-4E0C-9917-234DFE5B9F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B15A084-AA33-4473-81DA-3CECE42E24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AA243F-4196-4E96-9F99-333D27C18A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0688F3-8B01-43D8-9CAD-A0D91BD9370C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16FF7896-54B1-470D-AA27-303CFE92933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9EA2ECA-58C2-4927-AB4E-24B92FEF5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F71CB0-0B82-408F-B2A0-E3ED4D5ADE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0F77F0-EAFD-499D-9398-10B22C9619A8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FD0619A3-36C3-486B-90CD-85604AE407C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D7F075B-CB5D-418D-8D42-2E332FD06B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BA7123-B644-47BF-BF5B-DC4FA34C4F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D2A842-24A4-464E-B2DC-DC25407C245F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0EAD2B09-8C46-44EC-A8F6-4107D3B14B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D16F0CA0-FA45-43C6-86AE-DE66DAFC97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B2862CC-0906-45C1-B815-4B21187623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14F2DC-CA0B-4388-A3D0-1CCC8A9E693D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BCA7D880-AB76-46DB-BAC9-6048D81D1D0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EDF6BC3-8CC0-4DA6-A0F8-17D3CFF462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B63D189-8669-4FE4-ACD5-FADCF16130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3972C-E0B1-4076-BC1F-0796629DB326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527F1268-F721-4B42-BF36-7430158220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4CE7BACE-BD51-40F6-B24B-845E7AE7D7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C72037-FE87-47A0-A752-A7A2392AC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223128-1051-4625-B2D1-C651429777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020B6C-DCE1-407B-B24A-CD85EE2AE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EABAA0-1E2A-4BB2-9D3E-24A1FC9A0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4DD59D-BDDC-4AE6-9794-E4A9EEA6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E3D14-5C56-4B6C-8392-7594BF17CA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7287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2563DC-507B-4FB3-9E0A-989A5FE19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CF1E317-FBA2-4307-BD04-49A6A4519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CCABF2-6203-4A95-B3F4-098D2F9EC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5B86E2-9A86-4EC4-9D10-DFA7762F9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834CFB-9E78-43AE-828E-2D9C27CDF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1182E-BB30-4544-93D4-7C3E733D53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183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2B17918-92B4-437D-8BC8-694364C774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1368B69-BE82-4ABB-9F7D-8F9025A7C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F8B681-E1AC-44C1-AD77-115560CE2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52DE6F-B6E4-4354-A2DC-83487F7A8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6F9B67-FD3F-4182-9D58-94E3A85A3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F0626-2008-4398-BA72-32F4B983D7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791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AF5AF6-00B9-4C14-A236-2BE6DC1CB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B3D4C2-3469-49A0-A1C4-EE6995528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FB5036-BA66-4FBE-926C-C8486C9F3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CEE1CF-0745-44A6-8DA4-20BEFEA5C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8E80CF-DFB5-4091-B511-D88FDD323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CD400-2750-4EF1-9007-91EA423D78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622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A52C4F-5A65-441B-8C10-99761A709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A769BA-2A07-4719-90E4-0997AD1E1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5702C2-521F-4E76-9D8A-25EDD2812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828987-E323-4B8B-B639-E9FE8631A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F2D800-3557-47F8-9E6B-364EE0145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00511-5A10-448F-B0A4-8B2DCF13F1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856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DACBBA-4E1E-4F60-8BD1-3817E3672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5D28B5-42CB-424A-808C-9E354102BF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503067E-E617-47EC-A992-03C71DE2F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57BE7D-8980-4F79-B47C-222F04E28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814247F-B004-4DFC-A8E0-0E67C8921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30F84B-0C0F-44DA-83F0-7D59F55F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0B034-A1C8-42AD-A9DA-F2B1AA5014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894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F1B52F-82A4-44A5-B4E8-726414D7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65790F-A84B-44FF-BBA0-6D191ED29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44942A8-9E36-4E07-A7CA-CA12C7674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38C4E13-00B3-409A-9DBE-E12F9A78F9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74E05EC-7AFF-4C35-B5D4-3A02C768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FB05FA6-AACA-4F3C-B547-EEB3D425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7481A71-51F7-4E1E-A757-B325886C0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24420DC-7DC6-4F28-B3EF-B6AF9120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8BC63-6C41-4AE8-B65A-A86FA8548D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349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83EF48-226C-4CEE-82D9-2A255F421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B19843B-36A6-4522-9C28-C5B6FA6AA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710EE9-B210-440A-9139-422A48914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D617AE4-8733-4CEC-A90D-DF415F812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70B00-16BE-4F5D-9D74-7519C4C899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357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D631FF2-CE2C-4C52-9BC7-B29DD9D4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8B0E412-7FAF-4F9D-8EB1-1EC5BFEEF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26C257D-43CA-4E07-9967-ABD795F2D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941B3-8C81-4368-A907-6D034D8BD1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446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293419-2EFD-433A-83E1-1ED97CE7E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B021E9-0F5D-4895-BED9-68054FB38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1F245C7-8F00-4585-87E8-D8DFFA848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6480A7-DCDA-4B19-AABA-B5BAB25B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4540A3-74B9-4AD0-9EF5-B5AC51AF7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2EF30A-28A3-46AC-AC7C-4DC19CE16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6EC12-C059-4589-B071-FBF105D7E2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644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940AC6-5F36-4CCC-A668-BDBBE4FC7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3A6C150-5DC7-4339-9820-FA813E758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8C9A38-6312-4D55-8360-3E251598A4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EBBA0C4-5D73-4A47-B371-30B5983C2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C46FD6-6A8B-46B9-B2FA-17277178D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04FBE5-028F-4069-9978-A5B3AC79A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1D4E2-4CE2-4CAD-949F-EEB60E0FB5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992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CFB9952-CC9A-4A41-B73B-5ADFA9599B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663E17E-BE99-4DD7-91BC-33AC63B259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159B3E0-21AE-4F02-B027-7832C800F6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B42CB2D-CBFD-4DAF-98C1-048FEC95CD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C8F2311-987A-4677-AA5C-F4C4E959A92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C9317D-727A-4F16-974F-0DCF5CFC2F7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0CB9A73-B1CB-40EE-B50F-7BBFC65B09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2204864"/>
            <a:ext cx="8568952" cy="2048272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Моделирование многогранников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35875A2-EBAD-45DE-ADB4-7D57BA8CA5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6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A6196319-704B-4287-9E82-3B929E345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Ук</a:t>
            </a:r>
            <a:r>
              <a:rPr lang="ru-RU" altLang="ru-RU" sz="2800" dirty="0">
                <a:cs typeface="Times New Roman" panose="02020603050405020304" pitchFamily="18" charset="0"/>
              </a:rPr>
              <a:t>ажите фигуры, которые являются развёртками пирамид. </a:t>
            </a: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809B1584-7B6D-49FE-B7CB-9A5848DBC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а), в), г), д). </a:t>
            </a:r>
          </a:p>
        </p:txBody>
      </p:sp>
      <p:pic>
        <p:nvPicPr>
          <p:cNvPr id="21510" name="Picture 6">
            <a:extLst>
              <a:ext uri="{FF2B5EF4-FFF2-40B4-BE49-F238E27FC236}">
                <a16:creationId xmlns:a16="http://schemas.microsoft.com/office/drawing/2014/main" id="{676888D9-B5BF-47D0-9739-25B5562B7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2559050"/>
            <a:ext cx="83693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1C6D294-79BA-4E32-BF41-FC29F84406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7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C1CCA468-DDB4-4CC1-A35E-50C4AC362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Развёрткой какого многогранника может служить пентаграмма</a:t>
            </a:r>
            <a:r>
              <a:rPr lang="en-US" altLang="ru-RU" sz="2800" dirty="0"/>
              <a:t>?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207F7002-41E2-4A6E-B0BF-68B6A051F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Правильной пятиугольной пирамиды. </a:t>
            </a:r>
          </a:p>
        </p:txBody>
      </p:sp>
      <p:pic>
        <p:nvPicPr>
          <p:cNvPr id="22534" name="Picture 6">
            <a:extLst>
              <a:ext uri="{FF2B5EF4-FFF2-40B4-BE49-F238E27FC236}">
                <a16:creationId xmlns:a16="http://schemas.microsoft.com/office/drawing/2014/main" id="{AE374D44-D4FE-4E4D-AD6A-6ECB7069C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57400"/>
            <a:ext cx="3195638" cy="29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189B1C5-05BF-459B-BC37-F6667DB59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8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85A22A70-ED67-4BD7-BA74-F8AFE2C85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066800"/>
            <a:ext cx="878497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Является ли фигура, изображенная на рисунке, развёрткой некоторого параллелепипеда? </a:t>
            </a: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E38A2308-CAEC-4098-B449-2597439CD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Нет.</a:t>
            </a:r>
          </a:p>
        </p:txBody>
      </p:sp>
      <p:pic>
        <p:nvPicPr>
          <p:cNvPr id="23558" name="Picture 6">
            <a:extLst>
              <a:ext uri="{FF2B5EF4-FFF2-40B4-BE49-F238E27FC236}">
                <a16:creationId xmlns:a16="http://schemas.microsoft.com/office/drawing/2014/main" id="{0A0C8E2A-5FA0-45E9-9D57-E02F1CADF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362200"/>
            <a:ext cx="3322638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A419FC2-1EAC-48F0-84E9-39608903D5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9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487F4797-F633-4C65-9D27-792BB4AD6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096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На рисунке укажите развёртки </a:t>
            </a:r>
            <a:r>
              <a:rPr lang="ru-RU" altLang="ru-RU" sz="2800"/>
              <a:t>октаэдра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6D14BDD2-7ADA-486F-816A-A25A0F954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Фигуры 6, 9 и 10. </a:t>
            </a:r>
          </a:p>
        </p:txBody>
      </p:sp>
      <p:pic>
        <p:nvPicPr>
          <p:cNvPr id="16391" name="Picture 7">
            <a:extLst>
              <a:ext uri="{FF2B5EF4-FFF2-40B4-BE49-F238E27FC236}">
                <a16:creationId xmlns:a16="http://schemas.microsoft.com/office/drawing/2014/main" id="{CA48A77B-A260-416E-BD12-6609E1DC6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7491413" cy="341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E149E6BC-7ADB-4DDE-95BA-53AB7C3ADF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10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F108D4CC-CE81-4CE8-B409-F26084F86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Развертка какого многогранника изображена на рисунке?</a:t>
            </a:r>
          </a:p>
        </p:txBody>
      </p:sp>
      <p:sp>
        <p:nvSpPr>
          <p:cNvPr id="48132" name="Text Box 4">
            <a:extLst>
              <a:ext uri="{FF2B5EF4-FFF2-40B4-BE49-F238E27FC236}">
                <a16:creationId xmlns:a16="http://schemas.microsoft.com/office/drawing/2014/main" id="{D3D4EC05-F06D-418F-B3FB-DFA4C8DFD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Икосаэдра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8134" name="Picture 6">
            <a:extLst>
              <a:ext uri="{FF2B5EF4-FFF2-40B4-BE49-F238E27FC236}">
                <a16:creationId xmlns:a16="http://schemas.microsoft.com/office/drawing/2014/main" id="{88B488CE-0136-41DE-A4E5-3BA8F703D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057400"/>
            <a:ext cx="4949825" cy="233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D09E8DCA-EBC4-44F2-9F81-4E7AAE7DAF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1</a:t>
            </a:r>
            <a:r>
              <a:rPr lang="ru-RU" altLang="ru-RU" sz="28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5A7CE957-B8BD-4D20-9904-F239F743D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Развертка какого многогранника изображена на рисунке?</a:t>
            </a:r>
          </a:p>
        </p:txBody>
      </p:sp>
      <p:sp>
        <p:nvSpPr>
          <p:cNvPr id="50180" name="Text Box 4">
            <a:extLst>
              <a:ext uri="{FF2B5EF4-FFF2-40B4-BE49-F238E27FC236}">
                <a16:creationId xmlns:a16="http://schemas.microsoft.com/office/drawing/2014/main" id="{75DDF469-A579-477E-ADA8-A5353D372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Додекаэдра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0182" name="Picture 6">
            <a:extLst>
              <a:ext uri="{FF2B5EF4-FFF2-40B4-BE49-F238E27FC236}">
                <a16:creationId xmlns:a16="http://schemas.microsoft.com/office/drawing/2014/main" id="{E1609C30-B87E-46E1-8498-A3ABC273AD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81200"/>
            <a:ext cx="4683125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569B76B1-EA9C-49AB-BC3C-1A26034D78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1</a:t>
            </a:r>
            <a:r>
              <a:rPr lang="ru-RU" altLang="ru-RU" sz="28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36D619FA-7E5C-4AFA-A74B-B9712704E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36613"/>
            <a:ext cx="8496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/>
              <a:t>Может ли развёрткой многогранника быть квадрат?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2B7FF0A7-17C6-4B3E-8239-8C412F95D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DB851345-4E57-4DFD-A215-AF3079CD2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46086" name="Group 6">
            <a:extLst>
              <a:ext uri="{FF2B5EF4-FFF2-40B4-BE49-F238E27FC236}">
                <a16:creationId xmlns:a16="http://schemas.microsoft.com/office/drawing/2014/main" id="{93E0D13B-88D5-4FBD-BFB2-BE5D85712797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133600"/>
            <a:ext cx="5032375" cy="3810000"/>
            <a:chOff x="480" y="1344"/>
            <a:chExt cx="3170" cy="2400"/>
          </a:xfrm>
        </p:grpSpPr>
        <p:sp>
          <p:nvSpPr>
            <p:cNvPr id="46087" name="Text Box 7">
              <a:extLst>
                <a:ext uri="{FF2B5EF4-FFF2-40B4-BE49-F238E27FC236}">
                  <a16:creationId xmlns:a16="http://schemas.microsoft.com/office/drawing/2014/main" id="{B0144F95-E8A0-4B83-BA24-AA40CC248D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456"/>
              <a:ext cx="19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/>
                <a:t>Да.   </a:t>
              </a:r>
            </a:p>
          </p:txBody>
        </p:sp>
        <p:pic>
          <p:nvPicPr>
            <p:cNvPr id="46088" name="Picture 8">
              <a:extLst>
                <a:ext uri="{FF2B5EF4-FFF2-40B4-BE49-F238E27FC236}">
                  <a16:creationId xmlns:a16="http://schemas.microsoft.com/office/drawing/2014/main" id="{F9772C72-2F3D-47EC-93B5-4BB0AF178B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1" y="1344"/>
              <a:ext cx="1949" cy="1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>
            <a:extLst>
              <a:ext uri="{FF2B5EF4-FFF2-40B4-BE49-F238E27FC236}">
                <a16:creationId xmlns:a16="http://schemas.microsoft.com/office/drawing/2014/main" id="{D5ABB9F0-BF4D-45B0-B8E7-F2BC074602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35843" name="Text Box 1027">
            <a:extLst>
              <a:ext uri="{FF2B5EF4-FFF2-40B4-BE49-F238E27FC236}">
                <a16:creationId xmlns:a16="http://schemas.microsoft.com/office/drawing/2014/main" id="{0A4F9350-052C-4A76-9A89-6DCAACB5B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609600"/>
            <a:ext cx="8496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Ребро правильного тетраэдра равняется 1 см. Найдите площадь его развёртки.</a:t>
            </a:r>
          </a:p>
        </p:txBody>
      </p:sp>
      <p:sp>
        <p:nvSpPr>
          <p:cNvPr id="35847" name="Rectangle 1031">
            <a:extLst>
              <a:ext uri="{FF2B5EF4-FFF2-40B4-BE49-F238E27FC236}">
                <a16:creationId xmlns:a16="http://schemas.microsoft.com/office/drawing/2014/main" id="{BB373F37-EAF3-4034-A49A-9C679745B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35848" name="Group 1032">
            <a:extLst>
              <a:ext uri="{FF2B5EF4-FFF2-40B4-BE49-F238E27FC236}">
                <a16:creationId xmlns:a16="http://schemas.microsoft.com/office/drawing/2014/main" id="{CA4E15D1-5C69-4B52-B4A9-C1485D8B67CF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486400"/>
            <a:ext cx="7924800" cy="457200"/>
            <a:chOff x="480" y="3456"/>
            <a:chExt cx="4992" cy="288"/>
          </a:xfrm>
        </p:grpSpPr>
        <p:sp>
          <p:nvSpPr>
            <p:cNvPr id="35844" name="Text Box 1028">
              <a:extLst>
                <a:ext uri="{FF2B5EF4-FFF2-40B4-BE49-F238E27FC236}">
                  <a16:creationId xmlns:a16="http://schemas.microsoft.com/office/drawing/2014/main" id="{5C628D5A-E224-4F6E-BA64-1758F05EE6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456"/>
              <a:ext cx="49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        </a:t>
              </a:r>
              <a:r>
                <a:rPr lang="ru-RU" altLang="ru-RU"/>
                <a:t>см</a:t>
              </a:r>
              <a:r>
                <a:rPr lang="ru-RU" altLang="ru-RU" baseline="30000"/>
                <a:t>2</a:t>
              </a:r>
              <a:r>
                <a:rPr lang="ru-RU" altLang="ru-RU"/>
                <a:t>.</a:t>
              </a:r>
              <a:endParaRPr lang="ru-RU" altLang="ru-RU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5846" name="Object 1030">
              <a:extLst>
                <a:ext uri="{FF2B5EF4-FFF2-40B4-BE49-F238E27FC236}">
                  <a16:creationId xmlns:a16="http://schemas.microsoft.com/office/drawing/2014/main" id="{27CFB8A9-67C5-4E2D-AB37-5EA97BF746E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56" y="3475"/>
            <a:ext cx="25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06080" imgH="393480" progId="Equation.DSMT4">
                    <p:embed/>
                  </p:oleObj>
                </mc:Choice>
                <mc:Fallback>
                  <p:oleObj name="Equation" r:id="rId3" imgW="406080" imgH="393480" progId="Equation.DSMT4">
                    <p:embed/>
                    <p:pic>
                      <p:nvPicPr>
                        <p:cNvPr id="0" name="Object 10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6" y="3475"/>
                          <a:ext cx="256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5851" name="Picture 1035">
            <a:extLst>
              <a:ext uri="{FF2B5EF4-FFF2-40B4-BE49-F238E27FC236}">
                <a16:creationId xmlns:a16="http://schemas.microsoft.com/office/drawing/2014/main" id="{9A413D3A-861A-4085-99DE-EFEDB2ED2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175" y="1925638"/>
            <a:ext cx="2532063" cy="300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DB5036F7-FB7F-4568-97FD-A325D62AE3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F818A75C-6576-4443-978A-061601FC6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609600"/>
            <a:ext cx="8496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Ребро правильного гексаэдра равняется 2 </a:t>
            </a:r>
            <a:r>
              <a:rPr lang="ru-RU" altLang="ru-RU" sz="2800" dirty="0" err="1"/>
              <a:t>дм</a:t>
            </a:r>
            <a:r>
              <a:rPr lang="ru-RU" altLang="ru-RU" sz="2800" dirty="0"/>
              <a:t>. Найдите площадь его развёртки.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2598D241-ED28-4FA5-9214-A2843E422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8918" name="Text Box 6">
            <a:extLst>
              <a:ext uri="{FF2B5EF4-FFF2-40B4-BE49-F238E27FC236}">
                <a16:creationId xmlns:a16="http://schemas.microsoft.com/office/drawing/2014/main" id="{1308C36B-291D-4D12-A437-FB8E61F44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24 дм</a:t>
            </a:r>
            <a:r>
              <a:rPr lang="ru-RU" altLang="ru-RU" baseline="30000"/>
              <a:t>2</a:t>
            </a:r>
            <a:r>
              <a:rPr lang="ru-RU" altLang="ru-RU"/>
              <a:t>.</a:t>
            </a:r>
          </a:p>
        </p:txBody>
      </p:sp>
      <p:pic>
        <p:nvPicPr>
          <p:cNvPr id="38920" name="Picture 8">
            <a:extLst>
              <a:ext uri="{FF2B5EF4-FFF2-40B4-BE49-F238E27FC236}">
                <a16:creationId xmlns:a16="http://schemas.microsoft.com/office/drawing/2014/main" id="{8CFAC500-17D7-4556-BDE9-4E0E62707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81200"/>
            <a:ext cx="3430588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DB125242-7F62-4934-8F0C-7D88AB4DC8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2AB2B5D6-0891-40EE-88D1-314E81232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609600"/>
            <a:ext cx="84963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Ребро правильного: а) октаэдра; б) икосаэдра равно 4 мм. Найдите площадь его развёртки. 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B045ADAB-6764-4C5D-AF8C-039979E21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D86B73BA-F313-44FF-8CD3-61215F96E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40970" name="Group 10">
            <a:extLst>
              <a:ext uri="{FF2B5EF4-FFF2-40B4-BE49-F238E27FC236}">
                <a16:creationId xmlns:a16="http://schemas.microsoft.com/office/drawing/2014/main" id="{ED6C08D7-9A97-481A-9F5B-92B17E0218C0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5486400"/>
            <a:ext cx="3089275" cy="457200"/>
            <a:chOff x="480" y="3456"/>
            <a:chExt cx="1946" cy="288"/>
          </a:xfrm>
        </p:grpSpPr>
        <p:sp>
          <p:nvSpPr>
            <p:cNvPr id="40965" name="Text Box 5">
              <a:extLst>
                <a:ext uri="{FF2B5EF4-FFF2-40B4-BE49-F238E27FC236}">
                  <a16:creationId xmlns:a16="http://schemas.microsoft.com/office/drawing/2014/main" id="{6A7B4524-385C-4EB3-A913-373E35AB95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456"/>
              <a:ext cx="19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  <a:r>
                <a:rPr lang="ru-RU" altLang="ru-RU"/>
                <a:t>а)            мм</a:t>
              </a:r>
              <a:r>
                <a:rPr lang="ru-RU" altLang="ru-RU" baseline="30000"/>
                <a:t>2</a:t>
              </a:r>
              <a:r>
                <a:rPr lang="ru-RU" altLang="ru-RU"/>
                <a:t>;   </a:t>
              </a:r>
            </a:p>
          </p:txBody>
        </p:sp>
        <p:graphicFrame>
          <p:nvGraphicFramePr>
            <p:cNvPr id="40966" name="Object 6">
              <a:extLst>
                <a:ext uri="{FF2B5EF4-FFF2-40B4-BE49-F238E27FC236}">
                  <a16:creationId xmlns:a16="http://schemas.microsoft.com/office/drawing/2014/main" id="{34112EA9-5ABF-42D5-856F-9800B5501F1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83" y="3475"/>
            <a:ext cx="44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98400" imgH="393480" progId="Equation.DSMT4">
                    <p:embed/>
                  </p:oleObj>
                </mc:Choice>
                <mc:Fallback>
                  <p:oleObj name="Equation" r:id="rId3" imgW="698400" imgH="39348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3" y="3475"/>
                          <a:ext cx="440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0971" name="Group 11">
            <a:extLst>
              <a:ext uri="{FF2B5EF4-FFF2-40B4-BE49-F238E27FC236}">
                <a16:creationId xmlns:a16="http://schemas.microsoft.com/office/drawing/2014/main" id="{B75D3632-E914-440F-99B4-216EA9654746}"/>
              </a:ext>
            </a:extLst>
          </p:cNvPr>
          <p:cNvGrpSpPr>
            <a:grpSpLocks/>
          </p:cNvGrpSpPr>
          <p:nvPr/>
        </p:nvGrpSpPr>
        <p:grpSpPr bwMode="auto">
          <a:xfrm>
            <a:off x="4140200" y="5486400"/>
            <a:ext cx="3671888" cy="457200"/>
            <a:chOff x="2608" y="3456"/>
            <a:chExt cx="2313" cy="288"/>
          </a:xfrm>
        </p:grpSpPr>
        <p:sp>
          <p:nvSpPr>
            <p:cNvPr id="40968" name="Text Box 8">
              <a:extLst>
                <a:ext uri="{FF2B5EF4-FFF2-40B4-BE49-F238E27FC236}">
                  <a16:creationId xmlns:a16="http://schemas.microsoft.com/office/drawing/2014/main" id="{BE199379-EB01-4CD8-B12A-999F2E016F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3456"/>
              <a:ext cx="231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б)            мм</a:t>
              </a:r>
              <a:r>
                <a:rPr lang="ru-RU" altLang="ru-RU" baseline="30000"/>
                <a:t>2</a:t>
              </a:r>
              <a:r>
                <a:rPr lang="ru-RU" altLang="ru-RU"/>
                <a:t>.   </a:t>
              </a:r>
            </a:p>
          </p:txBody>
        </p:sp>
        <p:graphicFrame>
          <p:nvGraphicFramePr>
            <p:cNvPr id="40969" name="Object 9">
              <a:extLst>
                <a:ext uri="{FF2B5EF4-FFF2-40B4-BE49-F238E27FC236}">
                  <a16:creationId xmlns:a16="http://schemas.microsoft.com/office/drawing/2014/main" id="{2A4E929C-0972-4357-8412-115D0FB7BC0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80" y="3475"/>
            <a:ext cx="44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698400" imgH="393480" progId="Equation.DSMT4">
                    <p:embed/>
                  </p:oleObj>
                </mc:Choice>
                <mc:Fallback>
                  <p:oleObj name="Equation" r:id="rId5" imgW="698400" imgH="39348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3475"/>
                          <a:ext cx="440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0972" name="Picture 12">
            <a:extLst>
              <a:ext uri="{FF2B5EF4-FFF2-40B4-BE49-F238E27FC236}">
                <a16:creationId xmlns:a16="http://schemas.microsoft.com/office/drawing/2014/main" id="{0E7366D0-B0E0-44DC-BB41-81050BF1D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2863850" cy="302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73" name="Picture 13">
            <a:extLst>
              <a:ext uri="{FF2B5EF4-FFF2-40B4-BE49-F238E27FC236}">
                <a16:creationId xmlns:a16="http://schemas.microsoft.com/office/drawing/2014/main" id="{5350F1C9-1BFA-4B47-B6DC-4F0DD6B61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676400"/>
            <a:ext cx="3067050" cy="341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Text Box 11">
            <a:extLst>
              <a:ext uri="{FF2B5EF4-FFF2-40B4-BE49-F238E27FC236}">
                <a16:creationId xmlns:a16="http://schemas.microsoft.com/office/drawing/2014/main" id="{207025E5-0D41-40D0-826E-B7EC2FB24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Если поверхность многогранника разрезать по некоторым ребрам и развернуть ее на плоскость так, чтобы все многоугольники, входящие в эту поверхность, лежали в данной плоскости, то полученная фигура на плоскости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разверткой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многогранника. Например, на рисунке изображены развертки куба и треугольной пирамиды.</a:t>
            </a:r>
            <a:endParaRPr lang="ru-RU" altLang="ru-RU" sz="2800" dirty="0"/>
          </a:p>
        </p:txBody>
      </p:sp>
      <p:pic>
        <p:nvPicPr>
          <p:cNvPr id="2060" name="Picture 12">
            <a:extLst>
              <a:ext uri="{FF2B5EF4-FFF2-40B4-BE49-F238E27FC236}">
                <a16:creationId xmlns:a16="http://schemas.microsoft.com/office/drawing/2014/main" id="{9BE89B19-3C85-4C57-A3DF-CDEB2CCCC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645024"/>
            <a:ext cx="6411913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5132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AE4E3051-04FA-4C97-A75E-4EE6526B5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1</a:t>
            </a:r>
            <a:r>
              <a:rPr lang="ru-RU" altLang="ru-RU" sz="2800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2F7579D8-11A2-4DE3-B580-F91A390F4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Развертка какого полуправильного многогранника изображена на рисунке?</a:t>
            </a:r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76344266-FAA1-4B1B-8119-95E9D5692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Усеченного тетраэдра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2230" name="Picture 6">
            <a:extLst>
              <a:ext uri="{FF2B5EF4-FFF2-40B4-BE49-F238E27FC236}">
                <a16:creationId xmlns:a16="http://schemas.microsoft.com/office/drawing/2014/main" id="{1C94F1DE-47B0-4D41-A2AA-EA63F87A8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86000"/>
            <a:ext cx="5143500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A18CD7E8-FB44-4A29-B59D-0AA578DDDC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1</a:t>
            </a:r>
            <a:r>
              <a:rPr lang="ru-RU" altLang="ru-RU" sz="280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BFADBF98-E947-4538-AF07-48221F28D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Развертка какого полуправильного многогранника изображена на рисунке?</a:t>
            </a:r>
          </a:p>
        </p:txBody>
      </p:sp>
      <p:sp>
        <p:nvSpPr>
          <p:cNvPr id="54276" name="Text Box 4">
            <a:extLst>
              <a:ext uri="{FF2B5EF4-FFF2-40B4-BE49-F238E27FC236}">
                <a16:creationId xmlns:a16="http://schemas.microsoft.com/office/drawing/2014/main" id="{E736B745-B377-47BC-9E28-75FC6A24F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Усеченного октаэдра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4278" name="Picture 6">
            <a:extLst>
              <a:ext uri="{FF2B5EF4-FFF2-40B4-BE49-F238E27FC236}">
                <a16:creationId xmlns:a16="http://schemas.microsoft.com/office/drawing/2014/main" id="{F7F80420-628B-4B02-8FC1-27BD1424D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76400"/>
            <a:ext cx="5486400" cy="346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747E2051-A6BC-4F86-9F98-6FFCFC1B30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1</a:t>
            </a:r>
            <a:r>
              <a:rPr lang="ru-RU" altLang="ru-RU" sz="2800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61B5B073-69ED-4657-9F81-5CC4E846C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Развертка какого полуправильного многогранника изображена на рисунке?</a:t>
            </a:r>
          </a:p>
        </p:txBody>
      </p:sp>
      <p:sp>
        <p:nvSpPr>
          <p:cNvPr id="56324" name="Text Box 4">
            <a:extLst>
              <a:ext uri="{FF2B5EF4-FFF2-40B4-BE49-F238E27FC236}">
                <a16:creationId xmlns:a16="http://schemas.microsoft.com/office/drawing/2014/main" id="{65CD6069-F991-4B47-A915-D54B7C99B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Усеченного куба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6326" name="Picture 6">
            <a:extLst>
              <a:ext uri="{FF2B5EF4-FFF2-40B4-BE49-F238E27FC236}">
                <a16:creationId xmlns:a16="http://schemas.microsoft.com/office/drawing/2014/main" id="{5DFA51E0-6781-406F-8EC4-7F063FFD5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05000"/>
            <a:ext cx="4343400" cy="313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D3AAF6EE-2317-44A7-9D8B-B5B2660CF2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60419" name="Text Box 3">
            <a:extLst>
              <a:ext uri="{FF2B5EF4-FFF2-40B4-BE49-F238E27FC236}">
                <a16:creationId xmlns:a16="http://schemas.microsoft.com/office/drawing/2014/main" id="{C459345C-4380-4990-A935-83BDF26C1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Развертка какого полуправильного многогранника изображена на рисунке?</a:t>
            </a:r>
          </a:p>
        </p:txBody>
      </p:sp>
      <p:sp>
        <p:nvSpPr>
          <p:cNvPr id="60420" name="Text Box 4">
            <a:extLst>
              <a:ext uri="{FF2B5EF4-FFF2-40B4-BE49-F238E27FC236}">
                <a16:creationId xmlns:a16="http://schemas.microsoft.com/office/drawing/2014/main" id="{DECD1113-B12F-423D-BC80-939EE1EEB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Кубооктаэдра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0421" name="Picture 5">
            <a:extLst>
              <a:ext uri="{FF2B5EF4-FFF2-40B4-BE49-F238E27FC236}">
                <a16:creationId xmlns:a16="http://schemas.microsoft.com/office/drawing/2014/main" id="{0C0D131C-5AED-4B8C-8571-7E5D8E705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05000"/>
            <a:ext cx="5143500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C3065161-891E-4978-BC98-E522E7785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62467" name="Text Box 3">
            <a:extLst>
              <a:ext uri="{FF2B5EF4-FFF2-40B4-BE49-F238E27FC236}">
                <a16:creationId xmlns:a16="http://schemas.microsoft.com/office/drawing/2014/main" id="{4B43B97B-B194-4ED9-B955-9614D872A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Развертка какого полуправильного многогранника изображена на рисунке?</a:t>
            </a:r>
          </a:p>
        </p:txBody>
      </p:sp>
      <p:sp>
        <p:nvSpPr>
          <p:cNvPr id="62468" name="Text Box 4">
            <a:extLst>
              <a:ext uri="{FF2B5EF4-FFF2-40B4-BE49-F238E27FC236}">
                <a16:creationId xmlns:a16="http://schemas.microsoft.com/office/drawing/2014/main" id="{70B4B6F2-DB73-447C-8371-BBC054AFB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Пятиугольной антипризмы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2469" name="Picture 5">
            <a:extLst>
              <a:ext uri="{FF2B5EF4-FFF2-40B4-BE49-F238E27FC236}">
                <a16:creationId xmlns:a16="http://schemas.microsoft.com/office/drawing/2014/main" id="{53EA3E2E-50E1-409C-BA0B-890EC8F3D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57400"/>
            <a:ext cx="4343400" cy="307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B90A2D2D-98A0-4724-9A17-B091435EC2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id="{DEAD663F-0FF6-4A72-BE70-74E519E71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Развертка какого полуправильного многогранника изображена на рисунке?</a:t>
            </a:r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0B3E07B2-5C12-47F9-93BB-B4CEE260D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Усеченный икосаэдр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64518" name="Object 6">
            <a:extLst>
              <a:ext uri="{FF2B5EF4-FFF2-40B4-BE49-F238E27FC236}">
                <a16:creationId xmlns:a16="http://schemas.microsoft.com/office/drawing/2014/main" id="{FAD06D08-B8B7-4B3C-A1CA-5EC36102D0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50988" y="1600200"/>
          <a:ext cx="6040437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6039693" imgH="3657143" progId="Paint.Picture">
                  <p:embed/>
                </p:oleObj>
              </mc:Choice>
              <mc:Fallback>
                <p:oleObj name="Точечный рисунок" r:id="rId3" imgW="6039693" imgH="3657143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0988" y="1600200"/>
                        <a:ext cx="6040437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A018E780-EC7F-4C60-94DF-7DCF7C28B8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66563" name="Text Box 3">
            <a:extLst>
              <a:ext uri="{FF2B5EF4-FFF2-40B4-BE49-F238E27FC236}">
                <a16:creationId xmlns:a16="http://schemas.microsoft.com/office/drawing/2014/main" id="{EDC5D558-5791-4663-9D75-B3EE3D283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Развертка какого полуправильного многогранника изображена на рисунке?</a:t>
            </a:r>
          </a:p>
        </p:txBody>
      </p:sp>
      <p:sp>
        <p:nvSpPr>
          <p:cNvPr id="66564" name="Text Box 4">
            <a:extLst>
              <a:ext uri="{FF2B5EF4-FFF2-40B4-BE49-F238E27FC236}">
                <a16:creationId xmlns:a16="http://schemas.microsoft.com/office/drawing/2014/main" id="{381A11B0-9023-49F3-BF92-1D732EC5F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Усеченный додекаэдр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6566" name="Picture 6">
            <a:extLst>
              <a:ext uri="{FF2B5EF4-FFF2-40B4-BE49-F238E27FC236}">
                <a16:creationId xmlns:a16="http://schemas.microsoft.com/office/drawing/2014/main" id="{09DBA1FF-DB3D-49C9-A016-D08098073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76400"/>
            <a:ext cx="6581775" cy="360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2DE4862E-1E97-44AB-BFD3-4741E673EF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23</a:t>
            </a:r>
          </a:p>
        </p:txBody>
      </p:sp>
      <p:sp>
        <p:nvSpPr>
          <p:cNvPr id="68611" name="Text Box 3">
            <a:extLst>
              <a:ext uri="{FF2B5EF4-FFF2-40B4-BE49-F238E27FC236}">
                <a16:creationId xmlns:a16="http://schemas.microsoft.com/office/drawing/2014/main" id="{0D46717E-4F52-4539-8253-2070D02F5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Развертка какого полуправильного многогранника изображена на рисунке?</a:t>
            </a:r>
          </a:p>
        </p:txBody>
      </p:sp>
      <p:sp>
        <p:nvSpPr>
          <p:cNvPr id="68612" name="Text Box 4">
            <a:extLst>
              <a:ext uri="{FF2B5EF4-FFF2-40B4-BE49-F238E27FC236}">
                <a16:creationId xmlns:a16="http://schemas.microsoft.com/office/drawing/2014/main" id="{3E02F343-9DC5-46C2-9055-2E74014F7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Икосододекаэдр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68614" name="Object 6">
            <a:extLst>
              <a:ext uri="{FF2B5EF4-FFF2-40B4-BE49-F238E27FC236}">
                <a16:creationId xmlns:a16="http://schemas.microsoft.com/office/drawing/2014/main" id="{2038FD2E-8664-4F35-9FD3-FE24263A39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1752600"/>
          <a:ext cx="5924550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5923810" imgH="3371429" progId="Paint.Picture">
                  <p:embed/>
                </p:oleObj>
              </mc:Choice>
              <mc:Fallback>
                <p:oleObj name="Точечный рисунок" r:id="rId3" imgW="5923810" imgH="3371429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752600"/>
                        <a:ext cx="5924550" cy="337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Text Box 13">
            <a:extLst>
              <a:ext uri="{FF2B5EF4-FFF2-40B4-BE49-F238E27FC236}">
                <a16:creationId xmlns:a16="http://schemas.microsoft.com/office/drawing/2014/main" id="{5DED040E-53FF-4209-9053-A0F4C0F83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640"/>
            <a:ext cx="9108504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Для изготовления модели многогранника из плотной бумаги, картона или другого материала достаточно изготовить его развертку и затем склеить соответствующие ребра. Для удобства склейки развертку многогранника изготавливают с клапанами, по которым и производится склейка.</a:t>
            </a:r>
            <a:r>
              <a:rPr lang="ru-RU" altLang="ru-RU" sz="2800" dirty="0"/>
              <a:t> </a:t>
            </a:r>
          </a:p>
        </p:txBody>
      </p:sp>
      <p:pic>
        <p:nvPicPr>
          <p:cNvPr id="5136" name="Picture 16">
            <a:extLst>
              <a:ext uri="{FF2B5EF4-FFF2-40B4-BE49-F238E27FC236}">
                <a16:creationId xmlns:a16="http://schemas.microsoft.com/office/drawing/2014/main" id="{0F5AC0B2-9DC0-4CA7-95A9-18475C434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712" y="3429000"/>
            <a:ext cx="6378575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4FDFF910-8001-464C-B337-687872C10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Другим способом моделирования многогранников является изготовление моделей многогранников с помощью конструктора, состоящего из многоугольников, сделанных из плотного материала с отгибающимися клапанами и резиновых колечек - основной крепежной детали конструктора. Подбирая соответствующим образом многоугольники в качестве граней многогранника и скрепляя их резиновыми колечками, можно получать модели различных многогранников.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82359B2-1B76-428C-8C3C-95359AB150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Конструктор</a:t>
            </a:r>
            <a:endParaRPr lang="ru-RU" altLang="ru-RU" sz="3200" dirty="0"/>
          </a:p>
        </p:txBody>
      </p:sp>
      <p:pic>
        <p:nvPicPr>
          <p:cNvPr id="18437" name="Picture 5">
            <a:extLst>
              <a:ext uri="{FF2B5EF4-FFF2-40B4-BE49-F238E27FC236}">
                <a16:creationId xmlns:a16="http://schemas.microsoft.com/office/drawing/2014/main" id="{EAD0D15A-38D2-45D0-A908-4E243EFDC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953000"/>
            <a:ext cx="7899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9B9CBA4-375E-4918-91CB-166595A60D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7A924623-22A8-4784-9157-5DA6C619B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Какие из фигур, изображенных на рисунке не являются развёртками правильного тетраэдра? 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E893D7D2-6E14-414C-8E84-3DA97AFFC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4724400"/>
            <a:ext cx="836327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Фигура 3, так как у неё имеется точка, в которой сходится четыре треугольника, а у тетраэдра имеются только вершины, в которых сходится по три ребра.</a:t>
            </a:r>
          </a:p>
        </p:txBody>
      </p:sp>
      <p:pic>
        <p:nvPicPr>
          <p:cNvPr id="13317" name="Picture 5">
            <a:extLst>
              <a:ext uri="{FF2B5EF4-FFF2-40B4-BE49-F238E27FC236}">
                <a16:creationId xmlns:a16="http://schemas.microsoft.com/office/drawing/2014/main" id="{3D6E4ABD-1C50-454D-B2B4-19C685838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663" y="2436813"/>
            <a:ext cx="6669087" cy="198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B11D3AF-A383-4486-A61B-C2D6C3791F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2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B2D446D7-40EA-4F67-8C8D-D95640879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/>
              <a:t>У</a:t>
            </a:r>
            <a:r>
              <a:rPr lang="ru-RU" altLang="ru-RU" sz="2800">
                <a:cs typeface="Times New Roman" panose="02020603050405020304" pitchFamily="18" charset="0"/>
              </a:rPr>
              <a:t>кажите развёртки куба.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CB375186-FC08-4E56-8518-441BE9EFC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724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9, 10, 11.</a:t>
            </a:r>
          </a:p>
        </p:txBody>
      </p:sp>
      <p:pic>
        <p:nvPicPr>
          <p:cNvPr id="14342" name="Picture 6">
            <a:extLst>
              <a:ext uri="{FF2B5EF4-FFF2-40B4-BE49-F238E27FC236}">
                <a16:creationId xmlns:a16="http://schemas.microsoft.com/office/drawing/2014/main" id="{D9386EC6-346B-4401-B01C-066343452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2500313"/>
            <a:ext cx="7437437" cy="185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CA09A7F-F133-4B10-9EC0-91DFFF669C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3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411288A1-438C-4CEF-990B-13BF83E51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/>
              <a:t>У</a:t>
            </a:r>
            <a:r>
              <a:rPr lang="ru-RU" altLang="ru-RU" sz="2800">
                <a:cs typeface="Times New Roman" panose="02020603050405020304" pitchFamily="18" charset="0"/>
              </a:rPr>
              <a:t>кажите развёртки куба. 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BA129D80-C211-45B2-9948-F068E5170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724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12, 13, 14, 19.</a:t>
            </a:r>
          </a:p>
        </p:txBody>
      </p:sp>
      <p:pic>
        <p:nvPicPr>
          <p:cNvPr id="15366" name="Picture 6">
            <a:extLst>
              <a:ext uri="{FF2B5EF4-FFF2-40B4-BE49-F238E27FC236}">
                <a16:creationId xmlns:a16="http://schemas.microsoft.com/office/drawing/2014/main" id="{4BD7BD0D-9866-460D-9007-B96D76EAB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88" y="2325688"/>
            <a:ext cx="7310437" cy="220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>
            <a:extLst>
              <a:ext uri="{FF2B5EF4-FFF2-40B4-BE49-F238E27FC236}">
                <a16:creationId xmlns:a16="http://schemas.microsoft.com/office/drawing/2014/main" id="{01D76600-3B3A-4F76-9532-69F8883739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4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19459" name="Text Box 1027">
            <a:extLst>
              <a:ext uri="{FF2B5EF4-FFF2-40B4-BE49-F238E27FC236}">
                <a16:creationId xmlns:a16="http://schemas.microsoft.com/office/drawing/2014/main" id="{3F0B1D41-41BC-404E-A78C-4339CEC35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/>
              <a:t>У</a:t>
            </a:r>
            <a:r>
              <a:rPr lang="ru-RU" altLang="ru-RU" sz="2800">
                <a:cs typeface="Times New Roman" panose="02020603050405020304" pitchFamily="18" charset="0"/>
              </a:rPr>
              <a:t>кажите развёртки куба. </a:t>
            </a:r>
          </a:p>
        </p:txBody>
      </p:sp>
      <p:sp>
        <p:nvSpPr>
          <p:cNvPr id="19460" name="Text Box 1028">
            <a:extLst>
              <a:ext uri="{FF2B5EF4-FFF2-40B4-BE49-F238E27FC236}">
                <a16:creationId xmlns:a16="http://schemas.microsoft.com/office/drawing/2014/main" id="{7E862E5A-07ED-4E19-8B9C-60EAA0B16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28, 29, 30</a:t>
            </a:r>
            <a:r>
              <a:rPr lang="ru-RU" altLang="ru-RU"/>
              <a:t>,</a:t>
            </a:r>
            <a:r>
              <a:rPr lang="ru-RU" altLang="ru-RU">
                <a:cs typeface="Times New Roman" panose="02020603050405020304" pitchFamily="18" charset="0"/>
              </a:rPr>
              <a:t> 32</a:t>
            </a:r>
            <a:r>
              <a:rPr lang="ru-RU" altLang="ru-RU"/>
              <a:t>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9463" name="Picture 1031">
            <a:extLst>
              <a:ext uri="{FF2B5EF4-FFF2-40B4-BE49-F238E27FC236}">
                <a16:creationId xmlns:a16="http://schemas.microsoft.com/office/drawing/2014/main" id="{3103E0EA-74C4-4BAE-9A0C-2DD0E4320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2141538"/>
            <a:ext cx="8185150" cy="257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A25700E-EF36-46B9-8586-286154292C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5334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5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AC46A934-B753-45F8-8BBF-8B2CA621D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8" y="1066800"/>
            <a:ext cx="7848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У</a:t>
            </a:r>
            <a:r>
              <a:rPr lang="ru-RU" altLang="ru-RU" sz="2800" dirty="0">
                <a:cs typeface="Times New Roman" panose="02020603050405020304" pitchFamily="18" charset="0"/>
              </a:rPr>
              <a:t>кажите фигуры, которые являются развёртками призм. 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1AE7208B-FE05-41FB-85BD-BB49FCDDB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а), б), в), г), д).</a:t>
            </a:r>
          </a:p>
        </p:txBody>
      </p:sp>
      <p:pic>
        <p:nvPicPr>
          <p:cNvPr id="20487" name="Picture 7">
            <a:extLst>
              <a:ext uri="{FF2B5EF4-FFF2-40B4-BE49-F238E27FC236}">
                <a16:creationId xmlns:a16="http://schemas.microsoft.com/office/drawing/2014/main" id="{5FD5DA9B-0D12-4B14-AFFF-AA43D6F2A6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2516188"/>
            <a:ext cx="8110537" cy="182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763</Words>
  <Application>Microsoft Office PowerPoint</Application>
  <PresentationFormat>Экран (4:3)</PresentationFormat>
  <Paragraphs>123</Paragraphs>
  <Slides>27</Slides>
  <Notes>25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Times New Roman</vt:lpstr>
      <vt:lpstr>Оформление по умолчанию</vt:lpstr>
      <vt:lpstr>MathType 4.0 Equation</vt:lpstr>
      <vt:lpstr>Точечный рисунок</vt:lpstr>
      <vt:lpstr>Моделирование многогранников</vt:lpstr>
      <vt:lpstr>Презентация PowerPoint</vt:lpstr>
      <vt:lpstr>Презентация PowerPoint</vt:lpstr>
      <vt:lpstr>Конструктор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ПАРАЛЛЕЛЕПИПЕД</dc:title>
  <dc:creator>*</dc:creator>
  <cp:lastModifiedBy>Смирнов Владимир Алексеевич</cp:lastModifiedBy>
  <cp:revision>28</cp:revision>
  <dcterms:created xsi:type="dcterms:W3CDTF">2006-09-17T07:14:52Z</dcterms:created>
  <dcterms:modified xsi:type="dcterms:W3CDTF">2021-07-15T10:21:00Z</dcterms:modified>
</cp:coreProperties>
</file>