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98" r:id="rId2"/>
    <p:sldId id="256" r:id="rId3"/>
    <p:sldId id="309" r:id="rId4"/>
    <p:sldId id="379" r:id="rId5"/>
    <p:sldId id="380" r:id="rId6"/>
    <p:sldId id="381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2" autoAdjust="0"/>
    <p:restoredTop sz="90970" autoAdjust="0"/>
  </p:normalViewPr>
  <p:slideViewPr>
    <p:cSldViewPr>
      <p:cViewPr varScale="1">
        <p:scale>
          <a:sx n="97" d="100"/>
          <a:sy n="97" d="100"/>
        </p:scale>
        <p:origin x="2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962F7CB3-1FB9-407E-9790-CBA540F85C4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652A39A4-669F-4667-BBC3-5BA5E712F3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35172" name="Rectangle 4">
            <a:extLst>
              <a:ext uri="{FF2B5EF4-FFF2-40B4-BE49-F238E27FC236}">
                <a16:creationId xmlns:a16="http://schemas.microsoft.com/office/drawing/2014/main" id="{DA137102-B86C-4AF4-977D-260BF01D3DC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5173" name="Rectangle 5">
            <a:extLst>
              <a:ext uri="{FF2B5EF4-FFF2-40B4-BE49-F238E27FC236}">
                <a16:creationId xmlns:a16="http://schemas.microsoft.com/office/drawing/2014/main" id="{6A54D7E4-E7C1-4D60-A705-24F4741A5C2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35174" name="Rectangle 6">
            <a:extLst>
              <a:ext uri="{FF2B5EF4-FFF2-40B4-BE49-F238E27FC236}">
                <a16:creationId xmlns:a16="http://schemas.microsoft.com/office/drawing/2014/main" id="{17A1CA93-0FCE-4063-8260-D2F422EB58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35175" name="Rectangle 7">
            <a:extLst>
              <a:ext uri="{FF2B5EF4-FFF2-40B4-BE49-F238E27FC236}">
                <a16:creationId xmlns:a16="http://schemas.microsoft.com/office/drawing/2014/main" id="{C0BB709A-F704-42A3-9BA7-64608D399B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84556F-039A-434A-A7DB-9925EF327A5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D4A8DE-E705-401F-B2BB-8C04BAD131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4E753-BB6B-4231-B6C0-15DA1B215EAE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92514" name="Rectangle 2">
            <a:extLst>
              <a:ext uri="{FF2B5EF4-FFF2-40B4-BE49-F238E27FC236}">
                <a16:creationId xmlns:a16="http://schemas.microsoft.com/office/drawing/2014/main" id="{FF08D753-6FB8-4F54-8C89-1F8E089B6C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B9830551-867A-4A8A-9C6A-DC66A432B41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D3DC7A-C912-4EFC-A656-169E6B5551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58F0EC-052F-4E77-BDA3-B7CBB18D8CB5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DF6A61CC-0794-48F0-ACE3-B30607DCE2A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0703A7CF-C805-481E-9AE2-DA71E7B3D09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FE5586-E7A9-408D-BCBC-BA10877EA8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8892F6-B4DD-4C1B-A68E-EB97BF215AB4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96610" name="Rectangle 2">
            <a:extLst>
              <a:ext uri="{FF2B5EF4-FFF2-40B4-BE49-F238E27FC236}">
                <a16:creationId xmlns:a16="http://schemas.microsoft.com/office/drawing/2014/main" id="{9D16DD16-7FCA-458B-A515-E035357F47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2DED5667-A49E-45FD-B4D1-4F60EEE7C76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E3C519-A001-4713-8B90-88606CEFAB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D131FF-0F40-48F1-9FC7-49D84B5054A0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DCC7C7C6-BAAF-40F8-ABE8-3F9BDF4D3C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FA035511-C35B-471A-A0B1-B38A6F387E1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399251-99C4-4E10-A5F2-07F5FCF01D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BD2BC-1EFB-4F87-A99C-17A7F43B06FB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D44ED697-4582-467A-B9D7-5C8818CD4B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0C5AAD7F-9D23-4BC0-843F-6B5FC304E68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5E7E91-5810-4089-B40D-B8F5C28039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A588EF-6A47-4C97-BF11-EC1F2C959CD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02754" name="Rectangle 2">
            <a:extLst>
              <a:ext uri="{FF2B5EF4-FFF2-40B4-BE49-F238E27FC236}">
                <a16:creationId xmlns:a16="http://schemas.microsoft.com/office/drawing/2014/main" id="{CB3CAD34-7893-4ECC-80CB-A44F62EC9B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5FFF16B5-9C48-427B-B100-87FC6CCE277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849CB3-A6D9-41AA-B1FC-A40F349864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ACA3A-E480-4AD8-A28D-E58BC4D1C236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04802" name="Rectangle 2">
            <a:extLst>
              <a:ext uri="{FF2B5EF4-FFF2-40B4-BE49-F238E27FC236}">
                <a16:creationId xmlns:a16="http://schemas.microsoft.com/office/drawing/2014/main" id="{37F74C26-3E47-4446-9A34-CED4CF0E091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8AFACB40-CF98-4BF4-A84D-FA4FB96DD1D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6120A8-11E1-4BFE-B350-0F60B4F0B6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2B199-7035-48F4-B461-118F3286E197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B00AB53D-331B-4E62-926A-DD5DB3C394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888BDCC2-577D-438E-977B-C7D4E2902AF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32C17-34B5-4F5D-86AD-F1F5CF920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54642C-1AA4-4632-A0CF-FDC76D290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C0EED8-934C-4A96-8D62-7646FA4B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915C3A-B37D-4EF5-95F8-F2C4BD82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E2D44E-7652-4F3E-9C9E-C4A91627B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5610E-EF4D-45CF-8AF2-AABFD272CA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090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038925-B559-4749-85BA-87C7BEAFF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DC5E85-A7CD-4AAA-AD89-24722B814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D7D668-E338-4FF5-8FA4-D81BCC899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B9147C-A5AD-4FD5-931E-0E9A79AF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E91991-6EA3-4AA6-B192-6B5B7C9EA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23F53-75D2-4E49-932E-A03A0D462D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682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E719CF1-0101-499A-BD6B-1816025AA9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E0C0FE-A8FB-4F2E-9FC4-003B0F9BE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DD9B22-A4AD-4780-A8E0-2A3D2CCEC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9A84BC-035F-466D-81B1-FD4CFFC66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4E72FB-2FCE-43B3-AE3C-52169B7D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E7619-A3DE-4989-A5ED-D96E294B8E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262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5E9426-339B-47DB-AE4A-2A3F99CAB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3790BF-9EA9-4723-880B-FE4B99B31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6008DE-A136-463C-90E2-B128AB7AB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17D095-DB51-4502-82C2-44211D46F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3136A5-0B4A-444A-B0F7-B46A3AF9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156EC-6B3C-4DEA-9BDE-99790DDB5F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416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14EE97-AF23-48E3-961B-B5EFEF2C7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3E7694-D236-4DDA-9AE5-DDCFABC0F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10358E-4381-4CBE-ABB9-9368F788F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7C4070-F196-4BB7-B9B2-6D9BD3C47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35C402-D122-4B47-94B9-138679C53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48FF7-50C0-4485-A7AC-B47646BBA9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625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4F196F-2DA4-4893-9712-E7A641D7D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6E7E3E-BEEF-46CA-8FCA-5D645F12A1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52AC6-5BD0-49DC-890D-22270112A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16DA0A-3F64-446F-A832-C1A21B654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CA4C98-CE8E-4773-B814-F4E876B8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AE815B-5416-471E-B1D3-731A114E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39AB4-1813-4DDD-80D1-297B9B203F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780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6080A-54C5-4EEA-82B8-7EB660F6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837EF7-9F65-41F7-BD31-BB64A4B7E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766A4FF-18A4-4760-83D8-FADD27F99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5DDB8F5-2A0B-4FA3-915D-25CEB74239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5648ABE-7C79-47DC-BF5D-CC32CBCB56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D04BF9E-CE96-4164-A608-F67B6A7D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5D23B49-1B4B-4B70-9311-A41801CCC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C03130B-107D-4109-87B7-39153F5BD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42B4D-782E-459A-AA60-DF94D61D8E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803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EEC66-D1E5-4594-B68B-8D3C12438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E91B503-A6C5-4359-97B9-0ACC4ABCE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42AE4BF-ECF7-494D-ACDA-A56246BB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DF6385F-5AC9-48DE-AC31-77DF2EDB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DBC62-ACD8-4C18-8775-0C6BB13F97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098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3029F8A-7B7F-492A-A2CC-440DF9BB5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E085195-7BCE-4F6E-BCF3-C43600534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9E2932-C046-46EC-AC4B-21D0D01E0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CC97B-C4D0-4279-8B8F-D9FCEC3C39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700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4E1A8D-5739-4A33-AF79-855FC5B4D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4A2D6F-9872-4979-A394-3346AE824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84C736F-5E30-46D7-A114-CC0B4190B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839042-2003-4743-9F98-BB07416E2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D6CCB0-3C51-4089-8EB1-0B466A169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998352-C36A-4D44-9736-1F2C71130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8DD9C-8620-49EA-991A-AC70A8D8B7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653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D7BD20-B4A1-434C-8E4B-8E501BDE8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28238E9-59B1-45BC-99FB-B481C8406C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2F24BF-3046-4E26-B38B-2E5686CA41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CC2C06-3BD2-4B34-ABD1-476F0BD9E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7E09CC-F195-449F-96D8-4AF0A5669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0F5B8F-2988-4451-AC35-48CA4E918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C0DD5-7DDF-4688-9345-151E01FEE2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581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904999B-485B-4CD7-A741-BE44CDAE7E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3D730A5-8CE7-41F3-86C1-DA4B5298B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4726F8-BB82-40A7-B35B-34B2CD4592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E232A9-B145-4D2D-9828-35F87198E6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2CEC679-BA5E-440E-BCA3-3B4877119A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F11391-8ABD-4980-AAFE-7CD2D6C3F12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4A52B74-F629-48A2-91BF-A4BA066AB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00808"/>
            <a:ext cx="7772400" cy="18002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ЗВЕЗДЧАТЫЕ МНОГОГРАННИКИ</a:t>
            </a:r>
          </a:p>
        </p:txBody>
      </p:sp>
    </p:spTree>
    <p:extLst>
      <p:ext uri="{BB962C8B-B14F-4D97-AF65-F5344CB8AC3E}">
        <p14:creationId xmlns:p14="http://schemas.microsoft.com/office/powerpoint/2010/main" val="371507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045E813E-D719-4610-9214-D735DE7BA9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91491" name="Text Box 3">
            <a:extLst>
              <a:ext uri="{FF2B5EF4-FFF2-40B4-BE49-F238E27FC236}">
                <a16:creationId xmlns:a16="http://schemas.microsoft.com/office/drawing/2014/main" id="{6CCE5DAB-1B8E-482D-A68D-8CDD1D3DF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изображен многогранник, называемый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звездчатым октаэдром</a:t>
            </a:r>
            <a:r>
              <a:rPr lang="ru-RU" altLang="ru-RU" dirty="0">
                <a:cs typeface="Times New Roman" panose="02020603050405020304" pitchFamily="18" charset="0"/>
              </a:rPr>
              <a:t>, получающийся продолжением граней октаэдра. Он был открыт Леонардо да Винчи, затем спустя почти сто лет </a:t>
            </a:r>
            <a:r>
              <a:rPr lang="ru-RU" altLang="ru-RU" dirty="0" err="1">
                <a:cs typeface="Times New Roman" panose="02020603050405020304" pitchFamily="18" charset="0"/>
              </a:rPr>
              <a:t>переоткрыт</a:t>
            </a:r>
            <a:r>
              <a:rPr lang="ru-RU" altLang="ru-RU" dirty="0">
                <a:cs typeface="Times New Roman" panose="02020603050405020304" pitchFamily="18" charset="0"/>
              </a:rPr>
              <a:t> И. Кеплером и назван им "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Stella </a:t>
            </a:r>
            <a:r>
              <a:rPr lang="ru-RU" altLang="ru-RU" dirty="0" err="1">
                <a:solidFill>
                  <a:srgbClr val="FF3300"/>
                </a:solidFill>
                <a:cs typeface="Times New Roman" panose="02020603050405020304" pitchFamily="18" charset="0"/>
              </a:rPr>
              <a:t>octangula</a:t>
            </a:r>
            <a:r>
              <a:rPr lang="ru-RU" altLang="ru-RU" dirty="0">
                <a:cs typeface="Times New Roman" panose="02020603050405020304" pitchFamily="18" charset="0"/>
              </a:rPr>
              <a:t>" - звезда восьмиугольная. </a:t>
            </a:r>
          </a:p>
        </p:txBody>
      </p:sp>
      <p:sp>
        <p:nvSpPr>
          <p:cNvPr id="191492" name="Text Box 4">
            <a:extLst>
              <a:ext uri="{FF2B5EF4-FFF2-40B4-BE49-F238E27FC236}">
                <a16:creationId xmlns:a16="http://schemas.microsoft.com/office/drawing/2014/main" id="{DE7B493D-2F34-42CA-A66E-B8C891461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Тетраэдров; </a:t>
            </a:r>
          </a:p>
        </p:txBody>
      </p:sp>
      <p:pic>
        <p:nvPicPr>
          <p:cNvPr id="191493" name="Picture 5">
            <a:extLst>
              <a:ext uri="{FF2B5EF4-FFF2-40B4-BE49-F238E27FC236}">
                <a16:creationId xmlns:a16="http://schemas.microsoft.com/office/drawing/2014/main" id="{22708BF4-75BF-407E-A1A4-B76D4A4CA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894012"/>
            <a:ext cx="4191000" cy="396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1494" name="Text Box 6">
            <a:extLst>
              <a:ext uri="{FF2B5EF4-FFF2-40B4-BE49-F238E27FC236}">
                <a16:creationId xmlns:a16="http://schemas.microsoft.com/office/drawing/2014/main" id="{EC4373D7-C802-4946-A414-54CD1C6F2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1999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	Объединением каких двух многогранников он является? Что является их пересечением?</a:t>
            </a:r>
          </a:p>
        </p:txBody>
      </p:sp>
      <p:sp>
        <p:nvSpPr>
          <p:cNvPr id="191495" name="Text Box 7">
            <a:extLst>
              <a:ext uri="{FF2B5EF4-FFF2-40B4-BE49-F238E27FC236}">
                <a16:creationId xmlns:a16="http://schemas.microsoft.com/office/drawing/2014/main" id="{9DF63884-8F98-472F-9418-CCC0810B9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4864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октаэдр.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2" grpId="0" autoUpdateAnimBg="0"/>
      <p:bldP spid="19149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>
            <a:extLst>
              <a:ext uri="{FF2B5EF4-FFF2-40B4-BE49-F238E27FC236}">
                <a16:creationId xmlns:a16="http://schemas.microsoft.com/office/drawing/2014/main" id="{06DB69ED-A0DD-45FF-A351-D45BF0FD2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93539" name="Text Box 3">
            <a:extLst>
              <a:ext uri="{FF2B5EF4-FFF2-40B4-BE49-F238E27FC236}">
                <a16:creationId xmlns:a16="http://schemas.microsoft.com/office/drawing/2014/main" id="{8264F2CC-120D-4958-8BA3-EB46B851D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Какие </a:t>
            </a:r>
            <a:r>
              <a:rPr lang="ru-RU" altLang="ru-RU" dirty="0"/>
              <a:t>боковые </a:t>
            </a:r>
            <a:r>
              <a:rPr lang="ru-RU" altLang="ru-RU" dirty="0">
                <a:cs typeface="Times New Roman" panose="02020603050405020304" pitchFamily="18" charset="0"/>
              </a:rPr>
              <a:t>ребра должны быть у правильных пятиугольных пирамид, чтобы при добавлении их к граням додекаэдра с ребром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получился малый звездчатый додекаэдр?</a:t>
            </a:r>
          </a:p>
        </p:txBody>
      </p:sp>
      <p:pic>
        <p:nvPicPr>
          <p:cNvPr id="193540" name="Picture 4">
            <a:extLst>
              <a:ext uri="{FF2B5EF4-FFF2-40B4-BE49-F238E27FC236}">
                <a16:creationId xmlns:a16="http://schemas.microsoft.com/office/drawing/2014/main" id="{26460442-D3DF-4303-B936-5E77C5DE6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0"/>
            <a:ext cx="4456113" cy="506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3541" name="Group 5">
            <a:extLst>
              <a:ext uri="{FF2B5EF4-FFF2-40B4-BE49-F238E27FC236}">
                <a16:creationId xmlns:a16="http://schemas.microsoft.com/office/drawing/2014/main" id="{10CDB199-4400-4A53-8F4D-BABF904F94C5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4876800"/>
            <a:ext cx="2819400" cy="781050"/>
            <a:chOff x="672" y="3072"/>
            <a:chExt cx="1776" cy="492"/>
          </a:xfrm>
        </p:grpSpPr>
        <p:sp>
          <p:nvSpPr>
            <p:cNvPr id="193542" name="Text Box 6">
              <a:extLst>
                <a:ext uri="{FF2B5EF4-FFF2-40B4-BE49-F238E27FC236}">
                  <a16:creationId xmlns:a16="http://schemas.microsoft.com/office/drawing/2014/main" id="{FB998456-45A2-4ED4-9F16-61F5313EC1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168"/>
              <a:ext cx="17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p:graphicFrame>
          <p:nvGraphicFramePr>
            <p:cNvPr id="193543" name="Object 7">
              <a:extLst>
                <a:ext uri="{FF2B5EF4-FFF2-40B4-BE49-F238E27FC236}">
                  <a16:creationId xmlns:a16="http://schemas.microsoft.com/office/drawing/2014/main" id="{5F98EFE8-27D0-45D1-B677-AB8CA966A10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3072"/>
            <a:ext cx="667" cy="4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066680" imgH="787320" progId="Equation.DSMT4">
                    <p:embed/>
                  </p:oleObj>
                </mc:Choice>
                <mc:Fallback>
                  <p:oleObj name="Equation" r:id="rId4" imgW="1066680" imgH="78732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072"/>
                          <a:ext cx="667" cy="4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>
            <a:extLst>
              <a:ext uri="{FF2B5EF4-FFF2-40B4-BE49-F238E27FC236}">
                <a16:creationId xmlns:a16="http://schemas.microsoft.com/office/drawing/2014/main" id="{CD2EBE45-A612-4509-A70C-9431A0761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95587" name="Text Box 3">
            <a:extLst>
              <a:ext uri="{FF2B5EF4-FFF2-40B4-BE49-F238E27FC236}">
                <a16:creationId xmlns:a16="http://schemas.microsoft.com/office/drawing/2014/main" id="{C9777EC1-B616-442A-B511-3D781E9E3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Какие ребра должны быть у правильных треугольных пирамид, чтобы при добавлении их к граням икосаэдра с ребром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получился большой звездчатый додекаэдр?</a:t>
            </a:r>
          </a:p>
        </p:txBody>
      </p:sp>
      <p:grpSp>
        <p:nvGrpSpPr>
          <p:cNvPr id="195588" name="Group 4">
            <a:extLst>
              <a:ext uri="{FF2B5EF4-FFF2-40B4-BE49-F238E27FC236}">
                <a16:creationId xmlns:a16="http://schemas.microsoft.com/office/drawing/2014/main" id="{AF30ED0D-FBBF-49AA-9F88-D910164B6B24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4876800"/>
            <a:ext cx="2819400" cy="781050"/>
            <a:chOff x="672" y="3072"/>
            <a:chExt cx="1776" cy="492"/>
          </a:xfrm>
        </p:grpSpPr>
        <p:sp>
          <p:nvSpPr>
            <p:cNvPr id="195589" name="Text Box 5">
              <a:extLst>
                <a:ext uri="{FF2B5EF4-FFF2-40B4-BE49-F238E27FC236}">
                  <a16:creationId xmlns:a16="http://schemas.microsoft.com/office/drawing/2014/main" id="{F39483E3-372E-4783-BCFF-565305A4B6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168"/>
              <a:ext cx="17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p:graphicFrame>
          <p:nvGraphicFramePr>
            <p:cNvPr id="195590" name="Object 6">
              <a:extLst>
                <a:ext uri="{FF2B5EF4-FFF2-40B4-BE49-F238E27FC236}">
                  <a16:creationId xmlns:a16="http://schemas.microsoft.com/office/drawing/2014/main" id="{3F9378C7-27FF-4A29-B1D6-4120C39CE0B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3072"/>
            <a:ext cx="667" cy="4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066680" imgH="787320" progId="Equation.DSMT4">
                    <p:embed/>
                  </p:oleObj>
                </mc:Choice>
                <mc:Fallback>
                  <p:oleObj name="Equation" r:id="rId3" imgW="1066680" imgH="78732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072"/>
                          <a:ext cx="667" cy="4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95591" name="Picture 7">
            <a:extLst>
              <a:ext uri="{FF2B5EF4-FFF2-40B4-BE49-F238E27FC236}">
                <a16:creationId xmlns:a16="http://schemas.microsoft.com/office/drawing/2014/main" id="{B2F56E46-9FA5-4E8C-8D34-9466BB595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752600"/>
            <a:ext cx="4327525" cy="427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26AD2379-CC36-4AA6-A7D7-3F2C48A690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549275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97635" name="Text Box 3">
            <a:extLst>
              <a:ext uri="{FF2B5EF4-FFF2-40B4-BE49-F238E27FC236}">
                <a16:creationId xmlns:a16="http://schemas.microsoft.com/office/drawing/2014/main" id="{2CD78DB1-A3E0-447D-AE0E-B942F84B8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Вершинами какого многогранника являются вершины большого звездчатого додекаэдра?</a:t>
            </a:r>
          </a:p>
        </p:txBody>
      </p:sp>
      <p:sp>
        <p:nvSpPr>
          <p:cNvPr id="197636" name="Rectangle 4">
            <a:extLst>
              <a:ext uri="{FF2B5EF4-FFF2-40B4-BE49-F238E27FC236}">
                <a16:creationId xmlns:a16="http://schemas.microsoft.com/office/drawing/2014/main" id="{49540C15-46F3-46CF-A734-2C85F8B0E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97637" name="Picture 5">
            <a:extLst>
              <a:ext uri="{FF2B5EF4-FFF2-40B4-BE49-F238E27FC236}">
                <a16:creationId xmlns:a16="http://schemas.microsoft.com/office/drawing/2014/main" id="{E642F2C1-884D-4D7B-8841-E7F17B4D5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752600"/>
            <a:ext cx="4327525" cy="427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7638" name="Group 6">
            <a:extLst>
              <a:ext uri="{FF2B5EF4-FFF2-40B4-BE49-F238E27FC236}">
                <a16:creationId xmlns:a16="http://schemas.microsoft.com/office/drawing/2014/main" id="{41766342-BEFE-4D36-9838-2664674870DB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205038"/>
            <a:ext cx="6608763" cy="3281362"/>
            <a:chOff x="672" y="1389"/>
            <a:chExt cx="4163" cy="2067"/>
          </a:xfrm>
        </p:grpSpPr>
        <p:sp>
          <p:nvSpPr>
            <p:cNvPr id="197639" name="Text Box 7">
              <a:extLst>
                <a:ext uri="{FF2B5EF4-FFF2-40B4-BE49-F238E27FC236}">
                  <a16:creationId xmlns:a16="http://schemas.microsoft.com/office/drawing/2014/main" id="{D6B15490-431C-4ACB-9A66-69E6ECF2CD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168"/>
              <a:ext cx="17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Додекаэдра.</a:t>
              </a:r>
            </a:p>
          </p:txBody>
        </p:sp>
        <p:graphicFrame>
          <p:nvGraphicFramePr>
            <p:cNvPr id="197640" name="Object 8">
              <a:extLst>
                <a:ext uri="{FF2B5EF4-FFF2-40B4-BE49-F238E27FC236}">
                  <a16:creationId xmlns:a16="http://schemas.microsoft.com/office/drawing/2014/main" id="{4677D327-4185-41BC-81DB-F3121E2572D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99" y="1389"/>
            <a:ext cx="2136" cy="1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4" imgW="3390476" imgH="3134162" progId="Paint.Picture">
                    <p:embed/>
                  </p:oleObj>
                </mc:Choice>
                <mc:Fallback>
                  <p:oleObj name="Точечный рисунок" r:id="rId4" imgW="3390476" imgH="3134162" progId="Paint.Picture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1389"/>
                          <a:ext cx="2136" cy="19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>
            <a:extLst>
              <a:ext uri="{FF2B5EF4-FFF2-40B4-BE49-F238E27FC236}">
                <a16:creationId xmlns:a16="http://schemas.microsoft.com/office/drawing/2014/main" id="{3D8901F8-7858-4A6B-934D-A3A2BBEFA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99683" name="Text Box 3">
            <a:extLst>
              <a:ext uri="{FF2B5EF4-FFF2-40B4-BE49-F238E27FC236}">
                <a16:creationId xmlns:a16="http://schemas.microsoft.com/office/drawing/2014/main" id="{FC157A56-6FCD-4068-A05A-221D94E2F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Какие ребра должны быть у правильных треугольных пирамид, чтобы при удалении их из граней икосаэдра с ребром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получился большой додекаэдр?</a:t>
            </a:r>
          </a:p>
        </p:txBody>
      </p:sp>
      <p:grpSp>
        <p:nvGrpSpPr>
          <p:cNvPr id="199684" name="Group 4">
            <a:extLst>
              <a:ext uri="{FF2B5EF4-FFF2-40B4-BE49-F238E27FC236}">
                <a16:creationId xmlns:a16="http://schemas.microsoft.com/office/drawing/2014/main" id="{D31D1587-2CB8-4740-9BE1-30E0B8FB9EFA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4876800"/>
            <a:ext cx="2819400" cy="781050"/>
            <a:chOff x="672" y="3072"/>
            <a:chExt cx="1776" cy="492"/>
          </a:xfrm>
        </p:grpSpPr>
        <p:sp>
          <p:nvSpPr>
            <p:cNvPr id="199685" name="Text Box 5">
              <a:extLst>
                <a:ext uri="{FF2B5EF4-FFF2-40B4-BE49-F238E27FC236}">
                  <a16:creationId xmlns:a16="http://schemas.microsoft.com/office/drawing/2014/main" id="{FFDDE59C-7C6E-4F0B-A9F0-77B4C69EE1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168"/>
              <a:ext cx="17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p:graphicFrame>
          <p:nvGraphicFramePr>
            <p:cNvPr id="199686" name="Object 6">
              <a:extLst>
                <a:ext uri="{FF2B5EF4-FFF2-40B4-BE49-F238E27FC236}">
                  <a16:creationId xmlns:a16="http://schemas.microsoft.com/office/drawing/2014/main" id="{6D02FDA7-48D4-480F-B9C8-A1E528541E2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3072"/>
            <a:ext cx="667" cy="4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066680" imgH="787320" progId="Equation.DSMT4">
                    <p:embed/>
                  </p:oleObj>
                </mc:Choice>
                <mc:Fallback>
                  <p:oleObj name="Equation" r:id="rId3" imgW="1066680" imgH="78732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072"/>
                          <a:ext cx="667" cy="4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99687" name="Picture 7">
            <a:extLst>
              <a:ext uri="{FF2B5EF4-FFF2-40B4-BE49-F238E27FC236}">
                <a16:creationId xmlns:a16="http://schemas.microsoft.com/office/drawing/2014/main" id="{830C8B71-ACFA-4E09-A169-4F730CBEC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475" y="1295400"/>
            <a:ext cx="4468813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AAF0BB4D-922C-40C1-A3DF-8C42C430D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371475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201731" name="Text Box 3">
            <a:extLst>
              <a:ext uri="{FF2B5EF4-FFF2-40B4-BE49-F238E27FC236}">
                <a16:creationId xmlns:a16="http://schemas.microsoft.com/office/drawing/2014/main" id="{9757851C-AE02-4212-A519-2BEA0C811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 из большого додекаэдра можно получить многогранник, изображенный на рисунке?</a:t>
            </a:r>
          </a:p>
        </p:txBody>
      </p:sp>
      <p:sp>
        <p:nvSpPr>
          <p:cNvPr id="201732" name="Rectangle 4">
            <a:extLst>
              <a:ext uri="{FF2B5EF4-FFF2-40B4-BE49-F238E27FC236}">
                <a16:creationId xmlns:a16="http://schemas.microsoft.com/office/drawing/2014/main" id="{EDB5A777-F24C-4B8F-BBFC-D98A0CFDA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01733" name="Text Box 5">
            <a:extLst>
              <a:ext uri="{FF2B5EF4-FFF2-40B4-BE49-F238E27FC236}">
                <a16:creationId xmlns:a16="http://schemas.microsoft.com/office/drawing/2014/main" id="{0A34E237-47B5-4C7F-B376-6B2FDC555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805488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Операцией усечения.</a:t>
            </a:r>
          </a:p>
        </p:txBody>
      </p:sp>
      <p:graphicFrame>
        <p:nvGraphicFramePr>
          <p:cNvPr id="201734" name="Object 6">
            <a:extLst>
              <a:ext uri="{FF2B5EF4-FFF2-40B4-BE49-F238E27FC236}">
                <a16:creationId xmlns:a16="http://schemas.microsoft.com/office/drawing/2014/main" id="{A416BADF-527D-4838-9961-387569816BE3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2555875" y="1700213"/>
          <a:ext cx="3695700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696216" imgH="3580952" progId="Paint.Picture">
                  <p:embed/>
                </p:oleObj>
              </mc:Choice>
              <mc:Fallback>
                <p:oleObj name="Точечный рисунок" r:id="rId3" imgW="3696216" imgH="3580952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1700213"/>
                        <a:ext cx="3695700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1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D78534E3-FFC2-4D0C-AF42-7DE0EA82A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371475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203779" name="Text Box 3">
            <a:extLst>
              <a:ext uri="{FF2B5EF4-FFF2-40B4-BE49-F238E27FC236}">
                <a16:creationId xmlns:a16="http://schemas.microsoft.com/office/drawing/2014/main" id="{5D6663B3-7833-4D1C-AD9B-7073E730F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Из какого полуправильного многогранника, достраиванием на его гранях пирамид, получен звездчатый многогранник, изображенный на рисунке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3780" name="Rectangle 4">
            <a:extLst>
              <a:ext uri="{FF2B5EF4-FFF2-40B4-BE49-F238E27FC236}">
                <a16:creationId xmlns:a16="http://schemas.microsoft.com/office/drawing/2014/main" id="{38423B8E-C293-48A4-916F-315316A0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03781" name="Text Box 5">
            <a:extLst>
              <a:ext uri="{FF2B5EF4-FFF2-40B4-BE49-F238E27FC236}">
                <a16:creationId xmlns:a16="http://schemas.microsoft.com/office/drawing/2014/main" id="{689F2E53-573E-42F0-ACBE-16B8AB0D6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805488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Из кубооктаэдра.</a:t>
            </a:r>
          </a:p>
        </p:txBody>
      </p:sp>
      <p:graphicFrame>
        <p:nvGraphicFramePr>
          <p:cNvPr id="203782" name="Object 6">
            <a:extLst>
              <a:ext uri="{FF2B5EF4-FFF2-40B4-BE49-F238E27FC236}">
                <a16:creationId xmlns:a16="http://schemas.microsoft.com/office/drawing/2014/main" id="{4F286368-5FAA-4E7C-AD6E-08A67CAD1A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2209800"/>
          <a:ext cx="2809875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809524" imgH="2914286" progId="Paint.Picture">
                  <p:embed/>
                </p:oleObj>
              </mc:Choice>
              <mc:Fallback>
                <p:oleObj name="Точечный рисунок" r:id="rId3" imgW="2809524" imgH="2914286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209800"/>
                        <a:ext cx="2809875" cy="291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DD0B8284-AA8B-4CE5-BF5E-873832FED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371475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05827" name="Text Box 3">
            <a:extLst>
              <a:ext uri="{FF2B5EF4-FFF2-40B4-BE49-F238E27FC236}">
                <a16:creationId xmlns:a16="http://schemas.microsoft.com/office/drawing/2014/main" id="{263D90C9-4A35-4A33-830E-A9C5AF951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Из какого многогранника, достраиванием на его гранях пирамид, получен звездчатый многогранник, изображенный на рисунке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5828" name="Rectangle 4">
            <a:extLst>
              <a:ext uri="{FF2B5EF4-FFF2-40B4-BE49-F238E27FC236}">
                <a16:creationId xmlns:a16="http://schemas.microsoft.com/office/drawing/2014/main" id="{7B949BCE-84BD-46A3-BC04-3ADC0B188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05829" name="Text Box 5">
            <a:extLst>
              <a:ext uri="{FF2B5EF4-FFF2-40B4-BE49-F238E27FC236}">
                <a16:creationId xmlns:a16="http://schemas.microsoft.com/office/drawing/2014/main" id="{1AED3BDA-1B70-4FD4-91C7-44CA3B80F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805488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Из усеченного икосаэдра.</a:t>
            </a:r>
          </a:p>
        </p:txBody>
      </p:sp>
      <p:graphicFrame>
        <p:nvGraphicFramePr>
          <p:cNvPr id="205830" name="Object 6">
            <a:extLst>
              <a:ext uri="{FF2B5EF4-FFF2-40B4-BE49-F238E27FC236}">
                <a16:creationId xmlns:a16="http://schemas.microsoft.com/office/drawing/2014/main" id="{4465C512-0288-49B4-88F9-1E9DD03A97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1905000"/>
          <a:ext cx="3629025" cy="368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629532" imgH="3685714" progId="Paint.Picture">
                  <p:embed/>
                </p:oleObj>
              </mc:Choice>
              <mc:Fallback>
                <p:oleObj name="Точечный рисунок" r:id="rId3" imgW="3629532" imgH="3685714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905000"/>
                        <a:ext cx="3629025" cy="368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id="{68E08F04-E2EC-40F3-B5FF-B0E9106BD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207875" name="Text Box 3">
            <a:extLst>
              <a:ext uri="{FF2B5EF4-FFF2-40B4-BE49-F238E27FC236}">
                <a16:creationId xmlns:a16="http://schemas.microsoft.com/office/drawing/2014/main" id="{C01F2AE0-CE13-4570-BDAE-E0C7BF501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067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На рисунке показан звездчатый усеченный икосаэдр, полученный из усеченного икосаэдра достраиванием на его гранях пирамид. Сколько у него вершин (В), ребер (Р) и граней (Г)?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7876" name="Text Box 4">
            <a:extLst>
              <a:ext uri="{FF2B5EF4-FFF2-40B4-BE49-F238E27FC236}">
                <a16:creationId xmlns:a16="http://schemas.microsoft.com/office/drawing/2014/main" id="{3D8FD9DF-C2F6-43F1-909F-DBD59805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9436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В = 92; Р = 270; Г = 180.</a:t>
            </a:r>
          </a:p>
        </p:txBody>
      </p:sp>
      <p:graphicFrame>
        <p:nvGraphicFramePr>
          <p:cNvPr id="207877" name="Object 5">
            <a:extLst>
              <a:ext uri="{FF2B5EF4-FFF2-40B4-BE49-F238E27FC236}">
                <a16:creationId xmlns:a16="http://schemas.microsoft.com/office/drawing/2014/main" id="{58959D67-8845-4069-9705-68C59FA4F7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2209800"/>
          <a:ext cx="3457575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3457143" imgH="3247619" progId="Paint.Picture">
                  <p:embed/>
                </p:oleObj>
              </mc:Choice>
              <mc:Fallback>
                <p:oleObj name="Точечный рисунок" r:id="rId2" imgW="3457143" imgH="3247619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209800"/>
                        <a:ext cx="3457575" cy="324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A249A92F-6614-4A26-91ED-55EC1549C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08899" name="Text Box 3">
            <a:extLst>
              <a:ext uri="{FF2B5EF4-FFF2-40B4-BE49-F238E27FC236}">
                <a16:creationId xmlns:a16="http://schemas.microsoft.com/office/drawing/2014/main" id="{43DDF146-A8FF-48E4-8DB4-A2EB3B0C0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067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На рисунке показан многогранник, полученный усечением звездчатого усеченного икосаэдра. Сколько у него вершин (В), ребер (Р) и граней (Г)?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DC74B26A-014D-49D4-9905-0B34BF0E3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9436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В = 540; Р = 810; Г = 272.</a:t>
            </a:r>
          </a:p>
        </p:txBody>
      </p:sp>
      <p:graphicFrame>
        <p:nvGraphicFramePr>
          <p:cNvPr id="208901" name="Object 5">
            <a:extLst>
              <a:ext uri="{FF2B5EF4-FFF2-40B4-BE49-F238E27FC236}">
                <a16:creationId xmlns:a16="http://schemas.microsoft.com/office/drawing/2014/main" id="{77ED14BA-AFC2-4184-9E20-18C007F188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1981200"/>
          <a:ext cx="3533775" cy="334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3533333" imgH="3343742" progId="Paint.Picture">
                  <p:embed/>
                </p:oleObj>
              </mc:Choice>
              <mc:Fallback>
                <p:oleObj name="Точечный рисунок" r:id="rId2" imgW="3533333" imgH="3343742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981200"/>
                        <a:ext cx="3533775" cy="334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>
            <a:extLst>
              <a:ext uri="{FF2B5EF4-FFF2-40B4-BE49-F238E27FC236}">
                <a16:creationId xmlns:a16="http://schemas.microsoft.com/office/drawing/2014/main" id="{DECA431A-E59C-420B-863C-6A3385093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Кроме правильных и полуправильных многогранников, красивые формы имеют, так называемые, звездчатые многогранники. Здесь мы рассмотрим правильные звездчатые многогранники. Их всего четыре. Первые два были открыты И. Кеплером, а два других почти 200 лет спустя построил Л. </a:t>
            </a:r>
            <a:r>
              <a:rPr lang="ru-RU" altLang="ru-RU" sz="2800" dirty="0" err="1">
                <a:cs typeface="Times New Roman" panose="02020603050405020304" pitchFamily="18" charset="0"/>
              </a:rPr>
              <a:t>Пуансо</a:t>
            </a:r>
            <a:r>
              <a:rPr lang="ru-RU" altLang="ru-RU" sz="2800" dirty="0">
                <a:cs typeface="Times New Roman" panose="02020603050405020304" pitchFamily="18" charset="0"/>
              </a:rPr>
              <a:t> (1777-1859). Именно поэтому правильные звездчатые многогранники называются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телами Кеплера-</a:t>
            </a:r>
            <a:r>
              <a:rPr lang="ru-RU" altLang="ru-RU" sz="28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Пуансо</a:t>
            </a:r>
            <a:r>
              <a:rPr lang="ru-RU" altLang="ru-RU" sz="2800" dirty="0">
                <a:cs typeface="Times New Roman" panose="02020603050405020304" pitchFamily="18" charset="0"/>
              </a:rPr>
              <a:t>. Они получаются из правильных многогранников продолжением их граней или ребер.</a:t>
            </a:r>
          </a:p>
        </p:txBody>
      </p:sp>
    </p:spTree>
    <p:extLst>
      <p:ext uri="{BB962C8B-B14F-4D97-AF65-F5344CB8AC3E}">
        <p14:creationId xmlns:p14="http://schemas.microsoft.com/office/powerpoint/2010/main" val="1228734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>
            <a:extLst>
              <a:ext uri="{FF2B5EF4-FFF2-40B4-BE49-F238E27FC236}">
                <a16:creationId xmlns:a16="http://schemas.microsoft.com/office/drawing/2014/main" id="{399C2F86-4E1B-4AAA-93AD-132E64AC1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09923" name="Text Box 3">
            <a:extLst>
              <a:ext uri="{FF2B5EF4-FFF2-40B4-BE49-F238E27FC236}">
                <a16:creationId xmlns:a16="http://schemas.microsoft.com/office/drawing/2014/main" id="{571654D9-AD06-4775-8C59-649A4B9BF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067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На рисунке показан многогранник, полученный из усеченного звездчатого усеченного икосаэдра достраиванием на его гранях правильных пирамид. Сколько у него граней?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9924" name="Text Box 4">
            <a:extLst>
              <a:ext uri="{FF2B5EF4-FFF2-40B4-BE49-F238E27FC236}">
                <a16:creationId xmlns:a16="http://schemas.microsoft.com/office/drawing/2014/main" id="{371F63C3-98BD-4B2C-BA30-180105004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9436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1690.</a:t>
            </a:r>
          </a:p>
        </p:txBody>
      </p:sp>
      <p:graphicFrame>
        <p:nvGraphicFramePr>
          <p:cNvPr id="209925" name="Object 5">
            <a:extLst>
              <a:ext uri="{FF2B5EF4-FFF2-40B4-BE49-F238E27FC236}">
                <a16:creationId xmlns:a16="http://schemas.microsoft.com/office/drawing/2014/main" id="{2B001F92-3F8C-4665-AC26-5617A61607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2438400"/>
          <a:ext cx="3505200" cy="340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3505689" imgH="3409524" progId="Paint.Picture">
                  <p:embed/>
                </p:oleObj>
              </mc:Choice>
              <mc:Fallback>
                <p:oleObj name="Точечный рисунок" r:id="rId2" imgW="3505689" imgH="3409524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438400"/>
                        <a:ext cx="3505200" cy="340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665EB86B-952E-467D-BF16-5F8028B1F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Малый звездчатый додекаэдр</a:t>
            </a:r>
          </a:p>
        </p:txBody>
      </p:sp>
      <p:sp>
        <p:nvSpPr>
          <p:cNvPr id="57350" name="Text Box 6">
            <a:extLst>
              <a:ext uri="{FF2B5EF4-FFF2-40B4-BE49-F238E27FC236}">
                <a16:creationId xmlns:a16="http://schemas.microsoft.com/office/drawing/2014/main" id="{3C763894-336E-48CA-AE1D-1B524FBE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Продолжение ребер </a:t>
            </a:r>
            <a:r>
              <a:rPr lang="ru-RU" altLang="ru-RU" dirty="0"/>
              <a:t>додекаэдра </a:t>
            </a:r>
            <a:r>
              <a:rPr lang="ru-RU" altLang="ru-RU" dirty="0">
                <a:cs typeface="Times New Roman" panose="02020603050405020304" pitchFamily="18" charset="0"/>
              </a:rPr>
              <a:t>приводит к замене каждой грани звездчатым правильным пятиугольником, и в результате возникает многогранник, который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малым звездчатым додекаэдром</a:t>
            </a:r>
            <a:r>
              <a:rPr lang="ru-RU" altLang="ru-RU" dirty="0">
                <a:solidFill>
                  <a:srgbClr val="FF3300"/>
                </a:solidFill>
              </a:rPr>
              <a:t>.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7355" name="Picture 11">
            <a:extLst>
              <a:ext uri="{FF2B5EF4-FFF2-40B4-BE49-F238E27FC236}">
                <a16:creationId xmlns:a16="http://schemas.microsoft.com/office/drawing/2014/main" id="{43C24781-A653-4BC8-90B1-C3E650114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3413"/>
            <a:ext cx="4583113" cy="495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6" name="Text Box 12">
            <a:extLst>
              <a:ext uri="{FF2B5EF4-FFF2-40B4-BE49-F238E27FC236}">
                <a16:creationId xmlns:a16="http://schemas.microsoft.com/office/drawing/2014/main" id="{8BC7F3BC-0AAC-48DA-AFE1-B2A25376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981200"/>
            <a:ext cx="3657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Этот многогранник можно также получить из додекаэдра, установкой на его гранях правильных пятиугольных пирамид.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F490D8C2-35A4-480D-9B16-0612D9BA5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Большой звездчатый додекаэдр</a:t>
            </a:r>
          </a:p>
        </p:txBody>
      </p:sp>
      <p:sp>
        <p:nvSpPr>
          <p:cNvPr id="168963" name="Text Box 3">
            <a:extLst>
              <a:ext uri="{FF2B5EF4-FFF2-40B4-BE49-F238E27FC236}">
                <a16:creationId xmlns:a16="http://schemas.microsoft.com/office/drawing/2014/main" id="{5606D99A-D70D-4CF9-955D-0FEB7E2D5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Этот многогранник получается при продолжении граней додекаэдра. При этом каждая грань заменяется на правильный звездчатый пятиугольник.</a:t>
            </a:r>
          </a:p>
        </p:txBody>
      </p:sp>
      <p:pic>
        <p:nvPicPr>
          <p:cNvPr id="168965" name="Picture 5">
            <a:extLst>
              <a:ext uri="{FF2B5EF4-FFF2-40B4-BE49-F238E27FC236}">
                <a16:creationId xmlns:a16="http://schemas.microsoft.com/office/drawing/2014/main" id="{91A44FA8-DCC2-4665-913D-AC630CDE3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63713"/>
            <a:ext cx="5257800" cy="509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8967" name="Text Box 7">
            <a:extLst>
              <a:ext uri="{FF2B5EF4-FFF2-40B4-BE49-F238E27FC236}">
                <a16:creationId xmlns:a16="http://schemas.microsoft.com/office/drawing/2014/main" id="{E72DDF5C-E7D5-40B0-997F-EF964980E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828800"/>
            <a:ext cx="3505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Его можно также получить из икосаэдра, установкой на его гранях правильных треугольных пирамид.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CDBF6909-05C8-4C0B-B0DA-757EC3A81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Большой додекаэдр</a:t>
            </a:r>
          </a:p>
        </p:txBody>
      </p:sp>
      <p:sp>
        <p:nvSpPr>
          <p:cNvPr id="169987" name="Text Box 3">
            <a:extLst>
              <a:ext uri="{FF2B5EF4-FFF2-40B4-BE49-F238E27FC236}">
                <a16:creationId xmlns:a16="http://schemas.microsoft.com/office/drawing/2014/main" id="{BBCE61B2-EBA8-4E29-8476-BE04FABC9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Этот многогранник получается при продолжении граней додекаэдра. </a:t>
            </a:r>
          </a:p>
        </p:txBody>
      </p:sp>
      <p:sp>
        <p:nvSpPr>
          <p:cNvPr id="169989" name="Text Box 5">
            <a:extLst>
              <a:ext uri="{FF2B5EF4-FFF2-40B4-BE49-F238E27FC236}">
                <a16:creationId xmlns:a16="http://schemas.microsoft.com/office/drawing/2014/main" id="{8F89CF1B-34BA-4012-B018-5599202B7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828800"/>
            <a:ext cx="3505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Его можно также получить из икосаэдра, вырезанием из его граней правильных треугольных пирамид.</a:t>
            </a:r>
          </a:p>
        </p:txBody>
      </p:sp>
      <p:pic>
        <p:nvPicPr>
          <p:cNvPr id="169990" name="Picture 6">
            <a:extLst>
              <a:ext uri="{FF2B5EF4-FFF2-40B4-BE49-F238E27FC236}">
                <a16:creationId xmlns:a16="http://schemas.microsoft.com/office/drawing/2014/main" id="{1BC9FE35-1B75-419C-85D8-5F138E128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510540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20F5FEC5-B99A-4240-AFF9-B0F2EF541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Большой икосаэдр</a:t>
            </a:r>
          </a:p>
        </p:txBody>
      </p:sp>
      <p:sp>
        <p:nvSpPr>
          <p:cNvPr id="171011" name="Text Box 3">
            <a:extLst>
              <a:ext uri="{FF2B5EF4-FFF2-40B4-BE49-F238E27FC236}">
                <a16:creationId xmlns:a16="http://schemas.microsoft.com/office/drawing/2014/main" id="{672C52C3-390E-4EE6-9E63-AC2CBE529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81000"/>
            <a:ext cx="88924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Получается продолжением граней икосаэдра. </a:t>
            </a:r>
          </a:p>
        </p:txBody>
      </p:sp>
      <p:pic>
        <p:nvPicPr>
          <p:cNvPr id="171014" name="Picture 6">
            <a:extLst>
              <a:ext uri="{FF2B5EF4-FFF2-40B4-BE49-F238E27FC236}">
                <a16:creationId xmlns:a16="http://schemas.microsoft.com/office/drawing/2014/main" id="{3B90B757-8816-4DC3-B91A-AD2E262EA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84325"/>
            <a:ext cx="4875213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1015" name="Text Box 7">
            <a:extLst>
              <a:ext uri="{FF2B5EF4-FFF2-40B4-BE49-F238E27FC236}">
                <a16:creationId xmlns:a16="http://schemas.microsoft.com/office/drawing/2014/main" id="{4EFF760D-1F38-469C-8A7A-E1D3E75A1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0072" y="1916832"/>
            <a:ext cx="377152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Его можно также получить из малого звездчатого додекаэдра вырезанием из его граней треугольных пирамид.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0B2BCE71-A05F-4022-8C73-160331876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Звездчатые кубооктаэдры</a:t>
            </a: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3115CE80-2A06-4548-8EEF-EA211B0B0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/>
              <a:t>	Помимо правильных звездчатых многогранников (тел Кеплера-</a:t>
            </a:r>
            <a:r>
              <a:rPr lang="ru-RU" altLang="ru-RU" dirty="0" err="1"/>
              <a:t>Пуансо</a:t>
            </a:r>
            <a:r>
              <a:rPr lang="ru-RU" altLang="ru-RU" dirty="0"/>
              <a:t>) имеется более сотни различных звездчатых форм многогранников. На рисунке показаны звездчатые формы </a:t>
            </a:r>
            <a:r>
              <a:rPr lang="ru-RU" altLang="ru-RU" dirty="0" err="1"/>
              <a:t>кубооктаэдра</a:t>
            </a:r>
            <a:r>
              <a:rPr lang="ru-RU" altLang="ru-RU" dirty="0"/>
              <a:t>.</a:t>
            </a:r>
          </a:p>
        </p:txBody>
      </p:sp>
      <p:pic>
        <p:nvPicPr>
          <p:cNvPr id="176134" name="Picture 6">
            <a:extLst>
              <a:ext uri="{FF2B5EF4-FFF2-40B4-BE49-F238E27FC236}">
                <a16:creationId xmlns:a16="http://schemas.microsoft.com/office/drawing/2014/main" id="{F0BB075D-2478-4010-AFC0-45008E285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200"/>
            <a:ext cx="2514600" cy="247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5" name="Picture 7">
            <a:extLst>
              <a:ext uri="{FF2B5EF4-FFF2-40B4-BE49-F238E27FC236}">
                <a16:creationId xmlns:a16="http://schemas.microsoft.com/office/drawing/2014/main" id="{2A7FEA3C-95BD-4A10-B9FE-0E10F3F03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676400"/>
            <a:ext cx="232092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6" name="Picture 8">
            <a:extLst>
              <a:ext uri="{FF2B5EF4-FFF2-40B4-BE49-F238E27FC236}">
                <a16:creationId xmlns:a16="http://schemas.microsoft.com/office/drawing/2014/main" id="{069972A9-C0F4-49B5-9FC1-27D48F661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91000"/>
            <a:ext cx="2630488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7" name="Picture 9">
            <a:extLst>
              <a:ext uri="{FF2B5EF4-FFF2-40B4-BE49-F238E27FC236}">
                <a16:creationId xmlns:a16="http://schemas.microsoft.com/office/drawing/2014/main" id="{F64B4C54-364B-4BDB-9988-EC81270C9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038600"/>
            <a:ext cx="2697163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991B22EF-7FBE-4B92-A617-2DB334995C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Звездчатые икосаэдры</a:t>
            </a:r>
          </a:p>
        </p:txBody>
      </p:sp>
      <p:sp>
        <p:nvSpPr>
          <p:cNvPr id="177155" name="Text Box 3">
            <a:extLst>
              <a:ext uri="{FF2B5EF4-FFF2-40B4-BE49-F238E27FC236}">
                <a16:creationId xmlns:a16="http://schemas.microsoft.com/office/drawing/2014/main" id="{71E78253-6638-4E60-8722-80B1FF199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/>
              <a:t>	На рисунке показаны некоторые звездчатые формы икосаэдра. Всего их 59.</a:t>
            </a:r>
          </a:p>
        </p:txBody>
      </p:sp>
      <p:pic>
        <p:nvPicPr>
          <p:cNvPr id="177160" name="Picture 8">
            <a:extLst>
              <a:ext uri="{FF2B5EF4-FFF2-40B4-BE49-F238E27FC236}">
                <a16:creationId xmlns:a16="http://schemas.microsoft.com/office/drawing/2014/main" id="{A1C525E6-8BD2-498D-9D29-D7AA72A86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2895600" cy="262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2" name="Picture 10">
            <a:extLst>
              <a:ext uri="{FF2B5EF4-FFF2-40B4-BE49-F238E27FC236}">
                <a16:creationId xmlns:a16="http://schemas.microsoft.com/office/drawing/2014/main" id="{DEBDA5B3-4608-44A3-B63D-BA844E194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138" y="3733800"/>
            <a:ext cx="3116262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4" name="Picture 12">
            <a:extLst>
              <a:ext uri="{FF2B5EF4-FFF2-40B4-BE49-F238E27FC236}">
                <a16:creationId xmlns:a16="http://schemas.microsoft.com/office/drawing/2014/main" id="{DA6ED1D2-0E5E-4226-AE23-D459C2C32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3048000" cy="275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6" name="Picture 14">
            <a:extLst>
              <a:ext uri="{FF2B5EF4-FFF2-40B4-BE49-F238E27FC236}">
                <a16:creationId xmlns:a16="http://schemas.microsoft.com/office/drawing/2014/main" id="{57F01B01-1C3E-453E-ABD1-0D6D5853F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14400"/>
            <a:ext cx="3048000" cy="301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7" name="Picture 15">
            <a:extLst>
              <a:ext uri="{FF2B5EF4-FFF2-40B4-BE49-F238E27FC236}">
                <a16:creationId xmlns:a16="http://schemas.microsoft.com/office/drawing/2014/main" id="{5DCCF556-1A61-4733-8371-39551AD0D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066800"/>
            <a:ext cx="2819400" cy="267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68" name="Picture 16">
            <a:extLst>
              <a:ext uri="{FF2B5EF4-FFF2-40B4-BE49-F238E27FC236}">
                <a16:creationId xmlns:a16="http://schemas.microsoft.com/office/drawing/2014/main" id="{DA8D8FF7-46EF-497F-B1BC-5E4A6CBC6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951288"/>
            <a:ext cx="3048000" cy="290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082A76D5-2469-4D2D-B0F0-B94FC5825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Звездчатые икосододекаэдры</a:t>
            </a:r>
          </a:p>
        </p:txBody>
      </p:sp>
      <p:sp>
        <p:nvSpPr>
          <p:cNvPr id="178179" name="Text Box 3">
            <a:extLst>
              <a:ext uri="{FF2B5EF4-FFF2-40B4-BE49-F238E27FC236}">
                <a16:creationId xmlns:a16="http://schemas.microsoft.com/office/drawing/2014/main" id="{63EBE5C8-7247-408E-98D0-4A2FC3A43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8153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/>
              <a:t>	На рисунке показаны некоторые звездчатые формы </a:t>
            </a:r>
            <a:r>
              <a:rPr lang="ru-RU" altLang="ru-RU" dirty="0" err="1"/>
              <a:t>икосододекаэдра</a:t>
            </a:r>
            <a:r>
              <a:rPr lang="ru-RU" altLang="ru-RU" dirty="0"/>
              <a:t>. Всего их 19.</a:t>
            </a:r>
          </a:p>
        </p:txBody>
      </p:sp>
      <p:pic>
        <p:nvPicPr>
          <p:cNvPr id="178186" name="Picture 10">
            <a:extLst>
              <a:ext uri="{FF2B5EF4-FFF2-40B4-BE49-F238E27FC236}">
                <a16:creationId xmlns:a16="http://schemas.microsoft.com/office/drawing/2014/main" id="{BE688C24-AE9A-46CE-A4C9-0CFF368D2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28194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87" name="Picture 11">
            <a:extLst>
              <a:ext uri="{FF2B5EF4-FFF2-40B4-BE49-F238E27FC236}">
                <a16:creationId xmlns:a16="http://schemas.microsoft.com/office/drawing/2014/main" id="{8C596670-11E1-4A7E-A1FC-334A3718E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86200"/>
            <a:ext cx="2884488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88" name="Picture 12">
            <a:extLst>
              <a:ext uri="{FF2B5EF4-FFF2-40B4-BE49-F238E27FC236}">
                <a16:creationId xmlns:a16="http://schemas.microsoft.com/office/drawing/2014/main" id="{3DD0B3C4-EF50-44A5-AA3A-8C87350AB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733800"/>
            <a:ext cx="3200400" cy="296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89" name="Picture 13">
            <a:extLst>
              <a:ext uri="{FF2B5EF4-FFF2-40B4-BE49-F238E27FC236}">
                <a16:creationId xmlns:a16="http://schemas.microsoft.com/office/drawing/2014/main" id="{AE9834B8-7F7F-4FCF-ADD2-02F7CDEC5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35400"/>
            <a:ext cx="3048000" cy="302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90" name="Picture 14">
            <a:extLst>
              <a:ext uri="{FF2B5EF4-FFF2-40B4-BE49-F238E27FC236}">
                <a16:creationId xmlns:a16="http://schemas.microsoft.com/office/drawing/2014/main" id="{189EC770-9100-4F17-A81C-99C7A6E305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143000"/>
            <a:ext cx="2743200" cy="25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191" name="Picture 15">
            <a:extLst>
              <a:ext uri="{FF2B5EF4-FFF2-40B4-BE49-F238E27FC236}">
                <a16:creationId xmlns:a16="http://schemas.microsoft.com/office/drawing/2014/main" id="{73741EC4-7360-4F35-B2BB-EC172C06A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90600"/>
            <a:ext cx="3124200" cy="276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706</Words>
  <Application>Microsoft Office PowerPoint</Application>
  <PresentationFormat>Экран (4:3)</PresentationFormat>
  <Paragraphs>71</Paragraphs>
  <Slides>20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Times New Roman</vt:lpstr>
      <vt:lpstr>Tahoma</vt:lpstr>
      <vt:lpstr>Оформление по умолчанию</vt:lpstr>
      <vt:lpstr>MathType 5.0 Equation</vt:lpstr>
      <vt:lpstr>Точечный рисунок</vt:lpstr>
      <vt:lpstr>ЗВЕЗДЧАТЫЕ МНОГОГРАННИКИ</vt:lpstr>
      <vt:lpstr>Презентация PowerPoint</vt:lpstr>
      <vt:lpstr>Малый звездчатый додекаэдр</vt:lpstr>
      <vt:lpstr>Большой звездчатый додекаэдр</vt:lpstr>
      <vt:lpstr>Большой додекаэдр</vt:lpstr>
      <vt:lpstr>Большой икосаэдр</vt:lpstr>
      <vt:lpstr>Звездчатые кубооктаэдры</vt:lpstr>
      <vt:lpstr>Звездчатые икосаэдры</vt:lpstr>
      <vt:lpstr>Звездчатые икосододекаэдры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Смирнов Владимир Алексеевич</cp:lastModifiedBy>
  <cp:revision>40</cp:revision>
  <dcterms:created xsi:type="dcterms:W3CDTF">2007-12-05T04:57:17Z</dcterms:created>
  <dcterms:modified xsi:type="dcterms:W3CDTF">2021-07-15T09:08:16Z</dcterms:modified>
</cp:coreProperties>
</file>