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406" r:id="rId3"/>
    <p:sldId id="309" r:id="rId4"/>
    <p:sldId id="396" r:id="rId5"/>
    <p:sldId id="321" r:id="rId6"/>
    <p:sldId id="398" r:id="rId7"/>
    <p:sldId id="397" r:id="rId8"/>
    <p:sldId id="322" r:id="rId9"/>
    <p:sldId id="323" r:id="rId10"/>
    <p:sldId id="399" r:id="rId11"/>
    <p:sldId id="400" r:id="rId12"/>
    <p:sldId id="401" r:id="rId13"/>
    <p:sldId id="402" r:id="rId14"/>
    <p:sldId id="324" r:id="rId15"/>
    <p:sldId id="403" r:id="rId16"/>
    <p:sldId id="325" r:id="rId17"/>
    <p:sldId id="404" r:id="rId18"/>
    <p:sldId id="326" r:id="rId19"/>
    <p:sldId id="405" r:id="rId20"/>
    <p:sldId id="377" r:id="rId21"/>
    <p:sldId id="373" r:id="rId22"/>
    <p:sldId id="375" r:id="rId23"/>
    <p:sldId id="368" r:id="rId24"/>
    <p:sldId id="369" r:id="rId25"/>
    <p:sldId id="370" r:id="rId26"/>
    <p:sldId id="371" r:id="rId27"/>
    <p:sldId id="364" r:id="rId28"/>
    <p:sldId id="365" r:id="rId29"/>
    <p:sldId id="366" r:id="rId30"/>
    <p:sldId id="367" r:id="rId31"/>
    <p:sldId id="362" r:id="rId32"/>
    <p:sldId id="363" r:id="rId33"/>
    <p:sldId id="360" r:id="rId34"/>
    <p:sldId id="361" r:id="rId35"/>
    <p:sldId id="347" r:id="rId36"/>
    <p:sldId id="348" r:id="rId37"/>
    <p:sldId id="1068" r:id="rId38"/>
    <p:sldId id="1069" r:id="rId39"/>
    <p:sldId id="1070" r:id="rId40"/>
    <p:sldId id="1072" r:id="rId41"/>
    <p:sldId id="1073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60" autoAdjust="0"/>
    <p:restoredTop sz="90929"/>
  </p:normalViewPr>
  <p:slideViewPr>
    <p:cSldViewPr>
      <p:cViewPr varScale="1">
        <p:scale>
          <a:sx n="92" d="100"/>
          <a:sy n="92" d="100"/>
        </p:scale>
        <p:origin x="9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62220895-F04C-43AB-AC0C-43227C0205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6B345CB6-8B9E-4196-966E-C1EF10C0576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135172" name="Rectangle 4">
            <a:extLst>
              <a:ext uri="{FF2B5EF4-FFF2-40B4-BE49-F238E27FC236}">
                <a16:creationId xmlns:a16="http://schemas.microsoft.com/office/drawing/2014/main" id="{6CFE04B8-29BF-4308-A476-B70A8BB9B99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5173" name="Rectangle 5">
            <a:extLst>
              <a:ext uri="{FF2B5EF4-FFF2-40B4-BE49-F238E27FC236}">
                <a16:creationId xmlns:a16="http://schemas.microsoft.com/office/drawing/2014/main" id="{A497C56A-2850-4BE5-9E0E-119709C2756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35174" name="Rectangle 6">
            <a:extLst>
              <a:ext uri="{FF2B5EF4-FFF2-40B4-BE49-F238E27FC236}">
                <a16:creationId xmlns:a16="http://schemas.microsoft.com/office/drawing/2014/main" id="{8CD8B72D-9FCD-4016-B324-F2C31363EC0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135175" name="Rectangle 7">
            <a:extLst>
              <a:ext uri="{FF2B5EF4-FFF2-40B4-BE49-F238E27FC236}">
                <a16:creationId xmlns:a16="http://schemas.microsoft.com/office/drawing/2014/main" id="{EF6C99C3-5FB3-428F-A1E6-EEF471C07C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53DD40-37F0-4C7C-B448-95239007864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2DD0D4-93C1-400C-9998-8DB29CD2B1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796F19-B071-4326-B0A1-7A6D6FD602C6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C03FB25F-69E2-443E-A090-67D0843FA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3D3389BB-C48E-454F-9DA8-1D6F20BD0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63CD228-1AF2-4635-8A54-88E1670293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7AF89-C9FD-4BA9-BED3-BE56DD3CE0F0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16F746F4-F45A-41C6-AB3A-66722071D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C91CDA99-8A30-454C-A2FF-5B49D2708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C9276F-FB94-4672-AB3B-02299F4BEC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A378C-A7A2-4924-86C6-BF6922EE80B7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C26C27B5-1035-4881-B421-CEF3FD959E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ABC7F5BF-EFFF-4EF3-83F0-BA34F4443D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90D7D4-3EF7-4051-988A-20E9C5C761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848EC-C88A-4362-83EB-547A6BA56AC5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3DC53C76-465A-4D18-9F1F-77FA6E4AB0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25E73C75-0F6A-4A1B-AB88-BAFBE36CBD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3B0F50-E9E1-4EB4-AAE3-FE4293393F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80B41-F490-4A0B-B07D-FCFA0D290E9E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08E8692C-08D2-47C0-9483-81E40B365B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D4BFC4D8-F564-4177-B029-E8FB9AB92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9A843DB-D884-4FFC-B68D-BC4BD0D237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415AD-B2A0-45BD-93BB-3F8DE0BA6AD6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413FD615-D352-4C98-9B83-0E11A63A0D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B87E89A9-3651-4EF9-BDE5-F12DE163B3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2614D4-F530-4E8D-8094-B12C98CF0E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6D73C-E576-404A-8B85-13F800700802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8F30280C-8764-4956-B32D-43194097C5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95DE5C6E-3983-4321-A344-3E22425219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318A46C-DAF6-4A77-BB88-F1CCDD482F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D3E24-02B0-46C6-BB69-26750AC9B26F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8CC6EE45-AC1A-4C67-A4B6-0A4C957FE6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97464C82-E35C-46D3-ADF5-293A0A53A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3EB8077-4CC3-476C-9A4E-EA3B1B947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BE736-BEA0-406D-A28F-6C0FEE2E2D56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155650" name="Rectangle 2">
            <a:extLst>
              <a:ext uri="{FF2B5EF4-FFF2-40B4-BE49-F238E27FC236}">
                <a16:creationId xmlns:a16="http://schemas.microsoft.com/office/drawing/2014/main" id="{E3FD4453-B7D1-4B05-B88B-69DBAD811B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C6E2A8EA-63C1-43DF-8316-46478DD31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944136-DE5F-44E2-8E98-A89FC5EE8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3792D-AD64-4F5C-9419-068581B6A476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FFC8443B-81EA-4A0F-88BA-3A24BA133B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0A659905-F21B-4CB1-903A-3D409BBA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43789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944136-DE5F-44E2-8E98-A89FC5EE8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3792D-AD64-4F5C-9419-068581B6A476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FFC8443B-81EA-4A0F-88BA-3A24BA133B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0A659905-F21B-4CB1-903A-3D409BBA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4359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A66942-EE59-4C58-BAA8-10501D2C9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89266E-B2FE-457F-A5AC-E0581CBBBA5D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39266" name="Rectangle 2">
            <a:extLst>
              <a:ext uri="{FF2B5EF4-FFF2-40B4-BE49-F238E27FC236}">
                <a16:creationId xmlns:a16="http://schemas.microsoft.com/office/drawing/2014/main" id="{0C544D42-B99C-4629-945E-8574840C9F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70ACDA54-F5FE-4378-991E-6313D95F7D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944136-DE5F-44E2-8E98-A89FC5EE8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3792D-AD64-4F5C-9419-068581B6A476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FFC8443B-81EA-4A0F-88BA-3A24BA133B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0A659905-F21B-4CB1-903A-3D409BBA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74653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944136-DE5F-44E2-8E98-A89FC5EE8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3792D-AD64-4F5C-9419-068581B6A476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FFC8443B-81EA-4A0F-88BA-3A24BA133B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0A659905-F21B-4CB1-903A-3D409BBA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49697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D944136-DE5F-44E2-8E98-A89FC5EE8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3792D-AD64-4F5C-9419-068581B6A476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FFC8443B-81EA-4A0F-88BA-3A24BA133B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0A659905-F21B-4CB1-903A-3D409BBA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ответ появляется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504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CCC34D-4F4E-4180-BA35-A8CE62F887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4CEFD-D523-4696-8C2B-52291889B3BD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9E55A9E3-2A83-4EE1-BFD5-021282335E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8673EE28-E654-4C03-BCB8-5FF741276E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7A517A-BA2F-436F-A215-4CF59C33EA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48BD92-5765-40F9-BB87-FCC020EA4766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FF6A9A9F-ECAF-4DDC-91FC-B0A0D8E5AA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1D9BE6A0-507E-4DCF-A6B9-0E24FFF41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9CAA8A-7568-4E14-8912-72DAA463B1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AD084B-52CE-41FB-8215-FFA7038EB9F3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EFEF2595-9075-433D-8A30-D36EB1A60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FED11AC0-DCD8-43F5-A23F-2D263D48A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B315902-7240-41AB-AAD3-BF28A47AE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B5719-2064-4DB3-8374-5AEF71EC0728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BC7126FC-B781-40FE-810D-36923139E8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2183322C-F0FE-4767-94C6-112E6F3899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F2D500-16DB-4D28-943E-937CEBCE0A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EA5A4C-99DE-4361-B9C9-57EE730CA2FB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66FFCE31-39D2-4B05-92A9-44CD6C9B5E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13E16BEE-0708-406E-93AD-B0CA0754D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2C83A5E-4B63-4512-A872-BA5A5900AB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B675A-A721-4140-A217-48FBA2DDA92E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0AA77083-7B4F-4E92-B632-1811BAD7D2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C6D1B826-EDA5-4278-8C80-0F5C57DD9C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12ECE5-5CB2-4304-AA37-B7594D299C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5C293-0380-41BA-94CC-FE3EAB4CAE08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147458" name="Rectangle 1026">
            <a:extLst>
              <a:ext uri="{FF2B5EF4-FFF2-40B4-BE49-F238E27FC236}">
                <a16:creationId xmlns:a16="http://schemas.microsoft.com/office/drawing/2014/main" id="{5F867FA3-D438-40E7-B177-078582C6A8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1027">
            <a:extLst>
              <a:ext uri="{FF2B5EF4-FFF2-40B4-BE49-F238E27FC236}">
                <a16:creationId xmlns:a16="http://schemas.microsoft.com/office/drawing/2014/main" id="{3B970753-E78D-40F6-90C9-CC14F17C0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400">
                <a:solidFill>
                  <a:schemeClr val="accent1"/>
                </a:solidFill>
              </a:rPr>
              <a:t>В режиме слайдов ответ появляется после кликанья мышкой.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79DB53-5220-43A3-AC95-682460E64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ACEF75-D3F0-4C94-A4D6-7F44CD90A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F57CED-8404-4E5B-A40C-284D5ED52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CADD8C-BC9F-4927-B4FD-58FE5E9ED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565B1C-F9C8-4AD2-BA9E-6BB9F0D6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ACDC0-0CA4-4C2E-8A27-807F262571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345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5BBA53-D794-4481-83DD-A9A1AF495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0711CF-1DA9-4909-905A-8E749B7B5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B47F7-DAA3-48D3-8689-4C2C4625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228EF3-5683-4232-966F-882567B0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D9C137-3073-4C71-AC3D-C7E6BD294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46C05-929C-41BC-ABEC-E88DBE753C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747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DFE1B2A-0F65-4462-8BA9-2D5B5C9AD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B06103-C8DE-4BE6-AC4B-9F8216AADC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5299C4-495F-4AC5-8124-0703A150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7C6BE-EA10-434D-8D48-432D9CAF1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9A90B1-A2C6-40C1-BD56-9093C453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609C8-1F0F-48AF-8548-0E479E3A12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31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23D50-E86C-430D-84BE-BF855ED4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436E2-466F-4127-A304-52FEBE966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F5C203-F817-4B63-B54F-AF94171B6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6DFB5E-DC49-4392-BB41-2696F5186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9B369C-FB5C-441E-8D01-12D62D491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AE5F1-4894-48BA-AE64-AC886DC0F4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240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8DF79-8F12-45C0-97FA-78E7A3458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93DF6A-3E77-43E5-B77A-A60B18CBB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BF744-247B-4A25-ACFF-8747E5CF0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BFB30B-456A-430C-8C07-0914FEA5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03FED1-710A-49C5-8167-45D5FFD20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BCCE2-6691-473D-995A-CB58574A1F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368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1607F-AFAE-4C87-BB81-088B26165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EB87B1-3669-4E2D-B3FC-05A33FC55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EF9E1E-BFAE-4731-AA58-6842F45A3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8CC779-55DF-4FED-8365-A4E8515A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8BBE0D-0DDF-4A15-AF93-A14A4349F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0F3D16-1790-4AB7-A4E8-34EFFFBA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482DF-3D5D-49EA-80AC-6AD7F52DB2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268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F3728-AD87-4B91-8706-065DF20DC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393554-3307-481C-AF39-944416457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022FA7-755F-4B83-A9CC-F5D9128B1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E699CB-9AB5-4FDD-8395-885F91676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4F22DA-5A3A-4746-A4E8-3EF289D26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8C623F-15E0-43CD-B173-07E4BD0B3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97FFC3-EC44-4E09-8A46-E1BDE9F2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93D7E-A016-4477-9E2E-FBE62C87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0A7B0-2C99-4E06-8785-5393848B40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01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2234D-9322-49B8-98BD-935BEFFA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292F11-B14F-452A-B095-C6FDF4F50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C281A3-F32A-434D-8648-11D7BBEDB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315607-F95C-448B-9E88-C7EB6F663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B8F40-DF23-4363-938F-50B20CC76E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743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2160F3-2D37-48A4-A4A7-0AD0134B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2F1CCA-CDB7-4474-A360-0CFAE950C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208C1D-EBDE-4230-B1AF-475500996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DA2E0-683B-4F4D-A6CE-3183A3D528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567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0C83D-A16A-463D-A20F-1199430F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71AE07-DC35-4613-859B-59A16284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2CAF6F-D71C-4688-9EA7-DCAFC2F19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40158B-9933-4D96-8546-CCCBFD86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429837-0A94-4FE6-81D2-CACD6D91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87C176-6539-4BC6-B7B3-FD2F786D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111F2-EA6F-4951-B57A-29584D1D7B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536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7FBBF-C834-419A-A9DB-272C38CA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DF7775-F477-46BE-BFFF-467C843E8E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A3EAE4-289C-4D9D-A98D-16BAFD249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509424-D40C-4041-BD34-15BF3C76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009A72-7CDF-4C8E-8C4F-247F72600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792097-B9FC-4927-A2F9-917775DE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8AF3D-658A-4076-A01A-DE28602141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868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1A53C22-2E81-46E4-BD47-C1C2A036B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F0BCD6F-9628-4C1A-9DC0-13D096166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80AD28-7CE8-49BB-B205-8B8B016850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09A5343-456B-4056-922F-B96D6CFAE9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AC193E2-1F3D-44CD-AB2D-9303477C17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5710DB-B4E1-4629-B425-39BB4B498B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D279B47-011D-4361-839D-A723CC52B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484784"/>
            <a:ext cx="7772400" cy="2996952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ПОЛУПРАВИЛЬНЫЕ МНОГОГРАННИКИ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>
            <a:extLst>
              <a:ext uri="{FF2B5EF4-FFF2-40B4-BE49-F238E27FC236}">
                <a16:creationId xmlns:a16="http://schemas.microsoft.com/office/drawing/2014/main" id="{BE2BD78E-80FD-4B82-AE39-B4A3642BD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Икосододекаэдр</a:t>
            </a:r>
          </a:p>
        </p:txBody>
      </p:sp>
      <p:sp>
        <p:nvSpPr>
          <p:cNvPr id="223235" name="Text Box 3">
            <a:extLst>
              <a:ext uri="{FF2B5EF4-FFF2-40B4-BE49-F238E27FC236}">
                <a16:creationId xmlns:a16="http://schemas.microsoft.com/office/drawing/2014/main" id="{48AAA06C-B6D4-4D48-AC7A-33552A21C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Аналогично, если в </a:t>
            </a:r>
            <a:r>
              <a:rPr lang="ru-RU" altLang="ru-RU" dirty="0"/>
              <a:t>икосаэдре</a:t>
            </a:r>
            <a:r>
              <a:rPr lang="ru-RU" altLang="ru-RU" dirty="0">
                <a:cs typeface="Times New Roman" panose="02020603050405020304" pitchFamily="18" charset="0"/>
              </a:rPr>
              <a:t> отсекающие плоскости провести через середины ребер, выходящих из одной вершины, то получим многогранник, который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FF3300"/>
                </a:solidFill>
                <a:cs typeface="Times New Roman" panose="02020603050405020304" pitchFamily="18" charset="0"/>
              </a:rPr>
              <a:t>икосододекаэдр</a:t>
            </a:r>
            <a:r>
              <a:rPr lang="ru-RU" altLang="ru-RU" dirty="0">
                <a:solidFill>
                  <a:srgbClr val="FF3300"/>
                </a:solidFill>
              </a:rPr>
              <a:t>. </a:t>
            </a:r>
            <a:r>
              <a:rPr lang="ru-RU" altLang="ru-RU" dirty="0"/>
              <a:t>Его поверхность состоит из граней икосаэдра и додекаэдра.</a:t>
            </a:r>
            <a:endParaRPr lang="ru-RU" altLang="ru-RU" dirty="0">
              <a:solidFill>
                <a:srgbClr val="FF3300"/>
              </a:solidFill>
            </a:endParaRPr>
          </a:p>
        </p:txBody>
      </p:sp>
      <p:pic>
        <p:nvPicPr>
          <p:cNvPr id="223237" name="Picture 5">
            <a:extLst>
              <a:ext uri="{FF2B5EF4-FFF2-40B4-BE49-F238E27FC236}">
                <a16:creationId xmlns:a16="http://schemas.microsoft.com/office/drawing/2014/main" id="{C272A63E-155D-4C04-8C12-1C8B8ACBE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038600" cy="39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61D64443-B78C-4ED5-BA67-5A1F7ABFCA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224259" name="Text Box 3">
            <a:extLst>
              <a:ext uri="{FF2B5EF4-FFF2-40B4-BE49-F238E27FC236}">
                <a16:creationId xmlns:a16="http://schemas.microsoft.com/office/drawing/2014/main" id="{35F19364-46FF-4AD5-9C90-8CA76CC5E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/>
              <a:t>	Какой многогранник получится,</a:t>
            </a:r>
            <a:r>
              <a:rPr lang="ru-RU" altLang="ru-RU">
                <a:cs typeface="Times New Roman" panose="02020603050405020304" pitchFamily="18" charset="0"/>
              </a:rPr>
              <a:t> если в </a:t>
            </a:r>
            <a:r>
              <a:rPr lang="ru-RU" altLang="ru-RU"/>
              <a:t>тетраэдре</a:t>
            </a:r>
            <a:r>
              <a:rPr lang="ru-RU" altLang="ru-RU">
                <a:cs typeface="Times New Roman" panose="02020603050405020304" pitchFamily="18" charset="0"/>
              </a:rPr>
              <a:t> отсекающие плоскости провести через середины ребер, выходящих из одной вершины</a:t>
            </a:r>
            <a:r>
              <a:rPr lang="ru-RU" altLang="ru-RU"/>
              <a:t>?</a:t>
            </a:r>
            <a:endParaRPr lang="ru-RU" altLang="ru-RU">
              <a:solidFill>
                <a:srgbClr val="FF3300"/>
              </a:solidFill>
            </a:endParaRPr>
          </a:p>
        </p:txBody>
      </p:sp>
      <p:sp>
        <p:nvSpPr>
          <p:cNvPr id="224261" name="Text Box 5">
            <a:extLst>
              <a:ext uri="{FF2B5EF4-FFF2-40B4-BE49-F238E27FC236}">
                <a16:creationId xmlns:a16="http://schemas.microsoft.com/office/drawing/2014/main" id="{12BB2DF0-8A81-444F-8EB8-5055F72BD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</a:t>
            </a:r>
            <a:r>
              <a:rPr lang="ru-RU" altLang="ru-RU"/>
              <a:t> Октаэдр.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5F1A4987-03AE-4FAA-9779-0502B8A2C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225283" name="Text Box 3">
            <a:extLst>
              <a:ext uri="{FF2B5EF4-FFF2-40B4-BE49-F238E27FC236}">
                <a16:creationId xmlns:a16="http://schemas.microsoft.com/office/drawing/2014/main" id="{00F56E99-5C3D-4268-A4E3-AF41C6442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/>
              <a:t>	Какой многогранник получится,</a:t>
            </a:r>
            <a:r>
              <a:rPr lang="ru-RU" altLang="ru-RU">
                <a:cs typeface="Times New Roman" panose="02020603050405020304" pitchFamily="18" charset="0"/>
              </a:rPr>
              <a:t> если в </a:t>
            </a:r>
            <a:r>
              <a:rPr lang="ru-RU" altLang="ru-RU"/>
              <a:t>октаэдре</a:t>
            </a:r>
            <a:r>
              <a:rPr lang="ru-RU" altLang="ru-RU">
                <a:cs typeface="Times New Roman" panose="02020603050405020304" pitchFamily="18" charset="0"/>
              </a:rPr>
              <a:t> отсекающие плоскости провести через середины ребер, выходящих из одной вершины</a:t>
            </a:r>
            <a:r>
              <a:rPr lang="ru-RU" altLang="ru-RU"/>
              <a:t>?</a:t>
            </a:r>
            <a:endParaRPr lang="ru-RU" altLang="ru-RU">
              <a:solidFill>
                <a:srgbClr val="FF3300"/>
              </a:solidFill>
            </a:endParaRPr>
          </a:p>
        </p:txBody>
      </p:sp>
      <p:sp>
        <p:nvSpPr>
          <p:cNvPr id="225284" name="Text Box 4">
            <a:extLst>
              <a:ext uri="{FF2B5EF4-FFF2-40B4-BE49-F238E27FC236}">
                <a16:creationId xmlns:a16="http://schemas.microsoft.com/office/drawing/2014/main" id="{7493F669-C45F-4384-8686-F2F57A544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</a:t>
            </a:r>
            <a:r>
              <a:rPr lang="ru-RU" altLang="ru-RU"/>
              <a:t> Кубооктаэдр.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1BFA8EBC-3128-484E-8FEF-CF0B71E3DA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226307" name="Text Box 3">
            <a:extLst>
              <a:ext uri="{FF2B5EF4-FFF2-40B4-BE49-F238E27FC236}">
                <a16:creationId xmlns:a16="http://schemas.microsoft.com/office/drawing/2014/main" id="{D6C9D00D-51F8-4DC3-AC29-11B740B9F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/>
              <a:t>	Какой многогранник получится,</a:t>
            </a:r>
            <a:r>
              <a:rPr lang="ru-RU" altLang="ru-RU">
                <a:cs typeface="Times New Roman" panose="02020603050405020304" pitchFamily="18" charset="0"/>
              </a:rPr>
              <a:t> если в </a:t>
            </a:r>
            <a:r>
              <a:rPr lang="ru-RU" altLang="ru-RU"/>
              <a:t>додекаэдре</a:t>
            </a:r>
            <a:r>
              <a:rPr lang="ru-RU" altLang="ru-RU">
                <a:cs typeface="Times New Roman" panose="02020603050405020304" pitchFamily="18" charset="0"/>
              </a:rPr>
              <a:t> отсекающие плоскости провести через середины ребер, выходящих из одной вершины</a:t>
            </a:r>
            <a:r>
              <a:rPr lang="ru-RU" altLang="ru-RU"/>
              <a:t>?</a:t>
            </a:r>
            <a:endParaRPr lang="ru-RU" altLang="ru-RU">
              <a:solidFill>
                <a:srgbClr val="FF3300"/>
              </a:solidFill>
            </a:endParaRPr>
          </a:p>
        </p:txBody>
      </p:sp>
      <p:sp>
        <p:nvSpPr>
          <p:cNvPr id="226308" name="Text Box 4">
            <a:extLst>
              <a:ext uri="{FF2B5EF4-FFF2-40B4-BE49-F238E27FC236}">
                <a16:creationId xmlns:a16="http://schemas.microsoft.com/office/drawing/2014/main" id="{3EDB81C5-2A81-435D-9CB1-E00F122A0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</a:t>
            </a:r>
            <a:r>
              <a:rPr lang="ru-RU" altLang="ru-RU"/>
              <a:t> Икосододекаэдр.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234F4CF1-3C70-46AB-9AE2-8E8D496B4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Усеченный кубооктаэдр</a:t>
            </a: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3593064F-7013-4374-B2FB-D65C6E2E6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Полуправильный</a:t>
            </a:r>
            <a:r>
              <a:rPr lang="ru-RU" altLang="ru-RU" dirty="0">
                <a:cs typeface="Times New Roman" panose="02020603050405020304" pitchFamily="18" charset="0"/>
              </a:rPr>
              <a:t> многогранник</a:t>
            </a:r>
            <a:r>
              <a:rPr lang="ru-RU" altLang="ru-RU" dirty="0"/>
              <a:t>, изображенный на рисунке</a:t>
            </a:r>
            <a:r>
              <a:rPr lang="ru-RU" altLang="ru-RU" dirty="0">
                <a:cs typeface="Times New Roman" panose="02020603050405020304" pitchFamily="18" charset="0"/>
              </a:rPr>
              <a:t> называют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усеченны</a:t>
            </a:r>
            <a:r>
              <a:rPr lang="ru-RU" altLang="ru-RU" dirty="0">
                <a:solidFill>
                  <a:srgbClr val="FF3300"/>
                </a:solidFill>
              </a:rPr>
              <a:t>й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FF3300"/>
                </a:solidFill>
                <a:cs typeface="Times New Roman" panose="02020603050405020304" pitchFamily="18" charset="0"/>
              </a:rPr>
              <a:t>кубооктаэдр</a:t>
            </a:r>
            <a:r>
              <a:rPr lang="ru-RU" altLang="ru-RU" dirty="0">
                <a:solidFill>
                  <a:srgbClr val="FF3300"/>
                </a:solidFill>
              </a:rPr>
              <a:t>,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хотя он и не получается усечением </a:t>
            </a:r>
            <a:r>
              <a:rPr lang="ru-RU" altLang="ru-RU" dirty="0" err="1"/>
              <a:t>кубооктаэдра</a:t>
            </a:r>
            <a:r>
              <a:rPr lang="ru-RU" altLang="ru-RU" dirty="0"/>
              <a:t>. Его поверхность состоит из правильных восьмиугольников, шестиугольников и квадратов.</a:t>
            </a:r>
            <a:endParaRPr lang="ru-RU" altLang="ru-RU" dirty="0">
              <a:solidFill>
                <a:srgbClr val="FF3300"/>
              </a:solidFill>
            </a:endParaRPr>
          </a:p>
        </p:txBody>
      </p:sp>
      <p:pic>
        <p:nvPicPr>
          <p:cNvPr id="76806" name="Picture 6">
            <a:extLst>
              <a:ext uri="{FF2B5EF4-FFF2-40B4-BE49-F238E27FC236}">
                <a16:creationId xmlns:a16="http://schemas.microsoft.com/office/drawing/2014/main" id="{2CE66E45-18BA-41DD-9D8A-859824AE6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4343400" cy="41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2C1E8495-FD99-4943-B64A-08BB41E90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Усеченный икосододекаэдр</a:t>
            </a:r>
          </a:p>
        </p:txBody>
      </p:sp>
      <p:sp>
        <p:nvSpPr>
          <p:cNvPr id="227331" name="Text Box 3">
            <a:extLst>
              <a:ext uri="{FF2B5EF4-FFF2-40B4-BE49-F238E27FC236}">
                <a16:creationId xmlns:a16="http://schemas.microsoft.com/office/drawing/2014/main" id="{7FEB4FC6-95CA-4B7B-833E-30F4BB0B6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Полуправильный</a:t>
            </a:r>
            <a:r>
              <a:rPr lang="ru-RU" altLang="ru-RU" dirty="0">
                <a:cs typeface="Times New Roman" panose="02020603050405020304" pitchFamily="18" charset="0"/>
              </a:rPr>
              <a:t> многогранник</a:t>
            </a:r>
            <a:r>
              <a:rPr lang="ru-RU" altLang="ru-RU" dirty="0"/>
              <a:t>, изображенный на рисунке</a:t>
            </a:r>
            <a:r>
              <a:rPr lang="ru-RU" altLang="ru-RU" dirty="0">
                <a:cs typeface="Times New Roman" panose="02020603050405020304" pitchFamily="18" charset="0"/>
              </a:rPr>
              <a:t> называют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усеченны</a:t>
            </a:r>
            <a:r>
              <a:rPr lang="ru-RU" altLang="ru-RU" dirty="0">
                <a:solidFill>
                  <a:srgbClr val="FF3300"/>
                </a:solidFill>
              </a:rPr>
              <a:t>й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FF3300"/>
                </a:solidFill>
                <a:cs typeface="Times New Roman" panose="02020603050405020304" pitchFamily="18" charset="0"/>
              </a:rPr>
              <a:t>икосододекаэдр</a:t>
            </a:r>
            <a:r>
              <a:rPr lang="ru-RU" altLang="ru-RU" dirty="0">
                <a:solidFill>
                  <a:srgbClr val="FF3300"/>
                </a:solidFill>
              </a:rPr>
              <a:t>, </a:t>
            </a:r>
            <a:r>
              <a:rPr lang="ru-RU" altLang="ru-RU" dirty="0"/>
              <a:t>хотя он и не получаются усечением </a:t>
            </a:r>
            <a:r>
              <a:rPr lang="ru-RU" altLang="ru-RU" dirty="0" err="1"/>
              <a:t>икосододекаэдра</a:t>
            </a:r>
            <a:r>
              <a:rPr lang="ru-RU" altLang="ru-RU" dirty="0"/>
              <a:t>. Его поверхность состоит из правильных десятиугольников, шестиугольников и квадратов.</a:t>
            </a:r>
            <a:endParaRPr lang="ru-RU" altLang="ru-RU" dirty="0">
              <a:solidFill>
                <a:srgbClr val="FF3300"/>
              </a:solidFill>
            </a:endParaRPr>
          </a:p>
        </p:txBody>
      </p:sp>
      <p:pic>
        <p:nvPicPr>
          <p:cNvPr id="227333" name="Picture 5">
            <a:extLst>
              <a:ext uri="{FF2B5EF4-FFF2-40B4-BE49-F238E27FC236}">
                <a16:creationId xmlns:a16="http://schemas.microsoft.com/office/drawing/2014/main" id="{E63F9FA7-08B7-4EAE-8794-F558F9FB2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191000" cy="41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7722B3F6-8E1A-490C-9AE1-E67AA5A69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Ромбокубооктаэдр</a:t>
            </a: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B3F5FF19-8C2D-4079-B6CB-B74A61691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На рисунке изображен многогранник, называемый </a:t>
            </a:r>
            <a:r>
              <a:rPr lang="ru-RU" altLang="ru-RU" dirty="0" err="1">
                <a:solidFill>
                  <a:srgbClr val="FF3300"/>
                </a:solidFill>
              </a:rPr>
              <a:t>р</a:t>
            </a:r>
            <a:r>
              <a:rPr lang="ru-RU" altLang="ru-RU" dirty="0" err="1">
                <a:solidFill>
                  <a:srgbClr val="FF3300"/>
                </a:solidFill>
                <a:cs typeface="Times New Roman" panose="02020603050405020304" pitchFamily="18" charset="0"/>
              </a:rPr>
              <a:t>омбокубооктаэдр</a:t>
            </a:r>
            <a:r>
              <a:rPr lang="ru-RU" altLang="ru-RU" dirty="0">
                <a:solidFill>
                  <a:srgbClr val="FF3300"/>
                </a:solidFill>
              </a:rPr>
              <a:t>. </a:t>
            </a:r>
            <a:r>
              <a:rPr lang="ru-RU" altLang="ru-RU" dirty="0"/>
              <a:t>Его поверхность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состоит из граней куба и октаэдра, к которым добавлены еще 12 квадратов. </a:t>
            </a:r>
          </a:p>
        </p:txBody>
      </p:sp>
      <p:pic>
        <p:nvPicPr>
          <p:cNvPr id="77831" name="Picture 7">
            <a:extLst>
              <a:ext uri="{FF2B5EF4-FFF2-40B4-BE49-F238E27FC236}">
                <a16:creationId xmlns:a16="http://schemas.microsoft.com/office/drawing/2014/main" id="{61380158-5622-4A24-BAAA-DFDA445A2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4196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DEEA38F8-BAC7-41D1-8FB4-D9BFE0B31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Ромбоикосододекаэдр</a:t>
            </a:r>
          </a:p>
        </p:txBody>
      </p:sp>
      <p:sp>
        <p:nvSpPr>
          <p:cNvPr id="228355" name="Text Box 3">
            <a:extLst>
              <a:ext uri="{FF2B5EF4-FFF2-40B4-BE49-F238E27FC236}">
                <a16:creationId xmlns:a16="http://schemas.microsoft.com/office/drawing/2014/main" id="{AFB8789B-7804-4432-9995-F73764886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На рисунке изображен многогранник, называемый </a:t>
            </a:r>
            <a:r>
              <a:rPr lang="ru-RU" altLang="ru-RU" dirty="0" err="1">
                <a:solidFill>
                  <a:srgbClr val="FF3300"/>
                </a:solidFill>
              </a:rPr>
              <a:t>р</a:t>
            </a:r>
            <a:r>
              <a:rPr lang="ru-RU" altLang="ru-RU" dirty="0" err="1">
                <a:solidFill>
                  <a:srgbClr val="FF3300"/>
                </a:solidFill>
                <a:cs typeface="Times New Roman" panose="02020603050405020304" pitchFamily="18" charset="0"/>
              </a:rPr>
              <a:t>омбо</a:t>
            </a:r>
            <a:r>
              <a:rPr lang="ru-RU" altLang="ru-RU" dirty="0" err="1">
                <a:solidFill>
                  <a:srgbClr val="FF3300"/>
                </a:solidFill>
              </a:rPr>
              <a:t>икосододекаэдр</a:t>
            </a:r>
            <a:r>
              <a:rPr lang="ru-RU" altLang="ru-RU" dirty="0">
                <a:solidFill>
                  <a:srgbClr val="FF3300"/>
                </a:solidFill>
              </a:rPr>
              <a:t>. </a:t>
            </a:r>
            <a:r>
              <a:rPr lang="ru-RU" altLang="ru-RU" dirty="0"/>
              <a:t>Его поверхность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состо</a:t>
            </a:r>
            <a:r>
              <a:rPr lang="ru-RU" altLang="ru-RU" dirty="0"/>
              <a:t>ит</a:t>
            </a:r>
            <a:r>
              <a:rPr lang="ru-RU" altLang="ru-RU" dirty="0">
                <a:cs typeface="Times New Roman" panose="02020603050405020304" pitchFamily="18" charset="0"/>
              </a:rPr>
              <a:t> из граней икосаэдра, додекаэдра и еще 30 квадратов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8358" name="Picture 6">
            <a:extLst>
              <a:ext uri="{FF2B5EF4-FFF2-40B4-BE49-F238E27FC236}">
                <a16:creationId xmlns:a16="http://schemas.microsoft.com/office/drawing/2014/main" id="{F4288C9D-45E6-4E82-9DB1-99619EC7F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4191000" cy="415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F0E386A-9515-4E89-B6DA-1F7B353E7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Курносый куб</a:t>
            </a: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5A48C4D1-8B20-4D26-8700-997BB112A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На рисунке изображен многогранник, называемый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курносый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(иногда называют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плосконосый</a:t>
            </a:r>
            <a:r>
              <a:rPr lang="ru-RU" altLang="ru-RU" dirty="0">
                <a:cs typeface="Times New Roman" panose="02020603050405020304" pitchFamily="18" charset="0"/>
              </a:rPr>
              <a:t>)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куб</a:t>
            </a:r>
            <a:r>
              <a:rPr lang="ru-RU" altLang="ru-RU" dirty="0">
                <a:solidFill>
                  <a:srgbClr val="FF3300"/>
                </a:solidFill>
              </a:rPr>
              <a:t>. </a:t>
            </a:r>
            <a:r>
              <a:rPr lang="ru-RU" altLang="ru-RU" dirty="0"/>
              <a:t>Его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поверхность </a:t>
            </a:r>
            <a:r>
              <a:rPr lang="ru-RU" altLang="ru-RU" dirty="0">
                <a:cs typeface="Times New Roman" panose="02020603050405020304" pitchFamily="18" charset="0"/>
              </a:rPr>
              <a:t>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из граней куба, окруженных правильными треугольниками.</a:t>
            </a:r>
          </a:p>
        </p:txBody>
      </p:sp>
      <p:pic>
        <p:nvPicPr>
          <p:cNvPr id="78855" name="Picture 7">
            <a:extLst>
              <a:ext uri="{FF2B5EF4-FFF2-40B4-BE49-F238E27FC236}">
                <a16:creationId xmlns:a16="http://schemas.microsoft.com/office/drawing/2014/main" id="{E42DEE61-ECA3-4598-9676-23CB0AA95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4419600" cy="427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59BE203B-8BDA-4941-B62D-F02B541AEE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Курносый додекаэдр</a:t>
            </a:r>
          </a:p>
        </p:txBody>
      </p:sp>
      <p:sp>
        <p:nvSpPr>
          <p:cNvPr id="229379" name="Text Box 3">
            <a:extLst>
              <a:ext uri="{FF2B5EF4-FFF2-40B4-BE49-F238E27FC236}">
                <a16:creationId xmlns:a16="http://schemas.microsoft.com/office/drawing/2014/main" id="{D7C2969C-D8CD-4522-B264-F1A0E9A25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Последний многогранник Архимеда называется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курносый</a:t>
            </a:r>
            <a:r>
              <a:rPr lang="ru-RU" altLang="ru-RU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(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плосконосый</a:t>
            </a:r>
            <a:r>
              <a:rPr lang="ru-RU" altLang="ru-RU" dirty="0">
                <a:cs typeface="Times New Roman" panose="02020603050405020304" pitchFamily="18" charset="0"/>
              </a:rPr>
              <a:t>)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додекаэдр</a:t>
            </a:r>
            <a:r>
              <a:rPr lang="ru-RU" altLang="ru-RU" dirty="0"/>
              <a:t>. Его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поверхность </a:t>
            </a:r>
            <a:r>
              <a:rPr lang="ru-RU" altLang="ru-RU" dirty="0">
                <a:cs typeface="Times New Roman" panose="02020603050405020304" pitchFamily="18" charset="0"/>
              </a:rPr>
              <a:t>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из граней додекаэдра, окруженных правильными треугольниками.</a:t>
            </a:r>
          </a:p>
        </p:txBody>
      </p:sp>
      <p:pic>
        <p:nvPicPr>
          <p:cNvPr id="229381" name="Picture 5">
            <a:extLst>
              <a:ext uri="{FF2B5EF4-FFF2-40B4-BE49-F238E27FC236}">
                <a16:creationId xmlns:a16="http://schemas.microsoft.com/office/drawing/2014/main" id="{AD57E270-FABA-4797-A84D-90D2D8474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4191000" cy="41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7" name="Object 209">
            <a:extLst>
              <a:ext uri="{FF2B5EF4-FFF2-40B4-BE49-F238E27FC236}">
                <a16:creationId xmlns:a16="http://schemas.microsoft.com/office/drawing/2014/main" id="{11FF0265-F9FC-402B-B3FE-6D20C61B6B81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39750" y="3822700"/>
          <a:ext cx="3736975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2" imgW="3847619" imgH="3123810" progId="Paint.Picture">
                  <p:embed/>
                </p:oleObj>
              </mc:Choice>
              <mc:Fallback>
                <p:oleObj name="Точечный рисунок" r:id="rId2" imgW="3847619" imgH="3123810" progId="Paint.Picture">
                  <p:embed/>
                  <p:pic>
                    <p:nvPicPr>
                      <p:cNvPr id="2257" name="Object 209">
                        <a:extLst>
                          <a:ext uri="{FF2B5EF4-FFF2-40B4-BE49-F238E27FC236}">
                            <a16:creationId xmlns:a16="http://schemas.microsoft.com/office/drawing/2014/main" id="{11FF0265-F9FC-402B-B3FE-6D20C61B6B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822700"/>
                        <a:ext cx="3736975" cy="303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" name="Text Box 206">
            <a:extLst>
              <a:ext uri="{FF2B5EF4-FFF2-40B4-BE49-F238E27FC236}">
                <a16:creationId xmlns:a16="http://schemas.microsoft.com/office/drawing/2014/main" id="{F6241145-BE2C-4E1E-8C64-EBACA99A6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5038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К полуправильным многогранникам относятся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правильные </a:t>
            </a:r>
            <a:r>
              <a:rPr lang="en-US" altLang="ru-RU" i="1" dirty="0">
                <a:solidFill>
                  <a:srgbClr val="FF3300"/>
                </a:solidFill>
                <a:cs typeface="Times New Roman" panose="02020603050405020304" pitchFamily="18" charset="0"/>
              </a:rPr>
              <a:t>n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-угольные призмы</a:t>
            </a:r>
            <a:r>
              <a:rPr lang="ru-RU" altLang="ru-RU" dirty="0">
                <a:cs typeface="Times New Roman" panose="02020603050405020304" pitchFamily="18" charset="0"/>
              </a:rPr>
              <a:t>, все ребра которых равны</a:t>
            </a:r>
            <a:r>
              <a:rPr lang="ru-RU" altLang="ru-RU" dirty="0"/>
              <a:t>,</a:t>
            </a:r>
            <a:r>
              <a:rPr lang="ru-RU" altLang="ru-RU" dirty="0">
                <a:cs typeface="Times New Roman" panose="02020603050405020304" pitchFamily="18" charset="0"/>
              </a:rPr>
              <a:t> и, так называемые,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FF3300"/>
                </a:solidFill>
                <a:cs typeface="Times New Roman" panose="02020603050405020304" pitchFamily="18" charset="0"/>
              </a:rPr>
              <a:t>антипризмы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с равными ребрами. На рисунке</a:t>
            </a:r>
            <a:r>
              <a:rPr lang="ru-RU" altLang="ru-RU" dirty="0"/>
              <a:t> изображены правильная пятиугольная призма и пя</a:t>
            </a:r>
            <a:r>
              <a:rPr lang="ru-RU" altLang="ru-RU" dirty="0">
                <a:cs typeface="Times New Roman" panose="02020603050405020304" pitchFamily="18" charset="0"/>
              </a:rPr>
              <a:t>тиугольн</a:t>
            </a:r>
            <a:r>
              <a:rPr lang="ru-RU" altLang="ru-RU" dirty="0"/>
              <a:t>ая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cs typeface="Times New Roman" panose="02020603050405020304" pitchFamily="18" charset="0"/>
              </a:rPr>
              <a:t>антипризм</a:t>
            </a:r>
            <a:r>
              <a:rPr lang="ru-RU" altLang="ru-RU" dirty="0" err="1"/>
              <a:t>а</a:t>
            </a:r>
            <a:r>
              <a:rPr lang="ru-RU" altLang="ru-RU" dirty="0"/>
              <a:t>.</a:t>
            </a:r>
          </a:p>
        </p:txBody>
      </p:sp>
      <p:graphicFrame>
        <p:nvGraphicFramePr>
          <p:cNvPr id="2259" name="Object 211">
            <a:extLst>
              <a:ext uri="{FF2B5EF4-FFF2-40B4-BE49-F238E27FC236}">
                <a16:creationId xmlns:a16="http://schemas.microsoft.com/office/drawing/2014/main" id="{C29EB66C-3254-4E0E-9AA5-43AEE7C987A2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4637088" y="4030663"/>
          <a:ext cx="3400425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4" imgW="3467584" imgH="2704762" progId="Paint.Picture">
                  <p:embed/>
                </p:oleObj>
              </mc:Choice>
              <mc:Fallback>
                <p:oleObj name="Точечный рисунок" r:id="rId4" imgW="3467584" imgH="2704762" progId="Paint.Picture">
                  <p:embed/>
                  <p:pic>
                    <p:nvPicPr>
                      <p:cNvPr id="2259" name="Object 211">
                        <a:extLst>
                          <a:ext uri="{FF2B5EF4-FFF2-40B4-BE49-F238E27FC236}">
                            <a16:creationId xmlns:a16="http://schemas.microsoft.com/office/drawing/2014/main" id="{C29EB66C-3254-4E0E-9AA5-43AEE7C987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088" y="4030663"/>
                        <a:ext cx="3400425" cy="265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1" name="Text Box 213">
            <a:extLst>
              <a:ext uri="{FF2B5EF4-FFF2-40B4-BE49-F238E27FC236}">
                <a16:creationId xmlns:a16="http://schemas.microsoft.com/office/drawing/2014/main" id="{D59A73A9-3A00-4C30-854E-6F59400A0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21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Выпуклый многогранник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полу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правильным</a:t>
            </a:r>
            <a:r>
              <a:rPr lang="ru-RU" altLang="ru-RU" dirty="0">
                <a:cs typeface="Times New Roman" panose="02020603050405020304" pitchFamily="18" charset="0"/>
              </a:rPr>
              <a:t>, если его гранями являются правильные многоугольники</a:t>
            </a:r>
            <a:r>
              <a:rPr lang="ru-RU" altLang="ru-RU" dirty="0"/>
              <a:t>, возможно, с разным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числом сторон, </a:t>
            </a:r>
            <a:r>
              <a:rPr lang="ru-RU" altLang="ru-RU" dirty="0">
                <a:cs typeface="Times New Roman" panose="02020603050405020304" pitchFamily="18" charset="0"/>
              </a:rPr>
              <a:t>и в</a:t>
            </a:r>
            <a:r>
              <a:rPr lang="ru-RU" altLang="ru-RU" dirty="0"/>
              <a:t>се многогранные углы равны, причем один из них в другой можно перевести движением самого многогранника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5425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EA15184D-1152-49B3-B730-7B968C51A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133123" name="Text Box 3">
            <a:extLst>
              <a:ext uri="{FF2B5EF4-FFF2-40B4-BE49-F238E27FC236}">
                <a16:creationId xmlns:a16="http://schemas.microsoft.com/office/drawing/2014/main" id="{DC7F34A6-17DE-4E71-93BE-315B1D729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усеченный тетраэдр?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pic>
        <p:nvPicPr>
          <p:cNvPr id="133124" name="Picture 4">
            <a:extLst>
              <a:ext uri="{FF2B5EF4-FFF2-40B4-BE49-F238E27FC236}">
                <a16:creationId xmlns:a16="http://schemas.microsoft.com/office/drawing/2014/main" id="{6617ADA0-E0E3-463A-8617-2D8AD6407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477000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5" name="Text Box 5">
            <a:extLst>
              <a:ext uri="{FF2B5EF4-FFF2-40B4-BE49-F238E27FC236}">
                <a16:creationId xmlns:a16="http://schemas.microsoft.com/office/drawing/2014/main" id="{D02923ED-F8F5-4454-9AD3-50F449C20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Четыре шестиугольных и четыре треугольных граней; В = 12, Р = 18, Г = 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30A555DB-E3BE-401E-9FDF-3C0A8B9FA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129027" name="Text Box 3">
            <a:extLst>
              <a:ext uri="{FF2B5EF4-FFF2-40B4-BE49-F238E27FC236}">
                <a16:creationId xmlns:a16="http://schemas.microsoft.com/office/drawing/2014/main" id="{4CD3F830-804B-4D35-9797-84202F63B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усеченный </a:t>
            </a:r>
            <a:r>
              <a:rPr lang="ru-RU" altLang="ru-RU" dirty="0"/>
              <a:t>октаэдр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29028" name="Text Box 4">
            <a:extLst>
              <a:ext uri="{FF2B5EF4-FFF2-40B4-BE49-F238E27FC236}">
                <a16:creationId xmlns:a16="http://schemas.microsoft.com/office/drawing/2014/main" id="{582E04B0-A166-4152-9FE8-A738CEB24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Восемь шестиугольных и шесть квадратных граней; В = 24, Р = 36, Г = 14.</a:t>
            </a:r>
          </a:p>
        </p:txBody>
      </p:sp>
      <p:pic>
        <p:nvPicPr>
          <p:cNvPr id="129029" name="Picture 5">
            <a:extLst>
              <a:ext uri="{FF2B5EF4-FFF2-40B4-BE49-F238E27FC236}">
                <a16:creationId xmlns:a16="http://schemas.microsoft.com/office/drawing/2014/main" id="{DA582959-8B13-4245-A762-C8E76238E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352800" cy="320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7DC88129-0D34-4CA1-9031-04D664AEE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131075" name="Text Box 3">
            <a:extLst>
              <a:ext uri="{FF2B5EF4-FFF2-40B4-BE49-F238E27FC236}">
                <a16:creationId xmlns:a16="http://schemas.microsoft.com/office/drawing/2014/main" id="{2671A7CE-8ED3-4B2D-9B1D-6818D61B6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усеченный </a:t>
            </a:r>
            <a:r>
              <a:rPr lang="ru-RU" altLang="ru-RU" dirty="0"/>
              <a:t>октаэдр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31076" name="Text Box 4">
            <a:extLst>
              <a:ext uri="{FF2B5EF4-FFF2-40B4-BE49-F238E27FC236}">
                <a16:creationId xmlns:a16="http://schemas.microsoft.com/office/drawing/2014/main" id="{4486CEEA-93F3-40D7-81BB-EC63C8A6C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Двадцать шестиугольных и двенадцать пятиугольных граней; В = 60, Р = 90, Г = 32.</a:t>
            </a:r>
          </a:p>
        </p:txBody>
      </p:sp>
      <p:pic>
        <p:nvPicPr>
          <p:cNvPr id="131077" name="Picture 5">
            <a:extLst>
              <a:ext uri="{FF2B5EF4-FFF2-40B4-BE49-F238E27FC236}">
                <a16:creationId xmlns:a16="http://schemas.microsoft.com/office/drawing/2014/main" id="{46C4F6E8-A2CF-4B2F-ABA3-388B7E001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3276600" cy="322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>
            <a:extLst>
              <a:ext uri="{FF2B5EF4-FFF2-40B4-BE49-F238E27FC236}">
                <a16:creationId xmlns:a16="http://schemas.microsoft.com/office/drawing/2014/main" id="{BFB9F3BF-25E1-4ED2-A27D-CDE96F7B8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123907" name="Text Box 1027">
            <a:extLst>
              <a:ext uri="{FF2B5EF4-FFF2-40B4-BE49-F238E27FC236}">
                <a16:creationId xmlns:a16="http://schemas.microsoft.com/office/drawing/2014/main" id="{53502B0D-731E-4DE2-B237-9F1518BE0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Ребро куба равно 1. Найдите ребро полученного из него усеченного куба.</a:t>
            </a:r>
          </a:p>
        </p:txBody>
      </p:sp>
      <p:pic>
        <p:nvPicPr>
          <p:cNvPr id="123908" name="Picture 1028">
            <a:extLst>
              <a:ext uri="{FF2B5EF4-FFF2-40B4-BE49-F238E27FC236}">
                <a16:creationId xmlns:a16="http://schemas.microsoft.com/office/drawing/2014/main" id="{40C5C209-7D4A-45D4-B4E2-915DCACDF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200400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912" name="Group 1032">
            <a:extLst>
              <a:ext uri="{FF2B5EF4-FFF2-40B4-BE49-F238E27FC236}">
                <a16:creationId xmlns:a16="http://schemas.microsoft.com/office/drawing/2014/main" id="{60B36C40-C909-44D3-9A26-CFFBD051CD14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029200"/>
            <a:ext cx="8686800" cy="457200"/>
            <a:chOff x="144" y="3168"/>
            <a:chExt cx="5472" cy="288"/>
          </a:xfrm>
        </p:grpSpPr>
        <p:sp>
          <p:nvSpPr>
            <p:cNvPr id="123910" name="Text Box 1030">
              <a:extLst>
                <a:ext uri="{FF2B5EF4-FFF2-40B4-BE49-F238E27FC236}">
                  <a16:creationId xmlns:a16="http://schemas.microsoft.com/office/drawing/2014/main" id="{EE4726BA-5DF4-4A45-A758-610F3473F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168"/>
              <a:ext cx="54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  <p:graphicFrame>
          <p:nvGraphicFramePr>
            <p:cNvPr id="123911" name="Object 1031">
              <a:extLst>
                <a:ext uri="{FF2B5EF4-FFF2-40B4-BE49-F238E27FC236}">
                  <a16:creationId xmlns:a16="http://schemas.microsoft.com/office/drawing/2014/main" id="{052DD390-E256-44D6-8991-FEAE6203F6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6" y="3168"/>
            <a:ext cx="54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863280" imgH="380880" progId="Equation.DSMT4">
                    <p:embed/>
                  </p:oleObj>
                </mc:Choice>
                <mc:Fallback>
                  <p:oleObj name="Equation" r:id="rId4" imgW="863280" imgH="380880" progId="Equation.DSMT4">
                    <p:embed/>
                    <p:pic>
                      <p:nvPicPr>
                        <p:cNvPr id="0" name="Object 10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3168"/>
                          <a:ext cx="544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>
            <a:extLst>
              <a:ext uri="{FF2B5EF4-FFF2-40B4-BE49-F238E27FC236}">
                <a16:creationId xmlns:a16="http://schemas.microsoft.com/office/drawing/2014/main" id="{E22B8AF5-ECA2-47DA-9196-5EF845F230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124931" name="Text Box 1027">
            <a:extLst>
              <a:ext uri="{FF2B5EF4-FFF2-40B4-BE49-F238E27FC236}">
                <a16:creationId xmlns:a16="http://schemas.microsoft.com/office/drawing/2014/main" id="{F03A7EAC-53A9-4F94-AE8A-529611EF2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усеченный </a:t>
            </a:r>
            <a:r>
              <a:rPr lang="ru-RU" altLang="ru-RU" dirty="0"/>
              <a:t>куб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24932" name="Text Box 1028">
            <a:extLst>
              <a:ext uri="{FF2B5EF4-FFF2-40B4-BE49-F238E27FC236}">
                <a16:creationId xmlns:a16="http://schemas.microsoft.com/office/drawing/2014/main" id="{71CE2B7E-8B46-489A-90F8-D53B75ED2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Шесть восьмиугольных и восемь треугольных граней; В = 24, Р = 36, Г = 14.</a:t>
            </a:r>
          </a:p>
        </p:txBody>
      </p:sp>
      <p:pic>
        <p:nvPicPr>
          <p:cNvPr id="124933" name="Picture 1029">
            <a:extLst>
              <a:ext uri="{FF2B5EF4-FFF2-40B4-BE49-F238E27FC236}">
                <a16:creationId xmlns:a16="http://schemas.microsoft.com/office/drawing/2014/main" id="{2C384D58-D501-49AA-81CD-01AEE0009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47800"/>
            <a:ext cx="3200400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>
            <a:extLst>
              <a:ext uri="{FF2B5EF4-FFF2-40B4-BE49-F238E27FC236}">
                <a16:creationId xmlns:a16="http://schemas.microsoft.com/office/drawing/2014/main" id="{9B07032C-1249-4DE5-AC59-621F31E64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125955" name="Text Box 1027">
            <a:extLst>
              <a:ext uri="{FF2B5EF4-FFF2-40B4-BE49-F238E27FC236}">
                <a16:creationId xmlns:a16="http://schemas.microsoft.com/office/drawing/2014/main" id="{D34612DD-2990-45EE-BACC-7CB466029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Ребро додекаэдра равно 1. Найдите ребро полученного из него усеченного додекаэдра.</a:t>
            </a:r>
          </a:p>
        </p:txBody>
      </p:sp>
      <p:pic>
        <p:nvPicPr>
          <p:cNvPr id="125956" name="Picture 1028">
            <a:extLst>
              <a:ext uri="{FF2B5EF4-FFF2-40B4-BE49-F238E27FC236}">
                <a16:creationId xmlns:a16="http://schemas.microsoft.com/office/drawing/2014/main" id="{4F865084-3AD8-46F1-A1A8-48637F74A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32004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961" name="Group 1033">
            <a:extLst>
              <a:ext uri="{FF2B5EF4-FFF2-40B4-BE49-F238E27FC236}">
                <a16:creationId xmlns:a16="http://schemas.microsoft.com/office/drawing/2014/main" id="{615188FF-ADF2-4871-B957-638998C805EF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876800"/>
            <a:ext cx="8686800" cy="787400"/>
            <a:chOff x="144" y="3072"/>
            <a:chExt cx="5472" cy="496"/>
          </a:xfrm>
        </p:grpSpPr>
        <p:sp>
          <p:nvSpPr>
            <p:cNvPr id="125958" name="Text Box 1030">
              <a:extLst>
                <a:ext uri="{FF2B5EF4-FFF2-40B4-BE49-F238E27FC236}">
                  <a16:creationId xmlns:a16="http://schemas.microsoft.com/office/drawing/2014/main" id="{889007E9-B1E7-4FF7-9626-6E34BAF02E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168"/>
              <a:ext cx="54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  <p:graphicFrame>
          <p:nvGraphicFramePr>
            <p:cNvPr id="125959" name="Object 1031">
              <a:extLst>
                <a:ext uri="{FF2B5EF4-FFF2-40B4-BE49-F238E27FC236}">
                  <a16:creationId xmlns:a16="http://schemas.microsoft.com/office/drawing/2014/main" id="{752110A9-E7F5-4AE0-AD3C-D359D5FCEE4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16" y="3072"/>
            <a:ext cx="58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927000" imgH="787320" progId="Equation.DSMT4">
                    <p:embed/>
                  </p:oleObj>
                </mc:Choice>
                <mc:Fallback>
                  <p:oleObj name="Equation" r:id="rId4" imgW="927000" imgH="787320" progId="Equation.DSMT4">
                    <p:embed/>
                    <p:pic>
                      <p:nvPicPr>
                        <p:cNvPr id="0" name="Object 10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3072"/>
                          <a:ext cx="58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35C0C93E-B8C3-43F4-8DBB-994F28E76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126979" name="Text Box 3">
            <a:extLst>
              <a:ext uri="{FF2B5EF4-FFF2-40B4-BE49-F238E27FC236}">
                <a16:creationId xmlns:a16="http://schemas.microsoft.com/office/drawing/2014/main" id="{DA60FBF2-601B-4E38-98DB-B9A6F50CB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усеченный </a:t>
            </a:r>
            <a:r>
              <a:rPr lang="ru-RU" altLang="ru-RU" dirty="0"/>
              <a:t>додекаэдр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26980" name="Text Box 4">
            <a:extLst>
              <a:ext uri="{FF2B5EF4-FFF2-40B4-BE49-F238E27FC236}">
                <a16:creationId xmlns:a16="http://schemas.microsoft.com/office/drawing/2014/main" id="{A96B7B09-86B6-4E27-AAD2-F7FF9F0A0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Двенадцать десятиугольных и двадцать треугольных граней; В = 60, Р = 90, Г = 32.</a:t>
            </a:r>
          </a:p>
        </p:txBody>
      </p:sp>
      <p:pic>
        <p:nvPicPr>
          <p:cNvPr id="126981" name="Picture 5">
            <a:extLst>
              <a:ext uri="{FF2B5EF4-FFF2-40B4-BE49-F238E27FC236}">
                <a16:creationId xmlns:a16="http://schemas.microsoft.com/office/drawing/2014/main" id="{D09D0013-72FC-4A39-8115-527BF001C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47800"/>
            <a:ext cx="32004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60B4A690-6CD0-4D43-90BF-665366D8A7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119811" name="Text Box 3">
            <a:extLst>
              <a:ext uri="{FF2B5EF4-FFF2-40B4-BE49-F238E27FC236}">
                <a16:creationId xmlns:a16="http://schemas.microsoft.com/office/drawing/2014/main" id="{E18E4545-AB60-4DF7-8276-6B623C2C3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Ребро куба равно 1. Найдите ребро полученного из него </a:t>
            </a:r>
            <a:r>
              <a:rPr lang="ru-RU" altLang="ru-RU" dirty="0" err="1"/>
              <a:t>кубооктаэдра</a:t>
            </a:r>
            <a:r>
              <a:rPr lang="ru-RU" altLang="ru-RU" dirty="0"/>
              <a:t>.</a:t>
            </a:r>
          </a:p>
        </p:txBody>
      </p:sp>
      <p:grpSp>
        <p:nvGrpSpPr>
          <p:cNvPr id="119816" name="Group 8">
            <a:extLst>
              <a:ext uri="{FF2B5EF4-FFF2-40B4-BE49-F238E27FC236}">
                <a16:creationId xmlns:a16="http://schemas.microsoft.com/office/drawing/2014/main" id="{4E2EC958-0797-44C7-89D3-1B111D53A293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826000"/>
            <a:ext cx="8686800" cy="787400"/>
            <a:chOff x="144" y="3040"/>
            <a:chExt cx="5472" cy="496"/>
          </a:xfrm>
        </p:grpSpPr>
        <p:sp>
          <p:nvSpPr>
            <p:cNvPr id="119813" name="Text Box 5">
              <a:extLst>
                <a:ext uri="{FF2B5EF4-FFF2-40B4-BE49-F238E27FC236}">
                  <a16:creationId xmlns:a16="http://schemas.microsoft.com/office/drawing/2014/main" id="{1E0D203F-A6B6-49F4-B38C-C2C6BCC5B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168"/>
              <a:ext cx="54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  <p:graphicFrame>
          <p:nvGraphicFramePr>
            <p:cNvPr id="119814" name="Object 6">
              <a:extLst>
                <a:ext uri="{FF2B5EF4-FFF2-40B4-BE49-F238E27FC236}">
                  <a16:creationId xmlns:a16="http://schemas.microsoft.com/office/drawing/2014/main" id="{E9D2F751-8749-4EAD-BB53-9FC532EF8C6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916" y="3040"/>
            <a:ext cx="344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45760" imgH="787320" progId="Equation.DSMT4">
                    <p:embed/>
                  </p:oleObj>
                </mc:Choice>
                <mc:Fallback>
                  <p:oleObj name="Equation" r:id="rId3" imgW="545760" imgH="78732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6" y="3040"/>
                          <a:ext cx="344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9815" name="Picture 7">
            <a:extLst>
              <a:ext uri="{FF2B5EF4-FFF2-40B4-BE49-F238E27FC236}">
                <a16:creationId xmlns:a16="http://schemas.microsoft.com/office/drawing/2014/main" id="{F4D1FF14-26D2-4073-973F-98E0B98C7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200400" cy="29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0F75C9EB-92EE-4F04-99C0-347E09E69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120835" name="Text Box 3">
            <a:extLst>
              <a:ext uri="{FF2B5EF4-FFF2-40B4-BE49-F238E27FC236}">
                <a16:creationId xmlns:a16="http://schemas.microsoft.com/office/drawing/2014/main" id="{7290B510-F1DC-452A-89F1-D764B24D4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</a:t>
            </a:r>
            <a:r>
              <a:rPr lang="ru-RU" altLang="ru-RU" dirty="0" err="1"/>
              <a:t>кубооктаэдр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20836" name="Text Box 4">
            <a:extLst>
              <a:ext uri="{FF2B5EF4-FFF2-40B4-BE49-F238E27FC236}">
                <a16:creationId xmlns:a16="http://schemas.microsoft.com/office/drawing/2014/main" id="{71553BC4-5886-43DC-AEF5-ED8070570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Шесть квадратных и восемь треугольных граней; В = 12, Р = 24, Г = 14.</a:t>
            </a:r>
          </a:p>
        </p:txBody>
      </p:sp>
      <p:pic>
        <p:nvPicPr>
          <p:cNvPr id="120837" name="Picture 5">
            <a:extLst>
              <a:ext uri="{FF2B5EF4-FFF2-40B4-BE49-F238E27FC236}">
                <a16:creationId xmlns:a16="http://schemas.microsoft.com/office/drawing/2014/main" id="{F90F516D-41D3-4709-B146-88A67126F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200400" cy="29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8B3D61E1-91E6-4D16-ADA2-DCF68475F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121859" name="Text Box 3">
            <a:extLst>
              <a:ext uri="{FF2B5EF4-FFF2-40B4-BE49-F238E27FC236}">
                <a16:creationId xmlns:a16="http://schemas.microsoft.com/office/drawing/2014/main" id="{DF186025-46BB-4791-804D-90981E526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Ребро додекаэдра равно 1. Найдите ребро полученного из него </a:t>
            </a:r>
            <a:r>
              <a:rPr lang="ru-RU" altLang="ru-RU" dirty="0" err="1"/>
              <a:t>икосододекаэдра</a:t>
            </a:r>
            <a:r>
              <a:rPr lang="ru-RU" altLang="ru-RU" dirty="0"/>
              <a:t>.</a:t>
            </a:r>
          </a:p>
        </p:txBody>
      </p:sp>
      <p:grpSp>
        <p:nvGrpSpPr>
          <p:cNvPr id="121864" name="Group 8">
            <a:extLst>
              <a:ext uri="{FF2B5EF4-FFF2-40B4-BE49-F238E27FC236}">
                <a16:creationId xmlns:a16="http://schemas.microsoft.com/office/drawing/2014/main" id="{EC403DE6-9ECA-4CD2-90B2-AE10B34E3030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876800"/>
            <a:ext cx="8686800" cy="787400"/>
            <a:chOff x="144" y="3072"/>
            <a:chExt cx="5472" cy="496"/>
          </a:xfrm>
        </p:grpSpPr>
        <p:sp>
          <p:nvSpPr>
            <p:cNvPr id="121861" name="Text Box 5">
              <a:extLst>
                <a:ext uri="{FF2B5EF4-FFF2-40B4-BE49-F238E27FC236}">
                  <a16:creationId xmlns:a16="http://schemas.microsoft.com/office/drawing/2014/main" id="{61240819-D5CD-4175-B8F4-2CA7AC3EBF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3168"/>
              <a:ext cx="54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</a:t>
              </a:r>
            </a:p>
          </p:txBody>
        </p:sp>
        <p:graphicFrame>
          <p:nvGraphicFramePr>
            <p:cNvPr id="121862" name="Object 6">
              <a:extLst>
                <a:ext uri="{FF2B5EF4-FFF2-40B4-BE49-F238E27FC236}">
                  <a16:creationId xmlns:a16="http://schemas.microsoft.com/office/drawing/2014/main" id="{955C9D37-32D7-4B18-A4F8-E9E511BB9C0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24" y="3072"/>
            <a:ext cx="568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901440" imgH="787320" progId="Equation.DSMT4">
                    <p:embed/>
                  </p:oleObj>
                </mc:Choice>
                <mc:Fallback>
                  <p:oleObj name="Equation" r:id="rId3" imgW="901440" imgH="78732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4" y="3072"/>
                          <a:ext cx="568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1863" name="Picture 7">
            <a:extLst>
              <a:ext uri="{FF2B5EF4-FFF2-40B4-BE49-F238E27FC236}">
                <a16:creationId xmlns:a16="http://schemas.microsoft.com/office/drawing/2014/main" id="{A7FCEC7A-92F9-43C3-BE7B-DE5FA3B16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30480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EAE07C8-A8F1-4AB2-B1B7-E1AFDECE2F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ТЕЛА АРХИМЕДА</a:t>
            </a: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C5157CE7-D656-42EE-9ABE-1DA166298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Кроме этих двух бесконечных серий полуправильных многогранников, имеется еще 1</a:t>
            </a:r>
            <a:r>
              <a:rPr lang="ru-RU" altLang="ru-RU" dirty="0"/>
              <a:t>3</a:t>
            </a:r>
            <a:r>
              <a:rPr lang="ru-RU" altLang="ru-RU" dirty="0">
                <a:cs typeface="Times New Roman" panose="02020603050405020304" pitchFamily="18" charset="0"/>
              </a:rPr>
              <a:t> полуправильных многогранников, которы</a:t>
            </a:r>
            <a:r>
              <a:rPr lang="ru-RU" altLang="ru-RU" dirty="0"/>
              <a:t>е</a:t>
            </a:r>
            <a:r>
              <a:rPr lang="ru-RU" altLang="ru-RU" dirty="0">
                <a:cs typeface="Times New Roman" panose="02020603050405020304" pitchFamily="18" charset="0"/>
              </a:rPr>
              <a:t> впервые открыл и описал Архимед</a:t>
            </a:r>
            <a:r>
              <a:rPr lang="ru-RU" altLang="ru-RU" dirty="0"/>
              <a:t> (287 – 212 гг. до н. э.)</a:t>
            </a:r>
            <a:r>
              <a:rPr lang="ru-RU" altLang="ru-RU" dirty="0">
                <a:cs typeface="Times New Roman" panose="02020603050405020304" pitchFamily="18" charset="0"/>
              </a:rPr>
              <a:t> - это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тела Архимеда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7355" name="Рисунок 2">
            <a:extLst>
              <a:ext uri="{FF2B5EF4-FFF2-40B4-BE49-F238E27FC236}">
                <a16:creationId xmlns:a16="http://schemas.microsoft.com/office/drawing/2014/main" id="{05743F99-BDFE-46AC-908A-95D4B9435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3421063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8" name="Text Box 14">
            <a:extLst>
              <a:ext uri="{FF2B5EF4-FFF2-40B4-BE49-F238E27FC236}">
                <a16:creationId xmlns:a16="http://schemas.microsoft.com/office/drawing/2014/main" id="{E0D29EDD-5F1C-4768-8E1F-CD9B85955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747563"/>
            <a:ext cx="55626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Областью интересов Архимеда была не только математика, но и физика, оптика, астрономия и др. Он был изобретателем многих машин и механизмов, дошедших до наших </a:t>
            </a:r>
            <a:r>
              <a:rPr lang="ru-RU" altLang="ru-RU" dirty="0" err="1"/>
              <a:t>дней.С</a:t>
            </a:r>
            <a:r>
              <a:rPr lang="ru-RU" altLang="ru-RU" dirty="0"/>
              <a:t> помощью изобретенного им метода исчерпывания он вычислил длину окружности и получил приближения числа </a:t>
            </a:r>
            <a:r>
              <a:rPr lang="ru-RU" altLang="ru-RU" dirty="0">
                <a:cs typeface="Times New Roman" panose="02020603050405020304" pitchFamily="18" charset="0"/>
              </a:rPr>
              <a:t>π</a:t>
            </a:r>
            <a:r>
              <a:rPr lang="ru-RU" altLang="ru-RU" dirty="0"/>
              <a:t>, </a:t>
            </a:r>
          </a:p>
          <a:p>
            <a:pPr algn="just">
              <a:spcBef>
                <a:spcPct val="50000"/>
              </a:spcBef>
            </a:pPr>
            <a:r>
              <a:rPr lang="ru-RU" altLang="ru-RU" dirty="0"/>
              <a:t>Он вычислил площадь круга, объем и площадь поверхности шара и мн. др.</a:t>
            </a:r>
          </a:p>
        </p:txBody>
      </p:sp>
      <p:graphicFrame>
        <p:nvGraphicFramePr>
          <p:cNvPr id="57359" name="Object 15">
            <a:extLst>
              <a:ext uri="{FF2B5EF4-FFF2-40B4-BE49-F238E27FC236}">
                <a16:creationId xmlns:a16="http://schemas.microsoft.com/office/drawing/2014/main" id="{B49523B0-BD6B-4A1F-991B-58C0BB35E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492100"/>
              </p:ext>
            </p:extLst>
          </p:nvPr>
        </p:nvGraphicFramePr>
        <p:xfrm>
          <a:off x="4932040" y="4695168"/>
          <a:ext cx="15240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15920" imgH="457200" progId="Equation.DSMT4">
                  <p:embed/>
                </p:oleObj>
              </mc:Choice>
              <mc:Fallback>
                <p:oleObj name="Equation" r:id="rId3" imgW="1015920" imgH="457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4695168"/>
                        <a:ext cx="152400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0" name="Text Box 16">
            <a:extLst>
              <a:ext uri="{FF2B5EF4-FFF2-40B4-BE49-F238E27FC236}">
                <a16:creationId xmlns:a16="http://schemas.microsoft.com/office/drawing/2014/main" id="{55EAF256-3F25-458E-A5BA-BD34E3C8A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28379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/>
              <a:t>Цилиндр с вписанным в него шаром изображены на его надгробном камне в Сиракузах.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A33B3B63-426D-4CED-B168-825180D374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14</a:t>
            </a:r>
          </a:p>
        </p:txBody>
      </p:sp>
      <p:sp>
        <p:nvSpPr>
          <p:cNvPr id="122883" name="Text Box 3">
            <a:extLst>
              <a:ext uri="{FF2B5EF4-FFF2-40B4-BE49-F238E27FC236}">
                <a16:creationId xmlns:a16="http://schemas.microsoft.com/office/drawing/2014/main" id="{395B2EA5-2F87-40FF-9AAD-ADC1FCE77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</a:t>
            </a:r>
            <a:r>
              <a:rPr lang="ru-RU" altLang="ru-RU" dirty="0" err="1"/>
              <a:t>икосододекаэдр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22884" name="Text Box 4">
            <a:extLst>
              <a:ext uri="{FF2B5EF4-FFF2-40B4-BE49-F238E27FC236}">
                <a16:creationId xmlns:a16="http://schemas.microsoft.com/office/drawing/2014/main" id="{6875B517-91DC-4E5A-A8AE-AC9C2F48E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Двенадцать пятиугольных и двадцать треугольных граней; В = 30, Р = 60, Г = 32.</a:t>
            </a:r>
          </a:p>
        </p:txBody>
      </p:sp>
      <p:pic>
        <p:nvPicPr>
          <p:cNvPr id="122885" name="Picture 5">
            <a:extLst>
              <a:ext uri="{FF2B5EF4-FFF2-40B4-BE49-F238E27FC236}">
                <a16:creationId xmlns:a16="http://schemas.microsoft.com/office/drawing/2014/main" id="{8968337C-ADBE-4D83-98F3-ED8363FFA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30480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5FAD0BBD-7589-49BB-A43B-4C079CCA5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15</a:t>
            </a:r>
          </a:p>
        </p:txBody>
      </p:sp>
      <p:sp>
        <p:nvSpPr>
          <p:cNvPr id="117763" name="Text Box 3">
            <a:extLst>
              <a:ext uri="{FF2B5EF4-FFF2-40B4-BE49-F238E27FC236}">
                <a16:creationId xmlns:a16="http://schemas.microsoft.com/office/drawing/2014/main" id="{C6365F0F-7E64-437B-A080-121DC435E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</a:t>
            </a:r>
            <a:r>
              <a:rPr lang="ru-RU" altLang="ru-RU" dirty="0"/>
              <a:t>усеченный </a:t>
            </a:r>
            <a:r>
              <a:rPr lang="ru-RU" altLang="ru-RU" dirty="0" err="1"/>
              <a:t>кубооктаэдр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17764" name="Text Box 4">
            <a:extLst>
              <a:ext uri="{FF2B5EF4-FFF2-40B4-BE49-F238E27FC236}">
                <a16:creationId xmlns:a16="http://schemas.microsoft.com/office/drawing/2014/main" id="{688F1460-F893-455F-AF2A-D1C1B51C8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Шесть восьмиугольных, восемь шестиугольных и двенадцать квадратных граней; В = 48, Р = 72, Г = 26.</a:t>
            </a:r>
          </a:p>
        </p:txBody>
      </p:sp>
      <p:pic>
        <p:nvPicPr>
          <p:cNvPr id="117765" name="Picture 5">
            <a:extLst>
              <a:ext uri="{FF2B5EF4-FFF2-40B4-BE49-F238E27FC236}">
                <a16:creationId xmlns:a16="http://schemas.microsoft.com/office/drawing/2014/main" id="{3561EC2E-3403-4696-A180-84A041D95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276600" cy="315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BFC2DAE6-E601-4F30-87BC-6429659D7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16</a:t>
            </a:r>
          </a:p>
        </p:txBody>
      </p:sp>
      <p:sp>
        <p:nvSpPr>
          <p:cNvPr id="118787" name="Text Box 3">
            <a:extLst>
              <a:ext uri="{FF2B5EF4-FFF2-40B4-BE49-F238E27FC236}">
                <a16:creationId xmlns:a16="http://schemas.microsoft.com/office/drawing/2014/main" id="{59628EFF-2BEB-4604-93B6-6020623A6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</a:t>
            </a:r>
            <a:r>
              <a:rPr lang="ru-RU" altLang="ru-RU" dirty="0"/>
              <a:t>усеченный </a:t>
            </a:r>
            <a:r>
              <a:rPr lang="ru-RU" altLang="ru-RU" dirty="0" err="1"/>
              <a:t>икосододекаэдр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18788" name="Text Box 4">
            <a:extLst>
              <a:ext uri="{FF2B5EF4-FFF2-40B4-BE49-F238E27FC236}">
                <a16:creationId xmlns:a16="http://schemas.microsoft.com/office/drawing/2014/main" id="{BFA78222-23C7-4165-B647-2C576961C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Двенадцать десятиугольных, двадцать шестиугольных и тридцать квадратных  граней; В = 120, Р = 180, Г = 62.</a:t>
            </a:r>
          </a:p>
        </p:txBody>
      </p:sp>
      <p:pic>
        <p:nvPicPr>
          <p:cNvPr id="118789" name="Picture 5">
            <a:extLst>
              <a:ext uri="{FF2B5EF4-FFF2-40B4-BE49-F238E27FC236}">
                <a16:creationId xmlns:a16="http://schemas.microsoft.com/office/drawing/2014/main" id="{2F1CBE99-3ED8-4051-8FF4-A3F2EC854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3048000" cy="30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C9784BD2-C67A-4CAA-A4C2-BABA2A10A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17</a:t>
            </a:r>
          </a:p>
        </p:txBody>
      </p:sp>
      <p:sp>
        <p:nvSpPr>
          <p:cNvPr id="115715" name="Text Box 3">
            <a:extLst>
              <a:ext uri="{FF2B5EF4-FFF2-40B4-BE49-F238E27FC236}">
                <a16:creationId xmlns:a16="http://schemas.microsoft.com/office/drawing/2014/main" id="{60574C8D-1531-438D-A915-D8E9849A9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</a:t>
            </a:r>
            <a:r>
              <a:rPr lang="ru-RU" altLang="ru-RU" dirty="0" err="1"/>
              <a:t>ромбокубооктаэдр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15716" name="Text Box 4">
            <a:extLst>
              <a:ext uri="{FF2B5EF4-FFF2-40B4-BE49-F238E27FC236}">
                <a16:creationId xmlns:a16="http://schemas.microsoft.com/office/drawing/2014/main" id="{1ACFB38E-A549-4E6D-984C-87BACD79F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Восемнадцать квадратных и восемь треугольных граней; В = 24, Р = 48, Г = 26.</a:t>
            </a:r>
          </a:p>
        </p:txBody>
      </p:sp>
      <p:pic>
        <p:nvPicPr>
          <p:cNvPr id="115717" name="Picture 5">
            <a:extLst>
              <a:ext uri="{FF2B5EF4-FFF2-40B4-BE49-F238E27FC236}">
                <a16:creationId xmlns:a16="http://schemas.microsoft.com/office/drawing/2014/main" id="{69D2AC1C-A415-4C6C-964C-44C4A5149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505200" cy="342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6FD6D9F6-0BFE-468B-94BE-4047AA1AD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18</a:t>
            </a:r>
          </a:p>
        </p:txBody>
      </p:sp>
      <p:sp>
        <p:nvSpPr>
          <p:cNvPr id="116739" name="Text Box 3">
            <a:extLst>
              <a:ext uri="{FF2B5EF4-FFF2-40B4-BE49-F238E27FC236}">
                <a16:creationId xmlns:a16="http://schemas.microsoft.com/office/drawing/2014/main" id="{23E9B29D-FE50-46F3-BEC3-0809A17A1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</a:t>
            </a:r>
            <a:r>
              <a:rPr lang="ru-RU" altLang="ru-RU" dirty="0" err="1"/>
              <a:t>ромбоикосододекаэдр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16740" name="Text Box 4">
            <a:extLst>
              <a:ext uri="{FF2B5EF4-FFF2-40B4-BE49-F238E27FC236}">
                <a16:creationId xmlns:a16="http://schemas.microsoft.com/office/drawing/2014/main" id="{F51680ED-8D7B-4197-93CB-9E4CEC6FB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Двенадцать пятиугольных, тридцать квадратных и двадцать треугольных  граней; В = 60, Р = 120, Г = 62.</a:t>
            </a:r>
          </a:p>
        </p:txBody>
      </p:sp>
      <p:pic>
        <p:nvPicPr>
          <p:cNvPr id="116741" name="Picture 5">
            <a:extLst>
              <a:ext uri="{FF2B5EF4-FFF2-40B4-BE49-F238E27FC236}">
                <a16:creationId xmlns:a16="http://schemas.microsoft.com/office/drawing/2014/main" id="{55F0E546-3B6E-4A03-B9F2-9FE474FE5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1242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8229CA79-4FDF-4A19-92D2-FDEED80E3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19</a:t>
            </a:r>
          </a:p>
        </p:txBody>
      </p:sp>
      <p:sp>
        <p:nvSpPr>
          <p:cNvPr id="102403" name="Text Box 3">
            <a:extLst>
              <a:ext uri="{FF2B5EF4-FFF2-40B4-BE49-F238E27FC236}">
                <a16:creationId xmlns:a16="http://schemas.microsoft.com/office/drawing/2014/main" id="{38D991E9-2227-4FC5-8BB8-9F71E31A2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</a:t>
            </a:r>
            <a:r>
              <a:rPr lang="ru-RU" altLang="ru-RU" dirty="0"/>
              <a:t>курносый куб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02404" name="Text Box 4">
            <a:extLst>
              <a:ext uri="{FF2B5EF4-FFF2-40B4-BE49-F238E27FC236}">
                <a16:creationId xmlns:a16="http://schemas.microsoft.com/office/drawing/2014/main" id="{A6740870-A66A-4C35-AC93-F5CD8F21C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Шесть квадратных и тридцать две треугольных граней; В = 24, Р = 60, Г = 38.</a:t>
            </a:r>
          </a:p>
        </p:txBody>
      </p:sp>
      <p:pic>
        <p:nvPicPr>
          <p:cNvPr id="102406" name="Picture 6">
            <a:extLst>
              <a:ext uri="{FF2B5EF4-FFF2-40B4-BE49-F238E27FC236}">
                <a16:creationId xmlns:a16="http://schemas.microsoft.com/office/drawing/2014/main" id="{0FB7F6D5-DD0A-4E47-AAF7-D07B5809D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33528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BEDFB0E7-1F62-4527-998E-CC91D80910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Упражнение 20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452E0DF3-8B92-4907-9270-B953A206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Из каких граней состо</a:t>
            </a:r>
            <a:r>
              <a:rPr lang="ru-RU" altLang="ru-RU" dirty="0"/>
              <a:t>и</a:t>
            </a:r>
            <a:r>
              <a:rPr lang="ru-RU" altLang="ru-RU" dirty="0">
                <a:cs typeface="Times New Roman" panose="02020603050405020304" pitchFamily="18" charset="0"/>
              </a:rPr>
              <a:t>т </a:t>
            </a:r>
            <a:r>
              <a:rPr lang="ru-RU" altLang="ru-RU" dirty="0"/>
              <a:t>курносый додекаэдр</a:t>
            </a:r>
            <a:r>
              <a:rPr lang="ru-RU" altLang="ru-RU" dirty="0">
                <a:cs typeface="Times New Roman" panose="02020603050405020304" pitchFamily="18" charset="0"/>
              </a:rPr>
              <a:t>?</a:t>
            </a:r>
            <a:r>
              <a:rPr lang="ru-RU" altLang="ru-RU" dirty="0"/>
              <a:t> Сколько у него вершин (В), ребер (Р) и граней (Г)?</a:t>
            </a:r>
          </a:p>
        </p:txBody>
      </p:sp>
      <p:sp>
        <p:nvSpPr>
          <p:cNvPr id="103428" name="Text Box 4">
            <a:extLst>
              <a:ext uri="{FF2B5EF4-FFF2-40B4-BE49-F238E27FC236}">
                <a16:creationId xmlns:a16="http://schemas.microsoft.com/office/drawing/2014/main" id="{A3E39AA7-6E64-454D-AF57-B681DEBF0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Двенадцать пятиугольных и восемьдесят треугольных  граней; В = 60, Р = 150, Г = 92.</a:t>
            </a:r>
          </a:p>
        </p:txBody>
      </p:sp>
      <p:pic>
        <p:nvPicPr>
          <p:cNvPr id="103430" name="Picture 6">
            <a:extLst>
              <a:ext uri="{FF2B5EF4-FFF2-40B4-BE49-F238E27FC236}">
                <a16:creationId xmlns:a16="http://schemas.microsoft.com/office/drawing/2014/main" id="{B551A0A8-A777-4938-B1A0-31FC7B796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31242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Text Box 3">
            <a:extLst>
              <a:ext uri="{FF2B5EF4-FFF2-40B4-BE49-F238E27FC236}">
                <a16:creationId xmlns:a16="http://schemas.microsoft.com/office/drawing/2014/main" id="{9E93A6EE-361D-446B-9D88-533A1FE2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02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Какое наименьшее число красок потребуется для правильной раскраски граней усечённого: а) тетраэдра; б) куба; в) октаэдра; г) икосаэдра; д) додекаэдра?</a:t>
            </a:r>
          </a:p>
        </p:txBody>
      </p:sp>
      <p:sp>
        <p:nvSpPr>
          <p:cNvPr id="215044" name="Text Box 4">
            <a:extLst>
              <a:ext uri="{FF2B5EF4-FFF2-40B4-BE49-F238E27FC236}">
                <a16:creationId xmlns:a16="http://schemas.microsoft.com/office/drawing/2014/main" id="{08CA2313-D856-463D-A520-96D99BC8F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34" y="5997406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а) 4; б) 4; в) 3; г) 4; д) 4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313BF3E-C90C-9C37-44B0-A56D56053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21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0C5B0E-9207-C70D-C11B-723825082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944" y="1829019"/>
            <a:ext cx="1976329" cy="18363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57F18F-6DB6-D82A-3176-3464C3982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1829019"/>
            <a:ext cx="2080576" cy="19991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B513D8-A0CC-2E60-C489-AB670AF99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2108" y="3828181"/>
            <a:ext cx="2166600" cy="21241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FAE45E-7FBB-ADF1-1C23-F318CE5EEA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959" y="3840800"/>
            <a:ext cx="2244290" cy="20381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69E951B-A3E1-2285-F4E2-00CD539298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4034" y="1851311"/>
            <a:ext cx="2166600" cy="19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1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Text Box 3">
            <a:extLst>
              <a:ext uri="{FF2B5EF4-FFF2-40B4-BE49-F238E27FC236}">
                <a16:creationId xmlns:a16="http://schemas.microsoft.com/office/drawing/2014/main" id="{9E93A6EE-361D-446B-9D88-533A1FE2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02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Какое наименьшее число красок потребуется для правильной раскраски граней: а) </a:t>
            </a:r>
            <a:r>
              <a:rPr lang="ru-RU" altLang="ru-RU" sz="2800" dirty="0" err="1"/>
              <a:t>кубооктаэдра</a:t>
            </a:r>
            <a:r>
              <a:rPr lang="ru-RU" altLang="ru-RU" sz="2800" dirty="0"/>
              <a:t>; б) </a:t>
            </a:r>
            <a:r>
              <a:rPr lang="ru-RU" altLang="ru-RU" sz="2800" dirty="0" err="1"/>
              <a:t>икосододекаэдра</a:t>
            </a:r>
            <a:r>
              <a:rPr lang="ru-RU" altLang="ru-RU" sz="2800" dirty="0"/>
              <a:t>?</a:t>
            </a:r>
          </a:p>
        </p:txBody>
      </p:sp>
      <p:sp>
        <p:nvSpPr>
          <p:cNvPr id="215044" name="Text Box 4">
            <a:extLst>
              <a:ext uri="{FF2B5EF4-FFF2-40B4-BE49-F238E27FC236}">
                <a16:creationId xmlns:a16="http://schemas.microsoft.com/office/drawing/2014/main" id="{08CA2313-D856-463D-A520-96D99BC8F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34" y="5997406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а) 2; б) 2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313BF3E-C90C-9C37-44B0-A56D56053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22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300A2A-23BB-BCDE-56BA-AB509E138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645" y="2060848"/>
            <a:ext cx="3168352" cy="31683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01A9FF-8849-9005-8A93-D00F910D2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204864"/>
            <a:ext cx="3262771" cy="282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1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Text Box 3">
            <a:extLst>
              <a:ext uri="{FF2B5EF4-FFF2-40B4-BE49-F238E27FC236}">
                <a16:creationId xmlns:a16="http://schemas.microsoft.com/office/drawing/2014/main" id="{9E93A6EE-361D-446B-9D88-533A1FE2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02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Какое наименьшее число красок потребуется для правильной раскраски граней усечённого: а) </a:t>
            </a:r>
            <a:r>
              <a:rPr lang="ru-RU" altLang="ru-RU" sz="2800" dirty="0" err="1"/>
              <a:t>кубооктаэдра</a:t>
            </a:r>
            <a:r>
              <a:rPr lang="ru-RU" altLang="ru-RU" sz="2800" dirty="0"/>
              <a:t>; б) </a:t>
            </a:r>
            <a:r>
              <a:rPr lang="ru-RU" altLang="ru-RU" sz="2800" dirty="0" err="1"/>
              <a:t>икосододекаэдра</a:t>
            </a:r>
            <a:r>
              <a:rPr lang="ru-RU" altLang="ru-RU" sz="2800" dirty="0"/>
              <a:t>?</a:t>
            </a:r>
          </a:p>
        </p:txBody>
      </p:sp>
      <p:sp>
        <p:nvSpPr>
          <p:cNvPr id="215044" name="Text Box 4">
            <a:extLst>
              <a:ext uri="{FF2B5EF4-FFF2-40B4-BE49-F238E27FC236}">
                <a16:creationId xmlns:a16="http://schemas.microsoft.com/office/drawing/2014/main" id="{08CA2313-D856-463D-A520-96D99BC8F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34" y="5997406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а) 3; б) 3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313BF3E-C90C-9C37-44B0-A56D56053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23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1B60F2-63BC-1D47-BF75-DA74FC04C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150639"/>
            <a:ext cx="3168353" cy="29887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8A5ED4-2242-A5A3-F31A-08B6EC2BA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335" y="2075701"/>
            <a:ext cx="3092978" cy="302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9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>
            <a:extLst>
              <a:ext uri="{FF2B5EF4-FFF2-40B4-BE49-F238E27FC236}">
                <a16:creationId xmlns:a16="http://schemas.microsoft.com/office/drawing/2014/main" id="{27EE8E18-DA50-4F80-9585-1CC715EA4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Усеченный тетраэдр</a:t>
            </a:r>
          </a:p>
        </p:txBody>
      </p:sp>
      <p:sp>
        <p:nvSpPr>
          <p:cNvPr id="219139" name="Text Box 3">
            <a:extLst>
              <a:ext uri="{FF2B5EF4-FFF2-40B4-BE49-F238E27FC236}">
                <a16:creationId xmlns:a16="http://schemas.microsoft.com/office/drawing/2014/main" id="{B5A01F78-DE53-42D3-BF2A-3368A2DE0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Кроме этих двух бесконечных серий полуправильных многогранников, имеется еще 1</a:t>
            </a:r>
            <a:r>
              <a:rPr lang="ru-RU" altLang="ru-RU" dirty="0"/>
              <a:t>3</a:t>
            </a:r>
            <a:r>
              <a:rPr lang="ru-RU" altLang="ru-RU" dirty="0">
                <a:cs typeface="Times New Roman" panose="02020603050405020304" pitchFamily="18" charset="0"/>
              </a:rPr>
              <a:t> полуправильных многогранников, которы</a:t>
            </a:r>
            <a:r>
              <a:rPr lang="ru-RU" altLang="ru-RU" dirty="0"/>
              <a:t>е</a:t>
            </a:r>
            <a:r>
              <a:rPr lang="ru-RU" altLang="ru-RU" dirty="0">
                <a:cs typeface="Times New Roman" panose="02020603050405020304" pitchFamily="18" charset="0"/>
              </a:rPr>
              <a:t> впервые открыл и описал Архимед - это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тела Архимеда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9140" name="Text Box 4">
            <a:extLst>
              <a:ext uri="{FF2B5EF4-FFF2-40B4-BE49-F238E27FC236}">
                <a16:creationId xmlns:a16="http://schemas.microsoft.com/office/drawing/2014/main" id="{24A279F1-98DE-4C6D-BB81-EE28EC44D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067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Самые простые из них получаются из правильных многогранников операцией "усечения", состоящей в отсечении плоскостями углов многогранника. </a:t>
            </a:r>
            <a:r>
              <a:rPr lang="ru-RU" altLang="ru-RU" dirty="0"/>
              <a:t>Какую часть ребер</a:t>
            </a:r>
            <a:r>
              <a:rPr lang="en-US" altLang="ru-RU" dirty="0"/>
              <a:t> </a:t>
            </a:r>
            <a:r>
              <a:rPr lang="ru-RU" altLang="ru-RU" dirty="0"/>
              <a:t>нужно отсекать</a:t>
            </a:r>
            <a:r>
              <a:rPr lang="en-US" altLang="ru-RU" dirty="0"/>
              <a:t> </a:t>
            </a:r>
            <a:r>
              <a:rPr lang="ru-RU" altLang="ru-RU" dirty="0"/>
              <a:t>плоскостями от вершин тетраэдра, чтобы полученный многогранник был полуправильным, называемым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усеченный тетраэдр</a:t>
            </a:r>
            <a:r>
              <a:rPr lang="ru-RU" altLang="ru-RU" dirty="0">
                <a:solidFill>
                  <a:srgbClr val="FF3300"/>
                </a:solidFill>
              </a:rPr>
              <a:t>?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endParaRPr lang="ru-RU" altLang="ru-RU" dirty="0">
              <a:solidFill>
                <a:schemeClr val="accent1"/>
              </a:solidFill>
            </a:endParaRPr>
          </a:p>
        </p:txBody>
      </p:sp>
      <p:pic>
        <p:nvPicPr>
          <p:cNvPr id="219141" name="Picture 5">
            <a:extLst>
              <a:ext uri="{FF2B5EF4-FFF2-40B4-BE49-F238E27FC236}">
                <a16:creationId xmlns:a16="http://schemas.microsoft.com/office/drawing/2014/main" id="{AB5AA533-2035-4925-8773-A913B046B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6705600" cy="30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2" name="Text Box 6">
            <a:extLst>
              <a:ext uri="{FF2B5EF4-FFF2-40B4-BE49-F238E27FC236}">
                <a16:creationId xmlns:a16="http://schemas.microsoft.com/office/drawing/2014/main" id="{6A69F43C-5969-4BC4-AC30-427F7AEC2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3246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</a:t>
            </a:r>
            <a:r>
              <a:rPr lang="ru-RU" altLang="ru-RU"/>
              <a:t> 1</a:t>
            </a:r>
            <a:r>
              <a:rPr lang="en-US" altLang="ru-RU"/>
              <a:t>/3.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Text Box 3">
            <a:extLst>
              <a:ext uri="{FF2B5EF4-FFF2-40B4-BE49-F238E27FC236}">
                <a16:creationId xmlns:a16="http://schemas.microsoft.com/office/drawing/2014/main" id="{9E93A6EE-361D-446B-9D88-533A1FE2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02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Какое наименьшее число красок потребуется для правильной раскраски граней: а) </a:t>
            </a:r>
            <a:r>
              <a:rPr lang="ru-RU" altLang="ru-RU" sz="2800" dirty="0" err="1"/>
              <a:t>ромбокубооктаэдра</a:t>
            </a:r>
            <a:r>
              <a:rPr lang="ru-RU" altLang="ru-RU" sz="2800" dirty="0"/>
              <a:t>; б) </a:t>
            </a:r>
            <a:r>
              <a:rPr lang="ru-RU" altLang="ru-RU" sz="2800" dirty="0" err="1"/>
              <a:t>ромбоикосододекаэдра</a:t>
            </a:r>
            <a:r>
              <a:rPr lang="ru-RU" altLang="ru-RU" sz="2800" dirty="0"/>
              <a:t>?</a:t>
            </a:r>
          </a:p>
        </p:txBody>
      </p:sp>
      <p:sp>
        <p:nvSpPr>
          <p:cNvPr id="215044" name="Text Box 4">
            <a:extLst>
              <a:ext uri="{FF2B5EF4-FFF2-40B4-BE49-F238E27FC236}">
                <a16:creationId xmlns:a16="http://schemas.microsoft.com/office/drawing/2014/main" id="{08CA2313-D856-463D-A520-96D99BC8F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34" y="5997406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а) 2; б) 2</a:t>
            </a:r>
            <a:r>
              <a:rPr lang="ru-RU" altLang="ru-RU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313BF3E-C90C-9C37-44B0-A56D56053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24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30360C-B4FE-50CD-0FB0-0476E612B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334" y="2273291"/>
            <a:ext cx="3168353" cy="31228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813752-941C-3E0F-0710-AFD414EB7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74" y="2260501"/>
            <a:ext cx="3248562" cy="311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8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Text Box 3">
            <a:extLst>
              <a:ext uri="{FF2B5EF4-FFF2-40B4-BE49-F238E27FC236}">
                <a16:creationId xmlns:a16="http://schemas.microsoft.com/office/drawing/2014/main" id="{9E93A6EE-361D-446B-9D88-533A1FE2A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402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Какое наименьшее число красок потребуется для правильной раскраски граней курносого: а) куба; б) додекаэдра?</a:t>
            </a:r>
          </a:p>
        </p:txBody>
      </p:sp>
      <p:sp>
        <p:nvSpPr>
          <p:cNvPr id="215044" name="Text Box 4">
            <a:extLst>
              <a:ext uri="{FF2B5EF4-FFF2-40B4-BE49-F238E27FC236}">
                <a16:creationId xmlns:a16="http://schemas.microsoft.com/office/drawing/2014/main" id="{08CA2313-D856-463D-A520-96D99BC8F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934" y="5997406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а</a:t>
            </a:r>
            <a:r>
              <a:rPr lang="ru-RU" altLang="ru-RU"/>
              <a:t>) 3; </a:t>
            </a:r>
            <a:r>
              <a:rPr lang="ru-RU" altLang="ru-RU" dirty="0"/>
              <a:t>б</a:t>
            </a:r>
            <a:r>
              <a:rPr lang="ru-RU" altLang="ru-RU"/>
              <a:t>) 3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313BF3E-C90C-9C37-44B0-A56D56053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Упражнение 25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04A2CC-3E01-0DE3-180C-DC5D43462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240147"/>
            <a:ext cx="3146562" cy="30380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20B34D-73FE-C54E-72B6-88C6F3306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2240787"/>
            <a:ext cx="3338510" cy="313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EB4A326-5DAA-4DEF-B2FF-1EFC91189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Усеченный куб</a:t>
            </a:r>
          </a:p>
        </p:txBody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AB098E68-A678-47EB-BDB2-42F37534D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Какую часть ребер нужно отсекать плоскостями от</a:t>
            </a:r>
            <a:r>
              <a:rPr lang="ru-RU" altLang="ru-RU" dirty="0">
                <a:cs typeface="Times New Roman" panose="02020603050405020304" pitchFamily="18" charset="0"/>
              </a:rPr>
              <a:t> вершин </a:t>
            </a:r>
            <a:r>
              <a:rPr lang="ru-RU" altLang="ru-RU" dirty="0"/>
              <a:t>куба, чтобы полученный многогранник был полуправильным, называемым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усеченны</a:t>
            </a:r>
            <a:r>
              <a:rPr lang="ru-RU" altLang="ru-RU" dirty="0">
                <a:solidFill>
                  <a:srgbClr val="FF3300"/>
                </a:solidFill>
              </a:rPr>
              <a:t>й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</a:rPr>
              <a:t>куб?</a:t>
            </a:r>
            <a:endParaRPr lang="ru-RU" altLang="ru-RU" dirty="0"/>
          </a:p>
        </p:txBody>
      </p:sp>
      <p:pic>
        <p:nvPicPr>
          <p:cNvPr id="73738" name="Picture 10">
            <a:extLst>
              <a:ext uri="{FF2B5EF4-FFF2-40B4-BE49-F238E27FC236}">
                <a16:creationId xmlns:a16="http://schemas.microsoft.com/office/drawing/2014/main" id="{85071B38-D1BD-4342-8F5F-9AF3E5C3B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4191000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3740" name="Object 12">
            <a:extLst>
              <a:ext uri="{FF2B5EF4-FFF2-40B4-BE49-F238E27FC236}">
                <a16:creationId xmlns:a16="http://schemas.microsoft.com/office/drawing/2014/main" id="{FF827182-B663-400F-B78B-7F45D5657C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2133600"/>
          <a:ext cx="3514725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514286" imgH="3200000" progId="Paint.Picture">
                  <p:embed/>
                </p:oleObj>
              </mc:Choice>
              <mc:Fallback>
                <p:oleObj name="Точечный рисунок" r:id="rId3" imgW="3514286" imgH="3200000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133600"/>
                        <a:ext cx="3514725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742" name="Group 14">
            <a:extLst>
              <a:ext uri="{FF2B5EF4-FFF2-40B4-BE49-F238E27FC236}">
                <a16:creationId xmlns:a16="http://schemas.microsoft.com/office/drawing/2014/main" id="{EDD510A8-F67D-461C-AC1F-1980DFF3786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5562600"/>
            <a:ext cx="2514600" cy="788988"/>
            <a:chOff x="288" y="3504"/>
            <a:chExt cx="1584" cy="497"/>
          </a:xfrm>
        </p:grpSpPr>
        <p:sp>
          <p:nvSpPr>
            <p:cNvPr id="73737" name="Text Box 9">
              <a:extLst>
                <a:ext uri="{FF2B5EF4-FFF2-40B4-BE49-F238E27FC236}">
                  <a16:creationId xmlns:a16="http://schemas.microsoft.com/office/drawing/2014/main" id="{76B9856E-F343-4D30-92A5-00964BFDCA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600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Ответ.</a:t>
              </a:r>
              <a:r>
                <a:rPr lang="ru-RU" altLang="ru-RU"/>
                <a:t> </a:t>
              </a:r>
            </a:p>
          </p:txBody>
        </p:sp>
        <p:graphicFrame>
          <p:nvGraphicFramePr>
            <p:cNvPr id="73741" name="Object 13">
              <a:extLst>
                <a:ext uri="{FF2B5EF4-FFF2-40B4-BE49-F238E27FC236}">
                  <a16:creationId xmlns:a16="http://schemas.microsoft.com/office/drawing/2014/main" id="{0445E973-0806-40B1-A426-D211FF45B90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008" y="3504"/>
            <a:ext cx="576" cy="4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58720" imgH="482400" progId="Equation.DSMT4">
                    <p:embed/>
                  </p:oleObj>
                </mc:Choice>
                <mc:Fallback>
                  <p:oleObj name="Equation" r:id="rId5" imgW="558720" imgH="482400" progId="Equation.DSMT4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504"/>
                          <a:ext cx="576" cy="4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026">
            <a:extLst>
              <a:ext uri="{FF2B5EF4-FFF2-40B4-BE49-F238E27FC236}">
                <a16:creationId xmlns:a16="http://schemas.microsoft.com/office/drawing/2014/main" id="{2676B109-A0FD-46F7-8085-EBF532C41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Усеченный октаэдр</a:t>
            </a:r>
          </a:p>
        </p:txBody>
      </p:sp>
      <p:sp>
        <p:nvSpPr>
          <p:cNvPr id="222211" name="Text Box 1027">
            <a:extLst>
              <a:ext uri="{FF2B5EF4-FFF2-40B4-BE49-F238E27FC236}">
                <a16:creationId xmlns:a16="http://schemas.microsoft.com/office/drawing/2014/main" id="{148AB47D-F599-4488-9650-5785A70CF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Какую часть ребер нужно отсекать плоскостями от</a:t>
            </a:r>
            <a:r>
              <a:rPr lang="ru-RU" altLang="ru-RU" dirty="0">
                <a:cs typeface="Times New Roman" panose="02020603050405020304" pitchFamily="18" charset="0"/>
              </a:rPr>
              <a:t> вершин октаэдра</a:t>
            </a:r>
            <a:r>
              <a:rPr lang="ru-RU" altLang="ru-RU" dirty="0"/>
              <a:t>, чтобы полученный многогранник был полуправильным, называемым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усеченны</a:t>
            </a:r>
            <a:r>
              <a:rPr lang="ru-RU" altLang="ru-RU" dirty="0">
                <a:solidFill>
                  <a:srgbClr val="FF3300"/>
                </a:solidFill>
              </a:rPr>
              <a:t>й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октаэдр</a:t>
            </a:r>
            <a:r>
              <a:rPr lang="ru-RU" altLang="ru-RU" dirty="0">
                <a:solidFill>
                  <a:srgbClr val="FF3300"/>
                </a:solidFill>
              </a:rPr>
              <a:t>?</a:t>
            </a:r>
            <a:endParaRPr lang="ru-RU" altLang="ru-RU" dirty="0"/>
          </a:p>
        </p:txBody>
      </p:sp>
      <p:pic>
        <p:nvPicPr>
          <p:cNvPr id="222212" name="Picture 1028">
            <a:extLst>
              <a:ext uri="{FF2B5EF4-FFF2-40B4-BE49-F238E27FC236}">
                <a16:creationId xmlns:a16="http://schemas.microsoft.com/office/drawing/2014/main" id="{D9A96549-CC3D-43B2-9674-ED35D397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05000"/>
            <a:ext cx="36576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2213" name="Object 1029">
            <a:extLst>
              <a:ext uri="{FF2B5EF4-FFF2-40B4-BE49-F238E27FC236}">
                <a16:creationId xmlns:a16="http://schemas.microsoft.com/office/drawing/2014/main" id="{E2224716-397E-4F29-B677-C0D328B0FD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2057400"/>
          <a:ext cx="3190875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3191320" imgH="3142857" progId="Paint.Picture">
                  <p:embed/>
                </p:oleObj>
              </mc:Choice>
              <mc:Fallback>
                <p:oleObj name="Точечный рисунок" r:id="rId3" imgW="3191320" imgH="3142857" progId="Paint.Picture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057400"/>
                        <a:ext cx="3190875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4" name="Text Box 1030">
            <a:extLst>
              <a:ext uri="{FF2B5EF4-FFF2-40B4-BE49-F238E27FC236}">
                <a16:creationId xmlns:a16="http://schemas.microsoft.com/office/drawing/2014/main" id="{43B96BDE-B3A2-4137-9646-69641B09D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</a:t>
            </a:r>
            <a:r>
              <a:rPr lang="ru-RU" altLang="ru-RU"/>
              <a:t> 1/3.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F377399A-19ED-4468-B8C0-49681F5CE9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Усеченный икосаэдр</a:t>
            </a:r>
          </a:p>
        </p:txBody>
      </p:sp>
      <p:sp>
        <p:nvSpPr>
          <p:cNvPr id="221187" name="Text Box 3">
            <a:extLst>
              <a:ext uri="{FF2B5EF4-FFF2-40B4-BE49-F238E27FC236}">
                <a16:creationId xmlns:a16="http://schemas.microsoft.com/office/drawing/2014/main" id="{11070A93-B0EC-4157-B0F4-85DD88846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Какую часть ребер нужно отсекать плоскостями от</a:t>
            </a:r>
            <a:r>
              <a:rPr lang="ru-RU" altLang="ru-RU" dirty="0">
                <a:cs typeface="Times New Roman" panose="02020603050405020304" pitchFamily="18" charset="0"/>
              </a:rPr>
              <a:t> вершин </a:t>
            </a:r>
            <a:r>
              <a:rPr lang="ru-RU" altLang="ru-RU" dirty="0"/>
              <a:t>икос</a:t>
            </a:r>
            <a:r>
              <a:rPr lang="ru-RU" altLang="ru-RU" dirty="0">
                <a:cs typeface="Times New Roman" panose="02020603050405020304" pitchFamily="18" charset="0"/>
              </a:rPr>
              <a:t>аэдра</a:t>
            </a:r>
            <a:r>
              <a:rPr lang="ru-RU" altLang="ru-RU" dirty="0"/>
              <a:t>, чтобы полученный многогранник был полуправильным, называемым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усеченны</a:t>
            </a:r>
            <a:r>
              <a:rPr lang="ru-RU" altLang="ru-RU" dirty="0">
                <a:solidFill>
                  <a:srgbClr val="FF3300"/>
                </a:solidFill>
              </a:rPr>
              <a:t>й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икосаэдр</a:t>
            </a:r>
            <a:r>
              <a:rPr lang="ru-RU" altLang="ru-RU" dirty="0"/>
              <a:t>?</a:t>
            </a:r>
            <a:r>
              <a:rPr lang="ru-RU" altLang="ru-RU" dirty="0">
                <a:cs typeface="Times New Roman" panose="02020603050405020304" pitchFamily="18" charset="0"/>
              </a:rPr>
              <a:t> Обратите внимание на то, что поверхность футбольного мяча изготавливают в форме поверхности усеченного икосаэдра. </a:t>
            </a:r>
          </a:p>
        </p:txBody>
      </p:sp>
      <p:pic>
        <p:nvPicPr>
          <p:cNvPr id="221189" name="Picture 5">
            <a:extLst>
              <a:ext uri="{FF2B5EF4-FFF2-40B4-BE49-F238E27FC236}">
                <a16:creationId xmlns:a16="http://schemas.microsoft.com/office/drawing/2014/main" id="{915EECE2-87FB-4D83-A6BB-C02AFE5E9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581400" cy="35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90" name="Text Box 6">
            <a:extLst>
              <a:ext uri="{FF2B5EF4-FFF2-40B4-BE49-F238E27FC236}">
                <a16:creationId xmlns:a16="http://schemas.microsoft.com/office/drawing/2014/main" id="{7148B4DC-376E-4F7B-8BC9-EC2FB2DC3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943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Ответ.</a:t>
            </a:r>
            <a:r>
              <a:rPr lang="ru-RU" altLang="ru-RU"/>
              <a:t> 1/3.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F8168478-8166-473C-B8DA-41C9C58A2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Усеченный додекаэдр</a:t>
            </a: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D9A7BBDF-1A9D-4F6B-A34C-526F63844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/>
              <a:t>	Какую часть ребер нужно отсекать плоскостями от</a:t>
            </a:r>
            <a:r>
              <a:rPr lang="ru-RU" altLang="ru-RU" dirty="0">
                <a:cs typeface="Times New Roman" panose="02020603050405020304" pitchFamily="18" charset="0"/>
              </a:rPr>
              <a:t> вершин </a:t>
            </a:r>
            <a:r>
              <a:rPr lang="ru-RU" altLang="ru-RU" dirty="0"/>
              <a:t>икос</a:t>
            </a:r>
            <a:r>
              <a:rPr lang="ru-RU" altLang="ru-RU" dirty="0">
                <a:cs typeface="Times New Roman" panose="02020603050405020304" pitchFamily="18" charset="0"/>
              </a:rPr>
              <a:t>аэдра</a:t>
            </a:r>
            <a:r>
              <a:rPr lang="ru-RU" altLang="ru-RU" dirty="0"/>
              <a:t>, чтобы полученный многогранник был полуправильным, называемым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усеченны</a:t>
            </a:r>
            <a:r>
              <a:rPr lang="ru-RU" altLang="ru-RU" dirty="0">
                <a:solidFill>
                  <a:srgbClr val="FF3300"/>
                </a:solidFill>
              </a:rPr>
              <a:t>й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 додекаэдр</a:t>
            </a:r>
            <a:r>
              <a:rPr lang="ru-RU" altLang="ru-RU" dirty="0">
                <a:solidFill>
                  <a:srgbClr val="FF3300"/>
                </a:solidFill>
              </a:rPr>
              <a:t>?</a:t>
            </a:r>
          </a:p>
        </p:txBody>
      </p:sp>
      <p:pic>
        <p:nvPicPr>
          <p:cNvPr id="74759" name="Picture 7">
            <a:extLst>
              <a:ext uri="{FF2B5EF4-FFF2-40B4-BE49-F238E27FC236}">
                <a16:creationId xmlns:a16="http://schemas.microsoft.com/office/drawing/2014/main" id="{D1C08233-A735-4F27-A145-03006CCF9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886200" cy="385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762" name="Group 10">
            <a:extLst>
              <a:ext uri="{FF2B5EF4-FFF2-40B4-BE49-F238E27FC236}">
                <a16:creationId xmlns:a16="http://schemas.microsoft.com/office/drawing/2014/main" id="{3FC03671-8090-4948-BFB0-7516407C77F5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5486400"/>
            <a:ext cx="3048000" cy="858838"/>
            <a:chOff x="432" y="3456"/>
            <a:chExt cx="1920" cy="541"/>
          </a:xfrm>
        </p:grpSpPr>
        <p:sp>
          <p:nvSpPr>
            <p:cNvPr id="74760" name="Text Box 8">
              <a:extLst>
                <a:ext uri="{FF2B5EF4-FFF2-40B4-BE49-F238E27FC236}">
                  <a16:creationId xmlns:a16="http://schemas.microsoft.com/office/drawing/2014/main" id="{AD17560A-BECE-4029-91C8-9293368C5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3600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/>
                <a:t>Ответ. </a:t>
              </a:r>
            </a:p>
          </p:txBody>
        </p:sp>
        <p:graphicFrame>
          <p:nvGraphicFramePr>
            <p:cNvPr id="74761" name="Object 9">
              <a:extLst>
                <a:ext uri="{FF2B5EF4-FFF2-40B4-BE49-F238E27FC236}">
                  <a16:creationId xmlns:a16="http://schemas.microsoft.com/office/drawing/2014/main" id="{CDD9D8D8-F4F7-4356-8C7E-8B2345B6C0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04" y="3456"/>
            <a:ext cx="624" cy="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571320" imgH="495000" progId="Equation.DSMT4">
                    <p:embed/>
                  </p:oleObj>
                </mc:Choice>
                <mc:Fallback>
                  <p:oleObj name="Equation" r:id="rId3" imgW="571320" imgH="4950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3456"/>
                          <a:ext cx="624" cy="5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41771BA1-C384-4C4F-BB77-BF8E8839A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2800">
                <a:solidFill>
                  <a:srgbClr val="FF3300"/>
                </a:solidFill>
              </a:rPr>
              <a:t>Кубооктаэдр</a:t>
            </a:r>
          </a:p>
        </p:txBody>
      </p:sp>
      <p:sp>
        <p:nvSpPr>
          <p:cNvPr id="75779" name="Text Box 3">
            <a:extLst>
              <a:ext uri="{FF2B5EF4-FFF2-40B4-BE49-F238E27FC236}">
                <a16:creationId xmlns:a16="http://schemas.microsoft.com/office/drawing/2014/main" id="{BDCCF3D4-A9BF-4F2C-B60C-886B4D6ED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067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Для того чтобы получить еще один полуправильный многогранник, проведем в кубе отсекающие плоскости через середины ребер, выходящих из одной вершины. В результате получим полуправильный многогранник, который называется</a:t>
            </a:r>
            <a:r>
              <a:rPr lang="ru-RU" altLang="ru-RU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FF3300"/>
                </a:solidFill>
                <a:cs typeface="Times New Roman" panose="02020603050405020304" pitchFamily="18" charset="0"/>
              </a:rPr>
              <a:t>кубооктаэдр</a:t>
            </a:r>
            <a:r>
              <a:rPr lang="ru-RU" altLang="ru-RU" dirty="0"/>
              <a:t>. Его поверхность состоит из граней куба и октаэдра.</a:t>
            </a:r>
            <a:endParaRPr lang="ru-RU" altLang="ru-RU" dirty="0">
              <a:solidFill>
                <a:srgbClr val="FF3300"/>
              </a:solidFill>
            </a:endParaRPr>
          </a:p>
        </p:txBody>
      </p:sp>
      <p:pic>
        <p:nvPicPr>
          <p:cNvPr id="75782" name="Picture 6">
            <a:extLst>
              <a:ext uri="{FF2B5EF4-FFF2-40B4-BE49-F238E27FC236}">
                <a16:creationId xmlns:a16="http://schemas.microsoft.com/office/drawing/2014/main" id="{A0885669-CB29-459D-B592-1C6C08CC7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4191000" cy="38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1786</Words>
  <Application>Microsoft Office PowerPoint</Application>
  <PresentationFormat>Экран (4:3)</PresentationFormat>
  <Paragraphs>159</Paragraphs>
  <Slides>41</Slides>
  <Notes>22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Times New Roman</vt:lpstr>
      <vt:lpstr>Оформление по умолчанию</vt:lpstr>
      <vt:lpstr>Точечный рисунок</vt:lpstr>
      <vt:lpstr>Equation</vt:lpstr>
      <vt:lpstr>ПОЛУПРАВИЛЬНЫЕ МНОГОГРАННИКИ</vt:lpstr>
      <vt:lpstr>Презентация PowerPoint</vt:lpstr>
      <vt:lpstr>ТЕЛА АРХИМЕДА</vt:lpstr>
      <vt:lpstr>Усеченный тетраэдр</vt:lpstr>
      <vt:lpstr>Усеченный куб</vt:lpstr>
      <vt:lpstr>Усеченный октаэдр</vt:lpstr>
      <vt:lpstr>Усеченный икосаэдр</vt:lpstr>
      <vt:lpstr>Усеченный додекаэдр</vt:lpstr>
      <vt:lpstr>Кубооктаэдр</vt:lpstr>
      <vt:lpstr>Икосододекаэдр</vt:lpstr>
      <vt:lpstr>Упражнение 1</vt:lpstr>
      <vt:lpstr>Упражнение 2</vt:lpstr>
      <vt:lpstr>Упражнение 3</vt:lpstr>
      <vt:lpstr>Усеченный кубооктаэдр</vt:lpstr>
      <vt:lpstr>Усеченный икосододекаэдр</vt:lpstr>
      <vt:lpstr>Ромбокубооктаэдр</vt:lpstr>
      <vt:lpstr>Ромбоикосододекаэдр</vt:lpstr>
      <vt:lpstr>Курносый куб</vt:lpstr>
      <vt:lpstr>Курносый додекаэдр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  <vt:lpstr>Упражнение 22</vt:lpstr>
      <vt:lpstr>Упражнение 23</vt:lpstr>
      <vt:lpstr>Упражнение 24</vt:lpstr>
      <vt:lpstr>Упражнение 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ИЗМЕРЕНИЕ ДВУГРАННЫХ И МНОГОГРАННЫХ УГЛОВ</dc:title>
  <dc:creator>*</dc:creator>
  <cp:lastModifiedBy>Vladimir Smirnov</cp:lastModifiedBy>
  <cp:revision>47</cp:revision>
  <dcterms:created xsi:type="dcterms:W3CDTF">2007-12-05T04:57:17Z</dcterms:created>
  <dcterms:modified xsi:type="dcterms:W3CDTF">2024-02-27T03:15:14Z</dcterms:modified>
</cp:coreProperties>
</file>