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1" r:id="rId3"/>
    <p:sldId id="299" r:id="rId4"/>
    <p:sldId id="280" r:id="rId5"/>
    <p:sldId id="353" r:id="rId6"/>
    <p:sldId id="293" r:id="rId7"/>
    <p:sldId id="269" r:id="rId8"/>
    <p:sldId id="291" r:id="rId9"/>
    <p:sldId id="297" r:id="rId10"/>
    <p:sldId id="292" r:id="rId11"/>
    <p:sldId id="298" r:id="rId12"/>
    <p:sldId id="290" r:id="rId13"/>
    <p:sldId id="283" r:id="rId14"/>
    <p:sldId id="284" r:id="rId15"/>
    <p:sldId id="273" r:id="rId16"/>
    <p:sldId id="285" r:id="rId17"/>
    <p:sldId id="289" r:id="rId18"/>
    <p:sldId id="294" r:id="rId19"/>
    <p:sldId id="295" r:id="rId20"/>
    <p:sldId id="296" r:id="rId21"/>
    <p:sldId id="30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90929"/>
  </p:normalViewPr>
  <p:slideViewPr>
    <p:cSldViewPr>
      <p:cViewPr varScale="1">
        <p:scale>
          <a:sx n="97" d="100"/>
          <a:sy n="97" d="100"/>
        </p:scale>
        <p:origin x="3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0E01060-D580-463F-BBC6-D651312ED9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AE19628-8A37-4897-AA35-52F72AB77CA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FE37774A-C91D-4F35-A7D2-2E850AE06ED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6858F574-75D2-47B6-89F6-72397CF799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D9A2E208-A4C2-4418-9BF3-0FDE45A8FE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22A9F4D9-49F4-486A-AFDD-254DFC3B3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0C2FC1-E801-4230-A246-D7D78013D7B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4D77CDB-B5DA-4364-9904-1A2CFCB92C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7031A-D286-4FC4-972A-59312C2D6DF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9634" name="Rectangle 7">
            <a:extLst>
              <a:ext uri="{FF2B5EF4-FFF2-40B4-BE49-F238E27FC236}">
                <a16:creationId xmlns:a16="http://schemas.microsoft.com/office/drawing/2014/main" id="{5EAA7755-882E-48D9-8C8E-4AB35589196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07EBC88-DB2D-456C-A282-4DFFC582617C}" type="slidenum">
              <a:rPr lang="ru-RU" altLang="ru-RU" sz="1200"/>
              <a:pPr algn="r"/>
              <a:t>3</a:t>
            </a:fld>
            <a:endParaRPr lang="ru-RU" altLang="ru-RU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6821DA7-9AB9-43B4-B733-E0E09304B1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0386B2C-7C51-459B-BEE9-15A45F1914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39A8FD-324D-4DC1-8539-C12EA25E9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6DC66-66A4-4F45-BA70-60DD2D15C04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B8FFBB5-4058-45CD-A069-CE8D2CBA93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8D93E2D-360B-41C7-9491-7BE02BF5D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52AAB2-05A6-4C7F-B276-3AE71215F5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0A2DA-504E-4D45-8128-792C464C7A8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1453187-E216-49E1-9E3B-BDD58792EA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6C8853A-5A27-44E9-81C1-3F61EFA4D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2A606F-E94D-41BF-B818-AD884DB6FC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CE38A-F742-420D-88E7-927295DECF6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EFD1F52F-CC85-4324-9AA7-A643B67E55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2FAA4A0-3682-415B-AB88-C87C22936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8CE1B9-46F4-4409-8ADD-2AED132D88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6FD21-FF60-4020-BB84-1D2B3C1FCD5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52F84BD-03B9-4F04-93F1-8ECF300148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D97EF82-E81B-44CF-9F53-A5C4DA2EA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C6E077-3CFB-4B7C-9562-B84551B109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29A74-F448-4CED-A5E7-F54F0C3985A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FB6EA61-5FA3-47A9-8FEB-4CC4943A74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D3A549D-DBB1-44F0-BBC9-33AFDEDD0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5E7430-9CBD-493A-A033-2732B5A332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2F0D4-0ADA-4DBC-9F65-729A975DC50D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8A9FE11D-707D-4B09-BA09-A2C5B6FE1C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AC54A0F-DEB0-4DDB-9417-5EE1D2896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62F9CD-208A-439A-A2DA-CF74C41087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5B00A-D8AF-4D44-AB10-C9B884A17D9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23D18AEF-C988-4D65-AF92-1DBD2C5D68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434DE5A-D0E6-436A-8966-93268E380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8F7B3F5-129E-4F8A-820F-A8D57BD3F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23F2B0-9BA9-49FE-AFE1-D34EF76DCC7D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8195" name="Rectangle 2050">
            <a:extLst>
              <a:ext uri="{FF2B5EF4-FFF2-40B4-BE49-F238E27FC236}">
                <a16:creationId xmlns:a16="http://schemas.microsoft.com/office/drawing/2014/main" id="{AA45600B-9F57-49B8-89CE-2949C49DB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2051">
            <a:extLst>
              <a:ext uri="{FF2B5EF4-FFF2-40B4-BE49-F238E27FC236}">
                <a16:creationId xmlns:a16="http://schemas.microsoft.com/office/drawing/2014/main" id="{DA9DF4F2-1111-4499-BC9F-DAEC6AE9A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B0FACB-1C5F-4E06-BD2D-7640B5028B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6FCCD-E355-4F5C-84DA-91B89D90820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5ABDA8A9-DC09-4EC9-899D-4FD6A41622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2AF14FC-2C88-4187-A6AD-99DD5F0A7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35CF6D-768B-4360-A10A-4C580D6391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440B9-64DB-48FE-AC5A-FDC28601923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F06AF038-5E59-46EB-AB90-E45E906266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6DFA8D3-89B5-450B-84D4-288912A974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EE5E31-3C2F-4C1A-AC73-DC1CB24440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31234-D7F0-4DFE-8FEE-7232EF664A0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B128B549-85C3-4F25-A022-A95B15A5A2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F8A0AED-5855-4D14-93D6-8FB1345E39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67CE27-D770-414C-8368-03E89D7A5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082A4-1F80-48AE-BDA7-BD65DE28CAA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00F7A75-EB3E-41DA-A935-2FBDCB57F5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8C11DA4-0EB4-4402-9B2F-34F822D4B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C184A7-07E0-47B6-8FF6-E1C1CCC3B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C5B5A-C710-4A84-9D52-CB3DAFFD0D4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B0E99370-9EF7-480D-AD2C-565C6A8E9E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5C23C09-A6D1-43B4-9BE8-542D0FFB50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CE28BF-889D-43C8-8DAC-D3354A81E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44073-51D0-416A-ADC1-26C221D1C07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D38222C0-FA3F-4F0B-9D59-6525AFBB8D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07F730C-9D28-42B2-BD6D-5F1852F3B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016277-BDA3-4536-BABB-F61506D81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18032-C59B-4C9A-A224-2AFF52521DB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5B872EB2-177E-4F2E-B124-2A6523E051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ADFF2CA-A32C-40C4-B5C8-24F8F05A2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08932-FFA8-452E-AD4C-F4D1E8A8F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BCF187-27AA-4B33-AFDE-C0FF0A002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EB0417-5811-4816-8489-6A075492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572D1D-7808-426C-BEA1-39FF68C4B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B88EE3-AB22-4AB7-B2E4-2B98003C4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40301-F256-42CE-97B5-2C7C4BCA7F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953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C791C-1BB2-4472-A7F9-8D8A14E3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15AB03-633F-4791-A7BB-1BF4D058D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52B4D4-33A4-4736-92A8-8EFE07AC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2B772C-87DA-4156-9655-002A669F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25E933-B8A2-47B2-8A78-5DEB618B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94B77-D3FE-4E73-8984-4D9C2F9377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616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5171D6-ACCB-49F2-9606-A9AD4D725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6CB4E2-5C8D-42F4-98AE-D0ECDC68C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EC30B9-4136-4D7C-8B22-2253F189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B9A6EE-86A3-434B-9E0E-DA37340FD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B5E150-662E-4FAA-99F8-BDF0C248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EBDA4-C7E6-4B0D-A04C-44648B84DC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784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4F5CA-CDF0-431F-8A0B-003C8DA76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53F39-4C8B-455A-858D-4DB842A92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4D6300-094C-46DA-9446-4C11178E2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B0E9AB-FE47-401D-A06A-5503800E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EB409-2CAA-4F6F-BC2D-CA54C491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C0F83-54EE-49A6-BE87-12409A5BF0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04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74C1DE-5C4A-45EA-84A9-0CF8577E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8C24E7-89EA-417B-A720-DC043761D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8EB37F-49D0-4F10-A2C7-AECD9E38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CCE7F4-9763-4F2F-BBF3-DBB29A5E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6EA606-8465-498B-B2A7-17760C027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CC2F5-9163-4022-B299-426EACB8A8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93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30F96F-3E87-4FCB-ABF8-163BA6324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CD4917-E6C2-433E-ADEC-D5D59CAE3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893326-0AE0-4DE2-BF70-C46E0A74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126945-A192-430D-9F00-CF9F8D38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89266D-910C-4608-B887-C2A18AA7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F270FF-38E8-4A04-89D0-FBF53D960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8769C-AF02-4E65-8F60-70FFF0F0E1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692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9EE95-DB66-4325-BA3F-561453DC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8E709A-2D32-4C2A-A198-500FF64E9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F87463-7F15-41B0-92CA-7DCF46726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4EEFCD-649E-44D7-BBEE-9B46B8DC7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40B124-37B0-4EF9-8B50-98EF9FC71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D4A86C-E442-4F17-9972-15447FCB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3D57D6-56C3-4398-A962-D61586F1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DD29CDC-35C0-43F7-B5E2-2DCD244F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A89C0-1811-48A0-BEEA-28C4367AF2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175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C77E8E-A4D2-4534-AB6B-8CF63EDF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F77DC4-0438-4981-B711-A80FCE85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A3EF01-ACE2-4198-BD59-767F82162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93BF0A-B885-4155-84F4-D63D5BB7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3F7F7-C79A-4B68-8C29-907A8D5D0B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798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D0740B-DE2D-4676-946B-D38A7E38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E690C3-337F-464D-BE32-0645B77FB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650927-E97D-48B9-9397-2A761D9D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94AD3-7E20-476B-BE65-969A145F00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3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D466C-0042-4AFE-86CD-4FA67AE78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9BDD28-2715-4F8B-8F1D-AF248A574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E3B439-1415-442E-9871-11E206169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F1110E-3B26-4DA5-AB68-6AB188C9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FBE561-6D97-4564-8A66-72D3D9341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5FAF15-75CC-489C-B76D-A399F1B2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31C2B-4AB1-4624-A5E4-6B457A4B86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943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26372-4489-42E2-AE8D-BBB105A4F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102A63-8725-44B3-8EB4-4B9421B60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38F339-6C5D-4680-B5E9-F8DF949AF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706C3B-B65C-482B-B235-15641BD6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402728-6353-4B88-BE21-633F2887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0C013A-3967-46F0-AA05-DDCF6C469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4548A-EFFC-4372-B131-77E3145C5B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20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FA7C9EE-ACDE-45D7-B819-C075B65DA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FF5627-3AF0-47C1-8FF4-DA22B5B29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F7FC4E9-57FA-4309-BC85-79AF910BF1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CFEF45-53A7-49B3-8358-9657614EED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46C68D-758C-4C9B-9980-9BEC9AD070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2D9C32-B24A-4615-9262-EBFDF8102E0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5846FC8-CC73-4EB0-9ACB-0E5C273D9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80728"/>
            <a:ext cx="7772400" cy="13407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Теорема Эйлера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B394038-B0BE-45A1-8DAD-6D4DFA75F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FE977E3C-762A-454D-AA01-BF930B458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 многогранника, для которого не выполняется соотношение Эйлера.</a:t>
            </a:r>
          </a:p>
        </p:txBody>
      </p:sp>
      <p:grpSp>
        <p:nvGrpSpPr>
          <p:cNvPr id="39940" name="Group 4">
            <a:extLst>
              <a:ext uri="{FF2B5EF4-FFF2-40B4-BE49-F238E27FC236}">
                <a16:creationId xmlns:a16="http://schemas.microsoft.com/office/drawing/2014/main" id="{988A558F-C9B6-461D-9911-FF8EB931547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05000"/>
            <a:ext cx="8305800" cy="3806825"/>
            <a:chOff x="432" y="1200"/>
            <a:chExt cx="5232" cy="2398"/>
          </a:xfrm>
        </p:grpSpPr>
        <p:sp>
          <p:nvSpPr>
            <p:cNvPr id="39941" name="Text Box 5">
              <a:extLst>
                <a:ext uri="{FF2B5EF4-FFF2-40B4-BE49-F238E27FC236}">
                  <a16:creationId xmlns:a16="http://schemas.microsoft.com/office/drawing/2014/main" id="{65AA260E-2F59-4E71-842A-12D99D3F5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200"/>
              <a:ext cx="523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Например, куб, из которого вырезан прямоугольный параллелепипед.</a:t>
              </a:r>
            </a:p>
          </p:txBody>
        </p:sp>
        <p:pic>
          <p:nvPicPr>
            <p:cNvPr id="39942" name="Picture 6">
              <a:extLst>
                <a:ext uri="{FF2B5EF4-FFF2-40B4-BE49-F238E27FC236}">
                  <a16:creationId xmlns:a16="http://schemas.microsoft.com/office/drawing/2014/main" id="{7BB4E98B-3293-476E-977E-9462CE8B7D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824"/>
              <a:ext cx="1790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62E7EB1-2B3C-4925-81BD-714815B08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FCB34725-DD82-485A-8023-3BF9973FD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Чему равна эйлерова характеристика многогранник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(В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–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+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Г</a:t>
            </a:r>
            <a:r>
              <a:rPr lang="ru-RU" altLang="ru-RU" sz="2800" dirty="0"/>
              <a:t>)</a:t>
            </a:r>
            <a:r>
              <a:rPr lang="ru-RU" altLang="ru-RU" sz="2800" dirty="0">
                <a:cs typeface="Times New Roman" panose="02020603050405020304" pitchFamily="18" charset="0"/>
              </a:rPr>
              <a:t>, где В – число вершин, Р – рёбер и Г – граней многогранника), представленн</a:t>
            </a:r>
            <a:r>
              <a:rPr lang="ru-RU" altLang="ru-RU" sz="2800" dirty="0"/>
              <a:t>ого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</a:t>
            </a:r>
            <a:r>
              <a:rPr lang="ru-RU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C28BA2E6-3A64-4E78-9D20-A0EC429E2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0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88B94B70-F238-4AC5-80EA-52750262A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841625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2CBF7DC-9EF2-4369-A503-63E22F8BF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04596C06-8559-414E-89DB-F4FA91045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Гранями выпуклого многогранника являются только треугольники. Сколько у него вершин и граней, если он имеет: а) 12 ребер; б) 15 ребер?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0EFE8498-9714-48EE-B9FF-D87FABA6D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6, Г = 8; 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DF735AA4-077E-49EC-B3A9-56D84C439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7, Г = 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60D75CC-AD51-4B10-B9CF-2855F7C7C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E181680F-EA18-4482-A4B5-581A4EF10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 каждой вершины выпуклого многогранника выходит три ребра. Сколько он имеет вершин и граней, если число ребер равно: а) 12; б) 15?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07E59334-5D46-462D-BD79-0ECA608F2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8, Г = 6; 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9E128C7C-23EA-4B0C-B7EC-70E46441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10, Г = 7.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  <p:bldP spid="3072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DFB9BBC-EC54-4E91-9B79-CBE7E8D00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F03702BC-C11F-4A07-948E-B3C23FC79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Гранями выпуклого многогранника являются только четырехугольники. Сколько у него вершин и граней, если число ребер равно 12? </a:t>
            </a:r>
            <a:r>
              <a:rPr lang="ru-RU" altLang="ru-RU" sz="2800" dirty="0"/>
              <a:t>Приведите пример такого</a:t>
            </a:r>
            <a:r>
              <a:rPr lang="ru-RU" altLang="ru-RU" sz="2800" dirty="0">
                <a:cs typeface="Times New Roman" panose="02020603050405020304" pitchFamily="18" charset="0"/>
              </a:rPr>
              <a:t> многогранник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4D5F9D79-65EC-482D-AB3E-2E6E4E0B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В = 8, Г = 6</a:t>
            </a:r>
            <a:r>
              <a:rPr lang="ru-RU" altLang="ru-RU" sz="2800"/>
              <a:t>, куб.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99F549B-ED80-48F7-BC6E-CDC33881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6FA040CF-2BED-43C7-9E11-8FD0A8B9A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каждой вершине выпуклого многогранника сходится по четыре ребра. Сколько он имеет вершин и граней, если число ребер равно 12? </a:t>
            </a:r>
            <a:r>
              <a:rPr lang="ru-RU" altLang="ru-RU" sz="2800" dirty="0"/>
              <a:t>Приведите пример такого многогранника.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AC7D9ACF-05F4-4C9B-8530-C81584E7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9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В = 6, Г = 8</a:t>
            </a:r>
            <a:r>
              <a:rPr lang="ru-RU" altLang="ru-RU"/>
              <a:t>, октаэдр.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462EBAE-9971-484D-9319-EA0D20004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8EDB2384-EE6C-48F4-9A9F-51B3A4CE3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изменится число вершин, рёбер и граней выпуклого многогранника, если к одной из его граней пристроить пирамиду?</a:t>
            </a:r>
            <a:r>
              <a:rPr lang="ru-RU" altLang="ru-RU" sz="2800" dirty="0"/>
              <a:t> Изменится ли В – Р + Г?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035A3739-BBBB-469F-B75E-04F868FFB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пристроена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-угольная пирамида, тогда количество вершин станет (В+1), рёбер - (Р+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), граней - (Г+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  <a:r>
              <a:rPr lang="ru-RU" altLang="ru-RU" sz="2800" dirty="0"/>
              <a:t> В – Р + Г не изменится.</a:t>
            </a:r>
            <a:endParaRPr lang="en-US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5151396-9CEF-4F33-9200-58CAF914F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A43A2764-4198-46B7-ADFA-18BE301BE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 изменится число вершин, рёбер и граней выпуклого многогранника, если от него отсечь один из многогранных углов?</a:t>
            </a:r>
            <a:r>
              <a:rPr lang="ru-RU" altLang="ru-RU" sz="2800" dirty="0"/>
              <a:t> Изменится ли В – Р + Г?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34DE2FD4-C78C-4023-B2B3-7BFCE1E4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отсекли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-</a:t>
            </a:r>
            <a:r>
              <a:rPr lang="ru-RU" altLang="ru-RU" sz="2800" dirty="0" err="1">
                <a:cs typeface="Times New Roman" panose="02020603050405020304" pitchFamily="18" charset="0"/>
              </a:rPr>
              <a:t>гранный</a:t>
            </a:r>
            <a:r>
              <a:rPr lang="ru-RU" altLang="ru-RU" sz="2800" dirty="0">
                <a:cs typeface="Times New Roman" panose="02020603050405020304" pitchFamily="18" charset="0"/>
              </a:rPr>
              <a:t> угол, тогда количество вершин будет (В+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-1), рёбер - (Р+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), граней - (Г+1).</a:t>
            </a:r>
            <a:r>
              <a:rPr lang="ru-RU" altLang="ru-RU" sz="2800" dirty="0"/>
              <a:t> В – Р + Г не изменится.</a:t>
            </a:r>
            <a:endParaRPr lang="en-US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CA983E3F-A204-43A6-B3F3-AE20F1248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CF334704-371F-4087-A003-254B68633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любом выпуклом многограннике число треугольных граней плюс число трехгранных углов больше или равно восьми. 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3C3437FA-F935-41DD-A341-7FEF2C1F1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В</a:t>
            </a:r>
            <a:r>
              <a:rPr lang="ru-RU" altLang="ru-RU" i="1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. Аналогично, 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Г</a:t>
            </a:r>
            <a:r>
              <a:rPr lang="ru-RU" altLang="ru-RU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Тогда для общего числа граней Г имеет место равенство Г = 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2Р, 3Г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2Р. По теореме Эйлера выполняется равенство 4В – 4Р + 4Г = 8. Подставляя вместо В, Р и Г их выражения, получим 4В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– (3В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…) – (3Г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…)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8.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Следовательно, 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= 8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, значит, число треугольных граней плюс число трехгранных углов больше или равно восьми.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B7517ED-0D1C-48A7-BFA5-33A64B269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2FD16E18-E655-4C27-A036-784A4AAB3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любом выпуклом многограннике имеется грань с числом сторон, меньшим шести. 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F115C3E2-7455-45E0-8025-72B0DBA90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9050"/>
            <a:ext cx="9144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В</a:t>
            </a:r>
            <a:r>
              <a:rPr lang="ru-RU" altLang="ru-RU" i="1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. Аналогично, 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Г</a:t>
            </a:r>
            <a:r>
              <a:rPr lang="ru-RU" altLang="ru-RU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Предположим, что у многогранника нет граней с числом сторон, меньшим шести. Тогда для общего числа граней Г имеет место равенство Г = Г</a:t>
            </a:r>
            <a:r>
              <a:rPr lang="ru-RU" altLang="ru-RU" baseline="-30000" dirty="0">
                <a:cs typeface="Times New Roman" panose="02020603050405020304" pitchFamily="18" charset="0"/>
              </a:rPr>
              <a:t>6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7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8</a:t>
            </a:r>
            <a:r>
              <a:rPr lang="ru-RU" altLang="ru-RU" dirty="0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2Р, 6Г</a:t>
            </a:r>
            <a:r>
              <a:rPr lang="ru-RU" altLang="ru-RU" baseline="-30000" dirty="0">
                <a:cs typeface="Times New Roman" panose="02020603050405020304" pitchFamily="18" charset="0"/>
              </a:rPr>
              <a:t>6</a:t>
            </a:r>
            <a:r>
              <a:rPr lang="ru-RU" altLang="ru-RU" dirty="0">
                <a:cs typeface="Times New Roman" panose="02020603050405020304" pitchFamily="18" charset="0"/>
              </a:rPr>
              <a:t> + 7Г</a:t>
            </a:r>
            <a:r>
              <a:rPr lang="ru-RU" altLang="ru-RU" baseline="-30000" dirty="0">
                <a:cs typeface="Times New Roman" panose="02020603050405020304" pitchFamily="18" charset="0"/>
              </a:rPr>
              <a:t>7</a:t>
            </a:r>
            <a:r>
              <a:rPr lang="ru-RU" altLang="ru-RU" dirty="0">
                <a:cs typeface="Times New Roman" panose="02020603050405020304" pitchFamily="18" charset="0"/>
              </a:rPr>
              <a:t> + 8Г</a:t>
            </a:r>
            <a:r>
              <a:rPr lang="ru-RU" altLang="ru-RU" baseline="-30000" dirty="0">
                <a:cs typeface="Times New Roman" panose="02020603050405020304" pitchFamily="18" charset="0"/>
              </a:rPr>
              <a:t>8</a:t>
            </a:r>
            <a:r>
              <a:rPr lang="ru-RU" altLang="ru-RU" dirty="0">
                <a:cs typeface="Times New Roman" panose="02020603050405020304" pitchFamily="18" charset="0"/>
              </a:rPr>
              <a:t> + … = 2Р. Из этих равенств следует выполнимость неравенств 3В 2Р и 6Г 2Р, из которых получаем: 3В – 3Р + 3Г  0, а по теореме Эйлера должно выполняться равенство 3В – 3Р + 3Г = 6. Полученное противоречие показывает, что неверным было наше предположение об отсутствии граней с числом сторон, меньшим шести. Значит, в выпуклом многограннике обязательно найдется грань с числом сторон, меньшим шести.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>
            <a:extLst>
              <a:ext uri="{FF2B5EF4-FFF2-40B4-BE49-F238E27FC236}">
                <a16:creationId xmlns:a16="http://schemas.microsoft.com/office/drawing/2014/main" id="{F17E499C-FCF4-44D6-893E-B2A28E528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56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Рассмотрим известные нам многогранники и заполним следующую таблицу, в которой В </a:t>
            </a:r>
            <a:r>
              <a:rPr lang="ru-RU" altLang="ru-RU" i="1" dirty="0">
                <a:cs typeface="Times New Roman" panose="02020603050405020304" pitchFamily="18" charset="0"/>
              </a:rPr>
              <a:t>– </a:t>
            </a:r>
            <a:r>
              <a:rPr lang="ru-RU" altLang="ru-RU" dirty="0">
                <a:cs typeface="Times New Roman" panose="02020603050405020304" pitchFamily="18" charset="0"/>
              </a:rPr>
              <a:t>число вершин, Р</a:t>
            </a:r>
            <a:r>
              <a:rPr lang="ru-RU" altLang="ru-RU" i="1" dirty="0">
                <a:cs typeface="Times New Roman" panose="02020603050405020304" pitchFamily="18" charset="0"/>
              </a:rPr>
              <a:t> – </a:t>
            </a:r>
            <a:r>
              <a:rPr lang="ru-RU" altLang="ru-RU" dirty="0">
                <a:cs typeface="Times New Roman" panose="02020603050405020304" pitchFamily="18" charset="0"/>
              </a:rPr>
              <a:t>число ребер, Г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– число граней многогранника.</a:t>
            </a:r>
          </a:p>
        </p:txBody>
      </p:sp>
      <p:graphicFrame>
        <p:nvGraphicFramePr>
          <p:cNvPr id="2118" name="Group 70">
            <a:extLst>
              <a:ext uri="{FF2B5EF4-FFF2-40B4-BE49-F238E27FC236}">
                <a16:creationId xmlns:a16="http://schemas.microsoft.com/office/drawing/2014/main" id="{4B692730-C5AC-4BC4-BC78-7887DD4B098E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1905000"/>
          <a:ext cx="7239000" cy="4064001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41564442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0760170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432304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5516514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многогранника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014352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3929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68533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063647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209310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73649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176052"/>
                  </a:ext>
                </a:extLst>
              </a:tr>
            </a:tbl>
          </a:graphicData>
        </a:graphic>
      </p:graphicFrame>
      <p:graphicFrame>
        <p:nvGraphicFramePr>
          <p:cNvPr id="2176" name="Group 128">
            <a:extLst>
              <a:ext uri="{FF2B5EF4-FFF2-40B4-BE49-F238E27FC236}">
                <a16:creationId xmlns:a16="http://schemas.microsoft.com/office/drawing/2014/main" id="{7EE8DBF3-3373-4A64-BC6B-A6830C9D52BE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2514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86852603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362813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20604730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741503"/>
                  </a:ext>
                </a:extLst>
              </a:tr>
            </a:tbl>
          </a:graphicData>
        </a:graphic>
      </p:graphicFrame>
      <p:graphicFrame>
        <p:nvGraphicFramePr>
          <p:cNvPr id="2181" name="Group 133">
            <a:extLst>
              <a:ext uri="{FF2B5EF4-FFF2-40B4-BE49-F238E27FC236}">
                <a16:creationId xmlns:a16="http://schemas.microsoft.com/office/drawing/2014/main" id="{56EC4F43-790A-4D8F-8E47-8E58DB542A39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124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50931574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23505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32570939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21031"/>
                  </a:ext>
                </a:extLst>
              </a:tr>
            </a:tbl>
          </a:graphicData>
        </a:graphic>
      </p:graphicFrame>
      <p:graphicFrame>
        <p:nvGraphicFramePr>
          <p:cNvPr id="2197" name="Group 149">
            <a:extLst>
              <a:ext uri="{FF2B5EF4-FFF2-40B4-BE49-F238E27FC236}">
                <a16:creationId xmlns:a16="http://schemas.microsoft.com/office/drawing/2014/main" id="{E6472CCA-B5B3-445E-B7E7-053A4C7CE931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6576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61740952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7369852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10134926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366747"/>
                  </a:ext>
                </a:extLst>
              </a:tr>
            </a:tbl>
          </a:graphicData>
        </a:graphic>
      </p:graphicFrame>
      <p:graphicFrame>
        <p:nvGraphicFramePr>
          <p:cNvPr id="2213" name="Group 165">
            <a:extLst>
              <a:ext uri="{FF2B5EF4-FFF2-40B4-BE49-F238E27FC236}">
                <a16:creationId xmlns:a16="http://schemas.microsoft.com/office/drawing/2014/main" id="{27232A0C-5908-407A-88AB-CBF887882FD2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1910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34527333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7267838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0037880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807388"/>
                  </a:ext>
                </a:extLst>
              </a:tr>
            </a:tbl>
          </a:graphicData>
        </a:graphic>
      </p:graphicFrame>
      <p:graphicFrame>
        <p:nvGraphicFramePr>
          <p:cNvPr id="2229" name="Group 181">
            <a:extLst>
              <a:ext uri="{FF2B5EF4-FFF2-40B4-BE49-F238E27FC236}">
                <a16:creationId xmlns:a16="http://schemas.microsoft.com/office/drawing/2014/main" id="{35B20A23-2E4D-419E-8903-FCACAC923A27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800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19319853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0729737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10656394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706258"/>
                  </a:ext>
                </a:extLst>
              </a:tr>
            </a:tbl>
          </a:graphicData>
        </a:graphic>
      </p:graphicFrame>
      <p:graphicFrame>
        <p:nvGraphicFramePr>
          <p:cNvPr id="2244" name="Group 196">
            <a:extLst>
              <a:ext uri="{FF2B5EF4-FFF2-40B4-BE49-F238E27FC236}">
                <a16:creationId xmlns:a16="http://schemas.microsoft.com/office/drawing/2014/main" id="{9303EB2F-F5F6-4684-AF99-090780C49843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5410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188453032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31038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98760475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89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50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7151E178-FA4D-414F-B4C2-7DF5E7548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A9540ED1-5249-4DA4-9B2A-5E2E6B984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Докажите, что в любом выпуклом многограннике имеется многогранный угол с числом ребер, меньшим шести. 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5E6363B9-EFC5-435A-885A-57290BA66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Доказательство получается из предыдущего, если в нем буквы В и Г поменять местами.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B225695-D372-4683-A5DA-CEF52FCAB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5</a:t>
            </a:r>
            <a:r>
              <a:rPr lang="en-US" altLang="ru-RU" sz="2800">
                <a:solidFill>
                  <a:srgbClr val="FF3300"/>
                </a:solidFill>
              </a:rPr>
              <a:t>*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A9F09B33-4B45-44D5-B51F-A91629F41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06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На рисунке показан многогранник, гранями которого являются пятиугольники и шестиугольники, а в каждой вершине сходится три грани. Сколько у него пятиугольных граней?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0660" name="Object 4">
            <a:extLst>
              <a:ext uri="{FF2B5EF4-FFF2-40B4-BE49-F238E27FC236}">
                <a16:creationId xmlns:a16="http://schemas.microsoft.com/office/drawing/2014/main" id="{24EDF23D-14AB-4772-9A7C-16579AD906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752600"/>
          <a:ext cx="39243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924848" imgH="3885714" progId="Paint.Picture">
                  <p:embed/>
                </p:oleObj>
              </mc:Choice>
              <mc:Fallback>
                <p:oleObj name="Точечный рисунок" r:id="rId2" imgW="3924848" imgH="3885714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52600"/>
                        <a:ext cx="39243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661" name="Group 5">
            <a:extLst>
              <a:ext uri="{FF2B5EF4-FFF2-40B4-BE49-F238E27FC236}">
                <a16:creationId xmlns:a16="http://schemas.microsoft.com/office/drawing/2014/main" id="{BDCB399B-008E-4325-A26E-01FEFF686D8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991600" cy="4267200"/>
            <a:chOff x="96" y="1248"/>
            <a:chExt cx="5664" cy="2688"/>
          </a:xfrm>
        </p:grpSpPr>
        <p:sp>
          <p:nvSpPr>
            <p:cNvPr id="70662" name="Text Box 6">
              <a:extLst>
                <a:ext uri="{FF2B5EF4-FFF2-40B4-BE49-F238E27FC236}">
                  <a16:creationId xmlns:a16="http://schemas.microsoft.com/office/drawing/2014/main" id="{DDA72328-1DF1-4017-AA8F-78A7A8792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48"/>
              <a:ext cx="3312" cy="2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Пусть 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и 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 – число пятиугольных и шестиугольных граней соответственно. Тогда Г = 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.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Так как в каждой вершине сходится три ребра, то 3В = 2Р. Кроме того, 2Р = 5Г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+ 6Г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.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По теореме Эйлера 6В – 6Р + 6Г = 12, значит, 6Г – 2Р = 12. </a:t>
              </a:r>
            </a:p>
          </p:txBody>
        </p:sp>
        <p:sp>
          <p:nvSpPr>
            <p:cNvPr id="70663" name="Text Box 7">
              <a:extLst>
                <a:ext uri="{FF2B5EF4-FFF2-40B4-BE49-F238E27FC236}">
                  <a16:creationId xmlns:a16="http://schemas.microsoft.com/office/drawing/2014/main" id="{5F2B1E52-596C-4756-8393-0A9DECA00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48"/>
              <a:ext cx="56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Следовательно, 6Г</a:t>
              </a:r>
              <a:r>
                <a:rPr lang="ru-RU" altLang="ru-RU" baseline="-25000"/>
                <a:t>5</a:t>
              </a:r>
              <a:r>
                <a:rPr lang="ru-RU" altLang="ru-RU"/>
                <a:t> + 6Г</a:t>
              </a:r>
              <a:r>
                <a:rPr lang="ru-RU" altLang="ru-RU" baseline="-25000"/>
                <a:t>6</a:t>
              </a:r>
              <a:r>
                <a:rPr lang="ru-RU" altLang="ru-RU"/>
                <a:t> – (5Г</a:t>
              </a:r>
              <a:r>
                <a:rPr lang="ru-RU" altLang="ru-RU" baseline="-25000"/>
                <a:t>5</a:t>
              </a:r>
              <a:r>
                <a:rPr lang="ru-RU" altLang="ru-RU"/>
                <a:t> + 6Г</a:t>
              </a:r>
              <a:r>
                <a:rPr lang="ru-RU" altLang="ru-RU" baseline="-25000"/>
                <a:t>6</a:t>
              </a:r>
              <a:r>
                <a:rPr lang="ru-RU" altLang="ru-RU"/>
                <a:t>) = 12, т.е. Г</a:t>
              </a:r>
              <a:r>
                <a:rPr lang="ru-RU" altLang="ru-RU" baseline="-25000"/>
                <a:t>5</a:t>
              </a:r>
              <a:r>
                <a:rPr lang="ru-RU" altLang="ru-RU"/>
                <a:t> = 12.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998E1B5-DB89-420E-B183-5E238C311C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FA3CBDAE-9952-49C5-9188-5F2264AAA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3200" dirty="0"/>
              <a:t>	Посчитайте число вершин (В), ребер (Р) и граней (Г) для многогранников, изображенных на рисунке. Чему равно В – Р + Г?</a:t>
            </a:r>
          </a:p>
        </p:txBody>
      </p:sp>
      <p:sp>
        <p:nvSpPr>
          <p:cNvPr id="227332" name="Text Box 4">
            <a:extLst>
              <a:ext uri="{FF2B5EF4-FFF2-40B4-BE49-F238E27FC236}">
                <a16:creationId xmlns:a16="http://schemas.microsoft.com/office/drawing/2014/main" id="{FCE50B53-D59E-4614-AB4F-79C5D9736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В = 4, Р = 6, Г = 4; б) В = 8, Р = 12, Г = 6; в) В = 6, Р = 12, Г = 8; г) В = 20, Р = 30, Г = 12; д) В = 12, Р = 30, Г = 20.</a:t>
            </a:r>
          </a:p>
        </p:txBody>
      </p:sp>
      <p:pic>
        <p:nvPicPr>
          <p:cNvPr id="68613" name="Picture 6">
            <a:extLst>
              <a:ext uri="{FF2B5EF4-FFF2-40B4-BE49-F238E27FC236}">
                <a16:creationId xmlns:a16="http://schemas.microsoft.com/office/drawing/2014/main" id="{8C284CEE-E8BC-4FF6-9C9D-37478A5B5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769225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C6C2DB40-C4DD-4CE4-BAD0-CAA77D9B3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Из </a:t>
            </a:r>
            <a:r>
              <a:rPr lang="ru-RU" altLang="ru-RU"/>
              <a:t>приведенных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примеров</a:t>
            </a:r>
            <a:r>
              <a:rPr lang="ru-RU" altLang="ru-RU">
                <a:cs typeface="Times New Roman" panose="02020603050405020304" pitchFamily="18" charset="0"/>
              </a:rPr>
              <a:t> непосредственно видно, что для всех выбранных многогранников имеет место равенство В - Р + Г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= 2. Оказывается, что это равенство справедливо не только для рассмотренных многогранников, но и для произвольного выпуклого многогранника. </a:t>
            </a:r>
            <a:endParaRPr lang="ru-RU" altLang="ru-RU"/>
          </a:p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Впервые это свойство выпуклых многогранников было доказано Леонардом Эйлером в 1752 году и получило название теоремы Эйлера.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46D67473-2DB8-4674-99F8-C37CD0AF4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62400"/>
            <a:ext cx="8915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 Эйлера.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Для любого выпуклого многогранника имеет место равенство</a:t>
            </a:r>
          </a:p>
          <a:p>
            <a:pPr algn="ctr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В - Р + Г = 2,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где В - число вершин, Р - число ребер и Г - число граней данного многогранника.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>
            <a:extLst>
              <a:ext uri="{FF2B5EF4-FFF2-40B4-BE49-F238E27FC236}">
                <a16:creationId xmlns:a16="http://schemas.microsoft.com/office/drawing/2014/main" id="{FEBBECF5-14FA-41C1-91A7-9420470C4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Доказательство теоремы Эйлера</a:t>
            </a:r>
          </a:p>
        </p:txBody>
      </p:sp>
      <p:sp>
        <p:nvSpPr>
          <p:cNvPr id="7171" name="Text Box 2052">
            <a:extLst>
              <a:ext uri="{FF2B5EF4-FFF2-40B4-BE49-F238E27FC236}">
                <a16:creationId xmlns:a16="http://schemas.microsoft.com/office/drawing/2014/main" id="{E45E9CB9-F653-400F-849F-B2BDFF3D0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редставим поверхность выпуклого многогранника сделанной из эластичного материала. Удалим (вырежем) одну из его граней и оставшуюся поверхность растянем на плоскости. Получим </a:t>
            </a:r>
            <a:r>
              <a:rPr lang="ru-RU" sz="2000" dirty="0">
                <a:ea typeface="Times New Roman" panose="02020603050405020304" pitchFamily="18" charset="0"/>
              </a:rPr>
              <a:t>сетку, образованную вершинами и рёбрами исходного многогранника. Она разбивает плоскость на области (Г), число которых, вместе с внешней областью, равно числу граней многогранника. </a:t>
            </a:r>
            <a:r>
              <a:rPr lang="ru-RU" altLang="ru-RU" sz="2000" dirty="0"/>
              <a:t>Стянем какое-нибудь ребро в точку. При этом число ребер и число вершин уменьшится на единицу, а число областей не изменится. Следовательно, В – Р + Г не измениться. Продолжая стягивать ребра, мы придем к сетке, у которой имеется одна вершина, а рёбрами являются петли. Уберём какое-нибудь ребро. При этом число рёбер и число областей уменьшаться на единицу. Следовательно, В – Р + Г не изменится. Продолжая убирать рёбра, мы придем к сетке, у которой имеется одна вершина и одно ребро в виде петли. У этой сетки В = 1, Р = 1, Г = 2 и, следовательно, В – Р + Г = 2. Значит, для исходной сетки также выполняется равенство В – Р + Г = 2.</a:t>
            </a:r>
          </a:p>
        </p:txBody>
      </p:sp>
      <p:pic>
        <p:nvPicPr>
          <p:cNvPr id="7172" name="Picture 2053">
            <a:extLst>
              <a:ext uri="{FF2B5EF4-FFF2-40B4-BE49-F238E27FC236}">
                <a16:creationId xmlns:a16="http://schemas.microsoft.com/office/drawing/2014/main" id="{04AF730C-390D-4E5F-9C43-820670306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" y="5082354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2054">
            <a:extLst>
              <a:ext uri="{FF2B5EF4-FFF2-40B4-BE49-F238E27FC236}">
                <a16:creationId xmlns:a16="http://schemas.microsoft.com/office/drawing/2014/main" id="{08851BD5-16F1-4890-84AE-F23F2EC6E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7" y="5082354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2055">
            <a:extLst>
              <a:ext uri="{FF2B5EF4-FFF2-40B4-BE49-F238E27FC236}">
                <a16:creationId xmlns:a16="http://schemas.microsoft.com/office/drawing/2014/main" id="{65C61A11-AD37-4C14-AF34-01CF58AB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7" y="5082354"/>
            <a:ext cx="2116138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2056">
            <a:extLst>
              <a:ext uri="{FF2B5EF4-FFF2-40B4-BE49-F238E27FC236}">
                <a16:creationId xmlns:a16="http://schemas.microsoft.com/office/drawing/2014/main" id="{77BF13B7-C2E8-4A69-835E-7BCA9F20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7" y="5082354"/>
            <a:ext cx="49212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2057">
            <a:extLst>
              <a:ext uri="{FF2B5EF4-FFF2-40B4-BE49-F238E27FC236}">
                <a16:creationId xmlns:a16="http://schemas.microsoft.com/office/drawing/2014/main" id="{1B1C1552-3878-4730-98EB-96899D03E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7" y="5082354"/>
            <a:ext cx="1571625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8DC29CA-37A5-45ED-8DEB-71E4CAABA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Л. ЭЙЛЕР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352282D-E7CC-46DB-9EEF-926A195C7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"/>
            <a:ext cx="62484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Леонард Эйлер (1707-1783) - од</a:t>
            </a:r>
            <a:r>
              <a:rPr lang="ru-RU" altLang="ru-RU" sz="2200" dirty="0"/>
              <a:t>ин</a:t>
            </a:r>
            <a:r>
              <a:rPr lang="ru-RU" altLang="ru-RU" sz="2200" dirty="0">
                <a:cs typeface="Times New Roman" panose="02020603050405020304" pitchFamily="18" charset="0"/>
              </a:rPr>
              <a:t> из величайших математиков мира, работы которого оказали решающее влияние на развитие многих современных разделов математики. Эйлер долгое время жил и работал в России, был действительным членом Петербургской Академии наук, оказал большое влияние на развитие отечественной математической школы и в деле подготовки кадров ученых-математиков и педагогов в России. </a:t>
            </a: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679C77B7-0D6F-4383-A531-2268ABD58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Поражает своими размерами научное наследие ученого. При жизни им опубликовано 530 книг и статей, а сейчас их известно уже более 800. Причем последние 12 лет своей жизни Эйлер тяжело болел, ослеп и, несмотря на тяжелый недуг, продолжал работать и творить. 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Все математики последующих поколений так или иначе учились у Эйлера, и недаром известный французский ученый П.С. Лаплас сказал: "Читайте Эйлера, он - учитель всех нас".</a:t>
            </a:r>
            <a:endParaRPr lang="ru-RU" altLang="ru-RU" dirty="0"/>
          </a:p>
        </p:txBody>
      </p:sp>
      <p:pic>
        <p:nvPicPr>
          <p:cNvPr id="53254" name="Picture 6">
            <a:extLst>
              <a:ext uri="{FF2B5EF4-FFF2-40B4-BE49-F238E27FC236}">
                <a16:creationId xmlns:a16="http://schemas.microsoft.com/office/drawing/2014/main" id="{E18D70A6-27FF-4E11-A379-89700ADAC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27368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>
            <a:extLst>
              <a:ext uri="{FF2B5EF4-FFF2-40B4-BE49-F238E27FC236}">
                <a16:creationId xmlns:a16="http://schemas.microsoft.com/office/drawing/2014/main" id="{A0FAB873-6038-4F30-9568-90D43CE4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5369" name="Text Box 2057">
            <a:extLst>
              <a:ext uri="{FF2B5EF4-FFF2-40B4-BE49-F238E27FC236}">
                <a16:creationId xmlns:a16="http://schemas.microsoft.com/office/drawing/2014/main" id="{9AE97B4C-ED96-4D7B-9038-0AD12CDE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Выполняется ли соотношение Эйлера для невыпуклой призмы?</a:t>
            </a:r>
          </a:p>
        </p:txBody>
      </p:sp>
      <p:sp>
        <p:nvSpPr>
          <p:cNvPr id="15370" name="Text Box 2058">
            <a:extLst>
              <a:ext uri="{FF2B5EF4-FFF2-40B4-BE49-F238E27FC236}">
                <a16:creationId xmlns:a16="http://schemas.microsoft.com/office/drawing/2014/main" id="{7DA46698-7E41-4FC1-B509-652015BAF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15375" name="Picture 2063">
            <a:extLst>
              <a:ext uri="{FF2B5EF4-FFF2-40B4-BE49-F238E27FC236}">
                <a16:creationId xmlns:a16="http://schemas.microsoft.com/office/drawing/2014/main" id="{458D0B2F-6E4A-4266-B2AF-D1033CA4A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1933575"/>
            <a:ext cx="230822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7269264-8C8C-4D39-AA7E-CE943A05F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481D0FC6-99C7-416A-8FDB-A6F946D7D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Выполняется ли соотношение Эйлера для невыпуклой пирамиды?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F95C72DA-E271-4DB7-B8D6-9988700DF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1EEEF24C-8D4D-48C7-A9A8-1141EA1D9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57400"/>
            <a:ext cx="2617788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602539E2-533F-42BB-9807-774A9DC7E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4F85352F-FF62-439D-9671-02A6E162C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Посчитайте число вершин (В), ребер (Р) и граней (Г) у многогранников, изображенных на рисунке. Выполняется ли для них равенство Эйлера?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8E3C80BF-BC5F-464A-BAB6-8BEE273AC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548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В = 12, Р = 18, Г = 8, да;</a:t>
            </a:r>
          </a:p>
        </p:txBody>
      </p:sp>
      <p:pic>
        <p:nvPicPr>
          <p:cNvPr id="64517" name="Picture 5">
            <a:extLst>
              <a:ext uri="{FF2B5EF4-FFF2-40B4-BE49-F238E27FC236}">
                <a16:creationId xmlns:a16="http://schemas.microsoft.com/office/drawing/2014/main" id="{A4EE950F-3026-4306-A6B5-1DBE9FFC2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2349500"/>
            <a:ext cx="5011737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8" name="Text Box 6">
            <a:extLst>
              <a:ext uri="{FF2B5EF4-FFF2-40B4-BE49-F238E27FC236}">
                <a16:creationId xmlns:a16="http://schemas.microsoft.com/office/drawing/2014/main" id="{387420AA-0C7C-44DF-8213-A862FC183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б) В = 16, Р = 24, Г = 10,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  <p:bldP spid="6451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1832</Words>
  <Application>Microsoft Office PowerPoint</Application>
  <PresentationFormat>Экран (4:3)</PresentationFormat>
  <Paragraphs>129</Paragraphs>
  <Slides>21</Slides>
  <Notes>16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Times New Roman</vt:lpstr>
      <vt:lpstr>Arial</vt:lpstr>
      <vt:lpstr>Оформление по умолчанию</vt:lpstr>
      <vt:lpstr>Точечный рисунок</vt:lpstr>
      <vt:lpstr>Теорема Эйлера</vt:lpstr>
      <vt:lpstr>Презентация PowerPoint</vt:lpstr>
      <vt:lpstr>Упражнение 1</vt:lpstr>
      <vt:lpstr>Презентация PowerPoint</vt:lpstr>
      <vt:lpstr>Доказательство теоремы Эйлера</vt:lpstr>
      <vt:lpstr>Л. ЭЙЛЕР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12*</vt:lpstr>
      <vt:lpstr>Упражнение 13*</vt:lpstr>
      <vt:lpstr>Упражнение 14*</vt:lpstr>
      <vt:lpstr>Упражнение 15*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Смирнов Владимир Алексеевич</cp:lastModifiedBy>
  <cp:revision>26</cp:revision>
  <dcterms:created xsi:type="dcterms:W3CDTF">2007-12-05T04:57:17Z</dcterms:created>
  <dcterms:modified xsi:type="dcterms:W3CDTF">2021-07-15T08:52:44Z</dcterms:modified>
</cp:coreProperties>
</file>