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80" r:id="rId2"/>
    <p:sldId id="300" r:id="rId3"/>
    <p:sldId id="295" r:id="rId4"/>
    <p:sldId id="282" r:id="rId5"/>
    <p:sldId id="269" r:id="rId6"/>
    <p:sldId id="272" r:id="rId7"/>
    <p:sldId id="283" r:id="rId8"/>
    <p:sldId id="273" r:id="rId9"/>
    <p:sldId id="285" r:id="rId10"/>
    <p:sldId id="286" r:id="rId11"/>
    <p:sldId id="287" r:id="rId12"/>
    <p:sldId id="288" r:id="rId13"/>
    <p:sldId id="289" r:id="rId14"/>
    <p:sldId id="290" r:id="rId15"/>
    <p:sldId id="291" r:id="rId16"/>
    <p:sldId id="292" r:id="rId17"/>
    <p:sldId id="293" r:id="rId18"/>
    <p:sldId id="294" r:id="rId19"/>
    <p:sldId id="296" r:id="rId2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02" autoAdjust="0"/>
    <p:restoredTop sz="90970" autoAdjust="0"/>
  </p:normalViewPr>
  <p:slideViewPr>
    <p:cSldViewPr>
      <p:cViewPr varScale="1">
        <p:scale>
          <a:sx n="97" d="100"/>
          <a:sy n="97" d="100"/>
        </p:scale>
        <p:origin x="32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026">
            <a:extLst>
              <a:ext uri="{FF2B5EF4-FFF2-40B4-BE49-F238E27FC236}">
                <a16:creationId xmlns:a16="http://schemas.microsoft.com/office/drawing/2014/main" id="{364EE237-750B-4FF1-A9F3-8CCE6E13C35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36867" name="Rectangle 1027">
            <a:extLst>
              <a:ext uri="{FF2B5EF4-FFF2-40B4-BE49-F238E27FC236}">
                <a16:creationId xmlns:a16="http://schemas.microsoft.com/office/drawing/2014/main" id="{358FFAB4-C632-4019-BE25-DCE626AF131F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36868" name="Rectangle 1028">
            <a:extLst>
              <a:ext uri="{FF2B5EF4-FFF2-40B4-BE49-F238E27FC236}">
                <a16:creationId xmlns:a16="http://schemas.microsoft.com/office/drawing/2014/main" id="{7B1967E6-E655-4526-A9A3-696B20188AAC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6869" name="Rectangle 1029">
            <a:extLst>
              <a:ext uri="{FF2B5EF4-FFF2-40B4-BE49-F238E27FC236}">
                <a16:creationId xmlns:a16="http://schemas.microsoft.com/office/drawing/2014/main" id="{00E328F5-32B7-421B-A009-0918A0594F8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36870" name="Rectangle 1030">
            <a:extLst>
              <a:ext uri="{FF2B5EF4-FFF2-40B4-BE49-F238E27FC236}">
                <a16:creationId xmlns:a16="http://schemas.microsoft.com/office/drawing/2014/main" id="{37D3B8E4-CC75-4600-8D18-8B180885D13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36871" name="Rectangle 1031">
            <a:extLst>
              <a:ext uri="{FF2B5EF4-FFF2-40B4-BE49-F238E27FC236}">
                <a16:creationId xmlns:a16="http://schemas.microsoft.com/office/drawing/2014/main" id="{3BE03FA9-1FBE-407F-8EAC-6507C2508EE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A581ABA-CA20-4792-B750-90AAB427823F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>
            <a:extLst>
              <a:ext uri="{FF2B5EF4-FFF2-40B4-BE49-F238E27FC236}">
                <a16:creationId xmlns:a16="http://schemas.microsoft.com/office/drawing/2014/main" id="{FCF6EC28-5D79-47F7-BD23-D645FC6B258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EAC6E6B-1A0A-4896-A798-5AD56E21EB85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37890" name="Rectangle 1026">
            <a:extLst>
              <a:ext uri="{FF2B5EF4-FFF2-40B4-BE49-F238E27FC236}">
                <a16:creationId xmlns:a16="http://schemas.microsoft.com/office/drawing/2014/main" id="{98DD2024-FFC2-44DA-9CD0-035DEDDAAC6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1027">
            <a:extLst>
              <a:ext uri="{FF2B5EF4-FFF2-40B4-BE49-F238E27FC236}">
                <a16:creationId xmlns:a16="http://schemas.microsoft.com/office/drawing/2014/main" id="{6A9E0472-E7C7-4F5F-B0FC-2A7C14D8CF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>
            <a:extLst>
              <a:ext uri="{FF2B5EF4-FFF2-40B4-BE49-F238E27FC236}">
                <a16:creationId xmlns:a16="http://schemas.microsoft.com/office/drawing/2014/main" id="{47FB8171-9931-479B-80D6-583AC4801C7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5B4B14-1555-406A-9740-F04F41BE64D2}" type="slidenum">
              <a:rPr lang="ru-RU" altLang="ru-RU"/>
              <a:pPr/>
              <a:t>14</a:t>
            </a:fld>
            <a:endParaRPr lang="ru-RU" altLang="ru-RU"/>
          </a:p>
        </p:txBody>
      </p:sp>
      <p:sp>
        <p:nvSpPr>
          <p:cNvPr id="52226" name="Rectangle 2">
            <a:extLst>
              <a:ext uri="{FF2B5EF4-FFF2-40B4-BE49-F238E27FC236}">
                <a16:creationId xmlns:a16="http://schemas.microsoft.com/office/drawing/2014/main" id="{0CD2CDCA-813F-4559-97AF-983E958D303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id="{9A067051-01C0-40D8-936F-B1D01A58B07D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>
            <a:extLst>
              <a:ext uri="{FF2B5EF4-FFF2-40B4-BE49-F238E27FC236}">
                <a16:creationId xmlns:a16="http://schemas.microsoft.com/office/drawing/2014/main" id="{3BE0C85B-EB04-42D7-80B5-3EE65B0D918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612211E-F056-472C-8151-8C7B4D78B6E8}" type="slidenum">
              <a:rPr lang="ru-RU" altLang="ru-RU"/>
              <a:pPr/>
              <a:t>15</a:t>
            </a:fld>
            <a:endParaRPr lang="ru-RU" altLang="ru-RU"/>
          </a:p>
        </p:txBody>
      </p:sp>
      <p:sp>
        <p:nvSpPr>
          <p:cNvPr id="54274" name="Rectangle 2">
            <a:extLst>
              <a:ext uri="{FF2B5EF4-FFF2-40B4-BE49-F238E27FC236}">
                <a16:creationId xmlns:a16="http://schemas.microsoft.com/office/drawing/2014/main" id="{5A26CE12-3C84-413A-BFD8-A622BE8121A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E06723CD-7D88-4A96-85A1-9729630C85E5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>
            <a:extLst>
              <a:ext uri="{FF2B5EF4-FFF2-40B4-BE49-F238E27FC236}">
                <a16:creationId xmlns:a16="http://schemas.microsoft.com/office/drawing/2014/main" id="{7F9B8A6D-5B52-4EDE-B3D7-BF772025F85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FEAD11-AA61-45DC-8D9C-BBBBF845A0EC}" type="slidenum">
              <a:rPr lang="ru-RU" altLang="ru-RU"/>
              <a:pPr/>
              <a:t>16</a:t>
            </a:fld>
            <a:endParaRPr lang="ru-RU" altLang="ru-RU"/>
          </a:p>
        </p:txBody>
      </p:sp>
      <p:sp>
        <p:nvSpPr>
          <p:cNvPr id="56322" name="Rectangle 2">
            <a:extLst>
              <a:ext uri="{FF2B5EF4-FFF2-40B4-BE49-F238E27FC236}">
                <a16:creationId xmlns:a16="http://schemas.microsoft.com/office/drawing/2014/main" id="{863547F1-7D1C-48FC-BBD4-CBAA42AE346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CB5F9395-2C8F-4760-BD48-48DBF4E46E6D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>
            <a:extLst>
              <a:ext uri="{FF2B5EF4-FFF2-40B4-BE49-F238E27FC236}">
                <a16:creationId xmlns:a16="http://schemas.microsoft.com/office/drawing/2014/main" id="{76E5C624-BDA0-4A7D-AB64-5E8A0292569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B78D34-A572-4FA4-8180-94A5B081FF75}" type="slidenum">
              <a:rPr lang="ru-RU" altLang="ru-RU"/>
              <a:pPr/>
              <a:t>17</a:t>
            </a:fld>
            <a:endParaRPr lang="ru-RU" altLang="ru-RU"/>
          </a:p>
        </p:txBody>
      </p:sp>
      <p:sp>
        <p:nvSpPr>
          <p:cNvPr id="58370" name="Rectangle 2">
            <a:extLst>
              <a:ext uri="{FF2B5EF4-FFF2-40B4-BE49-F238E27FC236}">
                <a16:creationId xmlns:a16="http://schemas.microsoft.com/office/drawing/2014/main" id="{34B038F1-8643-43B8-9310-EEAAF353CA0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A029AA5C-5368-485B-AAC1-87B901687C22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>
            <a:extLst>
              <a:ext uri="{FF2B5EF4-FFF2-40B4-BE49-F238E27FC236}">
                <a16:creationId xmlns:a16="http://schemas.microsoft.com/office/drawing/2014/main" id="{17EC5B1C-333B-432F-9E36-5C9F55A719E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7192B41-8730-484C-9663-67EFA5E881FB}" type="slidenum">
              <a:rPr lang="ru-RU" altLang="ru-RU"/>
              <a:pPr/>
              <a:t>18</a:t>
            </a:fld>
            <a:endParaRPr lang="ru-RU" altLang="ru-RU"/>
          </a:p>
        </p:txBody>
      </p:sp>
      <p:sp>
        <p:nvSpPr>
          <p:cNvPr id="60418" name="Rectangle 2">
            <a:extLst>
              <a:ext uri="{FF2B5EF4-FFF2-40B4-BE49-F238E27FC236}">
                <a16:creationId xmlns:a16="http://schemas.microsoft.com/office/drawing/2014/main" id="{42C78ADE-6826-4C5A-A971-8C166FCDE35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96FDD078-02FD-4640-B95B-0EAAD81AD124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>
            <a:extLst>
              <a:ext uri="{FF2B5EF4-FFF2-40B4-BE49-F238E27FC236}">
                <a16:creationId xmlns:a16="http://schemas.microsoft.com/office/drawing/2014/main" id="{A9ED15E8-9F07-46D2-B394-B8A8D1A07FD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8E0242E-F2F2-4CF2-9798-F66ADB6FF40F}" type="slidenum">
              <a:rPr lang="ru-RU" altLang="ru-RU"/>
              <a:pPr/>
              <a:t>19</a:t>
            </a:fld>
            <a:endParaRPr lang="ru-RU" altLang="ru-RU"/>
          </a:p>
        </p:txBody>
      </p:sp>
      <p:sp>
        <p:nvSpPr>
          <p:cNvPr id="63490" name="Rectangle 2">
            <a:extLst>
              <a:ext uri="{FF2B5EF4-FFF2-40B4-BE49-F238E27FC236}">
                <a16:creationId xmlns:a16="http://schemas.microsoft.com/office/drawing/2014/main" id="{BE0E046E-246F-49B6-B27A-0EF7E0818BF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FD44C4F2-4CFE-4E27-ABC4-EDB327922BAD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>
            <a:extLst>
              <a:ext uri="{FF2B5EF4-FFF2-40B4-BE49-F238E27FC236}">
                <a16:creationId xmlns:a16="http://schemas.microsoft.com/office/drawing/2014/main" id="{1946B4B8-45BD-43B0-B959-5F0E90C1A13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6413EA-6572-457C-B5F7-F96E489EC87D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38914" name="Rectangle 2">
            <a:extLst>
              <a:ext uri="{FF2B5EF4-FFF2-40B4-BE49-F238E27FC236}">
                <a16:creationId xmlns:a16="http://schemas.microsoft.com/office/drawing/2014/main" id="{CFDF20CC-2C7B-4307-9D12-55CED20AFDA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2F1BEBB7-3E41-488A-BE24-809492582D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>
            <a:extLst>
              <a:ext uri="{FF2B5EF4-FFF2-40B4-BE49-F238E27FC236}">
                <a16:creationId xmlns:a16="http://schemas.microsoft.com/office/drawing/2014/main" id="{83B0E5DB-1788-4420-889E-0883D135B54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33B8CB-3260-4E31-B78A-68FE2D48D21F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39938" name="Rectangle 2">
            <a:extLst>
              <a:ext uri="{FF2B5EF4-FFF2-40B4-BE49-F238E27FC236}">
                <a16:creationId xmlns:a16="http://schemas.microsoft.com/office/drawing/2014/main" id="{17AF9B2C-4E86-498C-AEEE-7778AB72153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A9A09822-9D00-44A0-A345-0FFE2C5DD1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>
            <a:extLst>
              <a:ext uri="{FF2B5EF4-FFF2-40B4-BE49-F238E27FC236}">
                <a16:creationId xmlns:a16="http://schemas.microsoft.com/office/drawing/2014/main" id="{DFEABB13-D89A-4ACC-AC49-999ECEDDA61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B4EFF3E-2C1B-4BC8-9821-37A91255CDBA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41986" name="Rectangle 2">
            <a:extLst>
              <a:ext uri="{FF2B5EF4-FFF2-40B4-BE49-F238E27FC236}">
                <a16:creationId xmlns:a16="http://schemas.microsoft.com/office/drawing/2014/main" id="{07C53BAC-6B75-4131-9F2F-FF31B5F2F62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ABBE76A2-EA21-4A9A-AAB6-774774F6EE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>
            <a:extLst>
              <a:ext uri="{FF2B5EF4-FFF2-40B4-BE49-F238E27FC236}">
                <a16:creationId xmlns:a16="http://schemas.microsoft.com/office/drawing/2014/main" id="{C7F72481-3D69-42FF-A4D9-2DC9A17FD69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044CBE-825E-4247-A2C7-C89AAB7950B5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44034" name="Rectangle 2">
            <a:extLst>
              <a:ext uri="{FF2B5EF4-FFF2-40B4-BE49-F238E27FC236}">
                <a16:creationId xmlns:a16="http://schemas.microsoft.com/office/drawing/2014/main" id="{455961A3-0F69-4E6E-A9EE-9729943AD9A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7B4D623D-7238-4BD9-A793-E8C1F45390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>
            <a:extLst>
              <a:ext uri="{FF2B5EF4-FFF2-40B4-BE49-F238E27FC236}">
                <a16:creationId xmlns:a16="http://schemas.microsoft.com/office/drawing/2014/main" id="{A4D7AC4B-752A-4014-9DE2-1F2C959FEA1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0EFBFC-DD9A-4623-AD17-27634F62AEC2}" type="slidenum">
              <a:rPr lang="ru-RU" altLang="ru-RU"/>
              <a:pPr/>
              <a:t>10</a:t>
            </a:fld>
            <a:endParaRPr lang="ru-RU" altLang="ru-RU"/>
          </a:p>
        </p:txBody>
      </p:sp>
      <p:sp>
        <p:nvSpPr>
          <p:cNvPr id="45058" name="Rectangle 2">
            <a:extLst>
              <a:ext uri="{FF2B5EF4-FFF2-40B4-BE49-F238E27FC236}">
                <a16:creationId xmlns:a16="http://schemas.microsoft.com/office/drawing/2014/main" id="{CBDF9CB3-9A24-44EC-AB65-0C25B89AB5B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ECFAE7D3-3604-40EB-8E40-0A91FDD9FB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>
            <a:extLst>
              <a:ext uri="{FF2B5EF4-FFF2-40B4-BE49-F238E27FC236}">
                <a16:creationId xmlns:a16="http://schemas.microsoft.com/office/drawing/2014/main" id="{5FDC7EDF-1BDB-4F11-9C46-DB3066ACE7F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8DA890-558B-45F1-AA0F-4516C965716F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46082" name="Rectangle 2">
            <a:extLst>
              <a:ext uri="{FF2B5EF4-FFF2-40B4-BE49-F238E27FC236}">
                <a16:creationId xmlns:a16="http://schemas.microsoft.com/office/drawing/2014/main" id="{351F2CC1-0C84-419D-BFFE-C6CDA97BEA8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015C91F1-6939-4944-8D66-19ECD6781D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>
            <a:extLst>
              <a:ext uri="{FF2B5EF4-FFF2-40B4-BE49-F238E27FC236}">
                <a16:creationId xmlns:a16="http://schemas.microsoft.com/office/drawing/2014/main" id="{841F4524-690C-4256-80AA-A3132D744D8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2DB822-4070-4D03-8960-453F3EACE70E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47106" name="Rectangle 2050">
            <a:extLst>
              <a:ext uri="{FF2B5EF4-FFF2-40B4-BE49-F238E27FC236}">
                <a16:creationId xmlns:a16="http://schemas.microsoft.com/office/drawing/2014/main" id="{1BDF35B2-D98D-4714-9708-0F3450DF62E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2051">
            <a:extLst>
              <a:ext uri="{FF2B5EF4-FFF2-40B4-BE49-F238E27FC236}">
                <a16:creationId xmlns:a16="http://schemas.microsoft.com/office/drawing/2014/main" id="{96414AD6-646F-463C-A26A-9A15D753DD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>
            <a:extLst>
              <a:ext uri="{FF2B5EF4-FFF2-40B4-BE49-F238E27FC236}">
                <a16:creationId xmlns:a16="http://schemas.microsoft.com/office/drawing/2014/main" id="{CF61C2AF-DBCB-43A7-AF68-30A4C01BB30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B2DEA7-F42F-4DC6-9761-C9A9ED8F38D6}" type="slidenum">
              <a:rPr lang="ru-RU" altLang="ru-RU"/>
              <a:pPr/>
              <a:t>13</a:t>
            </a:fld>
            <a:endParaRPr lang="ru-RU" altLang="ru-RU"/>
          </a:p>
        </p:txBody>
      </p:sp>
      <p:sp>
        <p:nvSpPr>
          <p:cNvPr id="50178" name="Rectangle 2">
            <a:extLst>
              <a:ext uri="{FF2B5EF4-FFF2-40B4-BE49-F238E27FC236}">
                <a16:creationId xmlns:a16="http://schemas.microsoft.com/office/drawing/2014/main" id="{A18C766A-63E7-4E87-9FF2-51CBB3F7483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81A21211-588A-486B-8F09-271408F8F997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ответ появляется после кликанья мышкой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1592ADC-1B23-46B8-AF8F-CACC9F9B0F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C796B2D-B59B-41E5-B367-D2279AF0F1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FCAB786-51A6-4588-A135-BC747D7A32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0F306C0-DAEE-41EA-B8B0-1560351BF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D6DCB59-308B-4FF5-9D9F-08A96C9572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9EA5D1-F888-4715-855B-2BFA747C8C1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47138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02EC68-33D7-4AAF-80B4-5E307CE099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D6D8D12-D647-4F6E-B415-A2482A604E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B834D54-B2AC-472B-A93A-7051585E5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A53CC77-1005-4ACD-936E-AFA1AF2292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87DBD10-8921-4C90-AC0B-BDEE0AD8D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B4BEB4-70E3-4274-BD64-84149A8B64A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99599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EB826866-9C18-4D8A-8D6D-C7E51EE9A3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8718D07-8676-49CA-BCB0-0E369F687C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10A1374-DEFA-42EB-9A6D-7CA3C324A8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CB75AF6-6EC7-4061-9692-6BA2D6A7C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98558AE-E1FE-474D-B50B-96ED2763D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94588D-2F59-47A3-A700-B5949ACB773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82374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2128EAB-A5BC-4558-8B6D-D1FF1DCC4E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8B47F5E-9E77-4479-A9C4-69195030D9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2B10ADC-2D9F-439C-AE2A-EB82EA028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F9A64F7-B6A5-4176-945A-8D0452DE66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0606705-B169-40B8-91CF-9BA20F0E9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373EF1-9651-41AD-A45B-2741E477F97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34250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DFDD86-4125-4B0E-AEC5-7B99120092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F81E9A0-AEEA-4000-8973-DF3869BCE4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E616611-FC99-4866-BC85-701198523E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B915FB1-4323-4E94-ADA6-33E87691D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6DB941F-EB0A-40D0-8DD1-641DABEAE0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B58240-813C-45B1-B7C0-00D1E8FBFE0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05791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DCDCCB3-DDC1-42C5-A0B4-C4CBEE9269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743246C-9B78-4559-9B02-1BAA12BC19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EE30DE1-3BF5-46F3-89BC-17180A64C3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9893208-DD93-44B4-A14B-527778B3CB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7976443-7E71-4093-AC58-A3F7507C0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BADCCC7-6C79-4731-82B8-AD72406AB9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C37B9E-FA0A-41AE-8381-0E1C2720C49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1932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C6934F3-2399-4BCD-88B6-44FCA8B89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CEF0B15-0C04-4DB2-A100-D63CB4F7FF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747B0C9-9FAF-4348-9B03-417420CD01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A3793A1-6414-4703-800C-BC665CAE5A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D26156B1-B132-40BB-B3F6-540ECA8404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E6482EEA-7A9E-4017-9BBE-AC750DE4DF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4AF77EDE-949A-4E67-81F2-D7BBA51FE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90D76463-AB76-4988-BA8B-E263CEFCD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7D5C53-2D66-42F4-80F2-6ED27BA14D5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56906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DB9D29-BC08-47EC-B8F0-88BD77BB59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E9F88976-E97E-4007-AE62-F58FAB64F4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ABCF91A-B268-41CB-821F-03BE3958B5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E2E4CDC-2AA9-4D3B-9166-00AE04F10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440C7B-360C-4112-8801-045EA64088F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52375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2228CC80-CF0E-4E3C-BC76-5B420AD21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11A36DF9-4F65-4D61-BB9B-06AC1D8A8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E34EE30-672B-49D6-B19D-E6F679E454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C8399E-ED59-45F6-80B3-CCF0172C240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64102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D80946-F420-4F3F-8481-2DAC65111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D1DE103-C439-46C7-8B4F-B40475713F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778ECAE-2218-49A0-9ED3-BDE8EA66A8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DCCD565-DC31-4504-89D2-21939419F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72D988A-7A42-4703-92A2-C2E46328E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733599D-9977-4E57-9241-1B2E6FA74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23F7E5-FB76-42E6-BF5B-425FEA9F3EC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18189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99777D-F7E0-48CF-97DE-364C892DF5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AC87A368-2FFF-493C-8800-990CC77171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8D2726B-F5A8-4BFB-AEE5-BC710D2A07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8C134FE-6F60-4584-A8F4-C81B68E204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455A6EF-27DC-4CE9-8357-9F2E4D1D7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880EA98-A278-42AF-8B5A-05065E677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60CBCE-3094-43E0-B228-C7CDDBB3D08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26252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DAC04F0-C41B-45C8-AD80-B07A3F7DF6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0D3ACCD-2CCF-4F83-A1F2-402329E6B3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B369F2BC-8E88-4DBA-B2E1-B3BEFF96968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D19CE8A9-D6EA-4942-9082-D375BD9D3A0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C45ED62-B42D-4DE2-A0A1-DFAA5C44D0A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0776B53-2874-4236-A1A9-FE24F7498E05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32D50FB1-8314-4070-9E6F-028439F331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9512" y="1772816"/>
            <a:ext cx="8712968" cy="2204864"/>
          </a:xfrm>
        </p:spPr>
        <p:txBody>
          <a:bodyPr/>
          <a:lstStyle/>
          <a:p>
            <a:r>
              <a:rPr lang="ru-RU" altLang="ru-RU" dirty="0">
                <a:solidFill>
                  <a:srgbClr val="FF3300"/>
                </a:solidFill>
              </a:rPr>
              <a:t>ВЫПУКЛЫЕ МНОГОГРАННИКИ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2A7040AE-3A60-4D03-AF3B-10229EDABF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6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33795" name="Text Box 3">
            <a:extLst>
              <a:ext uri="{FF2B5EF4-FFF2-40B4-BE49-F238E27FC236}">
                <a16:creationId xmlns:a16="http://schemas.microsoft.com/office/drawing/2014/main" id="{287B7181-3721-40E2-A35F-580F2D2442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838200"/>
            <a:ext cx="8686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/>
              <a:t>	Нарисуйте какую-нибудь невыпуклую призму</a:t>
            </a:r>
            <a:r>
              <a:rPr lang="ru-RU" altLang="ru-RU" sz="2800">
                <a:cs typeface="Times New Roman" panose="02020603050405020304" pitchFamily="18" charset="0"/>
              </a:rPr>
              <a:t>.</a:t>
            </a:r>
          </a:p>
        </p:txBody>
      </p:sp>
      <p:grpSp>
        <p:nvGrpSpPr>
          <p:cNvPr id="33800" name="Group 8">
            <a:extLst>
              <a:ext uri="{FF2B5EF4-FFF2-40B4-BE49-F238E27FC236}">
                <a16:creationId xmlns:a16="http://schemas.microsoft.com/office/drawing/2014/main" id="{6671EB85-E7ED-42D8-907B-C53F831D390B}"/>
              </a:ext>
            </a:extLst>
          </p:cNvPr>
          <p:cNvGrpSpPr>
            <a:grpSpLocks/>
          </p:cNvGrpSpPr>
          <p:nvPr/>
        </p:nvGrpSpPr>
        <p:grpSpPr bwMode="auto">
          <a:xfrm>
            <a:off x="762000" y="1933575"/>
            <a:ext cx="4964113" cy="2995613"/>
            <a:chOff x="480" y="1218"/>
            <a:chExt cx="3127" cy="1887"/>
          </a:xfrm>
        </p:grpSpPr>
        <p:sp>
          <p:nvSpPr>
            <p:cNvPr id="33797" name="Text Box 5">
              <a:extLst>
                <a:ext uri="{FF2B5EF4-FFF2-40B4-BE49-F238E27FC236}">
                  <a16:creationId xmlns:a16="http://schemas.microsoft.com/office/drawing/2014/main" id="{7CB0AD1A-A72D-4085-8D34-979F6416FB0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" y="2112"/>
              <a:ext cx="307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 </a:t>
              </a:r>
              <a:r>
                <a:rPr lang="ru-RU" altLang="ru-RU"/>
                <a:t>Например, </a:t>
              </a:r>
              <a:endParaRPr lang="ru-RU" altLang="ru-RU">
                <a:cs typeface="Times New Roman" panose="02020603050405020304" pitchFamily="18" charset="0"/>
              </a:endParaRPr>
            </a:p>
          </p:txBody>
        </p:sp>
        <p:pic>
          <p:nvPicPr>
            <p:cNvPr id="33799" name="Picture 7">
              <a:extLst>
                <a:ext uri="{FF2B5EF4-FFF2-40B4-BE49-F238E27FC236}">
                  <a16:creationId xmlns:a16="http://schemas.microsoft.com/office/drawing/2014/main" id="{5399C6B3-7BD1-4A8F-805D-27EE80A1D01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53" y="1218"/>
              <a:ext cx="1454" cy="18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7354A13D-9BAE-45EC-8A3A-2E48E33741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7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34819" name="Text Box 3">
            <a:extLst>
              <a:ext uri="{FF2B5EF4-FFF2-40B4-BE49-F238E27FC236}">
                <a16:creationId xmlns:a16="http://schemas.microsoft.com/office/drawing/2014/main" id="{7FEFF1E0-F851-43F4-BF2E-3A5B247A6B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838200"/>
            <a:ext cx="8686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/>
              <a:t>	Нарисуйте какую-нибудь невыпуклую пирамиду</a:t>
            </a:r>
            <a:r>
              <a:rPr lang="ru-RU" altLang="ru-RU" sz="2800">
                <a:cs typeface="Times New Roman" panose="02020603050405020304" pitchFamily="18" charset="0"/>
              </a:rPr>
              <a:t>.</a:t>
            </a:r>
          </a:p>
        </p:txBody>
      </p:sp>
      <p:grpSp>
        <p:nvGrpSpPr>
          <p:cNvPr id="34824" name="Group 8">
            <a:extLst>
              <a:ext uri="{FF2B5EF4-FFF2-40B4-BE49-F238E27FC236}">
                <a16:creationId xmlns:a16="http://schemas.microsoft.com/office/drawing/2014/main" id="{7C768D83-7561-464A-8E65-18B8C3E71C7D}"/>
              </a:ext>
            </a:extLst>
          </p:cNvPr>
          <p:cNvGrpSpPr>
            <a:grpSpLocks/>
          </p:cNvGrpSpPr>
          <p:nvPr/>
        </p:nvGrpSpPr>
        <p:grpSpPr bwMode="auto">
          <a:xfrm>
            <a:off x="762000" y="2057400"/>
            <a:ext cx="5513388" cy="2509838"/>
            <a:chOff x="480" y="1296"/>
            <a:chExt cx="3473" cy="1581"/>
          </a:xfrm>
        </p:grpSpPr>
        <p:sp>
          <p:nvSpPr>
            <p:cNvPr id="34821" name="Text Box 5">
              <a:extLst>
                <a:ext uri="{FF2B5EF4-FFF2-40B4-BE49-F238E27FC236}">
                  <a16:creationId xmlns:a16="http://schemas.microsoft.com/office/drawing/2014/main" id="{775E2A31-103E-4C00-BE8C-4DE5E6EF3D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" y="2112"/>
              <a:ext cx="307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 </a:t>
              </a:r>
              <a:r>
                <a:rPr lang="ru-RU" altLang="ru-RU"/>
                <a:t>Например, </a:t>
              </a:r>
              <a:endParaRPr lang="ru-RU" altLang="ru-RU">
                <a:cs typeface="Times New Roman" panose="02020603050405020304" pitchFamily="18" charset="0"/>
              </a:endParaRPr>
            </a:p>
          </p:txBody>
        </p:sp>
        <p:pic>
          <p:nvPicPr>
            <p:cNvPr id="34823" name="Picture 7">
              <a:extLst>
                <a:ext uri="{FF2B5EF4-FFF2-40B4-BE49-F238E27FC236}">
                  <a16:creationId xmlns:a16="http://schemas.microsoft.com/office/drawing/2014/main" id="{054842F1-1C68-4F4B-9121-84529E8203A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04" y="1296"/>
              <a:ext cx="1649" cy="15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4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E51F2B77-C8F8-4965-A009-8A17996431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515937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8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35843" name="Text Box 3">
            <a:extLst>
              <a:ext uri="{FF2B5EF4-FFF2-40B4-BE49-F238E27FC236}">
                <a16:creationId xmlns:a16="http://schemas.microsoft.com/office/drawing/2014/main" id="{5F0884F8-5B15-411E-808E-5C9F6377BD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620713"/>
            <a:ext cx="8686800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</a:t>
            </a:r>
            <a:r>
              <a:rPr lang="ru-RU" altLang="ru-RU" dirty="0">
                <a:cs typeface="Times New Roman" panose="02020603050405020304" pitchFamily="18" charset="0"/>
              </a:rPr>
              <a:t>Приведите пример невыпуклого многогранника, у которого все грани являются выпуклыми многоугольниками.</a:t>
            </a:r>
          </a:p>
        </p:txBody>
      </p:sp>
      <p:grpSp>
        <p:nvGrpSpPr>
          <p:cNvPr id="35851" name="Group 11">
            <a:extLst>
              <a:ext uri="{FF2B5EF4-FFF2-40B4-BE49-F238E27FC236}">
                <a16:creationId xmlns:a16="http://schemas.microsoft.com/office/drawing/2014/main" id="{82C4BA15-92EC-459B-9D81-AB6050FD6DAB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2286000"/>
            <a:ext cx="8839200" cy="4572000"/>
            <a:chOff x="144" y="1440"/>
            <a:chExt cx="5568" cy="2880"/>
          </a:xfrm>
        </p:grpSpPr>
        <p:sp>
          <p:nvSpPr>
            <p:cNvPr id="35845" name="Text Box 5">
              <a:extLst>
                <a:ext uri="{FF2B5EF4-FFF2-40B4-BE49-F238E27FC236}">
                  <a16:creationId xmlns:a16="http://schemas.microsoft.com/office/drawing/2014/main" id="{336D6E57-85BB-44DE-868E-DCE5DB1C44F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" y="1440"/>
              <a:ext cx="5568" cy="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</a:rPr>
                <a:t>	Ответ: </a:t>
              </a:r>
              <a:r>
                <a:rPr lang="ru-RU" altLang="ru-RU" dirty="0"/>
                <a:t>Например, многогранник, составленный из семи кубов, называемый пространственным крестом.</a:t>
              </a:r>
              <a:endParaRPr lang="ru-RU" altLang="ru-RU" dirty="0"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35849" name="Object 9">
              <a:extLst>
                <a:ext uri="{FF2B5EF4-FFF2-40B4-BE49-F238E27FC236}">
                  <a16:creationId xmlns:a16="http://schemas.microsoft.com/office/drawing/2014/main" id="{9923FADD-C243-47C1-B78F-51639E26F27D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429" y="1945"/>
            <a:ext cx="2676" cy="23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Точечный рисунок" r:id="rId3" imgW="3296110" imgH="2924583" progId="Paint.Picture">
                    <p:embed/>
                  </p:oleObj>
                </mc:Choice>
                <mc:Fallback>
                  <p:oleObj name="Точечный рисунок" r:id="rId3" imgW="3296110" imgH="2924583" progId="Paint.Picture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29" y="1945"/>
                          <a:ext cx="2676" cy="23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5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82D2B84D-82C6-4785-BF1A-CBD3CB22A3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0"/>
            <a:ext cx="7772400" cy="11430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Упражнение </a:t>
            </a:r>
            <a:r>
              <a:rPr lang="en-US" altLang="ru-RU" sz="2800">
                <a:solidFill>
                  <a:srgbClr val="FF3300"/>
                </a:solidFill>
              </a:rPr>
              <a:t>9</a:t>
            </a:r>
            <a:r>
              <a:rPr lang="ru-RU" altLang="ru-RU" sz="2800">
                <a:solidFill>
                  <a:srgbClr val="FF3300"/>
                </a:solidFill>
              </a:rPr>
              <a:t>*</a:t>
            </a:r>
          </a:p>
        </p:txBody>
      </p:sp>
      <p:sp>
        <p:nvSpPr>
          <p:cNvPr id="49155" name="Text Box 3">
            <a:extLst>
              <a:ext uri="{FF2B5EF4-FFF2-40B4-BE49-F238E27FC236}">
                <a16:creationId xmlns:a16="http://schemas.microsoft.com/office/drawing/2014/main" id="{8DC0079F-F4F4-40C8-B55E-53AE5698E5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81075"/>
            <a:ext cx="88392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/>
              <a:t>	</a:t>
            </a:r>
            <a:r>
              <a:rPr lang="ru-RU" altLang="ru-RU"/>
              <a:t>Докажите, что для любого </a:t>
            </a:r>
            <a:r>
              <a:rPr lang="en-US" altLang="ru-RU" i="1"/>
              <a:t>n </a:t>
            </a:r>
            <a:r>
              <a:rPr lang="en-US" altLang="ru-RU"/>
              <a:t>&gt; 7 </a:t>
            </a:r>
            <a:r>
              <a:rPr lang="ru-RU" altLang="ru-RU"/>
              <a:t>существует многогранник с </a:t>
            </a:r>
            <a:r>
              <a:rPr lang="en-US" altLang="ru-RU" i="1"/>
              <a:t>n </a:t>
            </a:r>
            <a:r>
              <a:rPr lang="ru-RU" altLang="ru-RU"/>
              <a:t>ребрами.</a:t>
            </a:r>
          </a:p>
        </p:txBody>
      </p:sp>
      <p:sp>
        <p:nvSpPr>
          <p:cNvPr id="49156" name="Text Box 4">
            <a:extLst>
              <a:ext uri="{FF2B5EF4-FFF2-40B4-BE49-F238E27FC236}">
                <a16:creationId xmlns:a16="http://schemas.microsoft.com/office/drawing/2014/main" id="{14D0E887-4E5C-4AAB-80E3-455144AF50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05000"/>
            <a:ext cx="8534400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Решение. </a:t>
            </a:r>
            <a:r>
              <a:rPr lang="ru-RU" altLang="ru-RU" dirty="0"/>
              <a:t>Если </a:t>
            </a:r>
            <a:r>
              <a:rPr lang="en-US" altLang="ru-RU" i="1" dirty="0"/>
              <a:t>n = </a:t>
            </a:r>
            <a:r>
              <a:rPr lang="en-US" altLang="ru-RU" dirty="0"/>
              <a:t>2</a:t>
            </a:r>
            <a:r>
              <a:rPr lang="en-US" altLang="ru-RU" i="1" dirty="0"/>
              <a:t>k </a:t>
            </a:r>
            <a:r>
              <a:rPr lang="en-US" altLang="ru-RU" dirty="0"/>
              <a:t>(</a:t>
            </a:r>
            <a:r>
              <a:rPr lang="en-US" altLang="ru-RU" i="1" dirty="0"/>
              <a:t>k </a:t>
            </a:r>
            <a:r>
              <a:rPr lang="en-US" altLang="ru-RU" dirty="0"/>
              <a:t>&gt;2), </a:t>
            </a:r>
            <a:r>
              <a:rPr lang="ru-RU" altLang="ru-RU" dirty="0"/>
              <a:t>то примером многогранника с </a:t>
            </a:r>
            <a:r>
              <a:rPr lang="en-US" altLang="ru-RU" i="1" dirty="0"/>
              <a:t>n</a:t>
            </a:r>
            <a:r>
              <a:rPr lang="ru-RU" altLang="ru-RU" dirty="0"/>
              <a:t> ребрами является </a:t>
            </a:r>
            <a:r>
              <a:rPr lang="en-US" altLang="ru-RU" i="1" dirty="0"/>
              <a:t>k</a:t>
            </a:r>
            <a:r>
              <a:rPr lang="en-US" altLang="ru-RU" dirty="0"/>
              <a:t>-</a:t>
            </a:r>
            <a:r>
              <a:rPr lang="ru-RU" altLang="ru-RU" dirty="0"/>
              <a:t>угольная пирамида.</a:t>
            </a:r>
          </a:p>
          <a:p>
            <a:pPr algn="just">
              <a:spcBef>
                <a:spcPct val="50000"/>
              </a:spcBef>
            </a:pPr>
            <a:r>
              <a:rPr lang="ru-RU" altLang="ru-RU" dirty="0"/>
              <a:t>	Если </a:t>
            </a:r>
            <a:r>
              <a:rPr lang="en-US" altLang="ru-RU" i="1" dirty="0"/>
              <a:t>n = </a:t>
            </a:r>
            <a:r>
              <a:rPr lang="en-US" altLang="ru-RU" dirty="0"/>
              <a:t>2</a:t>
            </a:r>
            <a:r>
              <a:rPr lang="en-US" altLang="ru-RU" i="1" dirty="0"/>
              <a:t>k</a:t>
            </a:r>
            <a:r>
              <a:rPr lang="en-US" altLang="ru-RU" dirty="0"/>
              <a:t> +3</a:t>
            </a:r>
            <a:r>
              <a:rPr lang="ru-RU" altLang="ru-RU" dirty="0"/>
              <a:t> (</a:t>
            </a:r>
            <a:r>
              <a:rPr lang="en-US" altLang="ru-RU" i="1" dirty="0"/>
              <a:t>k &gt; </a:t>
            </a:r>
            <a:r>
              <a:rPr lang="en-US" altLang="ru-RU" dirty="0"/>
              <a:t>2</a:t>
            </a:r>
            <a:r>
              <a:rPr lang="ru-RU" altLang="ru-RU" dirty="0"/>
              <a:t>)</a:t>
            </a:r>
            <a:r>
              <a:rPr lang="en-US" altLang="ru-RU" i="1" dirty="0"/>
              <a:t>,</a:t>
            </a:r>
            <a:r>
              <a:rPr lang="en-US" altLang="ru-RU" dirty="0"/>
              <a:t> </a:t>
            </a:r>
            <a:r>
              <a:rPr lang="ru-RU" altLang="ru-RU" dirty="0"/>
              <a:t>то примером многогранника с </a:t>
            </a:r>
            <a:r>
              <a:rPr lang="en-US" altLang="ru-RU" i="1" dirty="0"/>
              <a:t>n </a:t>
            </a:r>
            <a:r>
              <a:rPr lang="ru-RU" altLang="ru-RU" dirty="0"/>
              <a:t>ребрами является </a:t>
            </a:r>
            <a:r>
              <a:rPr lang="en-US" altLang="ru-RU" i="1" dirty="0"/>
              <a:t>k</a:t>
            </a:r>
            <a:r>
              <a:rPr lang="ru-RU" altLang="ru-RU" dirty="0"/>
              <a:t>-угольная пирамида, у которой отрезан один угол при основании, как это было сделано ранее.</a:t>
            </a:r>
            <a:endParaRPr lang="ru-RU" alt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9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6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7E336691-5F26-45CA-B3E9-5B80B86563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0"/>
            <a:ext cx="7772400" cy="6858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Упражнение 1</a:t>
            </a:r>
            <a:r>
              <a:rPr lang="en-US" altLang="ru-RU" sz="2800">
                <a:solidFill>
                  <a:srgbClr val="FF3300"/>
                </a:solidFill>
              </a:rPr>
              <a:t>0</a:t>
            </a:r>
            <a:r>
              <a:rPr lang="ru-RU" altLang="ru-RU" sz="2800">
                <a:solidFill>
                  <a:srgbClr val="FF3300"/>
                </a:solidFill>
              </a:rPr>
              <a:t>*</a:t>
            </a:r>
          </a:p>
        </p:txBody>
      </p:sp>
      <p:sp>
        <p:nvSpPr>
          <p:cNvPr id="51203" name="Text Box 3">
            <a:extLst>
              <a:ext uri="{FF2B5EF4-FFF2-40B4-BE49-F238E27FC236}">
                <a16:creationId xmlns:a16="http://schemas.microsoft.com/office/drawing/2014/main" id="{A3151C61-2905-4FF0-86D1-977F3A204D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88392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/>
              <a:t>	</a:t>
            </a:r>
            <a:r>
              <a:rPr lang="ru-RU" altLang="ru-RU"/>
              <a:t>Докажите, что для у любого многогранника найдутся две грани с одинаковым числом ребер. Приведите пример многогранника, у которого нет трех граней с одинаковым числом ребер</a:t>
            </a:r>
          </a:p>
        </p:txBody>
      </p:sp>
      <p:sp>
        <p:nvSpPr>
          <p:cNvPr id="51204" name="Text Box 4">
            <a:extLst>
              <a:ext uri="{FF2B5EF4-FFF2-40B4-BE49-F238E27FC236}">
                <a16:creationId xmlns:a16="http://schemas.microsoft.com/office/drawing/2014/main" id="{DE784505-6A35-4BBB-96BA-58E514C58B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209800"/>
            <a:ext cx="88392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Решение. </a:t>
            </a:r>
            <a:r>
              <a:rPr lang="ru-RU" altLang="ru-RU" dirty="0"/>
              <a:t>Рассмотрим грань многогранника с наибольшим числом ребер. Обозначим это число ребер </a:t>
            </a:r>
            <a:r>
              <a:rPr lang="en-US" altLang="ru-RU" i="1" dirty="0"/>
              <a:t>n</a:t>
            </a:r>
            <a:r>
              <a:rPr lang="ru-RU" altLang="ru-RU" dirty="0"/>
              <a:t>. К этой грани примыкают </a:t>
            </a:r>
            <a:r>
              <a:rPr lang="en-US" altLang="ru-RU" i="1" dirty="0"/>
              <a:t>n </a:t>
            </a:r>
            <a:r>
              <a:rPr lang="ru-RU" altLang="ru-RU" dirty="0"/>
              <a:t>граней, числа ребер которых могут быть 3, …, </a:t>
            </a:r>
            <a:r>
              <a:rPr lang="en-US" altLang="ru-RU" i="1" dirty="0"/>
              <a:t>n</a:t>
            </a:r>
            <a:r>
              <a:rPr lang="ru-RU" altLang="ru-RU" dirty="0"/>
              <a:t>. Таких чисел </a:t>
            </a:r>
            <a:r>
              <a:rPr lang="en-US" altLang="ru-RU" i="1" dirty="0"/>
              <a:t>n </a:t>
            </a:r>
            <a:r>
              <a:rPr lang="ru-RU" altLang="ru-RU" dirty="0"/>
              <a:t>– 2. Следовательно, среди этих </a:t>
            </a:r>
            <a:r>
              <a:rPr lang="en-US" altLang="ru-RU" i="1" dirty="0"/>
              <a:t>n </a:t>
            </a:r>
            <a:r>
              <a:rPr lang="ru-RU" altLang="ru-RU" dirty="0"/>
              <a:t>граней найдутся грани, имеющие одинаковое число ребер.</a:t>
            </a:r>
          </a:p>
        </p:txBody>
      </p:sp>
      <p:grpSp>
        <p:nvGrpSpPr>
          <p:cNvPr id="51205" name="Group 5">
            <a:extLst>
              <a:ext uri="{FF2B5EF4-FFF2-40B4-BE49-F238E27FC236}">
                <a16:creationId xmlns:a16="http://schemas.microsoft.com/office/drawing/2014/main" id="{C8D4450B-57EB-4E4B-A1E5-2C474A4D0B39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4114800"/>
            <a:ext cx="8839200" cy="2335213"/>
            <a:chOff x="96" y="2592"/>
            <a:chExt cx="5568" cy="1471"/>
          </a:xfrm>
        </p:grpSpPr>
        <p:sp>
          <p:nvSpPr>
            <p:cNvPr id="51206" name="Text Box 6">
              <a:extLst>
                <a:ext uri="{FF2B5EF4-FFF2-40B4-BE49-F238E27FC236}">
                  <a16:creationId xmlns:a16="http://schemas.microsoft.com/office/drawing/2014/main" id="{005C86E0-630B-4030-87AD-EFB76308797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" y="2592"/>
              <a:ext cx="5568" cy="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dirty="0"/>
                <a:t>	Пример многогранника, у которого нет трех граней с одинаковым числом ребер, изображен на рисунке.</a:t>
              </a:r>
            </a:p>
          </p:txBody>
        </p:sp>
        <p:pic>
          <p:nvPicPr>
            <p:cNvPr id="51207" name="Picture 7">
              <a:extLst>
                <a:ext uri="{FF2B5EF4-FFF2-40B4-BE49-F238E27FC236}">
                  <a16:creationId xmlns:a16="http://schemas.microsoft.com/office/drawing/2014/main" id="{140DC094-0A8F-45AC-BA77-4DC981823BD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56" y="3120"/>
              <a:ext cx="855" cy="9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1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1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4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01A64FC0-B52A-4551-B4B6-ABC2C537DD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-9525"/>
            <a:ext cx="7772400" cy="771525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Упражнение 1</a:t>
            </a:r>
            <a:r>
              <a:rPr lang="en-US" altLang="ru-RU" sz="2800">
                <a:solidFill>
                  <a:srgbClr val="FF3300"/>
                </a:solidFill>
              </a:rPr>
              <a:t>1</a:t>
            </a:r>
            <a:r>
              <a:rPr lang="ru-RU" altLang="ru-RU" sz="2800">
                <a:solidFill>
                  <a:srgbClr val="FF3300"/>
                </a:solidFill>
              </a:rPr>
              <a:t>*</a:t>
            </a:r>
          </a:p>
        </p:txBody>
      </p:sp>
      <p:sp>
        <p:nvSpPr>
          <p:cNvPr id="53251" name="Text Box 3">
            <a:extLst>
              <a:ext uri="{FF2B5EF4-FFF2-40B4-BE49-F238E27FC236}">
                <a16:creationId xmlns:a16="http://schemas.microsoft.com/office/drawing/2014/main" id="{E0859D35-BC7A-47FF-A63E-F3B0B7FB45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88392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/>
              <a:t>	</a:t>
            </a:r>
            <a:r>
              <a:rPr lang="ru-RU" altLang="ru-RU"/>
              <a:t>Докажите, что для у любого многогранника найдутся две вершины, в которых сходится одинаковое число ребер. Приведите пример многогранника, у которого нет трех вершин с одинаковым числом ребер</a:t>
            </a:r>
          </a:p>
        </p:txBody>
      </p:sp>
      <p:sp>
        <p:nvSpPr>
          <p:cNvPr id="53252" name="Text Box 4">
            <a:extLst>
              <a:ext uri="{FF2B5EF4-FFF2-40B4-BE49-F238E27FC236}">
                <a16:creationId xmlns:a16="http://schemas.microsoft.com/office/drawing/2014/main" id="{7BF105DD-3574-4BF9-9F3C-441A29CB11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981200"/>
            <a:ext cx="8839200" cy="228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	Решение. </a:t>
            </a:r>
            <a:r>
              <a:rPr lang="ru-RU" altLang="ru-RU"/>
              <a:t>Рассмотрим вершину многогранника с наибольшим числом ребер. Обозначим это число ребер </a:t>
            </a:r>
            <a:r>
              <a:rPr lang="en-US" altLang="ru-RU" i="1"/>
              <a:t>n</a:t>
            </a:r>
            <a:r>
              <a:rPr lang="ru-RU" altLang="ru-RU"/>
              <a:t>. Концами этих ребер являются </a:t>
            </a:r>
            <a:r>
              <a:rPr lang="en-US" altLang="ru-RU" i="1"/>
              <a:t>n </a:t>
            </a:r>
            <a:r>
              <a:rPr lang="ru-RU" altLang="ru-RU"/>
              <a:t>вершин, числа ребер которых могут быть 3, …, </a:t>
            </a:r>
            <a:r>
              <a:rPr lang="en-US" altLang="ru-RU" i="1"/>
              <a:t>n</a:t>
            </a:r>
            <a:r>
              <a:rPr lang="ru-RU" altLang="ru-RU"/>
              <a:t>. Таких чисел </a:t>
            </a:r>
            <a:r>
              <a:rPr lang="en-US" altLang="ru-RU" i="1"/>
              <a:t>n </a:t>
            </a:r>
            <a:r>
              <a:rPr lang="ru-RU" altLang="ru-RU"/>
              <a:t>– 2. Следовательно, среди этих </a:t>
            </a:r>
            <a:r>
              <a:rPr lang="en-US" altLang="ru-RU" i="1"/>
              <a:t>n </a:t>
            </a:r>
            <a:r>
              <a:rPr lang="ru-RU" altLang="ru-RU"/>
              <a:t>вершин найдутся вершины, в которых сходится одинаковое число ребер.</a:t>
            </a:r>
          </a:p>
        </p:txBody>
      </p:sp>
      <p:grpSp>
        <p:nvGrpSpPr>
          <p:cNvPr id="53253" name="Group 5">
            <a:extLst>
              <a:ext uri="{FF2B5EF4-FFF2-40B4-BE49-F238E27FC236}">
                <a16:creationId xmlns:a16="http://schemas.microsoft.com/office/drawing/2014/main" id="{F28D0DC2-23D6-4E42-B390-E2FF54B66BEF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4191000"/>
            <a:ext cx="8839200" cy="2398713"/>
            <a:chOff x="96" y="2736"/>
            <a:chExt cx="5568" cy="1511"/>
          </a:xfrm>
        </p:grpSpPr>
        <p:sp>
          <p:nvSpPr>
            <p:cNvPr id="53254" name="Text Box 6">
              <a:extLst>
                <a:ext uri="{FF2B5EF4-FFF2-40B4-BE49-F238E27FC236}">
                  <a16:creationId xmlns:a16="http://schemas.microsoft.com/office/drawing/2014/main" id="{631E78E5-1B48-4409-B359-216357327F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" y="2736"/>
              <a:ext cx="5568" cy="7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/>
                <a:t>	Пример многогранника, у которого нет трех вершин, в которых сходится одинаковое число ребер, изображен на рисунке.</a:t>
              </a:r>
            </a:p>
          </p:txBody>
        </p:sp>
        <p:pic>
          <p:nvPicPr>
            <p:cNvPr id="53255" name="Picture 7">
              <a:extLst>
                <a:ext uri="{FF2B5EF4-FFF2-40B4-BE49-F238E27FC236}">
                  <a16:creationId xmlns:a16="http://schemas.microsoft.com/office/drawing/2014/main" id="{F136A46F-F1FD-4663-9B3F-450766E0F65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00" y="3264"/>
              <a:ext cx="774" cy="9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3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3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2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>
            <a:extLst>
              <a:ext uri="{FF2B5EF4-FFF2-40B4-BE49-F238E27FC236}">
                <a16:creationId xmlns:a16="http://schemas.microsoft.com/office/drawing/2014/main" id="{C1AB6465-B0AC-47BC-A39C-FA9BB9426A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0"/>
            <a:ext cx="7772400" cy="11430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Упражнение 1</a:t>
            </a:r>
            <a:r>
              <a:rPr lang="en-US" altLang="ru-RU" sz="2800">
                <a:solidFill>
                  <a:srgbClr val="FF3300"/>
                </a:solidFill>
              </a:rPr>
              <a:t>2</a:t>
            </a:r>
            <a:r>
              <a:rPr lang="ru-RU" altLang="ru-RU" sz="2800">
                <a:solidFill>
                  <a:srgbClr val="FF3300"/>
                </a:solidFill>
              </a:rPr>
              <a:t>*</a:t>
            </a:r>
          </a:p>
        </p:txBody>
      </p:sp>
      <p:sp>
        <p:nvSpPr>
          <p:cNvPr id="55299" name="Text Box 3">
            <a:extLst>
              <a:ext uri="{FF2B5EF4-FFF2-40B4-BE49-F238E27FC236}">
                <a16:creationId xmlns:a16="http://schemas.microsoft.com/office/drawing/2014/main" id="{08B2ACE0-2C24-4164-8926-3C7E62C07E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81075"/>
            <a:ext cx="88392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/>
              <a:t>	</a:t>
            </a:r>
            <a:r>
              <a:rPr lang="ru-RU" altLang="ru-RU"/>
              <a:t>Докажите, что для у любого многогранника число граней с нечетным числом ребер четно.</a:t>
            </a:r>
          </a:p>
        </p:txBody>
      </p:sp>
      <p:sp>
        <p:nvSpPr>
          <p:cNvPr id="55300" name="Text Box 4">
            <a:extLst>
              <a:ext uri="{FF2B5EF4-FFF2-40B4-BE49-F238E27FC236}">
                <a16:creationId xmlns:a16="http://schemas.microsoft.com/office/drawing/2014/main" id="{E9228A16-96D4-4B8C-A0F3-6FBC976F52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209800"/>
            <a:ext cx="8839200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Решение. </a:t>
            </a:r>
            <a:r>
              <a:rPr lang="ru-RU" altLang="ru-RU" dirty="0">
                <a:cs typeface="Times New Roman" panose="02020603050405020304" pitchFamily="18" charset="0"/>
              </a:rPr>
              <a:t>Предположим, что число граней с нечетным числом ребер нечетно. Тогда общее число ребер в этих гранях будет нечетным. Общее число ребер в гранях с четным числом ребер четно. Поэтому число ребер всех граней будет нечетно. Однако каждое ребро входит ровно в две грани, и при подсчете ребер, входящих в грани, мы считали каждое ребро дважды, т.е. оно должно быть четным. Противоречие. Следовательно, число граней с нечетным числом ребер должно быть четно.</a:t>
            </a:r>
            <a:r>
              <a:rPr lang="ru-RU" altLang="ru-RU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5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0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>
            <a:extLst>
              <a:ext uri="{FF2B5EF4-FFF2-40B4-BE49-F238E27FC236}">
                <a16:creationId xmlns:a16="http://schemas.microsoft.com/office/drawing/2014/main" id="{E46AFFF9-F374-45B9-B12D-A665C60600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0"/>
            <a:ext cx="7772400" cy="11430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Упражнение 1</a:t>
            </a:r>
            <a:r>
              <a:rPr lang="en-US" altLang="ru-RU" sz="2800">
                <a:solidFill>
                  <a:srgbClr val="FF3300"/>
                </a:solidFill>
              </a:rPr>
              <a:t>3</a:t>
            </a:r>
            <a:r>
              <a:rPr lang="ru-RU" altLang="ru-RU" sz="2800">
                <a:solidFill>
                  <a:srgbClr val="FF3300"/>
                </a:solidFill>
              </a:rPr>
              <a:t>*</a:t>
            </a:r>
          </a:p>
        </p:txBody>
      </p:sp>
      <p:sp>
        <p:nvSpPr>
          <p:cNvPr id="57347" name="Text Box 3">
            <a:extLst>
              <a:ext uri="{FF2B5EF4-FFF2-40B4-BE49-F238E27FC236}">
                <a16:creationId xmlns:a16="http://schemas.microsoft.com/office/drawing/2014/main" id="{7CF06F27-8D71-447C-AD61-6980EA1CBB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81075"/>
            <a:ext cx="88392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/>
              <a:t>	</a:t>
            </a:r>
            <a:r>
              <a:rPr lang="ru-RU" altLang="ru-RU" dirty="0"/>
              <a:t>Докажите, что для у любого многогранника число вершин, в которых сходится нечетное число ребер, четно.</a:t>
            </a:r>
          </a:p>
        </p:txBody>
      </p:sp>
      <p:sp>
        <p:nvSpPr>
          <p:cNvPr id="57348" name="Text Box 4">
            <a:extLst>
              <a:ext uri="{FF2B5EF4-FFF2-40B4-BE49-F238E27FC236}">
                <a16:creationId xmlns:a16="http://schemas.microsoft.com/office/drawing/2014/main" id="{CBEA761C-9E3D-4054-A6D2-D32F51E77D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209800"/>
            <a:ext cx="8839200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Решение. </a:t>
            </a:r>
            <a:r>
              <a:rPr lang="ru-RU" altLang="ru-RU" dirty="0">
                <a:cs typeface="Times New Roman" panose="02020603050405020304" pitchFamily="18" charset="0"/>
              </a:rPr>
              <a:t>Предположим, что число </a:t>
            </a:r>
            <a:r>
              <a:rPr lang="ru-RU" altLang="ru-RU" dirty="0"/>
              <a:t>вершин</a:t>
            </a:r>
            <a:r>
              <a:rPr lang="ru-RU" altLang="ru-RU" dirty="0">
                <a:cs typeface="Times New Roman" panose="02020603050405020304" pitchFamily="18" charset="0"/>
              </a:rPr>
              <a:t> с нечетным числом ребер нечетно. Тогда общее число ребер в этих </a:t>
            </a:r>
            <a:r>
              <a:rPr lang="ru-RU" altLang="ru-RU" dirty="0"/>
              <a:t>вершинах</a:t>
            </a:r>
            <a:r>
              <a:rPr lang="ru-RU" altLang="ru-RU" dirty="0">
                <a:cs typeface="Times New Roman" panose="02020603050405020304" pitchFamily="18" charset="0"/>
              </a:rPr>
              <a:t> будет нечетным. Общее число ребер в </a:t>
            </a:r>
            <a:r>
              <a:rPr lang="ru-RU" altLang="ru-RU" dirty="0"/>
              <a:t>вершинах</a:t>
            </a:r>
            <a:r>
              <a:rPr lang="ru-RU" altLang="ru-RU" dirty="0">
                <a:cs typeface="Times New Roman" panose="02020603050405020304" pitchFamily="18" charset="0"/>
              </a:rPr>
              <a:t> с четным числом ребер четно. Поэтому число ребер всех </a:t>
            </a:r>
            <a:r>
              <a:rPr lang="ru-RU" altLang="ru-RU" dirty="0"/>
              <a:t>вершин</a:t>
            </a:r>
            <a:r>
              <a:rPr lang="ru-RU" altLang="ru-RU" dirty="0">
                <a:cs typeface="Times New Roman" panose="02020603050405020304" pitchFamily="18" charset="0"/>
              </a:rPr>
              <a:t> будет нечетно. Однако каждое ребро </a:t>
            </a:r>
            <a:r>
              <a:rPr lang="ru-RU" altLang="ru-RU" dirty="0"/>
              <a:t>соединяет</a:t>
            </a:r>
            <a:r>
              <a:rPr lang="ru-RU" altLang="ru-RU" dirty="0">
                <a:cs typeface="Times New Roman" panose="02020603050405020304" pitchFamily="18" charset="0"/>
              </a:rPr>
              <a:t> ровно две </a:t>
            </a:r>
            <a:r>
              <a:rPr lang="ru-RU" altLang="ru-RU" dirty="0"/>
              <a:t>вершины</a:t>
            </a:r>
            <a:r>
              <a:rPr lang="ru-RU" altLang="ru-RU" dirty="0">
                <a:cs typeface="Times New Roman" panose="02020603050405020304" pitchFamily="18" charset="0"/>
              </a:rPr>
              <a:t>, и при подсчете ребер мы </a:t>
            </a:r>
            <a:r>
              <a:rPr lang="ru-RU" altLang="ru-RU" dirty="0"/>
              <a:t>по</a:t>
            </a:r>
            <a:r>
              <a:rPr lang="ru-RU" altLang="ru-RU" dirty="0">
                <a:cs typeface="Times New Roman" panose="02020603050405020304" pitchFamily="18" charset="0"/>
              </a:rPr>
              <a:t>считали каждое ребро дважды, т.е. </a:t>
            </a:r>
            <a:r>
              <a:rPr lang="ru-RU" altLang="ru-RU" dirty="0"/>
              <a:t>оно</a:t>
            </a:r>
            <a:r>
              <a:rPr lang="ru-RU" altLang="ru-RU" dirty="0">
                <a:cs typeface="Times New Roman" panose="02020603050405020304" pitchFamily="18" charset="0"/>
              </a:rPr>
              <a:t> должно быть четным. Противоречие. Следовательно, число </a:t>
            </a:r>
            <a:r>
              <a:rPr lang="ru-RU" altLang="ru-RU" dirty="0"/>
              <a:t>вершин</a:t>
            </a:r>
            <a:r>
              <a:rPr lang="ru-RU" altLang="ru-RU" dirty="0">
                <a:cs typeface="Times New Roman" panose="02020603050405020304" pitchFamily="18" charset="0"/>
              </a:rPr>
              <a:t> с нечетным числом ребер должно быть четно.</a:t>
            </a:r>
            <a:r>
              <a:rPr lang="ru-RU" altLang="ru-RU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7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8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>
            <a:extLst>
              <a:ext uri="{FF2B5EF4-FFF2-40B4-BE49-F238E27FC236}">
                <a16:creationId xmlns:a16="http://schemas.microsoft.com/office/drawing/2014/main" id="{0623256B-6AEB-4912-9618-EBBFD7BA44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0"/>
            <a:ext cx="7772400" cy="11430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Упражнение 1</a:t>
            </a:r>
            <a:r>
              <a:rPr lang="en-US" altLang="ru-RU" sz="2800">
                <a:solidFill>
                  <a:srgbClr val="FF3300"/>
                </a:solidFill>
              </a:rPr>
              <a:t>4</a:t>
            </a:r>
            <a:r>
              <a:rPr lang="ru-RU" altLang="ru-RU" sz="2800">
                <a:solidFill>
                  <a:srgbClr val="FF3300"/>
                </a:solidFill>
              </a:rPr>
              <a:t>*</a:t>
            </a:r>
          </a:p>
        </p:txBody>
      </p:sp>
      <p:sp>
        <p:nvSpPr>
          <p:cNvPr id="59395" name="Text Box 3">
            <a:extLst>
              <a:ext uri="{FF2B5EF4-FFF2-40B4-BE49-F238E27FC236}">
                <a16:creationId xmlns:a16="http://schemas.microsoft.com/office/drawing/2014/main" id="{11BDA479-BD64-4E34-9608-6DDCAA27EC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81075"/>
            <a:ext cx="88392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/>
              <a:t>	</a:t>
            </a:r>
            <a:r>
              <a:rPr lang="ru-RU" altLang="ru-RU"/>
              <a:t>Докажите, что если многогранник лежит по одну сторону от плоскости каждой своей грани, то он выпуклый.</a:t>
            </a:r>
          </a:p>
        </p:txBody>
      </p:sp>
      <p:sp>
        <p:nvSpPr>
          <p:cNvPr id="59397" name="Text Box 5">
            <a:extLst>
              <a:ext uri="{FF2B5EF4-FFF2-40B4-BE49-F238E27FC236}">
                <a16:creationId xmlns:a16="http://schemas.microsoft.com/office/drawing/2014/main" id="{4A4DE262-F69F-4DB7-BEAB-C2461A1A6C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981200"/>
            <a:ext cx="883920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/>
              <a:t>	</a:t>
            </a:r>
            <a:r>
              <a:rPr lang="ru-RU" altLang="ru-RU" dirty="0">
                <a:solidFill>
                  <a:srgbClr val="FF3300"/>
                </a:solidFill>
              </a:rPr>
              <a:t>Решение.</a:t>
            </a:r>
            <a:r>
              <a:rPr lang="ru-RU" altLang="ru-RU" dirty="0"/>
              <a:t> Если многогранник лежит по одну сторону от плоскости каждой своей грани, то он является пересечением полупространств, ограниченных плоскостями граней. Так как полупространства являются выпуклыми фигурами, то и их пересечение является выпуклой фигурой.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9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7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>
            <a:extLst>
              <a:ext uri="{FF2B5EF4-FFF2-40B4-BE49-F238E27FC236}">
                <a16:creationId xmlns:a16="http://schemas.microsoft.com/office/drawing/2014/main" id="{955DE730-816B-494F-8B47-472FDA2E21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0"/>
            <a:ext cx="7772400" cy="11430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Упражнение 15*</a:t>
            </a:r>
          </a:p>
        </p:txBody>
      </p:sp>
      <p:sp>
        <p:nvSpPr>
          <p:cNvPr id="62467" name="Text Box 3">
            <a:extLst>
              <a:ext uri="{FF2B5EF4-FFF2-40B4-BE49-F238E27FC236}">
                <a16:creationId xmlns:a16="http://schemas.microsoft.com/office/drawing/2014/main" id="{A7BBFCCB-BFF6-4BBE-BA9E-29B1CB6BE1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81075"/>
            <a:ext cx="88392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/>
              <a:t>	</a:t>
            </a:r>
            <a:r>
              <a:rPr lang="ru-RU" altLang="ru-RU"/>
              <a:t>Докажите, что выпуклый многогранник лежит по одну сторону от плоскости каждой своей грани.</a:t>
            </a:r>
          </a:p>
        </p:txBody>
      </p:sp>
      <p:grpSp>
        <p:nvGrpSpPr>
          <p:cNvPr id="62471" name="Group 7">
            <a:extLst>
              <a:ext uri="{FF2B5EF4-FFF2-40B4-BE49-F238E27FC236}">
                <a16:creationId xmlns:a16="http://schemas.microsoft.com/office/drawing/2014/main" id="{C03421CE-75A4-416F-BB11-F41FC818F047}"/>
              </a:ext>
            </a:extLst>
          </p:cNvPr>
          <p:cNvGrpSpPr>
            <a:grpSpLocks/>
          </p:cNvGrpSpPr>
          <p:nvPr/>
        </p:nvGrpSpPr>
        <p:grpSpPr bwMode="auto">
          <a:xfrm>
            <a:off x="0" y="1981200"/>
            <a:ext cx="8839200" cy="4191000"/>
            <a:chOff x="0" y="1248"/>
            <a:chExt cx="5568" cy="2640"/>
          </a:xfrm>
        </p:grpSpPr>
        <p:sp>
          <p:nvSpPr>
            <p:cNvPr id="62468" name="Text Box 4">
              <a:extLst>
                <a:ext uri="{FF2B5EF4-FFF2-40B4-BE49-F238E27FC236}">
                  <a16:creationId xmlns:a16="http://schemas.microsoft.com/office/drawing/2014/main" id="{F4E58AE9-ACB2-4381-A5A8-AF6EA9C1171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1248"/>
              <a:ext cx="5568" cy="14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en-US" altLang="ru-RU"/>
                <a:t>	</a:t>
              </a:r>
              <a:r>
                <a:rPr lang="ru-RU" altLang="ru-RU">
                  <a:solidFill>
                    <a:srgbClr val="FF3300"/>
                  </a:solidFill>
                </a:rPr>
                <a:t>Решение.</a:t>
              </a:r>
              <a:r>
                <a:rPr lang="ru-RU" altLang="ru-RU"/>
                <a:t> Предположим противное, т.е. что существуют точки </a:t>
              </a:r>
              <a:r>
                <a:rPr lang="en-US" altLang="ru-RU" i="1"/>
                <a:t>A </a:t>
              </a:r>
              <a:r>
                <a:rPr lang="ru-RU" altLang="ru-RU"/>
                <a:t>и </a:t>
              </a:r>
              <a:r>
                <a:rPr lang="en-US" altLang="ru-RU" i="1"/>
                <a:t>B </a:t>
              </a:r>
              <a:r>
                <a:rPr lang="ru-RU" altLang="ru-RU"/>
                <a:t>многогранника, лежащие по разные стороны от плоскости некоторой грани </a:t>
              </a:r>
              <a:r>
                <a:rPr lang="ru-RU" altLang="ru-RU" i="1"/>
                <a:t>М </a:t>
              </a:r>
              <a:r>
                <a:rPr lang="ru-RU" altLang="ru-RU"/>
                <a:t>многогранника. Тогда пирамиды с основанием </a:t>
              </a:r>
              <a:r>
                <a:rPr lang="en-US" altLang="ru-RU" i="1"/>
                <a:t>M </a:t>
              </a:r>
              <a:r>
                <a:rPr lang="ru-RU" altLang="ru-RU"/>
                <a:t>и вершинами </a:t>
              </a:r>
              <a:r>
                <a:rPr lang="en-US" altLang="ru-RU" i="1"/>
                <a:t>A </a:t>
              </a:r>
              <a:r>
                <a:rPr lang="ru-RU" altLang="ru-RU"/>
                <a:t>и </a:t>
              </a:r>
              <a:r>
                <a:rPr lang="en-US" altLang="ru-RU" i="1"/>
                <a:t>B</a:t>
              </a:r>
              <a:r>
                <a:rPr lang="ru-RU" altLang="ru-RU"/>
                <a:t> содержатся в данном многограннике. Следовательно, многоугольник </a:t>
              </a:r>
              <a:r>
                <a:rPr lang="en-US" altLang="ru-RU" i="1"/>
                <a:t>M </a:t>
              </a:r>
              <a:r>
                <a:rPr lang="ru-RU" altLang="ru-RU"/>
                <a:t>не является гранью этого многогранника. </a:t>
              </a:r>
            </a:p>
          </p:txBody>
        </p:sp>
        <p:graphicFrame>
          <p:nvGraphicFramePr>
            <p:cNvPr id="62470" name="Object 6">
              <a:extLst>
                <a:ext uri="{FF2B5EF4-FFF2-40B4-BE49-F238E27FC236}">
                  <a16:creationId xmlns:a16="http://schemas.microsoft.com/office/drawing/2014/main" id="{565EC6E2-ED20-4BAA-9D89-3764D4416B54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968" y="2640"/>
            <a:ext cx="1512" cy="1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Точечный рисунок" r:id="rId3" imgW="2400635" imgH="1980952" progId="Paint.Picture">
                    <p:embed/>
                  </p:oleObj>
                </mc:Choice>
                <mc:Fallback>
                  <p:oleObj name="Точечный рисунок" r:id="rId3" imgW="2400635" imgH="1980952" progId="Paint.Picture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68" y="2640"/>
                          <a:ext cx="1512" cy="124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2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Text Box 3">
            <a:extLst>
              <a:ext uri="{FF2B5EF4-FFF2-40B4-BE49-F238E27FC236}">
                <a16:creationId xmlns:a16="http://schemas.microsoft.com/office/drawing/2014/main" id="{38C50D51-087B-4E12-9989-103074E838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0349"/>
            <a:ext cx="89916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>
                <a:cs typeface="Times New Roman" panose="02020603050405020304" pitchFamily="18" charset="0"/>
              </a:rPr>
              <a:t>	</a:t>
            </a:r>
            <a:r>
              <a:rPr lang="ru-RU" altLang="ru-RU" dirty="0">
                <a:cs typeface="Times New Roman" panose="02020603050405020304" pitchFamily="18" charset="0"/>
              </a:rPr>
              <a:t>Многогранн</a:t>
            </a:r>
            <a:r>
              <a:rPr lang="ru-RU" altLang="ru-RU" dirty="0"/>
              <a:t>ик</a:t>
            </a:r>
            <a:r>
              <a:rPr lang="ru-RU" altLang="ru-RU" dirty="0">
                <a:cs typeface="Times New Roman" panose="02020603050405020304" pitchFamily="18" charset="0"/>
              </a:rPr>
              <a:t> называется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выпуклым</a:t>
            </a:r>
            <a:r>
              <a:rPr lang="ru-RU" altLang="ru-RU" dirty="0">
                <a:cs typeface="Times New Roman" panose="02020603050405020304" pitchFamily="18" charset="0"/>
              </a:rPr>
              <a:t>, если он является выпуклой фигурой, т. е. вместе с любыми двумя своими точками целиком содержит и соединяющий их отрезок.</a:t>
            </a:r>
          </a:p>
        </p:txBody>
      </p:sp>
      <p:sp>
        <p:nvSpPr>
          <p:cNvPr id="27653" name="Text Box 5">
            <a:extLst>
              <a:ext uri="{FF2B5EF4-FFF2-40B4-BE49-F238E27FC236}">
                <a16:creationId xmlns:a16="http://schemas.microsoft.com/office/drawing/2014/main" id="{743DAB39-FE01-4A3E-AEAE-FB6DC3CE44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132856"/>
            <a:ext cx="88392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>
                <a:cs typeface="Times New Roman" panose="02020603050405020304" pitchFamily="18" charset="0"/>
              </a:rPr>
              <a:t>	</a:t>
            </a:r>
            <a:r>
              <a:rPr lang="ru-RU" altLang="ru-RU" dirty="0">
                <a:cs typeface="Times New Roman" panose="02020603050405020304" pitchFamily="18" charset="0"/>
              </a:rPr>
              <a:t>На рисунке приведены примеры выпукло</a:t>
            </a:r>
            <a:r>
              <a:rPr lang="ru-RU" altLang="ru-RU" dirty="0"/>
              <a:t>й</a:t>
            </a:r>
            <a:r>
              <a:rPr lang="ru-RU" altLang="ru-RU" dirty="0">
                <a:cs typeface="Times New Roman" panose="02020603050405020304" pitchFamily="18" charset="0"/>
              </a:rPr>
              <a:t> и невыпукло</a:t>
            </a:r>
            <a:r>
              <a:rPr lang="ru-RU" altLang="ru-RU" dirty="0"/>
              <a:t>й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ru-RU" altLang="ru-RU" dirty="0"/>
              <a:t>пирамиды.</a:t>
            </a:r>
          </a:p>
        </p:txBody>
      </p:sp>
      <p:pic>
        <p:nvPicPr>
          <p:cNvPr id="27656" name="Picture 8">
            <a:extLst>
              <a:ext uri="{FF2B5EF4-FFF2-40B4-BE49-F238E27FC236}">
                <a16:creationId xmlns:a16="http://schemas.microsoft.com/office/drawing/2014/main" id="{08988BE8-BDD9-41ED-B541-9AA1B17597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5493" y="3420789"/>
            <a:ext cx="5053013" cy="2760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7657" name="Text Box 9">
            <a:extLst>
              <a:ext uri="{FF2B5EF4-FFF2-40B4-BE49-F238E27FC236}">
                <a16:creationId xmlns:a16="http://schemas.microsoft.com/office/drawing/2014/main" id="{D46E6217-D0E3-4BD9-A83A-1C9175C1CC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207799"/>
            <a:ext cx="89154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>
                <a:solidFill>
                  <a:schemeClr val="accent1"/>
                </a:solidFill>
              </a:rPr>
              <a:t>	</a:t>
            </a:r>
            <a:r>
              <a:rPr lang="ru-RU" altLang="ru-RU" dirty="0"/>
              <a:t>Куб, параллелепипед, треугольные призма и пирамида являются выпуклыми многогранниками.</a:t>
            </a:r>
          </a:p>
        </p:txBody>
      </p:sp>
    </p:spTree>
    <p:extLst>
      <p:ext uri="{BB962C8B-B14F-4D97-AF65-F5344CB8AC3E}">
        <p14:creationId xmlns:p14="http://schemas.microsoft.com/office/powerpoint/2010/main" val="30138211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3" name="Text Box 3">
            <a:extLst>
              <a:ext uri="{FF2B5EF4-FFF2-40B4-BE49-F238E27FC236}">
                <a16:creationId xmlns:a16="http://schemas.microsoft.com/office/drawing/2014/main" id="{A08B5C72-A430-4C96-A709-0919E9ED30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88640"/>
            <a:ext cx="89916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>
                <a:cs typeface="Times New Roman" panose="02020603050405020304" pitchFamily="18" charset="0"/>
              </a:rPr>
              <a:t>	</a:t>
            </a:r>
            <a:r>
              <a:rPr lang="ru-RU" altLang="ru-RU" dirty="0">
                <a:solidFill>
                  <a:srgbClr val="FF0000"/>
                </a:solidFill>
                <a:cs typeface="Times New Roman" panose="02020603050405020304" pitchFamily="18" charset="0"/>
              </a:rPr>
              <a:t>Теорема. </a:t>
            </a:r>
            <a:r>
              <a:rPr lang="ru-RU" altLang="ru-RU" dirty="0">
                <a:cs typeface="Times New Roman" panose="02020603050405020304" pitchFamily="18" charset="0"/>
              </a:rPr>
              <a:t>В выпуклом многограннике все грани являются выпуклыми многоугольниками.</a:t>
            </a:r>
          </a:p>
        </p:txBody>
      </p:sp>
      <p:grpSp>
        <p:nvGrpSpPr>
          <p:cNvPr id="61446" name="Group 6">
            <a:extLst>
              <a:ext uri="{FF2B5EF4-FFF2-40B4-BE49-F238E27FC236}">
                <a16:creationId xmlns:a16="http://schemas.microsoft.com/office/drawing/2014/main" id="{B64648B5-AE6B-443E-9A60-8A275D2237AC}"/>
              </a:ext>
            </a:extLst>
          </p:cNvPr>
          <p:cNvGrpSpPr>
            <a:grpSpLocks/>
          </p:cNvGrpSpPr>
          <p:nvPr/>
        </p:nvGrpSpPr>
        <p:grpSpPr bwMode="auto">
          <a:xfrm>
            <a:off x="0" y="1447800"/>
            <a:ext cx="9144000" cy="4584700"/>
            <a:chOff x="0" y="912"/>
            <a:chExt cx="5760" cy="2888"/>
          </a:xfrm>
        </p:grpSpPr>
        <p:sp>
          <p:nvSpPr>
            <p:cNvPr id="61444" name="Text Box 4">
              <a:extLst>
                <a:ext uri="{FF2B5EF4-FFF2-40B4-BE49-F238E27FC236}">
                  <a16:creationId xmlns:a16="http://schemas.microsoft.com/office/drawing/2014/main" id="{15A0AA27-A4F3-4377-8FBC-5D7322A22FC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912"/>
              <a:ext cx="5760" cy="14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dirty="0">
                  <a:solidFill>
                    <a:schemeClr val="accent1"/>
                  </a:solidFill>
                </a:rPr>
                <a:t>	</a:t>
              </a:r>
              <a:r>
                <a:rPr lang="ru-RU" altLang="ru-RU" dirty="0">
                  <a:cs typeface="Times New Roman" panose="02020603050405020304" pitchFamily="18" charset="0"/>
                </a:rPr>
                <a:t>Действительно, пусть </a:t>
              </a:r>
              <a:r>
                <a:rPr lang="en-US" altLang="ru-RU" i="1" dirty="0">
                  <a:cs typeface="Times New Roman" panose="02020603050405020304" pitchFamily="18" charset="0"/>
                </a:rPr>
                <a:t>F</a:t>
              </a:r>
              <a:r>
                <a:rPr lang="ru-RU" altLang="ru-RU" dirty="0">
                  <a:cs typeface="Times New Roman" panose="02020603050405020304" pitchFamily="18" charset="0"/>
                </a:rPr>
                <a:t> - какая-нибудь грань многогранника </a:t>
              </a:r>
              <a:r>
                <a:rPr lang="en-US" altLang="ru-RU" i="1" dirty="0">
                  <a:cs typeface="Times New Roman" panose="02020603050405020304" pitchFamily="18" charset="0"/>
                </a:rPr>
                <a:t>M</a:t>
              </a:r>
              <a:r>
                <a:rPr lang="ru-RU" altLang="ru-RU" dirty="0">
                  <a:cs typeface="Times New Roman" panose="02020603050405020304" pitchFamily="18" charset="0"/>
                </a:rPr>
                <a:t>, и точки </a:t>
              </a:r>
              <a:r>
                <a:rPr lang="en-US" altLang="ru-RU" i="1" dirty="0">
                  <a:cs typeface="Times New Roman" panose="02020603050405020304" pitchFamily="18" charset="0"/>
                </a:rPr>
                <a:t>A</a:t>
              </a:r>
              <a:r>
                <a:rPr lang="ru-RU" altLang="ru-RU" dirty="0">
                  <a:cs typeface="Times New Roman" panose="02020603050405020304" pitchFamily="18" charset="0"/>
                </a:rPr>
                <a:t>, </a:t>
              </a:r>
              <a:r>
                <a:rPr lang="en-US" altLang="ru-RU" i="1" dirty="0">
                  <a:cs typeface="Times New Roman" panose="02020603050405020304" pitchFamily="18" charset="0"/>
                </a:rPr>
                <a:t>B</a:t>
              </a:r>
              <a:r>
                <a:rPr lang="ru-RU" altLang="ru-RU" dirty="0">
                  <a:cs typeface="Times New Roman" panose="02020603050405020304" pitchFamily="18" charset="0"/>
                </a:rPr>
                <a:t> принадлежат грани </a:t>
              </a:r>
              <a:r>
                <a:rPr lang="en-US" altLang="ru-RU" i="1" dirty="0">
                  <a:cs typeface="Times New Roman" panose="02020603050405020304" pitchFamily="18" charset="0"/>
                </a:rPr>
                <a:t>F</a:t>
              </a:r>
              <a:r>
                <a:rPr lang="ru-RU" altLang="ru-RU" dirty="0">
                  <a:cs typeface="Times New Roman" panose="02020603050405020304" pitchFamily="18" charset="0"/>
                </a:rPr>
                <a:t>. Из условия выпуклости многогранника </a:t>
              </a:r>
              <a:r>
                <a:rPr lang="en-US" altLang="ru-RU" i="1" dirty="0">
                  <a:cs typeface="Times New Roman" panose="02020603050405020304" pitchFamily="18" charset="0"/>
                </a:rPr>
                <a:t>M</a:t>
              </a:r>
              <a:r>
                <a:rPr lang="ru-RU" altLang="ru-RU" dirty="0">
                  <a:cs typeface="Times New Roman" panose="02020603050405020304" pitchFamily="18" charset="0"/>
                </a:rPr>
                <a:t>, следует, что отрезок </a:t>
              </a:r>
              <a:r>
                <a:rPr lang="en-US" altLang="ru-RU" i="1" dirty="0">
                  <a:cs typeface="Times New Roman" panose="02020603050405020304" pitchFamily="18" charset="0"/>
                </a:rPr>
                <a:t>AB</a:t>
              </a:r>
              <a:r>
                <a:rPr lang="ru-RU" altLang="ru-RU" dirty="0">
                  <a:cs typeface="Times New Roman" panose="02020603050405020304" pitchFamily="18" charset="0"/>
                </a:rPr>
                <a:t> целиком содержится в многограннике </a:t>
              </a:r>
              <a:r>
                <a:rPr lang="en-US" altLang="ru-RU" i="1" dirty="0">
                  <a:cs typeface="Times New Roman" panose="02020603050405020304" pitchFamily="18" charset="0"/>
                </a:rPr>
                <a:t>M</a:t>
              </a:r>
              <a:r>
                <a:rPr lang="ru-RU" altLang="ru-RU" dirty="0">
                  <a:cs typeface="Times New Roman" panose="02020603050405020304" pitchFamily="18" charset="0"/>
                </a:rPr>
                <a:t>. Поскольку этот отрезок лежит в плоскости многоугольника </a:t>
              </a:r>
              <a:r>
                <a:rPr lang="en-US" altLang="ru-RU" i="1" dirty="0">
                  <a:cs typeface="Times New Roman" panose="02020603050405020304" pitchFamily="18" charset="0"/>
                </a:rPr>
                <a:t>F</a:t>
              </a:r>
              <a:r>
                <a:rPr lang="ru-RU" altLang="ru-RU" dirty="0">
                  <a:cs typeface="Times New Roman" panose="02020603050405020304" pitchFamily="18" charset="0"/>
                </a:rPr>
                <a:t>, он будет целиком содержаться и в этом многоугольнике, т. е. </a:t>
              </a:r>
              <a:r>
                <a:rPr lang="en-US" altLang="ru-RU" i="1" dirty="0">
                  <a:cs typeface="Times New Roman" panose="02020603050405020304" pitchFamily="18" charset="0"/>
                </a:rPr>
                <a:t>F</a:t>
              </a:r>
              <a:r>
                <a:rPr lang="ru-RU" altLang="ru-RU" dirty="0">
                  <a:cs typeface="Times New Roman" panose="02020603050405020304" pitchFamily="18" charset="0"/>
                </a:rPr>
                <a:t> - выпуклый многоугольник. </a:t>
              </a:r>
            </a:p>
          </p:txBody>
        </p:sp>
        <p:pic>
          <p:nvPicPr>
            <p:cNvPr id="61445" name="Picture 5">
              <a:extLst>
                <a:ext uri="{FF2B5EF4-FFF2-40B4-BE49-F238E27FC236}">
                  <a16:creationId xmlns:a16="http://schemas.microsoft.com/office/drawing/2014/main" id="{B8C03445-C68B-44AD-9B12-D44DBF62734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80" y="2544"/>
              <a:ext cx="2152" cy="12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1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Text Box 4">
            <a:extLst>
              <a:ext uri="{FF2B5EF4-FFF2-40B4-BE49-F238E27FC236}">
                <a16:creationId xmlns:a16="http://schemas.microsoft.com/office/drawing/2014/main" id="{229A255F-5916-47E0-A2AE-EA863D52EB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524000"/>
            <a:ext cx="8839200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</a:t>
            </a:r>
            <a:r>
              <a:rPr lang="ru-RU" altLang="ru-RU" dirty="0">
                <a:solidFill>
                  <a:srgbClr val="FF0000"/>
                </a:solidFill>
                <a:cs typeface="Times New Roman" panose="02020603050405020304" pitchFamily="18" charset="0"/>
              </a:rPr>
              <a:t>Доказательство.</a:t>
            </a:r>
            <a:r>
              <a:rPr lang="ru-RU" altLang="ru-RU" dirty="0">
                <a:cs typeface="Times New Roman" panose="02020603050405020304" pitchFamily="18" charset="0"/>
              </a:rPr>
              <a:t> Пусть </a:t>
            </a:r>
            <a:r>
              <a:rPr lang="en-US" altLang="ru-RU" i="1" dirty="0">
                <a:cs typeface="Times New Roman" panose="02020603050405020304" pitchFamily="18" charset="0"/>
              </a:rPr>
              <a:t>M</a:t>
            </a:r>
            <a:r>
              <a:rPr lang="ru-RU" altLang="ru-RU" dirty="0">
                <a:cs typeface="Times New Roman" panose="02020603050405020304" pitchFamily="18" charset="0"/>
              </a:rPr>
              <a:t> - выпуклый многогранник. Возьмем какую-нибудь внутреннюю точку </a:t>
            </a:r>
            <a:r>
              <a:rPr lang="en-US" altLang="ru-RU" i="1" dirty="0">
                <a:cs typeface="Times New Roman" panose="02020603050405020304" pitchFamily="18" charset="0"/>
              </a:rPr>
              <a:t>S</a:t>
            </a:r>
            <a:r>
              <a:rPr lang="ru-RU" altLang="ru-RU" dirty="0">
                <a:cs typeface="Times New Roman" panose="02020603050405020304" pitchFamily="18" charset="0"/>
              </a:rPr>
              <a:t> многогранника </a:t>
            </a:r>
            <a:r>
              <a:rPr lang="en-US" altLang="ru-RU" i="1" dirty="0">
                <a:cs typeface="Times New Roman" panose="02020603050405020304" pitchFamily="18" charset="0"/>
              </a:rPr>
              <a:t>M</a:t>
            </a:r>
            <a:r>
              <a:rPr lang="ru-RU" altLang="ru-RU" dirty="0">
                <a:cs typeface="Times New Roman" panose="02020603050405020304" pitchFamily="18" charset="0"/>
              </a:rPr>
              <a:t>, т. е. такую его точку, которая не принадлежит ни одной грани многогранника </a:t>
            </a:r>
            <a:r>
              <a:rPr lang="en-US" altLang="ru-RU" i="1" dirty="0">
                <a:cs typeface="Times New Roman" panose="02020603050405020304" pitchFamily="18" charset="0"/>
              </a:rPr>
              <a:t>M</a:t>
            </a:r>
            <a:r>
              <a:rPr lang="ru-RU" altLang="ru-RU" dirty="0">
                <a:cs typeface="Times New Roman" panose="02020603050405020304" pitchFamily="18" charset="0"/>
              </a:rPr>
              <a:t>. Соединим точку </a:t>
            </a:r>
            <a:r>
              <a:rPr lang="en-US" altLang="ru-RU" i="1" dirty="0">
                <a:cs typeface="Times New Roman" panose="02020603050405020304" pitchFamily="18" charset="0"/>
              </a:rPr>
              <a:t>S</a:t>
            </a:r>
            <a:r>
              <a:rPr lang="ru-RU" altLang="ru-RU" dirty="0">
                <a:cs typeface="Times New Roman" panose="02020603050405020304" pitchFamily="18" charset="0"/>
              </a:rPr>
              <a:t> с вершинами многогранника </a:t>
            </a:r>
            <a:r>
              <a:rPr lang="en-US" altLang="ru-RU" i="1" dirty="0">
                <a:cs typeface="Times New Roman" panose="02020603050405020304" pitchFamily="18" charset="0"/>
              </a:rPr>
              <a:t>M</a:t>
            </a:r>
            <a:r>
              <a:rPr lang="ru-RU" altLang="ru-RU" dirty="0">
                <a:cs typeface="Times New Roman" panose="02020603050405020304" pitchFamily="18" charset="0"/>
              </a:rPr>
              <a:t> отрезками. Заметим, что в силу выпуклости многогранника </a:t>
            </a:r>
            <a:r>
              <a:rPr lang="en-US" altLang="ru-RU" i="1" dirty="0">
                <a:cs typeface="Times New Roman" panose="02020603050405020304" pitchFamily="18" charset="0"/>
              </a:rPr>
              <a:t>M</a:t>
            </a:r>
            <a:r>
              <a:rPr lang="ru-RU" altLang="ru-RU" dirty="0">
                <a:cs typeface="Times New Roman" panose="02020603050405020304" pitchFamily="18" charset="0"/>
              </a:rPr>
              <a:t>, все эти отрезки содержатся в </a:t>
            </a:r>
            <a:r>
              <a:rPr lang="en-US" altLang="ru-RU" i="1" dirty="0">
                <a:cs typeface="Times New Roman" panose="02020603050405020304" pitchFamily="18" charset="0"/>
              </a:rPr>
              <a:t>M</a:t>
            </a:r>
            <a:r>
              <a:rPr lang="ru-RU" altLang="ru-RU" dirty="0">
                <a:cs typeface="Times New Roman" panose="02020603050405020304" pitchFamily="18" charset="0"/>
              </a:rPr>
              <a:t>. Рассмотрим пирамиды с вершиной </a:t>
            </a:r>
            <a:r>
              <a:rPr lang="en-US" altLang="ru-RU" i="1" dirty="0">
                <a:cs typeface="Times New Roman" panose="02020603050405020304" pitchFamily="18" charset="0"/>
              </a:rPr>
              <a:t>S</a:t>
            </a:r>
            <a:r>
              <a:rPr lang="ru-RU" altLang="ru-RU" dirty="0">
                <a:cs typeface="Times New Roman" panose="02020603050405020304" pitchFamily="18" charset="0"/>
              </a:rPr>
              <a:t>, основаниями которых являются грани многогранника </a:t>
            </a:r>
            <a:r>
              <a:rPr lang="en-US" altLang="ru-RU" i="1" dirty="0">
                <a:cs typeface="Times New Roman" panose="02020603050405020304" pitchFamily="18" charset="0"/>
              </a:rPr>
              <a:t>M</a:t>
            </a:r>
            <a:r>
              <a:rPr lang="ru-RU" altLang="ru-RU" dirty="0">
                <a:cs typeface="Times New Roman" panose="02020603050405020304" pitchFamily="18" charset="0"/>
              </a:rPr>
              <a:t>. Эти пирамиды целиком содержатся в </a:t>
            </a:r>
            <a:r>
              <a:rPr lang="en-US" altLang="ru-RU" i="1" dirty="0">
                <a:cs typeface="Times New Roman" panose="02020603050405020304" pitchFamily="18" charset="0"/>
              </a:rPr>
              <a:t>M</a:t>
            </a:r>
            <a:r>
              <a:rPr lang="ru-RU" altLang="ru-RU" dirty="0">
                <a:cs typeface="Times New Roman" panose="02020603050405020304" pitchFamily="18" charset="0"/>
              </a:rPr>
              <a:t>,  и все вместе составляют многогранник </a:t>
            </a:r>
            <a:r>
              <a:rPr lang="en-US" altLang="ru-RU" i="1" dirty="0">
                <a:cs typeface="Times New Roman" panose="02020603050405020304" pitchFamily="18" charset="0"/>
              </a:rPr>
              <a:t>M</a:t>
            </a:r>
            <a:r>
              <a:rPr lang="ru-RU" altLang="ru-RU" dirty="0"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29703" name="Text Box 7">
            <a:extLst>
              <a:ext uri="{FF2B5EF4-FFF2-40B4-BE49-F238E27FC236}">
                <a16:creationId xmlns:a16="http://schemas.microsoft.com/office/drawing/2014/main" id="{CD7A86B3-40AA-4D7B-B0DB-B3708E6A0A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323671"/>
            <a:ext cx="8812212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</a:t>
            </a:r>
            <a:r>
              <a:rPr lang="ru-RU" altLang="ru-RU" dirty="0">
                <a:solidFill>
                  <a:srgbClr val="FF0000"/>
                </a:solidFill>
              </a:rPr>
              <a:t>Теорема. </a:t>
            </a:r>
            <a:r>
              <a:rPr lang="ru-RU" altLang="ru-RU" dirty="0">
                <a:cs typeface="Times New Roman" panose="02020603050405020304" pitchFamily="18" charset="0"/>
              </a:rPr>
              <a:t>Всякий выпуклый многогранник может быть составлен из пирамид с общей вершиной, основания которых образуют поверхность многогранника.</a:t>
            </a:r>
            <a:endParaRPr lang="en-US" altLang="ru-RU" dirty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9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0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8A934FDE-468F-44FA-9FE1-C1B996E882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</a:t>
            </a:r>
          </a:p>
        </p:txBody>
      </p:sp>
      <p:sp>
        <p:nvSpPr>
          <p:cNvPr id="15369" name="Text Box 9">
            <a:extLst>
              <a:ext uri="{FF2B5EF4-FFF2-40B4-BE49-F238E27FC236}">
                <a16:creationId xmlns:a16="http://schemas.microsoft.com/office/drawing/2014/main" id="{28E3FCE4-912D-495A-9FF0-285182C96D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838200"/>
            <a:ext cx="86868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/>
              <a:t>	</a:t>
            </a:r>
            <a:r>
              <a:rPr lang="ru-RU" altLang="ru-RU" sz="2800">
                <a:cs typeface="Times New Roman" panose="02020603050405020304" pitchFamily="18" charset="0"/>
              </a:rPr>
              <a:t>На рисунке укажите выпуклые и невыпуклые плоские фигуры.</a:t>
            </a:r>
          </a:p>
        </p:txBody>
      </p:sp>
      <p:sp>
        <p:nvSpPr>
          <p:cNvPr id="15370" name="Text Box 10">
            <a:extLst>
              <a:ext uri="{FF2B5EF4-FFF2-40B4-BE49-F238E27FC236}">
                <a16:creationId xmlns:a16="http://schemas.microsoft.com/office/drawing/2014/main" id="{836D0560-80CE-4470-BCC6-18F790510A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5486400"/>
            <a:ext cx="7848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 </a:t>
            </a:r>
            <a:r>
              <a:rPr lang="ru-RU" altLang="ru-RU" sz="2800">
                <a:cs typeface="Times New Roman" panose="02020603050405020304" pitchFamily="18" charset="0"/>
              </a:rPr>
              <a:t>а), г) – выпуклые; б), в) – невыпуклые. </a:t>
            </a:r>
          </a:p>
        </p:txBody>
      </p:sp>
      <p:pic>
        <p:nvPicPr>
          <p:cNvPr id="15373" name="Picture 13">
            <a:extLst>
              <a:ext uri="{FF2B5EF4-FFF2-40B4-BE49-F238E27FC236}">
                <a16:creationId xmlns:a16="http://schemas.microsoft.com/office/drawing/2014/main" id="{67C07384-98F5-4F64-919A-12DEF536EA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981200"/>
            <a:ext cx="3846513" cy="337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70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E7993310-E6F0-4002-B833-E25DDE5C7B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2</a:t>
            </a:r>
          </a:p>
        </p:txBody>
      </p:sp>
      <p:sp>
        <p:nvSpPr>
          <p:cNvPr id="19459" name="Text Box 3">
            <a:extLst>
              <a:ext uri="{FF2B5EF4-FFF2-40B4-BE49-F238E27FC236}">
                <a16:creationId xmlns:a16="http://schemas.microsoft.com/office/drawing/2014/main" id="{2D07BC42-3BDB-4033-9BDC-10A8A342A8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838200"/>
            <a:ext cx="86868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/>
              <a:t>	Докажите, что </a:t>
            </a:r>
            <a:r>
              <a:rPr lang="ru-RU" altLang="ru-RU" sz="2800">
                <a:cs typeface="Times New Roman" panose="02020603050405020304" pitchFamily="18" charset="0"/>
              </a:rPr>
              <a:t>пересечение </a:t>
            </a:r>
            <a:r>
              <a:rPr lang="ru-RU" altLang="ru-RU" sz="2800"/>
              <a:t>двух или нескольких </a:t>
            </a:r>
            <a:r>
              <a:rPr lang="ru-RU" altLang="ru-RU" sz="2800">
                <a:cs typeface="Times New Roman" panose="02020603050405020304" pitchFamily="18" charset="0"/>
              </a:rPr>
              <a:t>выпуклых фигур является выпуклой фигурой?</a:t>
            </a:r>
          </a:p>
        </p:txBody>
      </p:sp>
      <p:sp>
        <p:nvSpPr>
          <p:cNvPr id="19460" name="Text Box 4">
            <a:extLst>
              <a:ext uri="{FF2B5EF4-FFF2-40B4-BE49-F238E27FC236}">
                <a16:creationId xmlns:a16="http://schemas.microsoft.com/office/drawing/2014/main" id="{C8D91672-DDD3-4947-B85B-4F8F242E8F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905000"/>
            <a:ext cx="8763000" cy="265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	Решение. </a:t>
            </a:r>
            <a:r>
              <a:rPr lang="ru-RU" altLang="ru-RU" sz="2800"/>
              <a:t>Пусть Ф</a:t>
            </a:r>
            <a:r>
              <a:rPr lang="ru-RU" altLang="ru-RU" sz="2800" baseline="-25000"/>
              <a:t>1</a:t>
            </a:r>
            <a:r>
              <a:rPr lang="ru-RU" altLang="ru-RU" sz="2800"/>
              <a:t>,</a:t>
            </a:r>
            <a:r>
              <a:rPr lang="en-US" altLang="ru-RU" sz="2800"/>
              <a:t> …,</a:t>
            </a:r>
            <a:r>
              <a:rPr lang="ru-RU" altLang="ru-RU" sz="2800"/>
              <a:t> Ф</a:t>
            </a:r>
            <a:r>
              <a:rPr lang="en-US" altLang="ru-RU" sz="2800" i="1" baseline="-25000"/>
              <a:t>n</a:t>
            </a:r>
            <a:r>
              <a:rPr lang="en-US" altLang="ru-RU" sz="2800"/>
              <a:t> </a:t>
            </a:r>
            <a:r>
              <a:rPr lang="ru-RU" altLang="ru-RU" sz="2800"/>
              <a:t>– выпуклые фигуры. Ф – их пересечение. Если точки </a:t>
            </a:r>
            <a:r>
              <a:rPr lang="en-US" altLang="ru-RU" sz="2800" i="1"/>
              <a:t>A</a:t>
            </a:r>
            <a:r>
              <a:rPr lang="en-US" altLang="ru-RU" sz="2800"/>
              <a:t>, </a:t>
            </a:r>
            <a:r>
              <a:rPr lang="en-US" altLang="ru-RU" sz="2800" i="1"/>
              <a:t>B</a:t>
            </a:r>
            <a:r>
              <a:rPr lang="en-US" altLang="ru-RU" sz="2800"/>
              <a:t> </a:t>
            </a:r>
            <a:r>
              <a:rPr lang="ru-RU" altLang="ru-RU" sz="2800"/>
              <a:t>принадлежат Ф, то они принадлежат фигурам Ф</a:t>
            </a:r>
            <a:r>
              <a:rPr lang="ru-RU" altLang="ru-RU" sz="2800" baseline="-25000"/>
              <a:t>1</a:t>
            </a:r>
            <a:r>
              <a:rPr lang="ru-RU" altLang="ru-RU" sz="2800"/>
              <a:t>,</a:t>
            </a:r>
            <a:r>
              <a:rPr lang="en-US" altLang="ru-RU" sz="2800"/>
              <a:t> …,</a:t>
            </a:r>
            <a:r>
              <a:rPr lang="ru-RU" altLang="ru-RU" sz="2800"/>
              <a:t> Ф</a:t>
            </a:r>
            <a:r>
              <a:rPr lang="en-US" altLang="ru-RU" sz="2800" i="1" baseline="-25000"/>
              <a:t>n</a:t>
            </a:r>
            <a:r>
              <a:rPr lang="ru-RU" altLang="ru-RU" sz="2800"/>
              <a:t>. В силу выпуклости этих фигур</a:t>
            </a:r>
            <a:r>
              <a:rPr lang="en-US" altLang="ru-RU" sz="2800"/>
              <a:t>,</a:t>
            </a:r>
            <a:r>
              <a:rPr lang="ru-RU" altLang="ru-RU" sz="2800"/>
              <a:t> в них содержится и отрезок </a:t>
            </a:r>
            <a:r>
              <a:rPr lang="en-US" altLang="ru-RU" sz="2800" i="1"/>
              <a:t>AB</a:t>
            </a:r>
            <a:r>
              <a:rPr lang="en-US" altLang="ru-RU" sz="2800"/>
              <a:t>. </a:t>
            </a:r>
            <a:r>
              <a:rPr lang="ru-RU" altLang="ru-RU" sz="2800"/>
              <a:t>Следовательно, отрезок </a:t>
            </a:r>
            <a:r>
              <a:rPr lang="en-US" altLang="ru-RU" sz="2800" i="1"/>
              <a:t>AB </a:t>
            </a:r>
            <a:r>
              <a:rPr lang="ru-RU" altLang="ru-RU" sz="2800"/>
              <a:t>содержится и в их пересечении Ф. Значит, Ф – выпуклая фигура.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026">
            <a:extLst>
              <a:ext uri="{FF2B5EF4-FFF2-40B4-BE49-F238E27FC236}">
                <a16:creationId xmlns:a16="http://schemas.microsoft.com/office/drawing/2014/main" id="{03D4C2CE-19F8-424D-BC0A-45663D9E71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3</a:t>
            </a:r>
          </a:p>
        </p:txBody>
      </p:sp>
      <p:sp>
        <p:nvSpPr>
          <p:cNvPr id="30723" name="Text Box 1027">
            <a:extLst>
              <a:ext uri="{FF2B5EF4-FFF2-40B4-BE49-F238E27FC236}">
                <a16:creationId xmlns:a16="http://schemas.microsoft.com/office/drawing/2014/main" id="{22A0DBD1-A8EC-4F3D-A4E9-65F0A0B58B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838200"/>
            <a:ext cx="86868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/>
              <a:t>	</a:t>
            </a:r>
            <a:r>
              <a:rPr lang="ru-RU" altLang="ru-RU" sz="2800">
                <a:cs typeface="Times New Roman" panose="02020603050405020304" pitchFamily="18" charset="0"/>
              </a:rPr>
              <a:t>Всегда ли объединение выпуклых фигур является выпуклой фигурой?</a:t>
            </a:r>
          </a:p>
        </p:txBody>
      </p:sp>
      <p:sp>
        <p:nvSpPr>
          <p:cNvPr id="30724" name="Text Box 1028">
            <a:extLst>
              <a:ext uri="{FF2B5EF4-FFF2-40B4-BE49-F238E27FC236}">
                <a16:creationId xmlns:a16="http://schemas.microsoft.com/office/drawing/2014/main" id="{01F0126B-76BF-4D5A-BED4-42A4B7AC7D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5029200"/>
            <a:ext cx="4876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 </a:t>
            </a:r>
            <a:r>
              <a:rPr lang="ru-RU" altLang="ru-RU" sz="2800"/>
              <a:t>Нет.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4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57C7EA49-31A7-4B85-8502-9D995CED60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4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20483" name="Text Box 3">
            <a:extLst>
              <a:ext uri="{FF2B5EF4-FFF2-40B4-BE49-F238E27FC236}">
                <a16:creationId xmlns:a16="http://schemas.microsoft.com/office/drawing/2014/main" id="{6D02895C-C95D-42D2-B063-6649D53377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838200"/>
            <a:ext cx="86868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/>
              <a:t>	</a:t>
            </a:r>
            <a:r>
              <a:rPr lang="ru-RU" altLang="ru-RU" sz="2800">
                <a:cs typeface="Times New Roman" panose="02020603050405020304" pitchFamily="18" charset="0"/>
              </a:rPr>
              <a:t>На рисунке укажите выпуклые и невыпуклые многогранники.</a:t>
            </a:r>
          </a:p>
        </p:txBody>
      </p:sp>
      <p:sp>
        <p:nvSpPr>
          <p:cNvPr id="20484" name="Text Box 4">
            <a:extLst>
              <a:ext uri="{FF2B5EF4-FFF2-40B4-BE49-F238E27FC236}">
                <a16:creationId xmlns:a16="http://schemas.microsoft.com/office/drawing/2014/main" id="{56622DFC-EB93-42C6-A230-7A93A8B33C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5791200"/>
            <a:ext cx="792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>
                <a:cs typeface="Times New Roman" panose="02020603050405020304" pitchFamily="18" charset="0"/>
              </a:rPr>
              <a:t>б), д) – выпуклые; а), в), г) – невыпуклые. </a:t>
            </a:r>
          </a:p>
        </p:txBody>
      </p:sp>
      <p:pic>
        <p:nvPicPr>
          <p:cNvPr id="20487" name="Picture 7">
            <a:extLst>
              <a:ext uri="{FF2B5EF4-FFF2-40B4-BE49-F238E27FC236}">
                <a16:creationId xmlns:a16="http://schemas.microsoft.com/office/drawing/2014/main" id="{53C108C5-1834-4117-B379-D77978E1BC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828800"/>
            <a:ext cx="5449888" cy="3522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4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2B600605-3103-495D-BA0A-DF22250CD8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5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32771" name="Text Box 3">
            <a:extLst>
              <a:ext uri="{FF2B5EF4-FFF2-40B4-BE49-F238E27FC236}">
                <a16:creationId xmlns:a16="http://schemas.microsoft.com/office/drawing/2014/main" id="{E77ED46C-BED7-4107-BCBD-E3516465B3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838200"/>
            <a:ext cx="86868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/>
              <a:t>	</a:t>
            </a:r>
            <a:r>
              <a:rPr lang="ru-RU" altLang="ru-RU" sz="2800">
                <a:cs typeface="Times New Roman" panose="02020603050405020304" pitchFamily="18" charset="0"/>
              </a:rPr>
              <a:t>Может ли </a:t>
            </a:r>
            <a:r>
              <a:rPr lang="ru-RU" altLang="ru-RU" sz="2800"/>
              <a:t>сечением</a:t>
            </a:r>
            <a:r>
              <a:rPr lang="ru-RU" altLang="ru-RU" sz="2800">
                <a:cs typeface="Times New Roman" panose="02020603050405020304" pitchFamily="18" charset="0"/>
              </a:rPr>
              <a:t> выпуклого многогранника</a:t>
            </a:r>
            <a:r>
              <a:rPr lang="ru-RU" altLang="ru-RU" sz="2800"/>
              <a:t> плоскостью быть невыпуклый многоугольник</a:t>
            </a:r>
            <a:r>
              <a:rPr lang="ru-RU" altLang="ru-RU" sz="2800"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32772" name="Text Box 4">
            <a:extLst>
              <a:ext uri="{FF2B5EF4-FFF2-40B4-BE49-F238E27FC236}">
                <a16:creationId xmlns:a16="http://schemas.microsoft.com/office/drawing/2014/main" id="{8023B671-29D7-48F7-AA48-3A3C879962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5029200"/>
            <a:ext cx="4876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 </a:t>
            </a:r>
            <a:r>
              <a:rPr lang="ru-RU" altLang="ru-RU" sz="2800"/>
              <a:t>Нет</a:t>
            </a:r>
            <a:r>
              <a:rPr lang="ru-RU" altLang="ru-RU" sz="2800">
                <a:cs typeface="Times New Roman" panose="02020603050405020304" pitchFamily="18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2" grpId="0" autoUpdateAnimBg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510</TotalTime>
  <Words>1253</Words>
  <Application>Microsoft Office PowerPoint</Application>
  <PresentationFormat>Экран (4:3)</PresentationFormat>
  <Paragraphs>86</Paragraphs>
  <Slides>19</Slides>
  <Notes>15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3" baseType="lpstr">
      <vt:lpstr>Times New Roman</vt:lpstr>
      <vt:lpstr>Arial</vt:lpstr>
      <vt:lpstr>Оформление по умолчанию</vt:lpstr>
      <vt:lpstr>Точечный рисунок</vt:lpstr>
      <vt:lpstr>ВЫПУКЛЫЕ МНОГОГРАННИКИ</vt:lpstr>
      <vt:lpstr>Презентация PowerPoint</vt:lpstr>
      <vt:lpstr>Презентация PowerPoint</vt:lpstr>
      <vt:lpstr>Презентация PowerPoint</vt:lpstr>
      <vt:lpstr>Упражнение 1</vt:lpstr>
      <vt:lpstr>Упражнение 2</vt:lpstr>
      <vt:lpstr>Упражнение 3</vt:lpstr>
      <vt:lpstr>Упражнение 4</vt:lpstr>
      <vt:lpstr>Упражнение 5</vt:lpstr>
      <vt:lpstr>Упражнение 6</vt:lpstr>
      <vt:lpstr>Упражнение 7</vt:lpstr>
      <vt:lpstr>Упражнение 8</vt:lpstr>
      <vt:lpstr>Упражнение 9*</vt:lpstr>
      <vt:lpstr>Упражнение 10*</vt:lpstr>
      <vt:lpstr>Упражнение 11*</vt:lpstr>
      <vt:lpstr>Упражнение 12*</vt:lpstr>
      <vt:lpstr>Упражнение 13*</vt:lpstr>
      <vt:lpstr>Упражнение 14*</vt:lpstr>
      <vt:lpstr>Упражнение 15*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ИЗМЕРЕНИЕ ДВУГРАННЫХ И МНОГОГРАННЫХ УГЛОВ</dc:title>
  <dc:creator>*</dc:creator>
  <cp:lastModifiedBy>Смирнов Владимир Алексеевич</cp:lastModifiedBy>
  <cp:revision>26</cp:revision>
  <dcterms:created xsi:type="dcterms:W3CDTF">2007-12-05T04:57:17Z</dcterms:created>
  <dcterms:modified xsi:type="dcterms:W3CDTF">2021-07-15T08:37:38Z</dcterms:modified>
</cp:coreProperties>
</file>