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97" r:id="rId3"/>
    <p:sldId id="285" r:id="rId4"/>
    <p:sldId id="286" r:id="rId5"/>
    <p:sldId id="284" r:id="rId6"/>
    <p:sldId id="287" r:id="rId7"/>
    <p:sldId id="274" r:id="rId8"/>
    <p:sldId id="277" r:id="rId9"/>
    <p:sldId id="273" r:id="rId10"/>
    <p:sldId id="290" r:id="rId11"/>
    <p:sldId id="289" r:id="rId12"/>
    <p:sldId id="288" r:id="rId13"/>
    <p:sldId id="266" r:id="rId14"/>
    <p:sldId id="291" r:id="rId15"/>
    <p:sldId id="280" r:id="rId16"/>
    <p:sldId id="281" r:id="rId17"/>
    <p:sldId id="292" r:id="rId18"/>
    <p:sldId id="270" r:id="rId19"/>
    <p:sldId id="272" r:id="rId20"/>
    <p:sldId id="293" r:id="rId21"/>
    <p:sldId id="282" r:id="rId22"/>
    <p:sldId id="296" r:id="rId23"/>
    <p:sldId id="283" r:id="rId24"/>
    <p:sldId id="295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7C8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54" autoAdjust="0"/>
    <p:restoredTop sz="90929"/>
  </p:normalViewPr>
  <p:slideViewPr>
    <p:cSldViewPr>
      <p:cViewPr varScale="1">
        <p:scale>
          <a:sx n="97" d="100"/>
          <a:sy n="97" d="100"/>
        </p:scale>
        <p:origin x="21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A95B90B0-7D04-49EB-8732-A8A022329FA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C12583C6-C125-44C4-A760-F58EDBC4FA8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24A48004-E358-4928-A7E5-74EF83F76D1B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B293833A-9E5D-4251-9001-2450AE7E464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0486" name="Rectangle 6">
            <a:extLst>
              <a:ext uri="{FF2B5EF4-FFF2-40B4-BE49-F238E27FC236}">
                <a16:creationId xmlns:a16="http://schemas.microsoft.com/office/drawing/2014/main" id="{0E9E615C-CCCB-47F0-A31C-8CE14499EFD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0487" name="Rectangle 7">
            <a:extLst>
              <a:ext uri="{FF2B5EF4-FFF2-40B4-BE49-F238E27FC236}">
                <a16:creationId xmlns:a16="http://schemas.microsoft.com/office/drawing/2014/main" id="{F408B4C4-C4A2-4880-8276-63A166B5D5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DBB5B31-B067-4D6C-860D-9453FF35890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33014DF-8518-4927-B13B-D934224DCC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0430D7-4375-4BCD-9756-F8ACD6300B80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1835322B-5B45-4A8F-A80E-006C273C167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E21C316-4DF0-49C2-B09D-8B14F3AF5C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формулировка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EF2D6C1-EAB8-41CC-B4EA-7D7B6A6729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07A6F7-10D6-4DBF-AC2F-4B0E5EC13ED8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82907D37-0491-4944-B1B5-CFD1A4A376C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DCEB078-41E4-4F3F-8B42-A2B46C9431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FE37C5-DC83-471B-8150-2CE1F42809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422067-1016-45A6-89C4-B741A358CC3A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C6491CFB-B3F9-49EB-BB2D-CD8F9615382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FE7BBA2C-7DC2-41E4-9842-680987CD07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FE22058-B444-48C8-A3C8-4279D6793D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11B3B6-F7C8-4942-8167-4270548663EE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D1AD8B0E-0D0E-4F75-B2D5-F81CBEE3B56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C9EB2728-B29B-4086-B47C-7AC76C68FC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CCA499-EBC3-4FC3-8695-6B270C5418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69ACC2-D78A-4606-96F6-9A75397717C5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75778" name="Rectangle 2">
            <a:extLst>
              <a:ext uri="{FF2B5EF4-FFF2-40B4-BE49-F238E27FC236}">
                <a16:creationId xmlns:a16="http://schemas.microsoft.com/office/drawing/2014/main" id="{6A76212F-D02F-4E4B-B38D-6D9A85A3B03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63EC7821-28D1-47BB-A6C8-9BE34CF82FD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E5600A0-1AA9-4D8A-BEFC-110BE30FD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92AC86-902F-4DD1-BC69-D282231D517E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2FB369A2-0709-4B7F-AEF8-36F228A6C6A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A7C6FFCE-3A22-4EF1-86C6-F30AF09C1E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6ADE398-E1DC-4049-962B-59A9BA169F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FB0D7A-AC0B-4A8D-BD12-570E4FC228B6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3212A56D-89A6-449E-AA32-E6A4837A79B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E1D965D2-C935-43AE-AE95-6FE14DD7998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33014DF-8518-4927-B13B-D934224DCC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0430D7-4375-4BCD-9756-F8ACD6300B80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1835322B-5B45-4A8F-A80E-006C273C16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E21C316-4DF0-49C2-B09D-8B14F3AF5C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формулировка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7740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9AB1B76-53E7-434D-ABF2-600E035926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037851-4839-4CFE-8DE4-BBBD476C0000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8A95950E-1858-4053-B5CE-C3AE0BEBA86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58F97C52-3750-4BF4-948F-ACB6C62E36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421BD88-E6FA-475F-AB18-40A2EF267C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D4F4BC-F122-41C5-AC8F-44A6147FBB4C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E3702CC6-5ED7-45AE-A3E3-0D73CE9D38F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C3E6FE99-A854-4656-BBE2-D266B766AC2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881859E-0B9D-4F77-875A-80207F2F2E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321F34-5BB0-4668-A09A-2366079D4D7B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F21EA0E4-45E0-4CE6-9047-5BA0B068F72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56B294A6-7375-4233-9F76-9D4583EB9D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BDF2603-71C7-4951-B817-E277551DA2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3A7E8D-8F09-42D1-BAFC-2D4E1C156A0B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6B908AE4-5830-4D12-8F98-99EE2E834BB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B632918A-3372-4FCE-86C2-C673595A276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1B3781A-4AC7-4274-9C30-D1FD556DEE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58FC74-4F80-491E-AFEA-4A9F820A11F0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0C9059BC-311D-44B6-88BE-6305AD7F731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A8C16FB5-EA37-4196-8C80-2E6D3DDC2C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8190E13-6605-4FCE-A064-2ED64EEA27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2D4C60-5CB0-4565-9D31-CC1B0874AB8F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11DCDCC8-30A0-4018-BD56-CC6D708588E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9E45EE7F-490C-41BA-A90E-BCEC79A7CBC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28143F5-EA4D-4352-B9C6-4D02C5B937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516CE4-EEE8-4567-BB3C-0E28F9F26BAF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072D0319-3711-423B-B655-795B65E1F59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7C0ECF9E-AF0F-48A1-BA18-0A5CD7BBE9F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7CE3CD-9E1E-43C5-AE43-05314706E5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D73CC3A-5C72-4FF6-9373-F6F6FE73FF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7401CE7-41B8-4F8D-98C2-3A54C8443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FCBD4DD-52AB-4D67-8B93-021173DF9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89B46C-138E-45B3-BADE-78D6FE60B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6AC5F1-1E9B-4BA7-837F-E3BE1F0F6D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4614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0EFDE1-A87D-4D57-81B9-445876330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56B92D3-566D-4B9E-89EA-697034379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D7ABF0-0DF5-43FA-8BC2-A105285EA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CD54673-532D-4CEF-9448-4AC80D4BC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B30E1C3-EB47-4277-9189-5FA10B3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129B14-B134-4ECA-9A9F-54026E7683F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7263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4E34844-D13E-434F-B978-2F4A936334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A8DF54F-A1E1-4EF3-BFC2-19096A914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CC830D-E3F1-4E4F-ABD6-67119D043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4AF618-8576-43AF-B821-C549EA5EC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F9CB0B6-3434-45CC-97CA-394F00F16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E03D45-FD10-495A-A532-AE2BA59E4E1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041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EE2B2C-8BAF-4C04-867F-16C66509B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1229E5-7F67-4CDC-80C8-7DD5CE7BB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23F8AF-5D74-48E6-88CD-A95F9A0B4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92AA66-69BA-463C-9D34-13F8E7C74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618477-38E7-4DA0-8FF5-B7D4E859F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3613D4-71D8-4D2C-AE2E-9E0BB710772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44943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79CBB4-30D3-4F69-96AE-566FD6E8D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4C7DE8A-C92C-4917-80C7-24C671C2D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9D5454-7C26-42F3-8000-56AF3F85D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2B51F0-40C3-4FF0-B471-C76FE7199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A9AF42-37F4-421E-B501-EBF05497E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83DEC9-0E52-4034-A06D-089F05C141B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704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67C8C3-5553-4916-9DD1-5261D93EB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07728D-BD0C-4491-9227-1EF9E7D926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8C2AFDE-AF6E-4548-B5A3-98D6778485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D602EF5-FADC-4A0A-AF2A-241417417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5ABC1B8-966A-4767-80D6-5A63E1FAF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837E099-563D-4D2F-9817-C5C390CC6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2DCD0-E8B1-487D-A7BA-4AEE5A7421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85075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3A103E-273C-441E-9BA7-E297BD3E3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90F3EA-5F75-4A3F-8E09-9F485C512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39F7130-F5FB-4E85-AAF9-44A78CC01D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360CBE1-2806-4447-9B73-304F8030A4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0BAC7E7-E965-4395-974B-229F96219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53B2FF9-A138-4F44-B336-22A9AECF4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A0475D5-4000-4F09-BAC6-0EBD0E3CF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C300B11-7F19-4DD4-A6EE-37716C2B0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786464-B7D1-4CEF-9587-21C89D3E19C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90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A5F7B3-F6EA-4B46-832F-B0084A019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8B36EAB-8B83-4591-B3C3-4BC1EB4E4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B382BD0-40FA-4CC3-8EAD-07AC70DC4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C6CDD1C-6DBB-4B64-8A2D-94E852A70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049E6A-915C-49EB-8E6D-79C852B73E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3045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9AD17B0-B443-40A0-8FCC-953186998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CB477FD-8B84-435F-A2C8-B9C9D378A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419C418-C647-41B0-9545-47EF2A893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E1BC2-5A84-4A64-A00C-A97C10EE6EF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9168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ABD0DD-D005-4F04-A62E-4949CD33A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B39BBC-6F5D-4385-8000-F1B0A1791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BC4E738-5780-443A-901E-386B4427A8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AFF22C-0083-46E6-BEE3-843C506B1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FDA4C3F-E120-4FE2-A686-FC58A8E12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7AFE0DF-9AD5-4DB1-B567-D5428C7ED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871D62-62B4-4456-92C1-A759A4EC68A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3508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BD0D31-51D4-427A-BB35-54DA14AB7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36D573C-963F-434A-8EF4-E52B270DF8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1F6892B-A6BF-4BCE-80F2-A7A640E650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6FD93B-8AC8-425C-B47E-4E9A2EC6A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D7757A2-BB2D-4224-B643-36AA71397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586C57B-E263-4B62-82B2-7B6B96F52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CD29EA-FF6A-4926-A1C2-0004BD8D43B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6953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AD1FCBD-09A9-41DB-809D-D12283131E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B09CCBE-A9C8-4AC0-96A9-0A73B4CAF0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DF36496-163E-43EF-9E4D-20923A078ED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5065F69-335B-401B-B2EF-E609693A9FD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5D0794A-1199-4A66-AEFE-6370F26BCB4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CEE342F-68C6-45D4-8A5D-6E3F372FC94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8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4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>
            <a:extLst>
              <a:ext uri="{FF2B5EF4-FFF2-40B4-BE49-F238E27FC236}">
                <a16:creationId xmlns:a16="http://schemas.microsoft.com/office/drawing/2014/main" id="{81B33FB2-043D-42A4-B950-699EAE940C0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452736"/>
            <a:ext cx="7772400" cy="1976264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Параллельность в пространстве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>
            <a:extLst>
              <a:ext uri="{FF2B5EF4-FFF2-40B4-BE49-F238E27FC236}">
                <a16:creationId xmlns:a16="http://schemas.microsoft.com/office/drawing/2014/main" id="{F3C9BA11-E331-4FED-8DD5-AF1041646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33400"/>
            <a:ext cx="8077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Сколько имеется пар параллельных прямых, содержащих ребра куба </a:t>
            </a:r>
            <a:r>
              <a:rPr lang="en-US" altLang="ru-RU" sz="2800" i="1" dirty="0"/>
              <a:t>A…D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r>
              <a:rPr lang="ru-RU" altLang="ru-RU" sz="2800" dirty="0"/>
              <a:t> </a:t>
            </a:r>
          </a:p>
        </p:txBody>
      </p:sp>
      <p:pic>
        <p:nvPicPr>
          <p:cNvPr id="65539" name="Picture 3">
            <a:extLst>
              <a:ext uri="{FF2B5EF4-FFF2-40B4-BE49-F238E27FC236}">
                <a16:creationId xmlns:a16="http://schemas.microsoft.com/office/drawing/2014/main" id="{59C8C4B8-5A59-4942-B8EB-24DD3CE4EA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676400"/>
            <a:ext cx="2971800" cy="280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5540" name="Group 4">
            <a:extLst>
              <a:ext uri="{FF2B5EF4-FFF2-40B4-BE49-F238E27FC236}">
                <a16:creationId xmlns:a16="http://schemas.microsoft.com/office/drawing/2014/main" id="{256CE80E-46B6-4C75-9177-35A439FDE71B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4495800"/>
            <a:ext cx="7162800" cy="1943100"/>
            <a:chOff x="672" y="2832"/>
            <a:chExt cx="4512" cy="1224"/>
          </a:xfrm>
        </p:grpSpPr>
        <p:sp>
          <p:nvSpPr>
            <p:cNvPr id="65541" name="Text Box 5">
              <a:extLst>
                <a:ext uri="{FF2B5EF4-FFF2-40B4-BE49-F238E27FC236}">
                  <a16:creationId xmlns:a16="http://schemas.microsoft.com/office/drawing/2014/main" id="{D8899AE3-F6AF-416F-B7B6-2990201C62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2832"/>
              <a:ext cx="4512" cy="1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Решение:</a:t>
              </a:r>
              <a:r>
                <a:rPr lang="ru-RU" altLang="ru-RU" sz="2800" dirty="0">
                  <a:solidFill>
                    <a:srgbClr val="FF7C80"/>
                  </a:solidFill>
                </a:rPr>
                <a:t> </a:t>
              </a:r>
              <a:r>
                <a:rPr lang="ru-RU" altLang="ru-RU" sz="2800" dirty="0"/>
                <a:t>Каждое ребро участвует в трех парах параллельных прямых. У куба имеется 12 ребер. Следовательно, искомое число пар параллельных прямых равно </a:t>
              </a:r>
            </a:p>
          </p:txBody>
        </p:sp>
        <p:graphicFrame>
          <p:nvGraphicFramePr>
            <p:cNvPr id="65542" name="Object 6">
              <a:extLst>
                <a:ext uri="{FF2B5EF4-FFF2-40B4-BE49-F238E27FC236}">
                  <a16:creationId xmlns:a16="http://schemas.microsoft.com/office/drawing/2014/main" id="{C75EA310-B303-4BBB-AB16-EE0F99F164E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600" y="3600"/>
            <a:ext cx="808" cy="4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282680" imgH="723600" progId="Equation.DSMT4">
                    <p:embed/>
                  </p:oleObj>
                </mc:Choice>
                <mc:Fallback>
                  <p:oleObj name="Equation" r:id="rId4" imgW="1282680" imgH="7236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00" y="3600"/>
                          <a:ext cx="808" cy="4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5543" name="Rectangle 7">
            <a:extLst>
              <a:ext uri="{FF2B5EF4-FFF2-40B4-BE49-F238E27FC236}">
                <a16:creationId xmlns:a16="http://schemas.microsoft.com/office/drawing/2014/main" id="{471067BE-6CDE-4B5B-B953-D89BDB24B70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>
            <a:extLst>
              <a:ext uri="{FF2B5EF4-FFF2-40B4-BE49-F238E27FC236}">
                <a16:creationId xmlns:a16="http://schemas.microsoft.com/office/drawing/2014/main" id="{3BB083C9-24F4-4518-AD0E-BED2096CD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600200"/>
            <a:ext cx="2971800" cy="280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515" name="Text Box 3">
            <a:extLst>
              <a:ext uri="{FF2B5EF4-FFF2-40B4-BE49-F238E27FC236}">
                <a16:creationId xmlns:a16="http://schemas.microsoft.com/office/drawing/2014/main" id="{8C74899E-98A5-4165-AC9C-15C3468DD8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181600"/>
            <a:ext cx="533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/>
              <a:t> </a:t>
            </a:r>
            <a:r>
              <a:rPr lang="en-US" altLang="ru-RU" i="1"/>
              <a:t>A</a:t>
            </a:r>
            <a:r>
              <a:rPr lang="en-US" altLang="ru-RU" baseline="-25000"/>
              <a:t>1</a:t>
            </a:r>
            <a:r>
              <a:rPr lang="en-US" altLang="ru-RU" i="1"/>
              <a:t>D</a:t>
            </a:r>
            <a:r>
              <a:rPr lang="en-US" altLang="ru-RU" baseline="-25000"/>
              <a:t>1</a:t>
            </a:r>
            <a:r>
              <a:rPr lang="en-US" altLang="ru-RU"/>
              <a:t>; </a:t>
            </a:r>
            <a:r>
              <a:rPr lang="en-US" altLang="ru-RU" i="1"/>
              <a:t>B</a:t>
            </a:r>
            <a:r>
              <a:rPr lang="en-US" altLang="ru-RU" baseline="-25000"/>
              <a:t>1</a:t>
            </a:r>
            <a:r>
              <a:rPr lang="en-US" altLang="ru-RU" i="1"/>
              <a:t>C</a:t>
            </a:r>
            <a:r>
              <a:rPr lang="en-US" altLang="ru-RU" baseline="-25000"/>
              <a:t>1</a:t>
            </a:r>
            <a:r>
              <a:rPr lang="en-US" altLang="ru-RU"/>
              <a:t>; </a:t>
            </a:r>
            <a:r>
              <a:rPr lang="en-US" altLang="ru-RU" i="1"/>
              <a:t>DD</a:t>
            </a:r>
            <a:r>
              <a:rPr lang="en-US" altLang="ru-RU" baseline="-25000"/>
              <a:t>1</a:t>
            </a:r>
            <a:r>
              <a:rPr lang="en-US" altLang="ru-RU"/>
              <a:t>; </a:t>
            </a:r>
            <a:r>
              <a:rPr lang="en-US" altLang="ru-RU" i="1"/>
              <a:t>CC</a:t>
            </a:r>
            <a:r>
              <a:rPr lang="en-US" altLang="ru-RU" baseline="-25000"/>
              <a:t>1</a:t>
            </a:r>
            <a:r>
              <a:rPr lang="en-US" altLang="ru-RU"/>
              <a:t>.</a:t>
            </a:r>
            <a:endParaRPr lang="ru-RU" altLang="ru-RU"/>
          </a:p>
        </p:txBody>
      </p:sp>
      <p:sp>
        <p:nvSpPr>
          <p:cNvPr id="64516" name="Text Box 4">
            <a:extLst>
              <a:ext uri="{FF2B5EF4-FFF2-40B4-BE49-F238E27FC236}">
                <a16:creationId xmlns:a16="http://schemas.microsoft.com/office/drawing/2014/main" id="{7B72C2E4-6BCB-4ADE-ADAC-B1065A1ED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305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Назовите прямые, проходящие через вершины куба </a:t>
            </a:r>
            <a:r>
              <a:rPr lang="en-US" altLang="ru-RU" sz="2800" i="1" dirty="0"/>
              <a:t>A…D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 и скрещивающиеся с  прямой </a:t>
            </a:r>
            <a:r>
              <a:rPr lang="en-US" altLang="ru-RU" sz="2800" i="1" dirty="0"/>
              <a:t>AB</a:t>
            </a:r>
            <a:r>
              <a:rPr lang="ru-RU" altLang="ru-RU" sz="2800" dirty="0"/>
              <a:t>.</a:t>
            </a:r>
          </a:p>
        </p:txBody>
      </p:sp>
      <p:sp>
        <p:nvSpPr>
          <p:cNvPr id="64517" name="Rectangle 5">
            <a:extLst>
              <a:ext uri="{FF2B5EF4-FFF2-40B4-BE49-F238E27FC236}">
                <a16:creationId xmlns:a16="http://schemas.microsoft.com/office/drawing/2014/main" id="{50382A5D-C6AB-4E28-AA18-3F9C05AA23F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3810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</a:t>
            </a:r>
            <a:r>
              <a:rPr lang="en-US" altLang="ru-RU" sz="3200">
                <a:solidFill>
                  <a:srgbClr val="FF3300"/>
                </a:solidFill>
              </a:rPr>
              <a:t> </a:t>
            </a:r>
            <a:r>
              <a:rPr lang="ru-RU" altLang="ru-RU" sz="3200">
                <a:solidFill>
                  <a:srgbClr val="FF3300"/>
                </a:solidFill>
              </a:rPr>
              <a:t>7</a:t>
            </a:r>
            <a:endParaRPr lang="ru-RU" altLang="ru-RU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>
            <a:extLst>
              <a:ext uri="{FF2B5EF4-FFF2-40B4-BE49-F238E27FC236}">
                <a16:creationId xmlns:a16="http://schemas.microsoft.com/office/drawing/2014/main" id="{59AEB355-E5DF-47C8-B4E9-DCAF0C09FA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524000"/>
            <a:ext cx="2971800" cy="280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2467" name="Group 3">
            <a:extLst>
              <a:ext uri="{FF2B5EF4-FFF2-40B4-BE49-F238E27FC236}">
                <a16:creationId xmlns:a16="http://schemas.microsoft.com/office/drawing/2014/main" id="{48FB218D-5955-4AF3-B55E-2BC1FB661723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4495800"/>
            <a:ext cx="7162800" cy="1790700"/>
            <a:chOff x="672" y="2832"/>
            <a:chExt cx="4512" cy="1128"/>
          </a:xfrm>
        </p:grpSpPr>
        <p:sp>
          <p:nvSpPr>
            <p:cNvPr id="62468" name="Text Box 4">
              <a:extLst>
                <a:ext uri="{FF2B5EF4-FFF2-40B4-BE49-F238E27FC236}">
                  <a16:creationId xmlns:a16="http://schemas.microsoft.com/office/drawing/2014/main" id="{97E42DA8-D855-482C-865B-923D801FFE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2832"/>
              <a:ext cx="4512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Решение:</a:t>
              </a:r>
              <a:r>
                <a:rPr lang="ru-RU" altLang="ru-RU" dirty="0">
                  <a:solidFill>
                    <a:srgbClr val="FF7C80"/>
                  </a:solidFill>
                </a:rPr>
                <a:t> </a:t>
              </a:r>
              <a:r>
                <a:rPr lang="ru-RU" altLang="ru-RU" dirty="0"/>
                <a:t>Каждое ребро участвует в четырех парах скрещивающихся прямых. У куба имеется 12 ребер. Следовательно, искомое число пар параллельных прямых равно </a:t>
              </a:r>
            </a:p>
          </p:txBody>
        </p:sp>
        <p:graphicFrame>
          <p:nvGraphicFramePr>
            <p:cNvPr id="62469" name="Object 5">
              <a:extLst>
                <a:ext uri="{FF2B5EF4-FFF2-40B4-BE49-F238E27FC236}">
                  <a16:creationId xmlns:a16="http://schemas.microsoft.com/office/drawing/2014/main" id="{E6106789-1642-472C-942F-17C6C878DC3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952" y="3504"/>
            <a:ext cx="840" cy="4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333440" imgH="723600" progId="Equation.DSMT4">
                    <p:embed/>
                  </p:oleObj>
                </mc:Choice>
                <mc:Fallback>
                  <p:oleObj name="Equation" r:id="rId3" imgW="1333440" imgH="7236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52" y="3504"/>
                          <a:ext cx="840" cy="4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2470" name="Text Box 6">
            <a:extLst>
              <a:ext uri="{FF2B5EF4-FFF2-40B4-BE49-F238E27FC236}">
                <a16:creationId xmlns:a16="http://schemas.microsoft.com/office/drawing/2014/main" id="{BE1C7EB0-86F9-4E68-94D1-911B2FD82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33400"/>
            <a:ext cx="7391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Сколько имеется пар скрещивающихся прямых, содержащих ребра куба </a:t>
            </a:r>
            <a:r>
              <a:rPr lang="en-US" altLang="ru-RU" sz="2800" i="1" dirty="0"/>
              <a:t>A…D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? </a:t>
            </a:r>
          </a:p>
        </p:txBody>
      </p:sp>
      <p:sp>
        <p:nvSpPr>
          <p:cNvPr id="62471" name="Rectangle 7">
            <a:extLst>
              <a:ext uri="{FF2B5EF4-FFF2-40B4-BE49-F238E27FC236}">
                <a16:creationId xmlns:a16="http://schemas.microsoft.com/office/drawing/2014/main" id="{B79C52B6-82C1-4905-851A-02CDCA6A8F2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</a:t>
            </a:r>
            <a:r>
              <a:rPr lang="en-US" altLang="ru-RU" sz="3200">
                <a:solidFill>
                  <a:srgbClr val="FF3300"/>
                </a:solidFill>
              </a:rPr>
              <a:t> </a:t>
            </a:r>
            <a:r>
              <a:rPr lang="ru-RU" altLang="ru-RU" sz="3200">
                <a:solidFill>
                  <a:srgbClr val="FF3300"/>
                </a:solidFill>
              </a:rPr>
              <a:t>8</a:t>
            </a:r>
            <a:endParaRPr lang="ru-RU" altLang="ru-RU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2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026">
            <a:extLst>
              <a:ext uri="{FF2B5EF4-FFF2-40B4-BE49-F238E27FC236}">
                <a16:creationId xmlns:a16="http://schemas.microsoft.com/office/drawing/2014/main" id="{52670139-3C68-487E-8ECC-760088F435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828800"/>
            <a:ext cx="339725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1" name="Text Box 1027">
            <a:extLst>
              <a:ext uri="{FF2B5EF4-FFF2-40B4-BE49-F238E27FC236}">
                <a16:creationId xmlns:a16="http://schemas.microsoft.com/office/drawing/2014/main" id="{3E86ED6B-5486-41BA-BA9E-9B6D3B418B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09600"/>
            <a:ext cx="8153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Являются ли параллельными прямые </a:t>
            </a:r>
            <a:r>
              <a:rPr lang="en-US" altLang="ru-RU" sz="2800" i="1" dirty="0"/>
              <a:t>AB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CD</a:t>
            </a:r>
            <a:r>
              <a:rPr lang="ru-RU" altLang="ru-RU" sz="2800" dirty="0"/>
              <a:t>, проходящие через вершины тетраэдра </a:t>
            </a:r>
            <a:r>
              <a:rPr lang="en-US" altLang="ru-RU" sz="2800" i="1" dirty="0"/>
              <a:t>ABCD</a:t>
            </a:r>
            <a:r>
              <a:rPr lang="ru-RU" altLang="ru-RU" sz="2800" dirty="0"/>
              <a:t>?</a:t>
            </a:r>
          </a:p>
        </p:txBody>
      </p:sp>
      <p:sp>
        <p:nvSpPr>
          <p:cNvPr id="12292" name="Text Box 1028">
            <a:extLst>
              <a:ext uri="{FF2B5EF4-FFF2-40B4-BE49-F238E27FC236}">
                <a16:creationId xmlns:a16="http://schemas.microsoft.com/office/drawing/2014/main" id="{3B717778-6D36-4F40-9339-A074F87AB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334000"/>
            <a:ext cx="5638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/>
              <a:t> Нет.</a:t>
            </a:r>
          </a:p>
        </p:txBody>
      </p:sp>
      <p:sp>
        <p:nvSpPr>
          <p:cNvPr id="12294" name="Rectangle 1030">
            <a:extLst>
              <a:ext uri="{FF2B5EF4-FFF2-40B4-BE49-F238E27FC236}">
                <a16:creationId xmlns:a16="http://schemas.microsoft.com/office/drawing/2014/main" id="{BE51E5F4-546E-47C9-8E29-43D128B08F8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9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>
            <a:extLst>
              <a:ext uri="{FF2B5EF4-FFF2-40B4-BE49-F238E27FC236}">
                <a16:creationId xmlns:a16="http://schemas.microsoft.com/office/drawing/2014/main" id="{0689C920-A115-49D8-8888-248422AA02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905000"/>
            <a:ext cx="339725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587" name="Text Box 3">
            <a:extLst>
              <a:ext uri="{FF2B5EF4-FFF2-40B4-BE49-F238E27FC236}">
                <a16:creationId xmlns:a16="http://schemas.microsoft.com/office/drawing/2014/main" id="{F9E765C7-7234-4077-8409-3AA74C744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458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 тетраэдре </a:t>
            </a:r>
            <a:r>
              <a:rPr lang="en-US" altLang="ru-RU" sz="2800" i="1" dirty="0"/>
              <a:t>ABCD</a:t>
            </a:r>
            <a:r>
              <a:rPr lang="ru-RU" altLang="ru-RU" sz="2800" i="1" dirty="0"/>
              <a:t> </a:t>
            </a:r>
            <a:r>
              <a:rPr lang="ru-RU" altLang="ru-RU" sz="2800" dirty="0"/>
              <a:t>укажите пары скрещивающихся ребер.</a:t>
            </a:r>
          </a:p>
        </p:txBody>
      </p:sp>
      <p:sp>
        <p:nvSpPr>
          <p:cNvPr id="67588" name="Text Box 4">
            <a:extLst>
              <a:ext uri="{FF2B5EF4-FFF2-40B4-BE49-F238E27FC236}">
                <a16:creationId xmlns:a16="http://schemas.microsoft.com/office/drawing/2014/main" id="{8BB9D885-DD11-4137-8E41-888A63A41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334000"/>
            <a:ext cx="6858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rgbClr val="FF7C80"/>
                </a:solidFill>
              </a:rPr>
              <a:t> </a:t>
            </a:r>
            <a:r>
              <a:rPr lang="en-US" altLang="ru-RU" sz="2800" i="1"/>
              <a:t>AB </a:t>
            </a:r>
            <a:r>
              <a:rPr lang="ru-RU" altLang="ru-RU" sz="2800"/>
              <a:t>и </a:t>
            </a:r>
            <a:r>
              <a:rPr lang="en-US" altLang="ru-RU" sz="2800" i="1"/>
              <a:t>CD</a:t>
            </a:r>
            <a:r>
              <a:rPr lang="en-US" altLang="ru-RU" sz="2800"/>
              <a:t>; </a:t>
            </a:r>
            <a:r>
              <a:rPr lang="en-US" altLang="ru-RU" sz="2800" i="1"/>
              <a:t>BC </a:t>
            </a:r>
            <a:r>
              <a:rPr lang="ru-RU" altLang="ru-RU" sz="2800"/>
              <a:t>и </a:t>
            </a:r>
            <a:r>
              <a:rPr lang="en-US" altLang="ru-RU" sz="2800" i="1"/>
              <a:t>AD</a:t>
            </a:r>
            <a:r>
              <a:rPr lang="en-US" altLang="ru-RU" sz="2800"/>
              <a:t>; </a:t>
            </a:r>
            <a:r>
              <a:rPr lang="en-US" altLang="ru-RU" sz="2800" i="1"/>
              <a:t>AC </a:t>
            </a:r>
            <a:r>
              <a:rPr lang="ru-RU" altLang="ru-RU" sz="2800"/>
              <a:t>и </a:t>
            </a:r>
            <a:r>
              <a:rPr lang="en-US" altLang="ru-RU" sz="2800" i="1"/>
              <a:t>BD</a:t>
            </a:r>
            <a:r>
              <a:rPr lang="en-US" altLang="ru-RU" sz="2800"/>
              <a:t>.</a:t>
            </a:r>
            <a:endParaRPr lang="ru-RU" altLang="ru-RU" sz="2800"/>
          </a:p>
        </p:txBody>
      </p:sp>
      <p:sp>
        <p:nvSpPr>
          <p:cNvPr id="67589" name="Rectangle 5">
            <a:extLst>
              <a:ext uri="{FF2B5EF4-FFF2-40B4-BE49-F238E27FC236}">
                <a16:creationId xmlns:a16="http://schemas.microsoft.com/office/drawing/2014/main" id="{8E050689-F030-4477-B836-90D3BBE0AB2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10</a:t>
            </a:r>
            <a:endParaRPr lang="ru-RU" altLang="ru-RU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Text Box 6">
            <a:extLst>
              <a:ext uri="{FF2B5EF4-FFF2-40B4-BE49-F238E27FC236}">
                <a16:creationId xmlns:a16="http://schemas.microsoft.com/office/drawing/2014/main" id="{F1B54418-6730-4318-A5BB-C651B53169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10200"/>
            <a:ext cx="5638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/>
              <a:t> </a:t>
            </a:r>
            <a:r>
              <a:rPr lang="en-US" altLang="ru-RU" sz="2800" i="1"/>
              <a:t>BB</a:t>
            </a:r>
            <a:r>
              <a:rPr lang="en-US" altLang="ru-RU" sz="2800" baseline="-25000"/>
              <a:t>1</a:t>
            </a:r>
            <a:r>
              <a:rPr lang="en-US" altLang="ru-RU" sz="2800"/>
              <a:t>, </a:t>
            </a:r>
            <a:r>
              <a:rPr lang="en-US" altLang="ru-RU" sz="2800" i="1"/>
              <a:t>CC</a:t>
            </a:r>
            <a:r>
              <a:rPr lang="en-US" altLang="ru-RU" sz="2800" baseline="-25000"/>
              <a:t>1</a:t>
            </a:r>
            <a:r>
              <a:rPr lang="en-US" altLang="ru-RU" sz="2800"/>
              <a:t>.</a:t>
            </a:r>
            <a:endParaRPr lang="ru-RU" altLang="ru-RU" sz="2800" i="1">
              <a:solidFill>
                <a:srgbClr val="33CC33"/>
              </a:solidFill>
            </a:endParaRPr>
          </a:p>
        </p:txBody>
      </p:sp>
      <p:pic>
        <p:nvPicPr>
          <p:cNvPr id="50184" name="Picture 8">
            <a:extLst>
              <a:ext uri="{FF2B5EF4-FFF2-40B4-BE49-F238E27FC236}">
                <a16:creationId xmlns:a16="http://schemas.microsoft.com/office/drawing/2014/main" id="{333159CE-646E-44AC-B0BE-4D85DFDFE2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057400"/>
            <a:ext cx="2700338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185" name="Rectangle 9">
            <a:extLst>
              <a:ext uri="{FF2B5EF4-FFF2-40B4-BE49-F238E27FC236}">
                <a16:creationId xmlns:a16="http://schemas.microsoft.com/office/drawing/2014/main" id="{01366ABB-0205-457E-A133-EA0AB790F0E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r>
              <a:rPr lang="ru-RU" altLang="ru-RU" sz="3600">
                <a:solidFill>
                  <a:srgbClr val="FF3300"/>
                </a:solidFill>
              </a:rPr>
              <a:t>1</a:t>
            </a:r>
            <a:endParaRPr lang="ru-RU" altLang="ru-RU"/>
          </a:p>
        </p:txBody>
      </p:sp>
      <p:sp>
        <p:nvSpPr>
          <p:cNvPr id="50186" name="Text Box 10">
            <a:extLst>
              <a:ext uri="{FF2B5EF4-FFF2-40B4-BE49-F238E27FC236}">
                <a16:creationId xmlns:a16="http://schemas.microsoft.com/office/drawing/2014/main" id="{3BB0E737-E0F5-47BD-AF90-5849A5E21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10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Назовите прямые, проходящие через вершины треугольной призмы </a:t>
            </a:r>
            <a:r>
              <a:rPr lang="en-US" altLang="ru-RU" sz="2800" i="1" dirty="0"/>
              <a:t>ABCA</a:t>
            </a:r>
            <a:r>
              <a:rPr lang="ru-RU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 и параллельные прямой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2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34" name="Group 10">
            <a:extLst>
              <a:ext uri="{FF2B5EF4-FFF2-40B4-BE49-F238E27FC236}">
                <a16:creationId xmlns:a16="http://schemas.microsoft.com/office/drawing/2014/main" id="{0145FAF3-A5A2-4020-AB18-683CC4AFD73F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4419600"/>
            <a:ext cx="8458200" cy="2247900"/>
            <a:chOff x="240" y="2784"/>
            <a:chExt cx="5328" cy="1416"/>
          </a:xfrm>
        </p:grpSpPr>
        <p:sp>
          <p:nvSpPr>
            <p:cNvPr id="52227" name="Text Box 3">
              <a:extLst>
                <a:ext uri="{FF2B5EF4-FFF2-40B4-BE49-F238E27FC236}">
                  <a16:creationId xmlns:a16="http://schemas.microsoft.com/office/drawing/2014/main" id="{CAF39D75-2268-49D6-B68E-9577485B18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784"/>
              <a:ext cx="5328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Решение:</a:t>
              </a:r>
              <a:r>
                <a:rPr lang="ru-RU" altLang="ru-RU" dirty="0">
                  <a:solidFill>
                    <a:srgbClr val="FF7C80"/>
                  </a:solidFill>
                </a:rPr>
                <a:t> </a:t>
              </a:r>
              <a:r>
                <a:rPr lang="ru-RU" altLang="ru-RU" dirty="0"/>
                <a:t>Каждое ребро оснований участвует в одной паре параллельных прямых. Каждое боковое ребро участвует в двух парах параллельных прямых. Следовательно, искомое число пар параллельных прямых равно </a:t>
              </a:r>
            </a:p>
          </p:txBody>
        </p:sp>
        <p:graphicFrame>
          <p:nvGraphicFramePr>
            <p:cNvPr id="52228" name="Object 4">
              <a:extLst>
                <a:ext uri="{FF2B5EF4-FFF2-40B4-BE49-F238E27FC236}">
                  <a16:creationId xmlns:a16="http://schemas.microsoft.com/office/drawing/2014/main" id="{900C0E50-D940-4CE0-ABAD-7E453588B52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196" y="3504"/>
            <a:ext cx="952" cy="4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511280" imgH="723600" progId="Equation.DSMT4">
                    <p:embed/>
                  </p:oleObj>
                </mc:Choice>
                <mc:Fallback>
                  <p:oleObj name="Equation" r:id="rId3" imgW="1511280" imgH="723600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6" y="3504"/>
                          <a:ext cx="952" cy="4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2229" name="Text Box 5">
              <a:extLst>
                <a:ext uri="{FF2B5EF4-FFF2-40B4-BE49-F238E27FC236}">
                  <a16:creationId xmlns:a16="http://schemas.microsoft.com/office/drawing/2014/main" id="{AFD7E32A-207A-4A8E-9511-DE1B553811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840"/>
              <a:ext cx="35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  <a:r>
                <a:rPr lang="ru-RU" altLang="ru-RU"/>
                <a:t> </a:t>
              </a:r>
              <a:endParaRPr lang="ru-RU" altLang="ru-RU">
                <a:solidFill>
                  <a:srgbClr val="33CC33"/>
                </a:solidFill>
              </a:endParaRPr>
            </a:p>
          </p:txBody>
        </p:sp>
        <p:graphicFrame>
          <p:nvGraphicFramePr>
            <p:cNvPr id="52230" name="Object 6">
              <a:extLst>
                <a:ext uri="{FF2B5EF4-FFF2-40B4-BE49-F238E27FC236}">
                  <a16:creationId xmlns:a16="http://schemas.microsoft.com/office/drawing/2014/main" id="{351BEB25-591F-4BA6-B174-B111416095B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84" y="3744"/>
            <a:ext cx="952" cy="4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1511280" imgH="723600" progId="Equation.DSMT4">
                    <p:embed/>
                  </p:oleObj>
                </mc:Choice>
                <mc:Fallback>
                  <p:oleObj name="Equation" r:id="rId5" imgW="1511280" imgH="7236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84" y="3744"/>
                          <a:ext cx="952" cy="4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52231" name="Picture 7">
            <a:extLst>
              <a:ext uri="{FF2B5EF4-FFF2-40B4-BE49-F238E27FC236}">
                <a16:creationId xmlns:a16="http://schemas.microsoft.com/office/drawing/2014/main" id="{B203E323-BEB1-4C0A-82AB-98F9BA7871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524000"/>
            <a:ext cx="2700338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232" name="Rectangle 8">
            <a:extLst>
              <a:ext uri="{FF2B5EF4-FFF2-40B4-BE49-F238E27FC236}">
                <a16:creationId xmlns:a16="http://schemas.microsoft.com/office/drawing/2014/main" id="{B8A912F4-C73F-4EBB-B58D-3AAEC041E9B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r>
              <a:rPr lang="ru-RU" altLang="ru-RU" sz="3600">
                <a:solidFill>
                  <a:srgbClr val="FF3300"/>
                </a:solidFill>
              </a:rPr>
              <a:t>2</a:t>
            </a:r>
            <a:endParaRPr lang="ru-RU" altLang="ru-RU"/>
          </a:p>
        </p:txBody>
      </p:sp>
      <p:sp>
        <p:nvSpPr>
          <p:cNvPr id="52233" name="Text Box 9">
            <a:extLst>
              <a:ext uri="{FF2B5EF4-FFF2-40B4-BE49-F238E27FC236}">
                <a16:creationId xmlns:a16="http://schemas.microsoft.com/office/drawing/2014/main" id="{9074CF5C-42D8-45D7-B085-690A3D8DE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10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Сколько имеется пар параллельных прямых, содержащих ребра правильной треугольной призмы</a:t>
            </a:r>
            <a:r>
              <a:rPr lang="en-US" altLang="ru-RU" sz="2800" dirty="0"/>
              <a:t>?</a:t>
            </a:r>
            <a:endParaRPr lang="ru-RU" alt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>
            <a:extLst>
              <a:ext uri="{FF2B5EF4-FFF2-40B4-BE49-F238E27FC236}">
                <a16:creationId xmlns:a16="http://schemas.microsoft.com/office/drawing/2014/main" id="{875DCDE4-0CE4-43C8-B123-4B1DD0DCE0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Сколько имеется пар скрещивающихся прямых, содержащих ребра правильной треугольной призмы? </a:t>
            </a:r>
          </a:p>
        </p:txBody>
      </p:sp>
      <p:pic>
        <p:nvPicPr>
          <p:cNvPr id="68611" name="Picture 3">
            <a:extLst>
              <a:ext uri="{FF2B5EF4-FFF2-40B4-BE49-F238E27FC236}">
                <a16:creationId xmlns:a16="http://schemas.microsoft.com/office/drawing/2014/main" id="{D8CA0105-7C06-46F9-AEB9-EB9D02CB52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600200"/>
            <a:ext cx="2701925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8612" name="Group 4">
            <a:extLst>
              <a:ext uri="{FF2B5EF4-FFF2-40B4-BE49-F238E27FC236}">
                <a16:creationId xmlns:a16="http://schemas.microsoft.com/office/drawing/2014/main" id="{36413422-41AE-43F7-A70D-44E2F42800E9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4724400"/>
            <a:ext cx="8610600" cy="1790700"/>
            <a:chOff x="240" y="2976"/>
            <a:chExt cx="5424" cy="1128"/>
          </a:xfrm>
        </p:grpSpPr>
        <p:sp>
          <p:nvSpPr>
            <p:cNvPr id="68613" name="Text Box 5">
              <a:extLst>
                <a:ext uri="{FF2B5EF4-FFF2-40B4-BE49-F238E27FC236}">
                  <a16:creationId xmlns:a16="http://schemas.microsoft.com/office/drawing/2014/main" id="{2597493A-7C2D-4244-A881-C258C1270C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976"/>
              <a:ext cx="5424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Решение:</a:t>
              </a:r>
              <a:r>
                <a:rPr lang="ru-RU" altLang="ru-RU" dirty="0">
                  <a:solidFill>
                    <a:srgbClr val="FF7C80"/>
                  </a:solidFill>
                </a:rPr>
                <a:t> </a:t>
              </a:r>
              <a:r>
                <a:rPr lang="ru-RU" altLang="ru-RU" dirty="0"/>
                <a:t>Для каждого ребра оснований имеется три ребра, с ним скрещивающихся. Для каждого бокового ребра имеется два ребра, с ним скрещивающихся. Следовательно, искомое число пар скрещивающихся прямых равно </a:t>
              </a:r>
            </a:p>
          </p:txBody>
        </p:sp>
        <p:graphicFrame>
          <p:nvGraphicFramePr>
            <p:cNvPr id="68614" name="Object 6">
              <a:extLst>
                <a:ext uri="{FF2B5EF4-FFF2-40B4-BE49-F238E27FC236}">
                  <a16:creationId xmlns:a16="http://schemas.microsoft.com/office/drawing/2014/main" id="{C3C02ADA-F480-4E9D-9324-1AB1533C6B1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312" y="3648"/>
            <a:ext cx="1200" cy="4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904760" imgH="723600" progId="Equation.DSMT4">
                    <p:embed/>
                  </p:oleObj>
                </mc:Choice>
                <mc:Fallback>
                  <p:oleObj name="Equation" r:id="rId3" imgW="1904760" imgH="7236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2" y="3648"/>
                          <a:ext cx="1200" cy="4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8615" name="Rectangle 7">
            <a:extLst>
              <a:ext uri="{FF2B5EF4-FFF2-40B4-BE49-F238E27FC236}">
                <a16:creationId xmlns:a16="http://schemas.microsoft.com/office/drawing/2014/main" id="{4D6C3F49-C5BE-4647-9CBF-54BAE778D85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</a:t>
            </a:r>
            <a:r>
              <a:rPr lang="en-US" altLang="ru-RU" sz="3200">
                <a:solidFill>
                  <a:srgbClr val="FF3300"/>
                </a:solidFill>
              </a:rPr>
              <a:t> </a:t>
            </a:r>
            <a:r>
              <a:rPr lang="ru-RU" altLang="ru-RU" sz="3200">
                <a:solidFill>
                  <a:srgbClr val="FF3300"/>
                </a:solidFill>
              </a:rPr>
              <a:t>13</a:t>
            </a:r>
            <a:endParaRPr lang="ru-RU" altLang="ru-RU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>
            <a:extLst>
              <a:ext uri="{FF2B5EF4-FFF2-40B4-BE49-F238E27FC236}">
                <a16:creationId xmlns:a16="http://schemas.microsoft.com/office/drawing/2014/main" id="{A940B53F-8C68-4B48-B3D3-C709DFE30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410200"/>
            <a:ext cx="533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/>
              <a:t> </a:t>
            </a:r>
            <a:r>
              <a:rPr lang="en-US" altLang="ru-RU" sz="2800" i="1"/>
              <a:t>A</a:t>
            </a:r>
            <a:r>
              <a:rPr lang="en-US" altLang="ru-RU" sz="2800" baseline="-25000"/>
              <a:t>1</a:t>
            </a:r>
            <a:r>
              <a:rPr lang="en-US" altLang="ru-RU" sz="2800" i="1"/>
              <a:t>B</a:t>
            </a:r>
            <a:r>
              <a:rPr lang="en-US" altLang="ru-RU" sz="2800" baseline="-25000"/>
              <a:t>1</a:t>
            </a:r>
            <a:r>
              <a:rPr lang="en-US" altLang="ru-RU" sz="2800"/>
              <a:t>; </a:t>
            </a:r>
            <a:r>
              <a:rPr lang="en-US" altLang="ru-RU" sz="2800" i="1"/>
              <a:t>DE</a:t>
            </a:r>
            <a:r>
              <a:rPr lang="en-US" altLang="ru-RU" sz="2800"/>
              <a:t>; </a:t>
            </a:r>
            <a:r>
              <a:rPr lang="en-US" altLang="ru-RU" sz="2800" i="1"/>
              <a:t>D</a:t>
            </a:r>
            <a:r>
              <a:rPr lang="en-US" altLang="ru-RU" sz="2800" baseline="-25000"/>
              <a:t>1</a:t>
            </a:r>
            <a:r>
              <a:rPr lang="en-US" altLang="ru-RU" sz="2800" i="1"/>
              <a:t>E</a:t>
            </a:r>
            <a:r>
              <a:rPr lang="en-US" altLang="ru-RU" sz="2800" baseline="-25000"/>
              <a:t>1</a:t>
            </a:r>
            <a:r>
              <a:rPr lang="en-US" altLang="ru-RU" sz="2800"/>
              <a:t>; </a:t>
            </a:r>
            <a:r>
              <a:rPr lang="en-US" altLang="ru-RU" sz="2800" i="1"/>
              <a:t>CF</a:t>
            </a:r>
            <a:r>
              <a:rPr lang="en-US" altLang="ru-RU" sz="2800"/>
              <a:t>; </a:t>
            </a:r>
            <a:r>
              <a:rPr lang="en-US" altLang="ru-RU" sz="2800" i="1"/>
              <a:t>C</a:t>
            </a:r>
            <a:r>
              <a:rPr lang="en-US" altLang="ru-RU" sz="2800" baseline="-25000"/>
              <a:t>1</a:t>
            </a:r>
            <a:r>
              <a:rPr lang="en-US" altLang="ru-RU" sz="2800" i="1"/>
              <a:t>F</a:t>
            </a:r>
            <a:r>
              <a:rPr lang="en-US" altLang="ru-RU" sz="2800" baseline="-25000"/>
              <a:t>1</a:t>
            </a:r>
            <a:r>
              <a:rPr lang="ru-RU" altLang="ru-RU" sz="2800"/>
              <a:t>.</a:t>
            </a:r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C2EA49A8-FDB2-40C5-BC75-09FFAC2476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09600"/>
            <a:ext cx="8534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Назовите прямые, проходящие через вершины правильной шестиугольной призмы, параллельные прямой </a:t>
            </a:r>
            <a:r>
              <a:rPr lang="en-US" altLang="ru-RU" sz="2800" i="1" dirty="0"/>
              <a:t>AB</a:t>
            </a:r>
            <a:r>
              <a:rPr lang="ru-RU" altLang="ru-RU" sz="2800" dirty="0"/>
              <a:t>.</a:t>
            </a:r>
          </a:p>
        </p:txBody>
      </p:sp>
      <p:pic>
        <p:nvPicPr>
          <p:cNvPr id="17413" name="Picture 5">
            <a:extLst>
              <a:ext uri="{FF2B5EF4-FFF2-40B4-BE49-F238E27FC236}">
                <a16:creationId xmlns:a16="http://schemas.microsoft.com/office/drawing/2014/main" id="{9C3B2F0C-9236-4F67-9F19-5D644A9956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057400"/>
            <a:ext cx="4071938" cy="312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4" name="Rectangle 6">
            <a:extLst>
              <a:ext uri="{FF2B5EF4-FFF2-40B4-BE49-F238E27FC236}">
                <a16:creationId xmlns:a16="http://schemas.microsoft.com/office/drawing/2014/main" id="{B6CF9EC1-070F-4494-812A-807562FB14E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r>
              <a:rPr lang="ru-RU" altLang="ru-RU" sz="3600">
                <a:solidFill>
                  <a:srgbClr val="FF3300"/>
                </a:solidFill>
              </a:rPr>
              <a:t>4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11F62AAA-8BC6-4796-AFC5-8D60363D6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8686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/>
              <a:t>	Сколько имеется пар параллельных прямых, содержащих ребра правильной шестиугольной призмы</a:t>
            </a:r>
            <a:r>
              <a:rPr lang="en-US" altLang="ru-RU" sz="2800" dirty="0"/>
              <a:t>.</a:t>
            </a:r>
            <a:r>
              <a:rPr lang="ru-RU" altLang="ru-RU" sz="2800" dirty="0"/>
              <a:t> </a:t>
            </a:r>
          </a:p>
        </p:txBody>
      </p:sp>
      <p:pic>
        <p:nvPicPr>
          <p:cNvPr id="19459" name="Picture 3">
            <a:extLst>
              <a:ext uri="{FF2B5EF4-FFF2-40B4-BE49-F238E27FC236}">
                <a16:creationId xmlns:a16="http://schemas.microsoft.com/office/drawing/2014/main" id="{D71FE3F1-7558-4DAF-9F4A-32F3BBDC6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371600"/>
            <a:ext cx="4071938" cy="312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9468" name="Group 12">
            <a:extLst>
              <a:ext uri="{FF2B5EF4-FFF2-40B4-BE49-F238E27FC236}">
                <a16:creationId xmlns:a16="http://schemas.microsoft.com/office/drawing/2014/main" id="{58F2D4EE-CE51-4AB7-A3E3-68BFB25FC12C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4419600"/>
            <a:ext cx="8458200" cy="2247900"/>
            <a:chOff x="240" y="2784"/>
            <a:chExt cx="5328" cy="1416"/>
          </a:xfrm>
        </p:grpSpPr>
        <p:sp>
          <p:nvSpPr>
            <p:cNvPr id="19463" name="Text Box 7">
              <a:extLst>
                <a:ext uri="{FF2B5EF4-FFF2-40B4-BE49-F238E27FC236}">
                  <a16:creationId xmlns:a16="http://schemas.microsoft.com/office/drawing/2014/main" id="{2EFCE7BD-E3DF-4CB8-8EFC-55398FBA7D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840"/>
              <a:ext cx="35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  <a:r>
                <a:rPr lang="ru-RU" altLang="ru-RU"/>
                <a:t> </a:t>
              </a:r>
              <a:endParaRPr lang="ru-RU" altLang="ru-RU">
                <a:solidFill>
                  <a:srgbClr val="33CC33"/>
                </a:solidFill>
              </a:endParaRPr>
            </a:p>
          </p:txBody>
        </p:sp>
        <p:sp>
          <p:nvSpPr>
            <p:cNvPr id="19461" name="Text Box 5">
              <a:extLst>
                <a:ext uri="{FF2B5EF4-FFF2-40B4-BE49-F238E27FC236}">
                  <a16:creationId xmlns:a16="http://schemas.microsoft.com/office/drawing/2014/main" id="{FF01C862-186C-45C0-9528-509EBB9B18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784"/>
              <a:ext cx="5328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Решение:</a:t>
              </a:r>
              <a:r>
                <a:rPr lang="ru-RU" altLang="ru-RU" dirty="0">
                  <a:solidFill>
                    <a:srgbClr val="FF7C80"/>
                  </a:solidFill>
                </a:rPr>
                <a:t> </a:t>
              </a:r>
              <a:r>
                <a:rPr lang="ru-RU" altLang="ru-RU" dirty="0"/>
                <a:t>Каждое ребро оснований участвует в трех парах параллельных прямых. Каждое боковое ребро участвует в пяти парах параллельных прямых. Следовательно, искомое число пар параллельных прямых равно </a:t>
              </a:r>
            </a:p>
          </p:txBody>
        </p:sp>
        <p:graphicFrame>
          <p:nvGraphicFramePr>
            <p:cNvPr id="19462" name="Object 6">
              <a:extLst>
                <a:ext uri="{FF2B5EF4-FFF2-40B4-BE49-F238E27FC236}">
                  <a16:creationId xmlns:a16="http://schemas.microsoft.com/office/drawing/2014/main" id="{8CDF1732-EDCB-4FEB-BCAB-AA91C5FF12B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024" y="3504"/>
            <a:ext cx="1296" cy="4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057400" imgH="723600" progId="Equation.DSMT4">
                    <p:embed/>
                  </p:oleObj>
                </mc:Choice>
                <mc:Fallback>
                  <p:oleObj name="Equation" r:id="rId4" imgW="2057400" imgH="7236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4" y="3504"/>
                          <a:ext cx="1296" cy="4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464" name="Object 8">
              <a:extLst>
                <a:ext uri="{FF2B5EF4-FFF2-40B4-BE49-F238E27FC236}">
                  <a16:creationId xmlns:a16="http://schemas.microsoft.com/office/drawing/2014/main" id="{65DDD344-BC2A-45A9-849D-0FDE6421E74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12" y="3744"/>
            <a:ext cx="1296" cy="4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2057400" imgH="723600" progId="Equation.DSMT4">
                    <p:embed/>
                  </p:oleObj>
                </mc:Choice>
                <mc:Fallback>
                  <p:oleObj name="Equation" r:id="rId6" imgW="2057400" imgH="72360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2" y="3744"/>
                          <a:ext cx="1296" cy="4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466" name="Rectangle 10">
            <a:extLst>
              <a:ext uri="{FF2B5EF4-FFF2-40B4-BE49-F238E27FC236}">
                <a16:creationId xmlns:a16="http://schemas.microsoft.com/office/drawing/2014/main" id="{D613ACCB-E2AB-4A1E-B8DD-17BCFE7E274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15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>
            <a:extLst>
              <a:ext uri="{FF2B5EF4-FFF2-40B4-BE49-F238E27FC236}">
                <a16:creationId xmlns:a16="http://schemas.microsoft.com/office/drawing/2014/main" id="{4BA823CC-846C-408E-B1F0-8993B2F08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144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Определение.</a:t>
            </a:r>
            <a:r>
              <a:rPr lang="ru-RU" altLang="ru-RU" sz="2800" dirty="0">
                <a:solidFill>
                  <a:srgbClr val="FF7C80"/>
                </a:solidFill>
              </a:rPr>
              <a:t> </a:t>
            </a:r>
            <a:r>
              <a:rPr lang="ru-RU" altLang="ru-RU" sz="2800" dirty="0"/>
              <a:t>Две прямые в пространстве называются параллельными, если</a:t>
            </a:r>
            <a:r>
              <a:rPr lang="en-US" altLang="ru-RU" sz="2800" dirty="0"/>
              <a:t> </a:t>
            </a:r>
            <a:r>
              <a:rPr lang="ru-RU" altLang="ru-RU" sz="2800" dirty="0"/>
              <a:t>они лежат в одной плоскости и не пересекаются.</a:t>
            </a:r>
          </a:p>
        </p:txBody>
      </p:sp>
      <p:pic>
        <p:nvPicPr>
          <p:cNvPr id="2056" name="Picture 8">
            <a:extLst>
              <a:ext uri="{FF2B5EF4-FFF2-40B4-BE49-F238E27FC236}">
                <a16:creationId xmlns:a16="http://schemas.microsoft.com/office/drawing/2014/main" id="{D7D9C256-17E6-4160-883D-2B535942BC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590800"/>
            <a:ext cx="5097463" cy="133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8" name="Rectangle 10">
            <a:extLst>
              <a:ext uri="{FF2B5EF4-FFF2-40B4-BE49-F238E27FC236}">
                <a16:creationId xmlns:a16="http://schemas.microsoft.com/office/drawing/2014/main" id="{81B33FB2-043D-42A4-B950-699EAE940C0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Параллельные прямые</a:t>
            </a:r>
          </a:p>
        </p:txBody>
      </p:sp>
    </p:spTree>
    <p:extLst>
      <p:ext uri="{BB962C8B-B14F-4D97-AF65-F5344CB8AC3E}">
        <p14:creationId xmlns:p14="http://schemas.microsoft.com/office/powerpoint/2010/main" val="31299550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>
            <a:extLst>
              <a:ext uri="{FF2B5EF4-FFF2-40B4-BE49-F238E27FC236}">
                <a16:creationId xmlns:a16="http://schemas.microsoft.com/office/drawing/2014/main" id="{56AE9E53-F8E9-4E2E-9E8B-43050BD43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Сколько имеется пар скрещивающихся прямых, содержащих ребра правильной шестиугольной призмы? </a:t>
            </a:r>
          </a:p>
        </p:txBody>
      </p:sp>
      <p:grpSp>
        <p:nvGrpSpPr>
          <p:cNvPr id="69635" name="Group 3">
            <a:extLst>
              <a:ext uri="{FF2B5EF4-FFF2-40B4-BE49-F238E27FC236}">
                <a16:creationId xmlns:a16="http://schemas.microsoft.com/office/drawing/2014/main" id="{371EA212-06AF-42BC-BF0C-61B47DFA7542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4495801"/>
            <a:ext cx="8610600" cy="2124076"/>
            <a:chOff x="240" y="2592"/>
            <a:chExt cx="5424" cy="1338"/>
          </a:xfrm>
        </p:grpSpPr>
        <p:sp>
          <p:nvSpPr>
            <p:cNvPr id="69636" name="Text Box 4">
              <a:extLst>
                <a:ext uri="{FF2B5EF4-FFF2-40B4-BE49-F238E27FC236}">
                  <a16:creationId xmlns:a16="http://schemas.microsoft.com/office/drawing/2014/main" id="{28319337-E621-4716-859E-3BD410B843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592"/>
              <a:ext cx="5424" cy="1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Решение: </a:t>
              </a:r>
              <a:r>
                <a:rPr lang="ru-RU" altLang="ru-RU" dirty="0">
                  <a:cs typeface="Times New Roman" panose="02020603050405020304" pitchFamily="18" charset="0"/>
                </a:rPr>
                <a:t>Каждое ребро оснований участвует в </a:t>
              </a:r>
              <a:r>
                <a:rPr lang="en-US" altLang="ru-RU" dirty="0">
                  <a:cs typeface="Times New Roman" panose="02020603050405020304" pitchFamily="18" charset="0"/>
                </a:rPr>
                <a:t>8</a:t>
              </a:r>
              <a:r>
                <a:rPr lang="ru-RU" altLang="ru-RU" dirty="0">
                  <a:cs typeface="Times New Roman" panose="02020603050405020304" pitchFamily="18" charset="0"/>
                </a:rPr>
                <a:t> парах скрещивающихся прямых. Каждое боковое ребро участвует в 8 парах скрещивающихся прямых. Следовательно, искомое число пар скрещивающихся прямых равно </a:t>
              </a:r>
            </a:p>
            <a:p>
              <a:pPr>
                <a:spcBef>
                  <a:spcPct val="50000"/>
                </a:spcBef>
              </a:pPr>
              <a:endParaRPr lang="ru-RU" altLang="ru-RU" dirty="0"/>
            </a:p>
          </p:txBody>
        </p:sp>
        <p:graphicFrame>
          <p:nvGraphicFramePr>
            <p:cNvPr id="69637" name="Object 5">
              <a:extLst>
                <a:ext uri="{FF2B5EF4-FFF2-40B4-BE49-F238E27FC236}">
                  <a16:creationId xmlns:a16="http://schemas.microsoft.com/office/drawing/2014/main" id="{BE97326F-BF14-4C6E-B64B-A3CB4E89C61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400" y="3264"/>
            <a:ext cx="1296" cy="4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2057400" imgH="723600" progId="Equation.DSMT4">
                    <p:embed/>
                  </p:oleObj>
                </mc:Choice>
                <mc:Fallback>
                  <p:oleObj name="Equation" r:id="rId2" imgW="2057400" imgH="7236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0" y="3264"/>
                          <a:ext cx="1296" cy="4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69638" name="Picture 6">
            <a:extLst>
              <a:ext uri="{FF2B5EF4-FFF2-40B4-BE49-F238E27FC236}">
                <a16:creationId xmlns:a16="http://schemas.microsoft.com/office/drawing/2014/main" id="{20B13145-3A7C-4E6F-A2DC-F3CB5DA504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24000"/>
            <a:ext cx="3505200" cy="287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9639" name="Rectangle 7">
            <a:extLst>
              <a:ext uri="{FF2B5EF4-FFF2-40B4-BE49-F238E27FC236}">
                <a16:creationId xmlns:a16="http://schemas.microsoft.com/office/drawing/2014/main" id="{8D5457B6-ABF7-4EF8-92EC-66115A2048C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</a:t>
            </a:r>
            <a:r>
              <a:rPr lang="en-US" altLang="ru-RU" sz="3200">
                <a:solidFill>
                  <a:srgbClr val="FF3300"/>
                </a:solidFill>
              </a:rPr>
              <a:t> </a:t>
            </a:r>
            <a:r>
              <a:rPr lang="ru-RU" altLang="ru-RU" sz="3200">
                <a:solidFill>
                  <a:srgbClr val="FF3300"/>
                </a:solidFill>
              </a:rPr>
              <a:t>1</a:t>
            </a:r>
            <a:r>
              <a:rPr lang="en-US" altLang="ru-RU" sz="3200">
                <a:solidFill>
                  <a:srgbClr val="FF3300"/>
                </a:solidFill>
              </a:rPr>
              <a:t>6</a:t>
            </a:r>
            <a:endParaRPr lang="ru-RU" altLang="ru-RU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9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>
            <a:extLst>
              <a:ext uri="{FF2B5EF4-FFF2-40B4-BE49-F238E27FC236}">
                <a16:creationId xmlns:a16="http://schemas.microsoft.com/office/drawing/2014/main" id="{7DDB5AB3-D180-49F1-B0EF-3E11CF26B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Назовите прямые, проходящие через вершины многогранника, изображенного на рисунке, все плоские углы которого прямые, параллельные прямой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2</a:t>
            </a:r>
            <a:r>
              <a:rPr lang="ru-RU" altLang="ru-RU" sz="2800" dirty="0"/>
              <a:t>.</a:t>
            </a:r>
          </a:p>
        </p:txBody>
      </p:sp>
      <p:sp>
        <p:nvSpPr>
          <p:cNvPr id="54277" name="Text Box 5">
            <a:extLst>
              <a:ext uri="{FF2B5EF4-FFF2-40B4-BE49-F238E27FC236}">
                <a16:creationId xmlns:a16="http://schemas.microsoft.com/office/drawing/2014/main" id="{2BFEE31F-B252-47A8-B8F2-9730424A9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715000"/>
            <a:ext cx="563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</a:t>
            </a:r>
            <a:r>
              <a:rPr lang="en-US" altLang="ru-RU" i="1"/>
              <a:t>BB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CC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DD</a:t>
            </a:r>
            <a:r>
              <a:rPr lang="en-US" altLang="ru-RU" baseline="-25000"/>
              <a:t>2</a:t>
            </a:r>
            <a:r>
              <a:rPr lang="en-US" altLang="ru-RU"/>
              <a:t>,</a:t>
            </a:r>
            <a:r>
              <a:rPr lang="en-US" altLang="ru-RU" i="1"/>
              <a:t> A</a:t>
            </a:r>
            <a:r>
              <a:rPr lang="en-US" altLang="ru-RU" baseline="-25000"/>
              <a:t>1</a:t>
            </a:r>
            <a:r>
              <a:rPr lang="en-US" altLang="ru-RU" i="1"/>
              <a:t>B</a:t>
            </a:r>
            <a:r>
              <a:rPr lang="en-US" altLang="ru-RU" baseline="-25000"/>
              <a:t>2</a:t>
            </a:r>
            <a:r>
              <a:rPr lang="en-US" altLang="ru-RU"/>
              <a:t>, </a:t>
            </a:r>
            <a:r>
              <a:rPr lang="en-US" altLang="ru-RU" i="1"/>
              <a:t>D</a:t>
            </a:r>
            <a:r>
              <a:rPr lang="en-US" altLang="ru-RU" baseline="-25000"/>
              <a:t>1</a:t>
            </a:r>
            <a:r>
              <a:rPr lang="en-US" altLang="ru-RU" i="1"/>
              <a:t>C</a:t>
            </a:r>
            <a:r>
              <a:rPr lang="en-US" altLang="ru-RU" baseline="-25000"/>
              <a:t>2</a:t>
            </a:r>
            <a:r>
              <a:rPr lang="en-US" altLang="ru-RU"/>
              <a:t>.</a:t>
            </a:r>
            <a:endParaRPr lang="ru-RU" altLang="ru-RU" i="1">
              <a:solidFill>
                <a:srgbClr val="33CC33"/>
              </a:solidFill>
            </a:endParaRPr>
          </a:p>
        </p:txBody>
      </p:sp>
      <p:sp>
        <p:nvSpPr>
          <p:cNvPr id="54281" name="Rectangle 9">
            <a:extLst>
              <a:ext uri="{FF2B5EF4-FFF2-40B4-BE49-F238E27FC236}">
                <a16:creationId xmlns:a16="http://schemas.microsoft.com/office/drawing/2014/main" id="{046A0D1B-73C2-47E9-B526-57B79042EF0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17</a:t>
            </a:r>
            <a:endParaRPr lang="ru-RU" altLang="ru-RU"/>
          </a:p>
        </p:txBody>
      </p:sp>
      <p:pic>
        <p:nvPicPr>
          <p:cNvPr id="54282" name="Picture 10">
            <a:extLst>
              <a:ext uri="{FF2B5EF4-FFF2-40B4-BE49-F238E27FC236}">
                <a16:creationId xmlns:a16="http://schemas.microsoft.com/office/drawing/2014/main" id="{4E6B8E3E-5FB6-4712-BF4C-7EEA98E928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286000"/>
            <a:ext cx="3078163" cy="290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7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>
            <a:extLst>
              <a:ext uri="{FF2B5EF4-FFF2-40B4-BE49-F238E27FC236}">
                <a16:creationId xmlns:a16="http://schemas.microsoft.com/office/drawing/2014/main" id="{22343F6E-4D5D-48F9-AC00-5BCD7B7E3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Назовите прямые, содержащие ребра многогранника, изображенного на рисунке, все плоские углы которого прямые, скрещивающиеся с прямой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2</a:t>
            </a:r>
            <a:r>
              <a:rPr lang="ru-RU" altLang="ru-RU" sz="2800" dirty="0"/>
              <a:t>.</a:t>
            </a:r>
          </a:p>
        </p:txBody>
      </p:sp>
      <p:sp>
        <p:nvSpPr>
          <p:cNvPr id="74755" name="Text Box 3">
            <a:extLst>
              <a:ext uri="{FF2B5EF4-FFF2-40B4-BE49-F238E27FC236}">
                <a16:creationId xmlns:a16="http://schemas.microsoft.com/office/drawing/2014/main" id="{543DBE93-CD11-46DA-9FA5-8FC80E619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715000"/>
            <a:ext cx="815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</a:t>
            </a:r>
            <a:r>
              <a:rPr lang="en-US" altLang="ru-RU" i="1"/>
              <a:t>BC</a:t>
            </a:r>
            <a:r>
              <a:rPr lang="en-US" altLang="ru-RU"/>
              <a:t>, </a:t>
            </a:r>
            <a:r>
              <a:rPr lang="en-US" altLang="ru-RU" i="1"/>
              <a:t>CD</a:t>
            </a:r>
            <a:r>
              <a:rPr lang="en-US" altLang="ru-RU"/>
              <a:t>,</a:t>
            </a:r>
            <a:r>
              <a:rPr lang="ru-RU" altLang="ru-RU"/>
              <a:t> </a:t>
            </a:r>
            <a:r>
              <a:rPr lang="en-US" altLang="ru-RU" i="1"/>
              <a:t>B</a:t>
            </a:r>
            <a:r>
              <a:rPr lang="en-US" altLang="ru-RU" baseline="-25000"/>
              <a:t>1</a:t>
            </a:r>
            <a:r>
              <a:rPr lang="en-US" altLang="ru-RU" i="1"/>
              <a:t>C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A</a:t>
            </a:r>
            <a:r>
              <a:rPr lang="en-US" altLang="ru-RU" baseline="-25000"/>
              <a:t>1</a:t>
            </a:r>
            <a:r>
              <a:rPr lang="en-US" altLang="ru-RU" i="1"/>
              <a:t>D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B</a:t>
            </a:r>
            <a:r>
              <a:rPr lang="en-US" altLang="ru-RU" baseline="-25000"/>
              <a:t>2</a:t>
            </a:r>
            <a:r>
              <a:rPr lang="en-US" altLang="ru-RU" i="1"/>
              <a:t>C</a:t>
            </a:r>
            <a:r>
              <a:rPr lang="en-US" altLang="ru-RU" baseline="-25000"/>
              <a:t>2</a:t>
            </a:r>
            <a:r>
              <a:rPr lang="en-US" altLang="ru-RU"/>
              <a:t>,  </a:t>
            </a:r>
            <a:r>
              <a:rPr lang="en-US" altLang="ru-RU" i="1"/>
              <a:t>C</a:t>
            </a:r>
            <a:r>
              <a:rPr lang="en-US" altLang="ru-RU" baseline="-25000"/>
              <a:t>1</a:t>
            </a:r>
            <a:r>
              <a:rPr lang="en-US" altLang="ru-RU" i="1"/>
              <a:t>D</a:t>
            </a:r>
            <a:r>
              <a:rPr lang="en-US" altLang="ru-RU" baseline="-25000"/>
              <a:t>1</a:t>
            </a:r>
            <a:r>
              <a:rPr lang="en-US" altLang="ru-RU"/>
              <a:t>,</a:t>
            </a:r>
            <a:r>
              <a:rPr lang="en-US" altLang="ru-RU" i="1"/>
              <a:t> C</a:t>
            </a:r>
            <a:r>
              <a:rPr lang="en-US" altLang="ru-RU" baseline="-25000"/>
              <a:t>2</a:t>
            </a:r>
            <a:r>
              <a:rPr lang="en-US" altLang="ru-RU" i="1"/>
              <a:t>D</a:t>
            </a:r>
            <a:r>
              <a:rPr lang="en-US" altLang="ru-RU" baseline="-25000"/>
              <a:t>2</a:t>
            </a:r>
            <a:r>
              <a:rPr lang="en-US" altLang="ru-RU"/>
              <a:t>.</a:t>
            </a:r>
            <a:endParaRPr lang="ru-RU" altLang="ru-RU" i="1">
              <a:solidFill>
                <a:srgbClr val="33CC33"/>
              </a:solidFill>
            </a:endParaRPr>
          </a:p>
        </p:txBody>
      </p:sp>
      <p:sp>
        <p:nvSpPr>
          <p:cNvPr id="74756" name="Rectangle 4">
            <a:extLst>
              <a:ext uri="{FF2B5EF4-FFF2-40B4-BE49-F238E27FC236}">
                <a16:creationId xmlns:a16="http://schemas.microsoft.com/office/drawing/2014/main" id="{D97C8F04-F5C3-4260-B515-495FC1CDFDD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18</a:t>
            </a:r>
            <a:endParaRPr lang="ru-RU" altLang="ru-RU"/>
          </a:p>
        </p:txBody>
      </p:sp>
      <p:pic>
        <p:nvPicPr>
          <p:cNvPr id="74757" name="Picture 5">
            <a:extLst>
              <a:ext uri="{FF2B5EF4-FFF2-40B4-BE49-F238E27FC236}">
                <a16:creationId xmlns:a16="http://schemas.microsoft.com/office/drawing/2014/main" id="{FFF7F621-81EA-49F0-9CFA-8688CEAE32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286000"/>
            <a:ext cx="3078163" cy="290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>
            <a:extLst>
              <a:ext uri="{FF2B5EF4-FFF2-40B4-BE49-F238E27FC236}">
                <a16:creationId xmlns:a16="http://schemas.microsoft.com/office/drawing/2014/main" id="{88E83C84-CD67-41B6-944F-B45ACE6C0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Назовите прямые, проходящие через вершины многогранника, изображенного на рисунке, все плоские углы которого прямые, параллельные прямой </a:t>
            </a:r>
            <a:r>
              <a:rPr lang="en-US" altLang="ru-RU" sz="2800" i="1" dirty="0"/>
              <a:t>AB</a:t>
            </a:r>
            <a:r>
              <a:rPr lang="ru-RU" altLang="ru-RU" sz="2800" dirty="0"/>
              <a:t>.</a:t>
            </a:r>
          </a:p>
        </p:txBody>
      </p:sp>
      <p:sp>
        <p:nvSpPr>
          <p:cNvPr id="56323" name="Text Box 3">
            <a:extLst>
              <a:ext uri="{FF2B5EF4-FFF2-40B4-BE49-F238E27FC236}">
                <a16:creationId xmlns:a16="http://schemas.microsoft.com/office/drawing/2014/main" id="{E0FBF0FF-E5CC-4946-BBE4-25E77F38F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715000"/>
            <a:ext cx="655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</a:t>
            </a:r>
            <a:r>
              <a:rPr lang="en-US" altLang="ru-RU" i="1"/>
              <a:t>DC</a:t>
            </a:r>
            <a:r>
              <a:rPr lang="en-US" altLang="ru-RU"/>
              <a:t>, </a:t>
            </a:r>
            <a:r>
              <a:rPr lang="en-US" altLang="ru-RU" i="1"/>
              <a:t>A</a:t>
            </a:r>
            <a:r>
              <a:rPr lang="en-US" altLang="ru-RU" baseline="-25000"/>
              <a:t>1</a:t>
            </a:r>
            <a:r>
              <a:rPr lang="en-US" altLang="ru-RU" i="1"/>
              <a:t>A</a:t>
            </a:r>
            <a:r>
              <a:rPr lang="en-US" altLang="ru-RU" baseline="-25000"/>
              <a:t>2</a:t>
            </a:r>
            <a:r>
              <a:rPr lang="en-US" altLang="ru-RU"/>
              <a:t>, </a:t>
            </a:r>
            <a:r>
              <a:rPr lang="en-US" altLang="ru-RU" i="1"/>
              <a:t>B</a:t>
            </a:r>
            <a:r>
              <a:rPr lang="en-US" altLang="ru-RU" baseline="-25000"/>
              <a:t>1</a:t>
            </a:r>
            <a:r>
              <a:rPr lang="en-US" altLang="ru-RU" i="1"/>
              <a:t>B</a:t>
            </a:r>
            <a:r>
              <a:rPr lang="en-US" altLang="ru-RU" baseline="-25000"/>
              <a:t>2</a:t>
            </a:r>
            <a:r>
              <a:rPr lang="en-US" altLang="ru-RU"/>
              <a:t>,</a:t>
            </a:r>
            <a:r>
              <a:rPr lang="en-US" altLang="ru-RU" i="1"/>
              <a:t> D</a:t>
            </a:r>
            <a:r>
              <a:rPr lang="en-US" altLang="ru-RU" baseline="-25000"/>
              <a:t>1</a:t>
            </a:r>
            <a:r>
              <a:rPr lang="en-US" altLang="ru-RU" i="1"/>
              <a:t>D</a:t>
            </a:r>
            <a:r>
              <a:rPr lang="en-US" altLang="ru-RU" baseline="-25000"/>
              <a:t>2</a:t>
            </a:r>
            <a:r>
              <a:rPr lang="en-US" altLang="ru-RU"/>
              <a:t>, </a:t>
            </a:r>
            <a:r>
              <a:rPr lang="en-US" altLang="ru-RU" i="1"/>
              <a:t>C</a:t>
            </a:r>
            <a:r>
              <a:rPr lang="en-US" altLang="ru-RU" baseline="-25000"/>
              <a:t>1</a:t>
            </a:r>
            <a:r>
              <a:rPr lang="en-US" altLang="ru-RU" i="1"/>
              <a:t>C</a:t>
            </a:r>
            <a:r>
              <a:rPr lang="en-US" altLang="ru-RU" baseline="-25000"/>
              <a:t>2</a:t>
            </a:r>
            <a:r>
              <a:rPr lang="en-US" altLang="ru-RU"/>
              <a:t>, </a:t>
            </a:r>
            <a:r>
              <a:rPr lang="en-US" altLang="ru-RU" i="1"/>
              <a:t>A</a:t>
            </a:r>
            <a:r>
              <a:rPr lang="en-US" altLang="ru-RU" baseline="-25000"/>
              <a:t>3</a:t>
            </a:r>
            <a:r>
              <a:rPr lang="en-US" altLang="ru-RU" i="1"/>
              <a:t>B</a:t>
            </a:r>
            <a:r>
              <a:rPr lang="en-US" altLang="ru-RU" baseline="-25000"/>
              <a:t>3</a:t>
            </a:r>
            <a:r>
              <a:rPr lang="en-US" altLang="ru-RU"/>
              <a:t>, </a:t>
            </a:r>
            <a:r>
              <a:rPr lang="en-US" altLang="ru-RU" i="1"/>
              <a:t>C</a:t>
            </a:r>
            <a:r>
              <a:rPr lang="en-US" altLang="ru-RU" baseline="-25000"/>
              <a:t>3</a:t>
            </a:r>
            <a:r>
              <a:rPr lang="en-US" altLang="ru-RU" i="1"/>
              <a:t>D</a:t>
            </a:r>
            <a:r>
              <a:rPr lang="en-US" altLang="ru-RU" baseline="-25000"/>
              <a:t>3</a:t>
            </a:r>
            <a:r>
              <a:rPr lang="en-US" altLang="ru-RU"/>
              <a:t>.</a:t>
            </a:r>
            <a:endParaRPr lang="ru-RU" altLang="ru-RU" baseline="-25000"/>
          </a:p>
        </p:txBody>
      </p:sp>
      <p:sp>
        <p:nvSpPr>
          <p:cNvPr id="56324" name="Rectangle 4">
            <a:extLst>
              <a:ext uri="{FF2B5EF4-FFF2-40B4-BE49-F238E27FC236}">
                <a16:creationId xmlns:a16="http://schemas.microsoft.com/office/drawing/2014/main" id="{99E93F28-708D-4F39-9FB3-8118C4695C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19</a:t>
            </a:r>
            <a:endParaRPr lang="ru-RU" altLang="ru-RU"/>
          </a:p>
        </p:txBody>
      </p:sp>
      <p:pic>
        <p:nvPicPr>
          <p:cNvPr id="56326" name="Picture 6">
            <a:extLst>
              <a:ext uri="{FF2B5EF4-FFF2-40B4-BE49-F238E27FC236}">
                <a16:creationId xmlns:a16="http://schemas.microsoft.com/office/drawing/2014/main" id="{EB791F4E-60A2-4EC1-A368-7BB7F16A26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438400"/>
            <a:ext cx="3624263" cy="263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>
            <a:extLst>
              <a:ext uri="{FF2B5EF4-FFF2-40B4-BE49-F238E27FC236}">
                <a16:creationId xmlns:a16="http://schemas.microsoft.com/office/drawing/2014/main" id="{F36BC428-1CCB-443F-9988-E4921B1927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Назовите прямые, содержащие ребра многогранника, изображенного на рисунке, все плоские углы которого прямые, скрещивающиеся с прямой </a:t>
            </a:r>
            <a:r>
              <a:rPr lang="en-US" altLang="ru-RU" sz="2800" i="1" dirty="0"/>
              <a:t>AB</a:t>
            </a:r>
            <a:r>
              <a:rPr lang="ru-RU" altLang="ru-RU" sz="2800" dirty="0"/>
              <a:t>.</a:t>
            </a:r>
          </a:p>
        </p:txBody>
      </p:sp>
      <p:sp>
        <p:nvSpPr>
          <p:cNvPr id="72707" name="Text Box 3">
            <a:extLst>
              <a:ext uri="{FF2B5EF4-FFF2-40B4-BE49-F238E27FC236}">
                <a16:creationId xmlns:a16="http://schemas.microsoft.com/office/drawing/2014/main" id="{59F45A85-E1A0-4ACF-ADB7-2C42F6725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715000"/>
            <a:ext cx="853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</a:t>
            </a:r>
            <a:r>
              <a:rPr lang="en-US" altLang="ru-RU" i="1"/>
              <a:t>DD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CC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C</a:t>
            </a:r>
            <a:r>
              <a:rPr lang="en-US" altLang="ru-RU" baseline="-25000"/>
              <a:t>2</a:t>
            </a:r>
            <a:r>
              <a:rPr lang="en-US" altLang="ru-RU" i="1"/>
              <a:t>C</a:t>
            </a:r>
            <a:r>
              <a:rPr lang="en-US" altLang="ru-RU" baseline="-25000"/>
              <a:t>3</a:t>
            </a:r>
            <a:r>
              <a:rPr lang="en-US" altLang="ru-RU"/>
              <a:t>, </a:t>
            </a:r>
            <a:r>
              <a:rPr lang="en-US" altLang="ru-RU" i="1"/>
              <a:t>D</a:t>
            </a:r>
            <a:r>
              <a:rPr lang="en-US" altLang="ru-RU" baseline="-25000"/>
              <a:t>2</a:t>
            </a:r>
            <a:r>
              <a:rPr lang="en-US" altLang="ru-RU" i="1"/>
              <a:t>D</a:t>
            </a:r>
            <a:r>
              <a:rPr lang="en-US" altLang="ru-RU" baseline="-25000"/>
              <a:t>3</a:t>
            </a:r>
            <a:r>
              <a:rPr lang="en-US" altLang="ru-RU"/>
              <a:t>,</a:t>
            </a:r>
            <a:r>
              <a:rPr lang="en-US" altLang="ru-RU" i="1"/>
              <a:t> A</a:t>
            </a:r>
            <a:r>
              <a:rPr lang="en-US" altLang="ru-RU" baseline="-25000"/>
              <a:t>1</a:t>
            </a:r>
            <a:r>
              <a:rPr lang="en-US" altLang="ru-RU" i="1"/>
              <a:t>D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A</a:t>
            </a:r>
            <a:r>
              <a:rPr lang="en-US" altLang="ru-RU" baseline="-25000"/>
              <a:t>2</a:t>
            </a:r>
            <a:r>
              <a:rPr lang="en-US" altLang="ru-RU" i="1"/>
              <a:t>D</a:t>
            </a:r>
            <a:r>
              <a:rPr lang="en-US" altLang="ru-RU" baseline="-25000"/>
              <a:t>2</a:t>
            </a:r>
            <a:r>
              <a:rPr lang="en-US" altLang="ru-RU"/>
              <a:t>,</a:t>
            </a:r>
            <a:r>
              <a:rPr lang="en-US" altLang="ru-RU" i="1"/>
              <a:t> B</a:t>
            </a:r>
            <a:r>
              <a:rPr lang="en-US" altLang="ru-RU" baseline="-25000"/>
              <a:t>2</a:t>
            </a:r>
            <a:r>
              <a:rPr lang="en-US" altLang="ru-RU" i="1"/>
              <a:t>C</a:t>
            </a:r>
            <a:r>
              <a:rPr lang="en-US" altLang="ru-RU" baseline="-25000"/>
              <a:t>2</a:t>
            </a:r>
            <a:r>
              <a:rPr lang="en-US" altLang="ru-RU"/>
              <a:t>, </a:t>
            </a:r>
            <a:r>
              <a:rPr lang="en-US" altLang="ru-RU" i="1"/>
              <a:t>B</a:t>
            </a:r>
            <a:r>
              <a:rPr lang="en-US" altLang="ru-RU" baseline="-25000"/>
              <a:t>1</a:t>
            </a:r>
            <a:r>
              <a:rPr lang="en-US" altLang="ru-RU" i="1"/>
              <a:t>C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A</a:t>
            </a:r>
            <a:r>
              <a:rPr lang="en-US" altLang="ru-RU" baseline="-25000"/>
              <a:t>3</a:t>
            </a:r>
            <a:r>
              <a:rPr lang="en-US" altLang="ru-RU" i="1"/>
              <a:t>D</a:t>
            </a:r>
            <a:r>
              <a:rPr lang="en-US" altLang="ru-RU" baseline="-25000"/>
              <a:t>3</a:t>
            </a:r>
            <a:r>
              <a:rPr lang="en-US" altLang="ru-RU"/>
              <a:t>, </a:t>
            </a:r>
            <a:r>
              <a:rPr lang="en-US" altLang="ru-RU" i="1"/>
              <a:t>B</a:t>
            </a:r>
            <a:r>
              <a:rPr lang="en-US" altLang="ru-RU" baseline="-25000"/>
              <a:t>3</a:t>
            </a:r>
            <a:r>
              <a:rPr lang="en-US" altLang="ru-RU" i="1"/>
              <a:t>C</a:t>
            </a:r>
            <a:r>
              <a:rPr lang="en-US" altLang="ru-RU" baseline="-25000"/>
              <a:t>3</a:t>
            </a:r>
            <a:r>
              <a:rPr lang="en-US" altLang="ru-RU"/>
              <a:t>.</a:t>
            </a:r>
            <a:endParaRPr lang="ru-RU" altLang="ru-RU" baseline="-25000"/>
          </a:p>
        </p:txBody>
      </p:sp>
      <p:sp>
        <p:nvSpPr>
          <p:cNvPr id="72708" name="Rectangle 4">
            <a:extLst>
              <a:ext uri="{FF2B5EF4-FFF2-40B4-BE49-F238E27FC236}">
                <a16:creationId xmlns:a16="http://schemas.microsoft.com/office/drawing/2014/main" id="{BB79A15A-0F23-4936-9907-91D3DF81A1B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20</a:t>
            </a:r>
            <a:endParaRPr lang="ru-RU" altLang="ru-RU"/>
          </a:p>
        </p:txBody>
      </p:sp>
      <p:pic>
        <p:nvPicPr>
          <p:cNvPr id="72709" name="Picture 5">
            <a:extLst>
              <a:ext uri="{FF2B5EF4-FFF2-40B4-BE49-F238E27FC236}">
                <a16:creationId xmlns:a16="http://schemas.microsoft.com/office/drawing/2014/main" id="{6304FCCB-7E16-4B54-872A-76D88F3F20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438400"/>
            <a:ext cx="3624263" cy="263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>
            <a:extLst>
              <a:ext uri="{FF2B5EF4-FFF2-40B4-BE49-F238E27FC236}">
                <a16:creationId xmlns:a16="http://schemas.microsoft.com/office/drawing/2014/main" id="{9962AFA2-824B-4EB7-8C7C-DCB20B524F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0668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Определение.</a:t>
            </a:r>
            <a:r>
              <a:rPr lang="ru-RU" altLang="ru-RU" sz="2800" dirty="0">
                <a:solidFill>
                  <a:srgbClr val="FF7C80"/>
                </a:solidFill>
              </a:rPr>
              <a:t> </a:t>
            </a:r>
            <a:r>
              <a:rPr lang="ru-RU" altLang="ru-RU" sz="2800" dirty="0"/>
              <a:t>Две прямые в пространстве называются скрещивающимися, если они не лежат в одной плоскости.</a:t>
            </a:r>
          </a:p>
        </p:txBody>
      </p:sp>
      <p:pic>
        <p:nvPicPr>
          <p:cNvPr id="59395" name="Picture 3">
            <a:extLst>
              <a:ext uri="{FF2B5EF4-FFF2-40B4-BE49-F238E27FC236}">
                <a16:creationId xmlns:a16="http://schemas.microsoft.com/office/drawing/2014/main" id="{026388A4-BFA1-4996-A453-4E615C9E5D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048000"/>
            <a:ext cx="3868738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9396" name="Rectangle 4">
            <a:extLst>
              <a:ext uri="{FF2B5EF4-FFF2-40B4-BE49-F238E27FC236}">
                <a16:creationId xmlns:a16="http://schemas.microsoft.com/office/drawing/2014/main" id="{50A838B6-9C3A-4685-B25C-5F31B92B48A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"/>
            <a:ext cx="7772400" cy="7620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Скрещивающиеся прямые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00FDAF86-8EE7-4725-B647-69C6FE24CD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676400"/>
            <a:ext cx="2057400" cy="6096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>
              <a:solidFill>
                <a:srgbClr val="FF7C80"/>
              </a:solidFill>
            </a:endParaRPr>
          </a:p>
        </p:txBody>
      </p:sp>
      <p:sp>
        <p:nvSpPr>
          <p:cNvPr id="60419" name="Text Box 3">
            <a:extLst>
              <a:ext uri="{FF2B5EF4-FFF2-40B4-BE49-F238E27FC236}">
                <a16:creationId xmlns:a16="http://schemas.microsoft.com/office/drawing/2014/main" id="{16763A71-B161-40F1-940C-AC07E4A011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1752600"/>
            <a:ext cx="1752600" cy="4572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Две прямые</a:t>
            </a:r>
          </a:p>
        </p:txBody>
      </p:sp>
      <p:sp>
        <p:nvSpPr>
          <p:cNvPr id="60420" name="Rectangle 4">
            <a:extLst>
              <a:ext uri="{FF2B5EF4-FFF2-40B4-BE49-F238E27FC236}">
                <a16:creationId xmlns:a16="http://schemas.microsoft.com/office/drawing/2014/main" id="{F667F123-74BA-493E-A9DB-F6D84AA19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667000"/>
            <a:ext cx="3581400" cy="6096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0421" name="Text Box 5">
            <a:extLst>
              <a:ext uri="{FF2B5EF4-FFF2-40B4-BE49-F238E27FC236}">
                <a16:creationId xmlns:a16="http://schemas.microsoft.com/office/drawing/2014/main" id="{4F636F37-5301-425B-8017-0B547C27B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743200"/>
            <a:ext cx="3505200" cy="4572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Лежат в одной плоскости</a:t>
            </a:r>
          </a:p>
        </p:txBody>
      </p:sp>
      <p:sp>
        <p:nvSpPr>
          <p:cNvPr id="60422" name="Rectangle 6">
            <a:extLst>
              <a:ext uri="{FF2B5EF4-FFF2-40B4-BE49-F238E27FC236}">
                <a16:creationId xmlns:a16="http://schemas.microsoft.com/office/drawing/2014/main" id="{A40395F7-B6B6-481D-B0FA-06896659A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667000"/>
            <a:ext cx="4038600" cy="914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0423" name="Text Box 7">
            <a:extLst>
              <a:ext uri="{FF2B5EF4-FFF2-40B4-BE49-F238E27FC236}">
                <a16:creationId xmlns:a16="http://schemas.microsoft.com/office/drawing/2014/main" id="{A6C62A3E-A633-4618-9C78-2E0025989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743200"/>
            <a:ext cx="3962400" cy="82232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/>
              <a:t>Не лежат в одной плоскости (скрещиваются)</a:t>
            </a:r>
          </a:p>
        </p:txBody>
      </p:sp>
      <p:sp>
        <p:nvSpPr>
          <p:cNvPr id="60424" name="Rectangle 8">
            <a:extLst>
              <a:ext uri="{FF2B5EF4-FFF2-40B4-BE49-F238E27FC236}">
                <a16:creationId xmlns:a16="http://schemas.microsoft.com/office/drawing/2014/main" id="{AB25357D-0856-4039-B7BD-11FEBFB0BB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810000"/>
            <a:ext cx="3276600" cy="914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0425" name="Text Box 9">
            <a:extLst>
              <a:ext uri="{FF2B5EF4-FFF2-40B4-BE49-F238E27FC236}">
                <a16:creationId xmlns:a16="http://schemas.microsoft.com/office/drawing/2014/main" id="{C0DA14E3-5B46-4C11-9D18-F974F46BA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886200"/>
            <a:ext cx="2971800" cy="82232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/>
              <a:t>Имеют общую точку (пересекаются)</a:t>
            </a:r>
          </a:p>
        </p:txBody>
      </p:sp>
      <p:sp>
        <p:nvSpPr>
          <p:cNvPr id="60426" name="Rectangle 10">
            <a:extLst>
              <a:ext uri="{FF2B5EF4-FFF2-40B4-BE49-F238E27FC236}">
                <a16:creationId xmlns:a16="http://schemas.microsoft.com/office/drawing/2014/main" id="{3667D1B3-6929-4ED8-B705-F5DA3FA883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810000"/>
            <a:ext cx="2971800" cy="914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0427" name="Line 11">
            <a:extLst>
              <a:ext uri="{FF2B5EF4-FFF2-40B4-BE49-F238E27FC236}">
                <a16:creationId xmlns:a16="http://schemas.microsoft.com/office/drawing/2014/main" id="{DC536580-866E-468F-B920-FE812C367A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1200" y="2286000"/>
            <a:ext cx="2362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0428" name="Line 12">
            <a:extLst>
              <a:ext uri="{FF2B5EF4-FFF2-40B4-BE49-F238E27FC236}">
                <a16:creationId xmlns:a16="http://schemas.microsoft.com/office/drawing/2014/main" id="{90E18144-D015-43B5-9BA2-E72BF742C7E9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2286000"/>
            <a:ext cx="2362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0429" name="Line 13">
            <a:extLst>
              <a:ext uri="{FF2B5EF4-FFF2-40B4-BE49-F238E27FC236}">
                <a16:creationId xmlns:a16="http://schemas.microsoft.com/office/drawing/2014/main" id="{057922E0-3DBE-4F80-A663-265E9E6B0BB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276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0430" name="Line 14">
            <a:extLst>
              <a:ext uri="{FF2B5EF4-FFF2-40B4-BE49-F238E27FC236}">
                <a16:creationId xmlns:a16="http://schemas.microsoft.com/office/drawing/2014/main" id="{43EC8E6C-5F20-4056-8BD4-BEDAC1C74A6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276600"/>
            <a:ext cx="3581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0431" name="Text Box 15">
            <a:extLst>
              <a:ext uri="{FF2B5EF4-FFF2-40B4-BE49-F238E27FC236}">
                <a16:creationId xmlns:a16="http://schemas.microsoft.com/office/drawing/2014/main" id="{4D240154-28B8-42B8-99E2-0DD14E878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886200"/>
            <a:ext cx="2895600" cy="82232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/>
              <a:t>Не имеют общих точек (параллельны)</a:t>
            </a:r>
          </a:p>
        </p:txBody>
      </p:sp>
      <p:sp>
        <p:nvSpPr>
          <p:cNvPr id="60432" name="Rectangle 16">
            <a:extLst>
              <a:ext uri="{FF2B5EF4-FFF2-40B4-BE49-F238E27FC236}">
                <a16:creationId xmlns:a16="http://schemas.microsoft.com/office/drawing/2014/main" id="{F8C15105-C658-43A5-9DFD-2E7F41996D9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Взаимное расположение двух прямых в пространстве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>
            <a:extLst>
              <a:ext uri="{FF2B5EF4-FFF2-40B4-BE49-F238E27FC236}">
                <a16:creationId xmlns:a16="http://schemas.microsoft.com/office/drawing/2014/main" id="{A24FDAEF-5599-410A-B5A0-2A54E1F763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105400"/>
            <a:ext cx="533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/>
              <a:t> Нет.</a:t>
            </a:r>
          </a:p>
        </p:txBody>
      </p:sp>
      <p:sp>
        <p:nvSpPr>
          <p:cNvPr id="58371" name="Text Box 3">
            <a:extLst>
              <a:ext uri="{FF2B5EF4-FFF2-40B4-BE49-F238E27FC236}">
                <a16:creationId xmlns:a16="http://schemas.microsoft.com/office/drawing/2014/main" id="{6B735807-6BC2-49BA-8374-0CE07F702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Всегда ли две не пересекающиеся прямые в пространстве параллельны?</a:t>
            </a:r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99BF9CF7-73BB-44B6-9FFD-E50B0F7F2A2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1</a:t>
            </a:r>
            <a:endParaRPr lang="ru-RU" altLang="ru-RU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>
            <a:extLst>
              <a:ext uri="{FF2B5EF4-FFF2-40B4-BE49-F238E27FC236}">
                <a16:creationId xmlns:a16="http://schemas.microsoft.com/office/drawing/2014/main" id="{09EF4948-356F-4D9A-AAC4-F0D901246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105400"/>
            <a:ext cx="533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/>
              <a:t> Нет.</a:t>
            </a:r>
          </a:p>
        </p:txBody>
      </p:sp>
      <p:sp>
        <p:nvSpPr>
          <p:cNvPr id="61443" name="Text Box 3">
            <a:extLst>
              <a:ext uri="{FF2B5EF4-FFF2-40B4-BE49-F238E27FC236}">
                <a16:creationId xmlns:a16="http://schemas.microsoft.com/office/drawing/2014/main" id="{E692D57F-86DC-4D1E-8A79-AE95CC44D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762000"/>
            <a:ext cx="8305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Всегда ли две не пересекающиеся прямые в пространстве скрещиваются?</a:t>
            </a:r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10F3233D-057C-4A8D-ADF9-9BCE1ACDE68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2</a:t>
            </a:r>
            <a:endParaRPr lang="ru-RU" altLang="ru-RU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3AAB28AF-67EF-4824-97E0-D4D578FBB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791200"/>
            <a:ext cx="5562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/>
              <a:t> Нет.</a:t>
            </a:r>
          </a:p>
        </p:txBody>
      </p:sp>
      <p:sp>
        <p:nvSpPr>
          <p:cNvPr id="34819" name="Text Box 3">
            <a:extLst>
              <a:ext uri="{FF2B5EF4-FFF2-40B4-BE49-F238E27FC236}">
                <a16:creationId xmlns:a16="http://schemas.microsoft.com/office/drawing/2014/main" id="{3F1C303E-47D7-495C-9CBE-2E7104913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14400"/>
            <a:ext cx="86645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Известно, что в плоскости прямая, пересекающая одну из параллельных прямых, пересекает и вторую прямую. Будет ли это утверждение верно для пространства?</a:t>
            </a:r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1DE28DAD-B190-4133-A38D-502BE361D10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3</a:t>
            </a:r>
            <a:endParaRPr lang="ru-RU" altLang="ru-RU" sz="360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>
            <a:extLst>
              <a:ext uri="{FF2B5EF4-FFF2-40B4-BE49-F238E27FC236}">
                <a16:creationId xmlns:a16="http://schemas.microsoft.com/office/drawing/2014/main" id="{21F5BDEE-6789-4FBB-8566-8BD623795D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209800"/>
            <a:ext cx="2971800" cy="280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035" name="Text Box 3">
            <a:extLst>
              <a:ext uri="{FF2B5EF4-FFF2-40B4-BE49-F238E27FC236}">
                <a16:creationId xmlns:a16="http://schemas.microsoft.com/office/drawing/2014/main" id="{1015C1DA-8D5E-4043-844E-B482A7042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181600"/>
            <a:ext cx="533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/>
              <a:t> </a:t>
            </a:r>
            <a:r>
              <a:rPr lang="en-US" altLang="ru-RU" sz="2800" i="1"/>
              <a:t>A</a:t>
            </a:r>
            <a:r>
              <a:rPr lang="en-US" altLang="ru-RU" sz="2800" baseline="-25000"/>
              <a:t>1</a:t>
            </a:r>
            <a:r>
              <a:rPr lang="en-US" altLang="ru-RU" sz="2800" i="1"/>
              <a:t>B</a:t>
            </a:r>
            <a:r>
              <a:rPr lang="en-US" altLang="ru-RU" sz="2800" baseline="-25000"/>
              <a:t>1</a:t>
            </a:r>
            <a:r>
              <a:rPr lang="en-US" altLang="ru-RU" sz="2800"/>
              <a:t>; </a:t>
            </a:r>
            <a:r>
              <a:rPr lang="en-US" altLang="ru-RU" sz="2800" i="1"/>
              <a:t>CD</a:t>
            </a:r>
            <a:r>
              <a:rPr lang="en-US" altLang="ru-RU" sz="2800"/>
              <a:t>; </a:t>
            </a:r>
            <a:r>
              <a:rPr lang="en-US" altLang="ru-RU" sz="2800" i="1"/>
              <a:t>C</a:t>
            </a:r>
            <a:r>
              <a:rPr lang="en-US" altLang="ru-RU" sz="2800" baseline="-25000"/>
              <a:t>1</a:t>
            </a:r>
            <a:r>
              <a:rPr lang="en-US" altLang="ru-RU" sz="2800" i="1"/>
              <a:t>D</a:t>
            </a:r>
            <a:r>
              <a:rPr lang="en-US" altLang="ru-RU" sz="2800" baseline="-25000"/>
              <a:t>1</a:t>
            </a:r>
            <a:r>
              <a:rPr lang="ru-RU" altLang="ru-RU" sz="2800"/>
              <a:t>.</a:t>
            </a:r>
          </a:p>
        </p:txBody>
      </p:sp>
      <p:sp>
        <p:nvSpPr>
          <p:cNvPr id="44036" name="Text Box 4">
            <a:extLst>
              <a:ext uri="{FF2B5EF4-FFF2-40B4-BE49-F238E27FC236}">
                <a16:creationId xmlns:a16="http://schemas.microsoft.com/office/drawing/2014/main" id="{C3A83D36-90A2-4EFE-8C1A-1979625A9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144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Назовите прямые, проходящие через вершины куба </a:t>
            </a:r>
            <a:r>
              <a:rPr lang="en-US" altLang="ru-RU" sz="2800" i="1" dirty="0"/>
              <a:t>A…D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 и параллельные прямой </a:t>
            </a:r>
            <a:r>
              <a:rPr lang="en-US" altLang="ru-RU" sz="2800" i="1" dirty="0"/>
              <a:t>AB</a:t>
            </a:r>
            <a:r>
              <a:rPr lang="ru-RU" altLang="ru-RU" sz="2800" dirty="0"/>
              <a:t>.</a:t>
            </a:r>
          </a:p>
        </p:txBody>
      </p:sp>
      <p:sp>
        <p:nvSpPr>
          <p:cNvPr id="44037" name="Rectangle 5">
            <a:extLst>
              <a:ext uri="{FF2B5EF4-FFF2-40B4-BE49-F238E27FC236}">
                <a16:creationId xmlns:a16="http://schemas.microsoft.com/office/drawing/2014/main" id="{67D2FC89-1EA2-4731-8E65-E8CF4DAAFF2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>
            <a:extLst>
              <a:ext uri="{FF2B5EF4-FFF2-40B4-BE49-F238E27FC236}">
                <a16:creationId xmlns:a16="http://schemas.microsoft.com/office/drawing/2014/main" id="{6C319DE2-B44E-46A8-9963-D9FF6A2DA9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791200"/>
            <a:ext cx="6096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/>
              <a:t> Нет.</a:t>
            </a:r>
          </a:p>
        </p:txBody>
      </p:sp>
      <p:sp>
        <p:nvSpPr>
          <p:cNvPr id="32771" name="Text Box 3">
            <a:extLst>
              <a:ext uri="{FF2B5EF4-FFF2-40B4-BE49-F238E27FC236}">
                <a16:creationId xmlns:a16="http://schemas.microsoft.com/office/drawing/2014/main" id="{4712E39B-C8E7-4566-AF9A-83E728DEEF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144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Являются ли параллельными прямые </a:t>
            </a:r>
            <a:r>
              <a:rPr lang="en-US" altLang="ru-RU" sz="2800" i="1" dirty="0"/>
              <a:t>AB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, </a:t>
            </a:r>
            <a:r>
              <a:rPr lang="ru-RU" altLang="ru-RU" sz="2800" dirty="0"/>
              <a:t>проходящие через вершины куба </a:t>
            </a:r>
            <a:r>
              <a:rPr lang="en-US" altLang="ru-RU" sz="2800" i="1" dirty="0"/>
              <a:t>A</a:t>
            </a:r>
            <a:r>
              <a:rPr lang="en-US" altLang="ru-RU" sz="2800" dirty="0"/>
              <a:t>…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?</a:t>
            </a:r>
            <a:r>
              <a:rPr lang="en-US" altLang="ru-RU" sz="2800" i="1" dirty="0"/>
              <a:t> </a:t>
            </a:r>
            <a:endParaRPr lang="ru-RU" altLang="ru-RU" sz="2800" dirty="0"/>
          </a:p>
        </p:txBody>
      </p:sp>
      <p:pic>
        <p:nvPicPr>
          <p:cNvPr id="32772" name="Picture 4">
            <a:extLst>
              <a:ext uri="{FF2B5EF4-FFF2-40B4-BE49-F238E27FC236}">
                <a16:creationId xmlns:a16="http://schemas.microsoft.com/office/drawing/2014/main" id="{1D0E6222-6C52-484E-A8CB-459806684B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514600"/>
            <a:ext cx="2971800" cy="280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73" name="Rectangle 5">
            <a:extLst>
              <a:ext uri="{FF2B5EF4-FFF2-40B4-BE49-F238E27FC236}">
                <a16:creationId xmlns:a16="http://schemas.microsoft.com/office/drawing/2014/main" id="{E6159A32-45FA-4736-A343-D237EE8E482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build="p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898</Words>
  <Application>Microsoft Office PowerPoint</Application>
  <PresentationFormat>Экран (4:3)</PresentationFormat>
  <Paragraphs>103</Paragraphs>
  <Slides>24</Slides>
  <Notes>15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7" baseType="lpstr">
      <vt:lpstr>Times New Roman</vt:lpstr>
      <vt:lpstr>Оформление по умолчанию</vt:lpstr>
      <vt:lpstr>MathType 5.0 Equation</vt:lpstr>
      <vt:lpstr>Параллельность в пространстве</vt:lpstr>
      <vt:lpstr>Параллельные прямые</vt:lpstr>
      <vt:lpstr>Скрещивающиеся прямые</vt:lpstr>
      <vt:lpstr>Взаимное расположение двух прямых в пространстве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</dc:creator>
  <cp:lastModifiedBy>Смирнов Владимир Алексеевич</cp:lastModifiedBy>
  <cp:revision>16</cp:revision>
  <dcterms:created xsi:type="dcterms:W3CDTF">2007-09-04T04:37:57Z</dcterms:created>
  <dcterms:modified xsi:type="dcterms:W3CDTF">2021-07-15T03:16:47Z</dcterms:modified>
</cp:coreProperties>
</file>