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2" r:id="rId2"/>
    <p:sldId id="321" r:id="rId3"/>
    <p:sldId id="318" r:id="rId4"/>
    <p:sldId id="319" r:id="rId5"/>
    <p:sldId id="320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E3B0405-17A3-4F51-8AE7-16C38FB2D2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B6C929D-ABE2-4409-B9C6-5FAD7F6FF0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624F1796-15A0-43BF-8389-A6DCB4A4DAE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BDA9E6F2-5620-45A6-AF3F-D25BA5A2A7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00363418-DF59-4758-8F27-B099E2DEA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0F521830-DE0C-425D-8514-756AB5E877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E1A98D-655B-4FDC-AD1B-EEE003D12EB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C8D31D-5F2E-4A41-83D4-D9DB7D7AE5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8CDBE-5FA5-443D-8740-365E6EA58978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0BCADC0-6AE1-4389-A138-8E6C585A00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FDE2624-DA35-4DDC-A17C-4544FCB1B05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22CE50-11E6-4230-86CB-D3FA0BA43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9307B1-6674-4172-8E11-5A0FB32BE8E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9EE6FC66-2E2A-42B5-BEE8-0A69107590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DAE6E74-60F5-4C74-907D-B6700A86B3B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C726B7-8034-40A4-950D-6842E95C6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B7510-80A7-4FD1-A308-4C862B8FFE0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B18113CB-C0EE-4B32-A230-2B2BB36F6E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2E9C27FC-FD64-4228-A6E5-88ECBF6054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92E101-22D5-476B-B3A5-80D0F8176E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248639-A0C0-4845-B826-22373C435F6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6AE092B-E3A3-4A24-94DC-F5469AB3D1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6CAD9E8-58B0-4FFA-9CFF-B13F77D4F0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D74FE6-0A7E-466A-9B63-9BB8F74241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DEE41-F811-4E2A-9E9A-5B003D3B4D64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43B5F795-0561-49E7-8A0D-E784AB616D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B37E4670-5B29-48C6-8693-6385D22AB80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722045-2B33-4D03-AD7E-CE6E2CB45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1B3D8-0A59-401B-9B2E-327F99FEF084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668BE3B5-6A7A-4D7A-967B-8E0AD787A3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4A8D92CE-9DFD-47A2-8124-1EADF3C6CC9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4E0734-D058-4C1F-997E-C87188BEF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A4BC0-BE34-403F-AE14-DC96E85D505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0B2DBDDD-B88D-4FA6-A7EC-B735C02CE1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302BB771-E905-4470-BB98-76BB60C18D4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DBA9B5-B23A-45FB-8077-03F37EE7E8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62792-309E-4232-B6A7-2B48CCE35C5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D1564D64-3B77-4783-B81B-12EF0C0DB2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6A77F2EB-DE88-4D7B-B24A-A4C58160CA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08CFDA-BEE6-440B-B0CF-AE5C0D4EF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51F46C-4685-43C6-831F-B519D6742EB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6F906ED8-02F2-4D57-9CB6-30877DE34E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AEE7E501-5C7D-4074-BFDD-FDA420F24C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22847F-6CA7-4E4C-99EB-E35AC76DB1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AB08F-5B5C-4264-BFE0-46B5507C870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1C18C173-6876-4C28-BBD7-799C13DE81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BC16D74-57D8-44B2-BC08-D399B3CA55A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C87019-88F0-4A18-B818-4E816FBD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DA2C3-4C25-45AD-AEC7-CF99C735C18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68A0291F-D85A-4B8E-9B0C-B07E7036E2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DB04607C-5773-43B8-9565-4ECB96BB198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C8D31D-5F2E-4A41-83D4-D9DB7D7AE5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8CDBE-5FA5-443D-8740-365E6EA5897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0BCADC0-6AE1-4389-A138-8E6C585A00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FDE2624-DA35-4DDC-A17C-4544FCB1B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8834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7043D3-FC93-4CEF-B262-B521CA7C1A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798EF-2F8E-443D-A82A-E8F2BFEEC349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03F8793E-97EF-48DE-AA0D-6C4BDE6E0F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A7A84FDF-F4A0-4B3C-B4C8-237670DFD1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FD0BCB-56E4-4B12-9496-8A8B5200FC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8F437-2ECC-4825-99DB-AA13986F484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8AFBC38C-07B5-4A79-B248-E2A72605BC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D79E5E72-0D95-4CE5-A2A0-B09BAF0641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FD5A00-C1F2-45BB-9685-217828C4B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847A4-B5FF-4FFA-86DF-21BF45D73363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C31E8F2F-1B5E-4EDB-A903-6CEF67ECA4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8CF1E56C-0A83-4F52-B817-2481BBB437D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B08E9A-56D4-4AD8-836F-A85DDDF3A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32EED-399C-47FC-B9DA-DBF5FE50E6D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9C3B9DA9-7BB9-4B46-A641-56340343C5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093BA409-3144-4BC4-8925-E4E6DD897AB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94D0D0-B6AD-4A34-B9F5-8F4C56786C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855BA-DC54-4DA4-85EC-5ACEAA47E3D1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7A792693-6F11-46B8-B22A-2603D8B983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27FAA22C-DCEE-4B1A-B36A-7E98DD3A012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C0A0D4-16FA-4E7C-B601-6E37CCE41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0A657-925A-467E-BD1B-E085EA87C5E5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2CA69A77-F07C-4D4B-A494-C2DB786E68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9239190C-F1A1-4E0A-824C-C0153919088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80E0DB-6933-4842-AB30-4F9A8B8F1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89A5F-AF9E-4B7B-B52E-6CEC1D0110C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C22F209D-C80D-4201-B71C-EB9C4DAB82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AAF35265-5E79-4494-B88D-D10690C7FF4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0B349E-1F6D-4215-BCCD-335F0A2C53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28B17D-9E56-4C08-915F-62359391FE9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C15D00BB-6923-4A2F-A6D5-4F5C5751DB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3F5D18BC-AA4F-49AC-8991-8B6B7A49261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C19C86-CB37-4F16-A8E5-56ABF011C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489BF-9E1C-4A9E-9AFC-B502C3A0ED0C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C01BC65C-5227-4AF3-A2BA-C8F45CCDDD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7B0D5C2-4FB1-4DAE-8EF0-9FF9B0798EF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47EE4D-2D93-45B6-948F-8969C74CEC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EA7D3-D629-4DD9-B7AE-B7CF30362DBF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3980BF6B-BFB2-4DF3-89B9-1CF35B2161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0F594F32-DC8D-4BD3-9B7B-1B212CA258F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EE2257-FD97-402F-B208-EE23E127A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1B0753-5CBF-4E68-9CCF-0F6403EF550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85B57655-4AC3-485E-B5A5-91876F4630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FD4D2AE9-D6C4-41F6-ADAE-807B08E4E56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49BE75-3757-4BCD-81CD-96CA41588D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C48D5-B6C8-4870-B1D2-77425C02FB89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044BC1B6-1EC5-4567-A8F3-C63B868C39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8078BC2-BD01-435D-8450-212B8C2D51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EBDB90-B63C-4E4E-B594-5F8C883D3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68B91-F826-4A36-B54B-4E062D76814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23B78589-441D-4C1E-A67F-C048AB9081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EFCB8A0-CFE3-49CE-993D-C8308EC381E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C4BC99-5C17-4844-8CAF-CB8C3FCE2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C2E528-590A-4A63-8714-70D4171A3AC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5291155F-EC7C-4520-95D6-CB4C87FDA2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42DC4AF-B879-40A3-9D13-7EBFAE4AB91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BC2A73-9683-496D-AC74-4D392EE4C2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F6518-973C-4896-83FD-AAC8EF127D5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6E7FC694-0BF1-4314-9DFE-4A2D1413C3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8C2124C-9B38-4214-BA65-3725394288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738C2-3B1D-4DC9-8A0A-63FB638EF4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D256F-6985-4280-9619-A2ED4A3A5F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D6CE59D2-C5C0-453F-8781-AC545D78A6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2A1C67F-DFED-42A0-854A-6F33E1550C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A6CA59-18D4-4C00-B025-B4766820AB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C4C9F9-55C6-4954-A365-94986D126BF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6734E39A-E217-44AC-A20C-8090FAD4BA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6A3143A4-953C-4207-9EB2-93BBC928499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5D0C3-6C6C-4DFB-B902-2F977847A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5F7639-A545-48ED-9659-2E63DE971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EF67EE-674E-4A83-8418-F9F5C061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30D195-5A04-4513-B8A9-3032AD6C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EA6DE9-B94B-4FF6-805C-D9D63BDE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2CFC6-B11C-4024-9BFC-0B93E6D178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522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F1D1C-7127-49E0-936A-EB87FF1C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24EE93-E362-4043-A9DD-61185F283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70ECA6-AF57-436E-BAD3-C8024A96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3AE348-D2F1-40E1-86D7-02F282E7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969FFD-1B19-4E70-91E1-FBE00F0D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6BE8A-78F2-4211-9D57-3F20A4DA71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814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6741BC-468B-43D5-8941-4B6088C866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422D71-000B-47D1-84DC-766D02EA6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986343-DCF5-4910-A62B-7A5DED6C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48A6EA-9E23-4EC3-9D57-F4085A2E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6D649C-A2EA-4E78-8F52-2A8B5759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FF0B5-DE9B-4263-BED8-C1E9129A1B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209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89CB4-3F7B-4C72-A540-23E2015A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1D8350-1313-41E2-B044-D519811F4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03E8E6-B751-45D7-899A-56E6AC8E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D14D8E-B134-4986-9457-29753CB3B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B58DFF-330F-42BE-B8B5-05A421833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B7D21-ACFD-4819-A566-95E8EBADD4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50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B0410-769F-4AA2-AF2C-BA2B23B2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2809E1-4D50-4A00-82EE-80BBF83B4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CDFF3-2BA0-46C7-B1BB-AE6A01FE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C14A97-E5D2-474C-9207-43C91251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245FBA-49E6-47BA-82AD-75CEEDA0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DBAEB-BCFA-4832-86F2-8A568D7D53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678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8B6AC-E26A-4603-85BC-58D29ADC7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B86A9D-828C-4219-9FC2-26A86E85F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111B24-AF47-45E2-A155-833749B9D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3DAFF0-1925-4133-B839-5D0281E29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7E6497-6961-4845-BCCD-633ED28D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18A1FF-7521-4F2D-A921-5AF1113A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AC3EA-9659-40CA-A937-70A341FCED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54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857444-1252-437D-B04E-BBA475D55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34D22D-9DA6-40F1-9547-84E30B966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B25A0D-F7E0-4053-A3F0-DF65E6AC9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4193874-C94C-4F1F-86D7-19DB32D9A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6F37D81-C904-492C-A6F6-A2E3DD3D1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208C21-AC63-41DE-A48D-EF2350A7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67EB81-4DCA-4202-B27D-C75919C3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BFE547-C787-4EAA-BB8C-55E1B9FE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D8416-3DE3-47E3-9C25-338507FC0D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76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771A4-E7F6-445F-A6FA-22D8D2646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B5B444-D1D1-47D0-9FA4-BD568AFB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4695E8-A315-4589-BCED-5F9D4F19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88CA34-25B2-4751-8E13-E93260D0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DCB84-E9B4-4BC4-A1A4-3F03E9AACC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9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A98ED98-D583-46F6-ADD6-ED86AF9D2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73CDF5-84B5-4232-807A-E03880EF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C77B16-C1DC-4CC7-9099-F1CE7265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FEB4F-C84F-4581-AF68-143757E7CB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711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146F6-42E6-49E3-B871-B53A82B24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43A3F6-9EAC-45E0-92D5-0DEA5A231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02EB86-4CA3-4F0C-B8C9-5F074381C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A22408-AB1A-44D0-9912-7D955D09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AB4E39-6AE7-43DC-9774-AC11459E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9F43B8-2444-4D4B-8F84-6C3510A40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78D77-6CD8-4E01-8523-CE37B81537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570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FF6B4-1FBE-4AE0-B0A9-E5BDCF6A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7CA3524-29EC-4A03-8619-7EB97957EF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F6AE4D-ED84-4061-B5B3-4D3F3A2E5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184EA0-FAEB-4704-8EDB-4BC13F9E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CDB718-CBBF-4D25-B65B-0AD66A17A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23FB7D-0147-4F9F-AA4B-8B1C32823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EC5EF-7602-41C2-BB8E-3512B519E1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773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DDCB8AC-8F3C-4B3A-92C2-5B79C2CF6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22B449-A140-4B99-B618-7DACF5E55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98FEBDD-B899-4885-9F6F-194EF338D1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E1CF6C-61AD-448D-A878-02AD031161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B9056E-7EFA-49E1-A52A-E26E9012C6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3BE34D-3B08-49ED-ACB1-EF82E12A98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1.wmf"/><Relationship Id="rId3" Type="http://schemas.openxmlformats.org/officeDocument/2006/relationships/image" Target="../media/image16.pn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5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9.wmf"/><Relationship Id="rId1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11.bin"/><Relationship Id="rId3" Type="http://schemas.openxmlformats.org/officeDocument/2006/relationships/image" Target="../media/image30.png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5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31.wmf"/><Relationship Id="rId10" Type="http://schemas.openxmlformats.org/officeDocument/2006/relationships/image" Target="../media/image34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wmf"/><Relationship Id="rId4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1.png"/><Relationship Id="rId4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1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50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4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5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52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62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6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54355A8-910B-42AA-BA0E-491B0D4D3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44824"/>
            <a:ext cx="7772400" cy="7620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Угол в пространстве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CB73A05C-4E09-4045-B416-1F961C6EB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9DB18201-C25D-4B26-8444-E74DB0A09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2404" name="Picture 4">
            <a:extLst>
              <a:ext uri="{FF2B5EF4-FFF2-40B4-BE49-F238E27FC236}">
                <a16:creationId xmlns:a16="http://schemas.microsoft.com/office/drawing/2014/main" id="{6441E1E3-FBC5-4732-A5E8-F3AAFB72C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4A7DD8D4-2FD5-4A3D-B1AB-66D9ADFB3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1BAFE979-23CC-4FA3-BCD4-2751C5E6E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4452" name="Picture 4">
            <a:extLst>
              <a:ext uri="{FF2B5EF4-FFF2-40B4-BE49-F238E27FC236}">
                <a16:creationId xmlns:a16="http://schemas.microsoft.com/office/drawing/2014/main" id="{C0E3BA76-A465-47C0-B7E2-A297378CA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>
            <a:extLst>
              <a:ext uri="{FF2B5EF4-FFF2-40B4-BE49-F238E27FC236}">
                <a16:creationId xmlns:a16="http://schemas.microsoft.com/office/drawing/2014/main" id="{CACB7C7C-8F3B-4B74-B647-E2411EE03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7A8B64D4-E994-4ABC-B133-18713411B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6500" name="Picture 4">
            <a:extLst>
              <a:ext uri="{FF2B5EF4-FFF2-40B4-BE49-F238E27FC236}">
                <a16:creationId xmlns:a16="http://schemas.microsoft.com/office/drawing/2014/main" id="{6429F682-224F-40E5-9BDD-A189D2988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7C97D83C-7CE7-46C1-A2CC-089A1C223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BA738FF3-06C0-4CE9-BDFE-62E85AE05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60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8548" name="Picture 4">
            <a:extLst>
              <a:ext uri="{FF2B5EF4-FFF2-40B4-BE49-F238E27FC236}">
                <a16:creationId xmlns:a16="http://schemas.microsoft.com/office/drawing/2014/main" id="{7317044E-58A3-4D50-81B5-C4688CB55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>
            <a:extLst>
              <a:ext uri="{FF2B5EF4-FFF2-40B4-BE49-F238E27FC236}">
                <a16:creationId xmlns:a16="http://schemas.microsoft.com/office/drawing/2014/main" id="{A4C790D0-D375-43AD-8A8F-3FB657A3F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DA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CBD9B369-6372-4E46-87E4-DA2B7CFDA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60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0596" name="Picture 4">
            <a:extLst>
              <a:ext uri="{FF2B5EF4-FFF2-40B4-BE49-F238E27FC236}">
                <a16:creationId xmlns:a16="http://schemas.microsoft.com/office/drawing/2014/main" id="{5DC2ED66-F70D-46E5-95BC-24FDDDCDB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>
            <a:extLst>
              <a:ext uri="{FF2B5EF4-FFF2-40B4-BE49-F238E27FC236}">
                <a16:creationId xmlns:a16="http://schemas.microsoft.com/office/drawing/2014/main" id="{C44A6C13-8081-4CB6-864A-0C50496B0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C0517F77-16BB-4427-BEDD-70E50E110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60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2644" name="Picture 4">
            <a:extLst>
              <a:ext uri="{FF2B5EF4-FFF2-40B4-BE49-F238E27FC236}">
                <a16:creationId xmlns:a16="http://schemas.microsoft.com/office/drawing/2014/main" id="{6714F06D-E2D9-4068-896C-436A310C9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>
            <a:extLst>
              <a:ext uri="{FF2B5EF4-FFF2-40B4-BE49-F238E27FC236}">
                <a16:creationId xmlns:a16="http://schemas.microsoft.com/office/drawing/2014/main" id="{0E61DD8C-66AE-4AC5-B299-59A3BE3D9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14691" name="Text Box 3">
            <a:extLst>
              <a:ext uri="{FF2B5EF4-FFF2-40B4-BE49-F238E27FC236}">
                <a16:creationId xmlns:a16="http://schemas.microsoft.com/office/drawing/2014/main" id="{220D704F-0932-469E-873D-AAA6C01DA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en-US" altLang="ru-RU" sz="2800">
                <a:solidFill>
                  <a:srgbClr val="FF3300"/>
                </a:solidFill>
              </a:rPr>
              <a:t>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4692" name="Picture 4">
            <a:extLst>
              <a:ext uri="{FF2B5EF4-FFF2-40B4-BE49-F238E27FC236}">
                <a16:creationId xmlns:a16="http://schemas.microsoft.com/office/drawing/2014/main" id="{CD35CD8B-26EE-4F7E-B477-4F1278890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>
            <a:extLst>
              <a:ext uri="{FF2B5EF4-FFF2-40B4-BE49-F238E27FC236}">
                <a16:creationId xmlns:a16="http://schemas.microsoft.com/office/drawing/2014/main" id="{93EBBEBE-BA89-4395-AAF5-D8EA5110F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/>
              <a:t>.</a:t>
            </a:r>
          </a:p>
        </p:txBody>
      </p:sp>
      <p:sp>
        <p:nvSpPr>
          <p:cNvPr id="118787" name="Text Box 3">
            <a:extLst>
              <a:ext uri="{FF2B5EF4-FFF2-40B4-BE49-F238E27FC236}">
                <a16:creationId xmlns:a16="http://schemas.microsoft.com/office/drawing/2014/main" id="{4EA59864-76DB-490C-8609-8FB9A37E0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8788" name="Picture 4">
            <a:extLst>
              <a:ext uri="{FF2B5EF4-FFF2-40B4-BE49-F238E27FC236}">
                <a16:creationId xmlns:a16="http://schemas.microsoft.com/office/drawing/2014/main" id="{34B384BB-D826-41D5-AD87-CDCF741B2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698625"/>
            <a:ext cx="3600450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89" name="Rectangle 5">
            <a:extLst>
              <a:ext uri="{FF2B5EF4-FFF2-40B4-BE49-F238E27FC236}">
                <a16:creationId xmlns:a16="http://schemas.microsoft.com/office/drawing/2014/main" id="{0A334CC7-78DB-4C65-BF59-64D184CBA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096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Пирамида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0D1B86EC-8F8C-4A1C-98C7-4538025A4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 </a:t>
            </a:r>
            <a:r>
              <a:rPr lang="ru-RU" altLang="ru-RU" sz="2800" dirty="0"/>
              <a:t>– середины ребер </a:t>
            </a:r>
            <a:r>
              <a:rPr lang="en-US" altLang="ru-RU" sz="2800" i="1" dirty="0"/>
              <a:t>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ru-RU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EF</a:t>
            </a:r>
            <a:r>
              <a:rPr lang="ru-RU" altLang="ru-RU" sz="2800" i="1" dirty="0"/>
              <a:t>.</a:t>
            </a:r>
          </a:p>
        </p:txBody>
      </p:sp>
      <p:sp>
        <p:nvSpPr>
          <p:cNvPr id="120835" name="Text Box 3">
            <a:extLst>
              <a:ext uri="{FF2B5EF4-FFF2-40B4-BE49-F238E27FC236}">
                <a16:creationId xmlns:a16="http://schemas.microsoft.com/office/drawing/2014/main" id="{DED0B95A-E5A0-4EE7-A641-B880AED64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20836" name="Picture 4">
            <a:extLst>
              <a:ext uri="{FF2B5EF4-FFF2-40B4-BE49-F238E27FC236}">
                <a16:creationId xmlns:a16="http://schemas.microsoft.com/office/drawing/2014/main" id="{EE5DC949-B0D7-441F-BD4A-9B3C15FB6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24000"/>
            <a:ext cx="3462338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>
            <a:extLst>
              <a:ext uri="{FF2B5EF4-FFF2-40B4-BE49-F238E27FC236}">
                <a16:creationId xmlns:a16="http://schemas.microsoft.com/office/drawing/2014/main" id="{3208B3D9-6068-45E4-845E-993D54A0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AB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i="1" dirty="0"/>
              <a:t>E</a:t>
            </a:r>
            <a:r>
              <a:rPr lang="ru-RU" altLang="ru-RU" sz="2800" i="1" dirty="0"/>
              <a:t>.</a:t>
            </a:r>
          </a:p>
        </p:txBody>
      </p:sp>
      <p:pic>
        <p:nvPicPr>
          <p:cNvPr id="122883" name="Picture 3">
            <a:extLst>
              <a:ext uri="{FF2B5EF4-FFF2-40B4-BE49-F238E27FC236}">
                <a16:creationId xmlns:a16="http://schemas.microsoft.com/office/drawing/2014/main" id="{F2517E7A-1CAF-44CA-8BBA-60AAAADC3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143000"/>
            <a:ext cx="3462338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893" name="Group 13">
            <a:extLst>
              <a:ext uri="{FF2B5EF4-FFF2-40B4-BE49-F238E27FC236}">
                <a16:creationId xmlns:a16="http://schemas.microsoft.com/office/drawing/2014/main" id="{7D853260-456C-4A72-89BD-32D1C6AA2BB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143000"/>
            <a:ext cx="8915400" cy="5524500"/>
            <a:chOff x="144" y="720"/>
            <a:chExt cx="5616" cy="3480"/>
          </a:xfrm>
        </p:grpSpPr>
        <p:sp>
          <p:nvSpPr>
            <p:cNvPr id="122885" name="Text Box 5">
              <a:extLst>
                <a:ext uri="{FF2B5EF4-FFF2-40B4-BE49-F238E27FC236}">
                  <a16:creationId xmlns:a16="http://schemas.microsoft.com/office/drawing/2014/main" id="{CA1E1237-829D-4525-967C-026ABDF697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832"/>
              <a:ext cx="5616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Через точку </a:t>
              </a:r>
              <a:r>
                <a:rPr lang="en-US" altLang="ru-RU" i="1"/>
                <a:t>E </a:t>
              </a:r>
              <a:r>
                <a:rPr lang="ru-RU" altLang="ru-RU"/>
                <a:t>проведем прямую </a:t>
              </a:r>
              <a:r>
                <a:rPr lang="en-US" altLang="ru-RU" i="1"/>
                <a:t>EF</a:t>
              </a:r>
              <a:r>
                <a:rPr lang="en-US" altLang="ru-RU"/>
                <a:t>, </a:t>
              </a:r>
              <a:r>
                <a:rPr lang="ru-RU" altLang="ru-RU"/>
                <a:t>параллельную </a:t>
              </a:r>
              <a:r>
                <a:rPr lang="en-US" altLang="ru-RU" i="1"/>
                <a:t>AD</a:t>
              </a:r>
              <a:r>
                <a:rPr lang="ru-RU" altLang="ru-RU"/>
                <a:t>. Искомым углом     будет угол </a:t>
              </a:r>
              <a:r>
                <a:rPr lang="en-US" altLang="ru-RU" i="1"/>
                <a:t>CEF</a:t>
              </a:r>
              <a:r>
                <a:rPr lang="ru-RU" altLang="ru-RU"/>
                <a:t>. В треугольнике </a:t>
              </a:r>
              <a:r>
                <a:rPr lang="en-US" altLang="ru-RU" i="1"/>
                <a:t>CEF </a:t>
              </a:r>
              <a:r>
                <a:rPr lang="ru-RU" altLang="ru-RU"/>
                <a:t>имеем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</a:t>
              </a:r>
              <a:r>
                <a:rPr lang="en-US" altLang="ru-RU" i="1"/>
                <a:t>EF =    ,</a:t>
              </a:r>
              <a:r>
                <a:rPr lang="ru-RU" altLang="ru-RU" i="1"/>
                <a:t> </a:t>
              </a:r>
              <a:r>
                <a:rPr lang="en-US" altLang="ru-RU" i="1"/>
                <a:t>CE = CF =         </a:t>
              </a:r>
              <a:r>
                <a:rPr lang="ru-RU" altLang="ru-RU"/>
                <a:t>Следовательно, </a:t>
              </a:r>
              <a:endParaRPr lang="ru-RU" altLang="ru-RU" baseline="30000"/>
            </a:p>
          </p:txBody>
        </p:sp>
        <p:sp>
          <p:nvSpPr>
            <p:cNvPr id="122886" name="Text Box 6">
              <a:extLst>
                <a:ext uri="{FF2B5EF4-FFF2-40B4-BE49-F238E27FC236}">
                  <a16:creationId xmlns:a16="http://schemas.microsoft.com/office/drawing/2014/main" id="{34D39A21-CEA3-4057-8CAA-DE590B831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4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122887" name="Object 7">
              <a:extLst>
                <a:ext uri="{FF2B5EF4-FFF2-40B4-BE49-F238E27FC236}">
                  <a16:creationId xmlns:a16="http://schemas.microsoft.com/office/drawing/2014/main" id="{DCFAB676-7B63-4A9E-919D-BC6D5C2DE1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72" y="3312"/>
            <a:ext cx="152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41200" imgH="723600" progId="Equation.DSMT4">
                    <p:embed/>
                  </p:oleObj>
                </mc:Choice>
                <mc:Fallback>
                  <p:oleObj name="Equation" r:id="rId4" imgW="241200" imgH="7236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3312"/>
                          <a:ext cx="152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888" name="Object 8">
              <a:extLst>
                <a:ext uri="{FF2B5EF4-FFF2-40B4-BE49-F238E27FC236}">
                  <a16:creationId xmlns:a16="http://schemas.microsoft.com/office/drawing/2014/main" id="{CF119D3B-142F-4470-B771-3AA3580A47F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72" y="3312"/>
            <a:ext cx="32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20560" imgH="787320" progId="Equation.DSMT4">
                    <p:embed/>
                  </p:oleObj>
                </mc:Choice>
                <mc:Fallback>
                  <p:oleObj name="Equation" r:id="rId6" imgW="520560" imgH="78732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3312"/>
                          <a:ext cx="32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889" name="Object 9">
              <a:extLst>
                <a:ext uri="{FF2B5EF4-FFF2-40B4-BE49-F238E27FC236}">
                  <a16:creationId xmlns:a16="http://schemas.microsoft.com/office/drawing/2014/main" id="{4D082187-543A-49C6-9828-EF2EB4A228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84" y="3120"/>
            <a:ext cx="136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15640" imgH="266400" progId="Equation.DSMT4">
                    <p:embed/>
                  </p:oleObj>
                </mc:Choice>
                <mc:Fallback>
                  <p:oleObj name="Equation" r:id="rId8" imgW="215640" imgH="2664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3120"/>
                          <a:ext cx="136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890" name="Object 10">
              <a:extLst>
                <a:ext uri="{FF2B5EF4-FFF2-40B4-BE49-F238E27FC236}">
                  <a16:creationId xmlns:a16="http://schemas.microsoft.com/office/drawing/2014/main" id="{0BBA7BD6-BE6B-4E2C-A2B9-1BB66789F9F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00" y="3264"/>
            <a:ext cx="91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447560" imgH="799920" progId="Equation.DSMT4">
                    <p:embed/>
                  </p:oleObj>
                </mc:Choice>
                <mc:Fallback>
                  <p:oleObj name="Equation" r:id="rId10" imgW="1447560" imgH="7999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3264"/>
                          <a:ext cx="912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891" name="Object 11">
              <a:extLst>
                <a:ext uri="{FF2B5EF4-FFF2-40B4-BE49-F238E27FC236}">
                  <a16:creationId xmlns:a16="http://schemas.microsoft.com/office/drawing/2014/main" id="{29CC85F1-FE68-4D17-B483-6DDE8C8FAE4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" y="3696"/>
            <a:ext cx="91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447560" imgH="799920" progId="Equation.DSMT4">
                    <p:embed/>
                  </p:oleObj>
                </mc:Choice>
                <mc:Fallback>
                  <p:oleObj name="Equation" r:id="rId12" imgW="1447560" imgH="79992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3696"/>
                          <a:ext cx="912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22892" name="Picture 12">
              <a:extLst>
                <a:ext uri="{FF2B5EF4-FFF2-40B4-BE49-F238E27FC236}">
                  <a16:creationId xmlns:a16="http://schemas.microsoft.com/office/drawing/2014/main" id="{EB2AB99C-9581-46B3-A328-8E2B4653AC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720"/>
              <a:ext cx="2181" cy="2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3" name="Picture 3">
            <a:extLst>
              <a:ext uri="{FF2B5EF4-FFF2-40B4-BE49-F238E27FC236}">
                <a16:creationId xmlns:a16="http://schemas.microsoft.com/office/drawing/2014/main" id="{FDE5EA38-B80A-4B71-8D2C-EFDB5FB60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73362"/>
            <a:ext cx="2714625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4" name="Picture 4">
            <a:extLst>
              <a:ext uri="{FF2B5EF4-FFF2-40B4-BE49-F238E27FC236}">
                <a16:creationId xmlns:a16="http://schemas.microsoft.com/office/drawing/2014/main" id="{0C412748-4B7C-4156-B303-71A94745D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30562"/>
            <a:ext cx="2147888" cy="104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5" name="Text Box 5">
            <a:extLst>
              <a:ext uri="{FF2B5EF4-FFF2-40B4-BE49-F238E27FC236}">
                <a16:creationId xmlns:a16="http://schemas.microsoft.com/office/drawing/2014/main" id="{7FAA3277-FA52-4F6B-84BA-17FACA477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8275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Углом</a:t>
            </a:r>
            <a:r>
              <a:rPr lang="ru-RU" altLang="ru-RU" dirty="0">
                <a:cs typeface="Times New Roman" panose="02020603050405020304" pitchFamily="18" charset="0"/>
              </a:rPr>
              <a:t> в пространстве называется фигура, образованная двумя лучами с общей вершиной и одной из частей плоскости, ограниченной этими лучами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063C5FFE-3ED6-4455-94BE-AA7F00893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Углом между скрещивающимися прямыми называется угол между пересекающимися прямыми, соответственно параллельными данным. </a:t>
            </a:r>
            <a:endParaRPr lang="ru-RU" altLang="ru-RU" dirty="0"/>
          </a:p>
        </p:txBody>
      </p:sp>
      <p:sp>
        <p:nvSpPr>
          <p:cNvPr id="92167" name="Text Box 7">
            <a:extLst>
              <a:ext uri="{FF2B5EF4-FFF2-40B4-BE49-F238E27FC236}">
                <a16:creationId xmlns:a16="http://schemas.microsoft.com/office/drawing/2014/main" id="{420EA154-592B-4613-BA70-46BAC6349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8674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Две прямые называются </a:t>
            </a:r>
            <a:r>
              <a:rPr lang="ru-RU" altLang="ru-RU" dirty="0">
                <a:solidFill>
                  <a:srgbClr val="FF3300"/>
                </a:solidFill>
              </a:rPr>
              <a:t>перпендикулярными</a:t>
            </a:r>
            <a:r>
              <a:rPr lang="ru-RU" altLang="ru-RU" dirty="0"/>
              <a:t>, если угол между ними прямой.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92168" name="Text Box 8">
            <a:extLst>
              <a:ext uri="{FF2B5EF4-FFF2-40B4-BE49-F238E27FC236}">
                <a16:creationId xmlns:a16="http://schemas.microsoft.com/office/drawing/2014/main" id="{1508091F-A0FD-4F41-9058-BFA88EC6B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18765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Углом между двумя пересекающимися прямыми в пространстве называется наименьший из углов, образованных лучами этих прямых с вершиной в точке их пересечения.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7755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>
            <a:extLst>
              <a:ext uri="{FF2B5EF4-FFF2-40B4-BE49-F238E27FC236}">
                <a16:creationId xmlns:a16="http://schemas.microsoft.com/office/drawing/2014/main" id="{2A2C2886-86B8-4A90-B429-266A343A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E</a:t>
            </a:r>
            <a:r>
              <a:rPr lang="en-US" altLang="ru-RU" sz="2800" dirty="0"/>
              <a:t>, </a:t>
            </a:r>
            <a:r>
              <a:rPr lang="en-US" altLang="ru-RU" sz="2800" i="1" dirty="0"/>
              <a:t>F</a:t>
            </a:r>
            <a:r>
              <a:rPr lang="en-US" altLang="ru-RU" sz="2800" dirty="0"/>
              <a:t>, </a:t>
            </a:r>
            <a:r>
              <a:rPr lang="en-US" altLang="ru-RU" sz="2800" i="1" dirty="0"/>
              <a:t>G </a:t>
            </a:r>
            <a:r>
              <a:rPr lang="ru-RU" altLang="ru-RU" sz="2800" dirty="0"/>
              <a:t>– середины ребер </a:t>
            </a:r>
            <a:r>
              <a:rPr lang="en-US" altLang="ru-RU" sz="2800" i="1" dirty="0"/>
              <a:t>AB</a:t>
            </a:r>
            <a:r>
              <a:rPr lang="en-US" altLang="ru-RU" sz="2800" dirty="0"/>
              <a:t>, </a:t>
            </a:r>
            <a:r>
              <a:rPr lang="en-US" altLang="ru-RU" sz="2800" i="1" dirty="0"/>
              <a:t>BD</a:t>
            </a:r>
            <a:r>
              <a:rPr lang="en-US" altLang="ru-RU" sz="2800" dirty="0"/>
              <a:t>, </a:t>
            </a:r>
            <a:r>
              <a:rPr lang="en-US" altLang="ru-RU" sz="2800" i="1" dirty="0"/>
              <a:t>CD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EFG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grpSp>
        <p:nvGrpSpPr>
          <p:cNvPr id="124931" name="Group 3">
            <a:extLst>
              <a:ext uri="{FF2B5EF4-FFF2-40B4-BE49-F238E27FC236}">
                <a16:creationId xmlns:a16="http://schemas.microsoft.com/office/drawing/2014/main" id="{2E0E4915-B1D6-4341-9A0F-39270A44D84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495800"/>
            <a:ext cx="8001000" cy="1371600"/>
            <a:chOff x="288" y="2832"/>
            <a:chExt cx="5040" cy="864"/>
          </a:xfrm>
        </p:grpSpPr>
        <p:sp>
          <p:nvSpPr>
            <p:cNvPr id="124932" name="Text Box 4">
              <a:extLst>
                <a:ext uri="{FF2B5EF4-FFF2-40B4-BE49-F238E27FC236}">
                  <a16:creationId xmlns:a16="http://schemas.microsoft.com/office/drawing/2014/main" id="{63FB814B-982D-4645-9109-CD20A6E09C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32"/>
              <a:ext cx="50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Прямые </a:t>
              </a:r>
              <a:r>
                <a:rPr lang="en-US" altLang="ru-RU" i="1"/>
                <a:t>EF</a:t>
              </a:r>
              <a:r>
                <a:rPr lang="ru-RU" altLang="ru-RU"/>
                <a:t> и </a:t>
              </a:r>
              <a:r>
                <a:rPr lang="en-US" altLang="ru-RU" i="1"/>
                <a:t>FG</a:t>
              </a:r>
              <a:r>
                <a:rPr lang="en-US" altLang="ru-RU"/>
                <a:t> </a:t>
              </a:r>
              <a:r>
                <a:rPr lang="ru-RU" altLang="ru-RU"/>
                <a:t>параллельны прямым </a:t>
              </a:r>
              <a:r>
                <a:rPr lang="en-US" altLang="ru-RU" i="1"/>
                <a:t>AD</a:t>
              </a:r>
              <a:r>
                <a:rPr lang="en-US" altLang="ru-RU"/>
                <a:t> </a:t>
              </a:r>
              <a:r>
                <a:rPr lang="ru-RU" altLang="ru-RU"/>
                <a:t>и </a:t>
              </a:r>
              <a:r>
                <a:rPr lang="en-US" altLang="ru-RU" i="1"/>
                <a:t>BC</a:t>
              </a:r>
              <a:r>
                <a:rPr lang="ru-RU" altLang="ru-RU"/>
                <a:t>. Следовательно, угол между ними равен 90</a:t>
              </a:r>
              <a:r>
                <a:rPr lang="ru-RU" altLang="ru-RU" baseline="30000"/>
                <a:t>о</a:t>
              </a:r>
              <a:r>
                <a:rPr lang="ru-RU" altLang="ru-RU"/>
                <a:t>.</a:t>
              </a:r>
              <a:endParaRPr lang="ru-RU" altLang="ru-RU" baseline="30000"/>
            </a:p>
          </p:txBody>
        </p:sp>
        <p:sp>
          <p:nvSpPr>
            <p:cNvPr id="124933" name="Text Box 5">
              <a:extLst>
                <a:ext uri="{FF2B5EF4-FFF2-40B4-BE49-F238E27FC236}">
                  <a16:creationId xmlns:a16="http://schemas.microsoft.com/office/drawing/2014/main" id="{E9D98F6A-CC39-4313-B725-A6B7466C2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0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90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</p:grpSp>
      <p:pic>
        <p:nvPicPr>
          <p:cNvPr id="124934" name="Picture 6">
            <a:extLst>
              <a:ext uri="{FF2B5EF4-FFF2-40B4-BE49-F238E27FC236}">
                <a16:creationId xmlns:a16="http://schemas.microsoft.com/office/drawing/2014/main" id="{0F11E76B-1BAD-4F5F-8C67-0C4A65BBD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066800"/>
            <a:ext cx="3462338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>
            <a:extLst>
              <a:ext uri="{FF2B5EF4-FFF2-40B4-BE49-F238E27FC236}">
                <a16:creationId xmlns:a16="http://schemas.microsoft.com/office/drawing/2014/main" id="{97E05474-C38C-445D-87C4-4AE0E2725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sp>
        <p:nvSpPr>
          <p:cNvPr id="126979" name="Text Box 3">
            <a:extLst>
              <a:ext uri="{FF2B5EF4-FFF2-40B4-BE49-F238E27FC236}">
                <a16:creationId xmlns:a16="http://schemas.microsoft.com/office/drawing/2014/main" id="{6C37E53D-7C98-4C3E-B91A-4475B492C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6</a:t>
            </a:r>
            <a:r>
              <a:rPr lang="ru-RU" altLang="ru-RU">
                <a:solidFill>
                  <a:srgbClr val="FF3300"/>
                </a:solidFill>
              </a:rPr>
              <a:t>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126980" name="Picture 4">
            <a:extLst>
              <a:ext uri="{FF2B5EF4-FFF2-40B4-BE49-F238E27FC236}">
                <a16:creationId xmlns:a16="http://schemas.microsoft.com/office/drawing/2014/main" id="{7AF85DC4-39CE-4718-BB12-0931C3C13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426402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>
            <a:extLst>
              <a:ext uri="{FF2B5EF4-FFF2-40B4-BE49-F238E27FC236}">
                <a16:creationId xmlns:a16="http://schemas.microsoft.com/office/drawing/2014/main" id="{2E6E4CF8-B603-48AE-9E74-440FD9E14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четырехугольной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SC</a:t>
            </a:r>
            <a:r>
              <a:rPr lang="ru-RU" altLang="ru-RU" sz="2800" i="1" dirty="0"/>
              <a:t>.</a:t>
            </a: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BCD6BC9F-625D-4113-ADDC-01CE61FFF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29028" name="Picture 4">
            <a:extLst>
              <a:ext uri="{FF2B5EF4-FFF2-40B4-BE49-F238E27FC236}">
                <a16:creationId xmlns:a16="http://schemas.microsoft.com/office/drawing/2014/main" id="{FFDF6C90-8FF6-4E80-93CB-D6130C557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1852613"/>
            <a:ext cx="4221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>
            <a:extLst>
              <a:ext uri="{FF2B5EF4-FFF2-40B4-BE49-F238E27FC236}">
                <a16:creationId xmlns:a16="http://schemas.microsoft.com/office/drawing/2014/main" id="{CB7E6300-BE0C-44FA-86C0-3C1B0952F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1075" name="Picture 3">
            <a:extLst>
              <a:ext uri="{FF2B5EF4-FFF2-40B4-BE49-F238E27FC236}">
                <a16:creationId xmlns:a16="http://schemas.microsoft.com/office/drawing/2014/main" id="{6ED766E0-603F-4BD9-937B-AC29E5C83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1295400"/>
            <a:ext cx="4221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1082" name="Group 10">
            <a:extLst>
              <a:ext uri="{FF2B5EF4-FFF2-40B4-BE49-F238E27FC236}">
                <a16:creationId xmlns:a16="http://schemas.microsoft.com/office/drawing/2014/main" id="{9F3D3A1B-22C0-4BAB-9C4B-CF406E49F1D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295400"/>
            <a:ext cx="7391400" cy="4724400"/>
            <a:chOff x="576" y="816"/>
            <a:chExt cx="4656" cy="2976"/>
          </a:xfrm>
        </p:grpSpPr>
        <p:sp>
          <p:nvSpPr>
            <p:cNvPr id="131078" name="Text Box 6">
              <a:extLst>
                <a:ext uri="{FF2B5EF4-FFF2-40B4-BE49-F238E27FC236}">
                  <a16:creationId xmlns:a16="http://schemas.microsoft.com/office/drawing/2014/main" id="{A735C946-7D98-4770-94DD-30D1A1971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504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90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131079" name="Text Box 7">
              <a:extLst>
                <a:ext uri="{FF2B5EF4-FFF2-40B4-BE49-F238E27FC236}">
                  <a16:creationId xmlns:a16="http://schemas.microsoft.com/office/drawing/2014/main" id="{BDAA3FDD-286B-44DD-9F20-06806506A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В треугольнике </a:t>
              </a:r>
              <a:r>
                <a:rPr lang="en-US" altLang="ru-RU" i="1"/>
                <a:t>SAC SA = SC = </a:t>
              </a:r>
              <a:r>
                <a:rPr lang="en-US" altLang="ru-RU"/>
                <a:t>1, </a:t>
              </a:r>
              <a:r>
                <a:rPr lang="en-US" altLang="ru-RU" i="1"/>
                <a:t>AC =          </a:t>
              </a:r>
              <a:r>
                <a:rPr lang="ru-RU" altLang="ru-RU"/>
                <a:t>Следовательно, искомый угол равен 90</a:t>
              </a:r>
              <a:r>
                <a:rPr lang="ru-RU" altLang="ru-RU" baseline="30000"/>
                <a:t>о</a:t>
              </a:r>
              <a:r>
                <a:rPr lang="ru-RU" altLang="ru-RU"/>
                <a:t>.</a:t>
              </a:r>
            </a:p>
          </p:txBody>
        </p:sp>
        <p:pic>
          <p:nvPicPr>
            <p:cNvPr id="131080" name="Picture 8">
              <a:extLst>
                <a:ext uri="{FF2B5EF4-FFF2-40B4-BE49-F238E27FC236}">
                  <a16:creationId xmlns:a16="http://schemas.microsoft.com/office/drawing/2014/main" id="{6366C7E3-3EED-4745-A225-20BD870C49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" y="816"/>
              <a:ext cx="2659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31081" name="Object 9">
              <a:extLst>
                <a:ext uri="{FF2B5EF4-FFF2-40B4-BE49-F238E27FC236}">
                  <a16:creationId xmlns:a16="http://schemas.microsoft.com/office/drawing/2014/main" id="{B9B30AEE-1807-4FC6-B5F6-E03983A629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4" y="2976"/>
            <a:ext cx="26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19040" imgH="380880" progId="Equation.DSMT4">
                    <p:embed/>
                  </p:oleObj>
                </mc:Choice>
                <mc:Fallback>
                  <p:oleObj name="Equation" r:id="rId5" imgW="419040" imgH="3808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2976"/>
                          <a:ext cx="26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>
            <a:extLst>
              <a:ext uri="{FF2B5EF4-FFF2-40B4-BE49-F238E27FC236}">
                <a16:creationId xmlns:a16="http://schemas.microsoft.com/office/drawing/2014/main" id="{091F5746-4ABA-400D-9DFC-C3F0A9AC8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SC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grpSp>
        <p:nvGrpSpPr>
          <p:cNvPr id="135171" name="Group 3">
            <a:extLst>
              <a:ext uri="{FF2B5EF4-FFF2-40B4-BE49-F238E27FC236}">
                <a16:creationId xmlns:a16="http://schemas.microsoft.com/office/drawing/2014/main" id="{B1AF88F7-346A-4958-BFB0-200E642DF09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29200"/>
            <a:ext cx="7467600" cy="990600"/>
            <a:chOff x="528" y="3168"/>
            <a:chExt cx="4704" cy="624"/>
          </a:xfrm>
        </p:grpSpPr>
        <p:sp>
          <p:nvSpPr>
            <p:cNvPr id="135172" name="Text Box 4">
              <a:extLst>
                <a:ext uri="{FF2B5EF4-FFF2-40B4-BE49-F238E27FC236}">
                  <a16:creationId xmlns:a16="http://schemas.microsoft.com/office/drawing/2014/main" id="{7CF1B37B-5510-4E76-8B24-B69E06726D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504"/>
              <a:ext cx="18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30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135173" name="Text Box 5">
              <a:extLst>
                <a:ext uri="{FF2B5EF4-FFF2-40B4-BE49-F238E27FC236}">
                  <a16:creationId xmlns:a16="http://schemas.microsoft.com/office/drawing/2014/main" id="{AD11D893-9569-4808-AE1C-977FC43D7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47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Искомый угол равен углу </a:t>
              </a:r>
              <a:r>
                <a:rPr lang="en-US" altLang="ru-RU" i="1"/>
                <a:t>CBE</a:t>
              </a:r>
              <a:r>
                <a:rPr lang="en-US" altLang="ru-RU"/>
                <a:t>.</a:t>
              </a:r>
              <a:r>
                <a:rPr lang="ru-RU" altLang="ru-RU"/>
                <a:t> Он равен 30</a:t>
              </a:r>
              <a:r>
                <a:rPr lang="ru-RU" altLang="ru-RU" baseline="30000"/>
                <a:t>о</a:t>
              </a:r>
              <a:r>
                <a:rPr lang="ru-RU" altLang="ru-RU"/>
                <a:t>.</a:t>
              </a:r>
            </a:p>
          </p:txBody>
        </p:sp>
      </p:grpSp>
      <p:pic>
        <p:nvPicPr>
          <p:cNvPr id="135174" name="Picture 6">
            <a:extLst>
              <a:ext uri="{FF2B5EF4-FFF2-40B4-BE49-F238E27FC236}">
                <a16:creationId xmlns:a16="http://schemas.microsoft.com/office/drawing/2014/main" id="{C6947579-597F-4EA5-A53C-FF12FEAE6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4221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>
            <a:extLst>
              <a:ext uri="{FF2B5EF4-FFF2-40B4-BE49-F238E27FC236}">
                <a16:creationId xmlns:a16="http://schemas.microsoft.com/office/drawing/2014/main" id="{37A38C1F-BD14-451E-8A97-5FE6DF06C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SC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тангенс угла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7219" name="Picture 3">
            <a:extLst>
              <a:ext uri="{FF2B5EF4-FFF2-40B4-BE49-F238E27FC236}">
                <a16:creationId xmlns:a16="http://schemas.microsoft.com/office/drawing/2014/main" id="{0BF1B1E1-A4D4-4B41-BE4D-530A8BC77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3868738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7230" name="Group 14">
            <a:extLst>
              <a:ext uri="{FF2B5EF4-FFF2-40B4-BE49-F238E27FC236}">
                <a16:creationId xmlns:a16="http://schemas.microsoft.com/office/drawing/2014/main" id="{6C2B655B-EE49-42A9-8AC4-9DDBBED1F20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524000"/>
            <a:ext cx="8763000" cy="4343400"/>
            <a:chOff x="144" y="960"/>
            <a:chExt cx="5520" cy="2736"/>
          </a:xfrm>
        </p:grpSpPr>
        <p:graphicFrame>
          <p:nvGraphicFramePr>
            <p:cNvPr id="137226" name="Object 10">
              <a:extLst>
                <a:ext uri="{FF2B5EF4-FFF2-40B4-BE49-F238E27FC236}">
                  <a16:creationId xmlns:a16="http://schemas.microsoft.com/office/drawing/2014/main" id="{391FF061-9EC4-4FB7-BB21-7190DD3C84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40" y="1728"/>
            <a:ext cx="136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15640" imgH="266400" progId="Equation.DSMT4">
                    <p:embed/>
                  </p:oleObj>
                </mc:Choice>
                <mc:Fallback>
                  <p:oleObj name="Equation" r:id="rId4" imgW="215640" imgH="266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1728"/>
                          <a:ext cx="136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7221" name="Text Box 5">
              <a:extLst>
                <a:ext uri="{FF2B5EF4-FFF2-40B4-BE49-F238E27FC236}">
                  <a16:creationId xmlns:a16="http://schemas.microsoft.com/office/drawing/2014/main" id="{1E02F5BA-235C-4C1F-898F-66395E657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sp>
          <p:nvSpPr>
            <p:cNvPr id="137222" name="Text Box 6">
              <a:extLst>
                <a:ext uri="{FF2B5EF4-FFF2-40B4-BE49-F238E27FC236}">
                  <a16:creationId xmlns:a16="http://schemas.microsoft.com/office/drawing/2014/main" id="{2460387D-EC03-4059-BB37-8FEAEC0F99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960"/>
              <a:ext cx="3120" cy="17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Через точку </a:t>
              </a:r>
              <a:r>
                <a:rPr lang="en-US" altLang="ru-RU" i="1"/>
                <a:t>E </a:t>
              </a:r>
              <a:r>
                <a:rPr lang="ru-RU" altLang="ru-RU"/>
                <a:t>проведем прямую, параллельную </a:t>
              </a:r>
              <a:r>
                <a:rPr lang="en-US" altLang="ru-RU" i="1"/>
                <a:t>SA</a:t>
              </a:r>
              <a:r>
                <a:rPr lang="ru-RU" altLang="ru-RU"/>
                <a:t>. Она пересечет основание в точке </a:t>
              </a:r>
              <a:r>
                <a:rPr lang="en-US" altLang="ru-RU" i="1"/>
                <a:t>O</a:t>
              </a:r>
              <a:r>
                <a:rPr lang="en-US" altLang="ru-RU"/>
                <a:t>. </a:t>
              </a:r>
              <a:r>
                <a:rPr lang="ru-RU" altLang="ru-RU"/>
                <a:t>Искомый угол     равен углу </a:t>
              </a:r>
              <a:r>
                <a:rPr lang="en-US" altLang="ru-RU" i="1"/>
                <a:t>OEB</a:t>
              </a:r>
              <a:r>
                <a:rPr lang="en-US" altLang="ru-RU"/>
                <a:t>.</a:t>
              </a:r>
              <a:r>
                <a:rPr lang="ru-RU" altLang="ru-RU"/>
                <a:t>    В прямоугольном треугольнике </a:t>
              </a:r>
              <a:r>
                <a:rPr lang="en-US" altLang="ru-RU" i="1"/>
                <a:t>OEB </a:t>
              </a:r>
              <a:r>
                <a:rPr lang="ru-RU" altLang="ru-RU"/>
                <a:t>имеем: </a:t>
              </a:r>
              <a:endParaRPr lang="en-US" altLang="ru-RU"/>
            </a:p>
            <a:p>
              <a:pPr>
                <a:spcBef>
                  <a:spcPct val="50000"/>
                </a:spcBef>
              </a:pPr>
              <a:r>
                <a:rPr lang="en-US" altLang="ru-RU" i="1"/>
                <a:t>OB =   </a:t>
              </a:r>
              <a:r>
                <a:rPr lang="ru-RU" altLang="ru-RU" i="1"/>
                <a:t>     </a:t>
              </a:r>
              <a:r>
                <a:rPr lang="ru-RU" altLang="ru-RU"/>
                <a:t>, </a:t>
              </a:r>
              <a:r>
                <a:rPr lang="en-US" altLang="ru-RU" i="1"/>
                <a:t>OE =     . </a:t>
              </a:r>
              <a:r>
                <a:rPr lang="ru-RU" altLang="ru-RU"/>
                <a:t>Следовательно, </a:t>
              </a:r>
            </a:p>
          </p:txBody>
        </p:sp>
        <p:pic>
          <p:nvPicPr>
            <p:cNvPr id="137223" name="Picture 7">
              <a:extLst>
                <a:ext uri="{FF2B5EF4-FFF2-40B4-BE49-F238E27FC236}">
                  <a16:creationId xmlns:a16="http://schemas.microsoft.com/office/drawing/2014/main" id="{670E6FB6-03B2-46ED-8B3F-F7D786B716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008"/>
              <a:ext cx="2437" cy="2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37224" name="Object 8">
              <a:extLst>
                <a:ext uri="{FF2B5EF4-FFF2-40B4-BE49-F238E27FC236}">
                  <a16:creationId xmlns:a16="http://schemas.microsoft.com/office/drawing/2014/main" id="{3791C4C0-FCC3-4C46-A8BE-3179FC02217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72" y="2352"/>
            <a:ext cx="29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69800" imgH="787320" progId="Equation.DSMT4">
                    <p:embed/>
                  </p:oleObj>
                </mc:Choice>
                <mc:Fallback>
                  <p:oleObj name="Equation" r:id="rId7" imgW="469800" imgH="78732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352"/>
                          <a:ext cx="296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7225" name="Object 9">
              <a:extLst>
                <a:ext uri="{FF2B5EF4-FFF2-40B4-BE49-F238E27FC236}">
                  <a16:creationId xmlns:a16="http://schemas.microsoft.com/office/drawing/2014/main" id="{66096597-2471-4179-8864-38E5665557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84" y="2352"/>
            <a:ext cx="152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41200" imgH="723600" progId="Equation.DSMT4">
                    <p:embed/>
                  </p:oleObj>
                </mc:Choice>
                <mc:Fallback>
                  <p:oleObj name="Equation" r:id="rId9" imgW="241200" imgH="723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2352"/>
                          <a:ext cx="152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7227" name="Object 11">
              <a:extLst>
                <a:ext uri="{FF2B5EF4-FFF2-40B4-BE49-F238E27FC236}">
                  <a16:creationId xmlns:a16="http://schemas.microsoft.com/office/drawing/2014/main" id="{81AC9D27-4551-4A8A-ABA5-A32598E0E2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64" y="2944"/>
            <a:ext cx="75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193760" imgH="431640" progId="Equation.DSMT4">
                    <p:embed/>
                  </p:oleObj>
                </mc:Choice>
                <mc:Fallback>
                  <p:oleObj name="Equation" r:id="rId11" imgW="1193760" imgH="43164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4" y="2944"/>
                          <a:ext cx="75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7228" name="Object 12">
              <a:extLst>
                <a:ext uri="{FF2B5EF4-FFF2-40B4-BE49-F238E27FC236}">
                  <a16:creationId xmlns:a16="http://schemas.microsoft.com/office/drawing/2014/main" id="{DC78FD94-F111-4E18-AA6D-2649E8A07F8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24" y="3424"/>
            <a:ext cx="75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193760" imgH="431640" progId="Equation.DSMT4">
                    <p:embed/>
                  </p:oleObj>
                </mc:Choice>
                <mc:Fallback>
                  <p:oleObj name="Equation" r:id="rId13" imgW="1193760" imgH="43164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4" y="3424"/>
                          <a:ext cx="75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>
            <a:extLst>
              <a:ext uri="{FF2B5EF4-FFF2-40B4-BE49-F238E27FC236}">
                <a16:creationId xmlns:a16="http://schemas.microsoft.com/office/drawing/2014/main" id="{C34DE70E-A66E-4E1C-8A25-3A61A6774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9267" name="Picture 3">
            <a:extLst>
              <a:ext uri="{FF2B5EF4-FFF2-40B4-BE49-F238E27FC236}">
                <a16:creationId xmlns:a16="http://schemas.microsoft.com/office/drawing/2014/main" id="{37D25960-1AC1-43F9-91A8-2C5FB963B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9273" name="Group 9">
            <a:extLst>
              <a:ext uri="{FF2B5EF4-FFF2-40B4-BE49-F238E27FC236}">
                <a16:creationId xmlns:a16="http://schemas.microsoft.com/office/drawing/2014/main" id="{2F510350-CAB8-4EDA-8EF6-06AC6CDEE06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600200"/>
            <a:ext cx="7620000" cy="4724400"/>
            <a:chOff x="528" y="1008"/>
            <a:chExt cx="4800" cy="2976"/>
          </a:xfrm>
        </p:grpSpPr>
        <p:sp>
          <p:nvSpPr>
            <p:cNvPr id="139269" name="Text Box 5">
              <a:extLst>
                <a:ext uri="{FF2B5EF4-FFF2-40B4-BE49-F238E27FC236}">
                  <a16:creationId xmlns:a16="http://schemas.microsoft.com/office/drawing/2014/main" id="{137B561E-E884-4D4D-B5B7-DA6EB0C7F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696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60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sp>
          <p:nvSpPr>
            <p:cNvPr id="139270" name="Text Box 6">
              <a:extLst>
                <a:ext uri="{FF2B5EF4-FFF2-40B4-BE49-F238E27FC236}">
                  <a16:creationId xmlns:a16="http://schemas.microsoft.com/office/drawing/2014/main" id="{DC101308-4875-4A47-87EA-7EA51E4F6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480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Искомый угол равен углу </a:t>
              </a:r>
              <a:r>
                <a:rPr lang="en-US" altLang="ru-RU" i="1" dirty="0"/>
                <a:t>SAD</a:t>
              </a:r>
              <a:r>
                <a:rPr lang="ru-RU" altLang="ru-RU" dirty="0"/>
                <a:t>. Треугольник </a:t>
              </a:r>
              <a:r>
                <a:rPr lang="en-US" altLang="ru-RU" i="1" dirty="0"/>
                <a:t>SAD </a:t>
              </a:r>
              <a:r>
                <a:rPr lang="ru-RU" altLang="ru-RU" dirty="0"/>
                <a:t>– равносторонний, следовательно,            =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</a:p>
          </p:txBody>
        </p:sp>
        <p:graphicFrame>
          <p:nvGraphicFramePr>
            <p:cNvPr id="139271" name="Object 7">
              <a:extLst>
                <a:ext uri="{FF2B5EF4-FFF2-40B4-BE49-F238E27FC236}">
                  <a16:creationId xmlns:a16="http://schemas.microsoft.com/office/drawing/2014/main" id="{BC7C97E8-2EBE-4443-B246-52326BCAAF0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40" y="3456"/>
            <a:ext cx="52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838080" imgH="279360" progId="Equation.DSMT4">
                    <p:embed/>
                  </p:oleObj>
                </mc:Choice>
                <mc:Fallback>
                  <p:oleObj name="Equation" r:id="rId4" imgW="838080" imgH="2793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3456"/>
                          <a:ext cx="528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39272" name="Picture 8">
              <a:extLst>
                <a:ext uri="{FF2B5EF4-FFF2-40B4-BE49-F238E27FC236}">
                  <a16:creationId xmlns:a16="http://schemas.microsoft.com/office/drawing/2014/main" id="{E8AF627A-A498-4163-A3D7-7CBB4E6AE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008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>
            <a:extLst>
              <a:ext uri="{FF2B5EF4-FFF2-40B4-BE49-F238E27FC236}">
                <a16:creationId xmlns:a16="http://schemas.microsoft.com/office/drawing/2014/main" id="{23D5D514-DC8E-411A-B41E-2DA553BC3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grpSp>
        <p:nvGrpSpPr>
          <p:cNvPr id="141319" name="Group 7">
            <a:extLst>
              <a:ext uri="{FF2B5EF4-FFF2-40B4-BE49-F238E27FC236}">
                <a16:creationId xmlns:a16="http://schemas.microsoft.com/office/drawing/2014/main" id="{818F1AFC-ACFA-44F0-9697-F0D6B8DDC06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048000" cy="723900"/>
            <a:chOff x="528" y="3264"/>
            <a:chExt cx="1920" cy="456"/>
          </a:xfrm>
        </p:grpSpPr>
        <p:sp>
          <p:nvSpPr>
            <p:cNvPr id="141316" name="Text Box 4">
              <a:extLst>
                <a:ext uri="{FF2B5EF4-FFF2-40B4-BE49-F238E27FC236}">
                  <a16:creationId xmlns:a16="http://schemas.microsoft.com/office/drawing/2014/main" id="{D85DB0AA-2976-4695-A842-E765D79CD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141317" name="Object 5">
              <a:extLst>
                <a:ext uri="{FF2B5EF4-FFF2-40B4-BE49-F238E27FC236}">
                  <a16:creationId xmlns:a16="http://schemas.microsoft.com/office/drawing/2014/main" id="{47651106-60CA-40A0-8AFD-7A905A75E47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264"/>
            <a:ext cx="77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31560" imgH="723600" progId="Equation.DSMT4">
                    <p:embed/>
                  </p:oleObj>
                </mc:Choice>
                <mc:Fallback>
                  <p:oleObj name="Equation" r:id="rId3" imgW="1231560" imgH="723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264"/>
                          <a:ext cx="77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1318" name="Picture 6">
            <a:extLst>
              <a:ext uri="{FF2B5EF4-FFF2-40B4-BE49-F238E27FC236}">
                <a16:creationId xmlns:a16="http://schemas.microsoft.com/office/drawing/2014/main" id="{1AB9AB57-F7AD-4271-A515-305AA317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3559175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>
            <a:extLst>
              <a:ext uri="{FF2B5EF4-FFF2-40B4-BE49-F238E27FC236}">
                <a16:creationId xmlns:a16="http://schemas.microsoft.com/office/drawing/2014/main" id="{0AD37104-145F-4DDB-9EE4-69C5DC82E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153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ребра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3363" name="Picture 3">
            <a:extLst>
              <a:ext uri="{FF2B5EF4-FFF2-40B4-BE49-F238E27FC236}">
                <a16:creationId xmlns:a16="http://schemas.microsoft.com/office/drawing/2014/main" id="{74B6A9AD-89AA-4A90-8362-CE15464BA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3178175" cy="304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367" name="Group 7">
            <a:extLst>
              <a:ext uri="{FF2B5EF4-FFF2-40B4-BE49-F238E27FC236}">
                <a16:creationId xmlns:a16="http://schemas.microsoft.com/office/drawing/2014/main" id="{7D7A54B6-5238-4080-BBAC-0A433CB6054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048000" cy="723900"/>
            <a:chOff x="528" y="3264"/>
            <a:chExt cx="1920" cy="456"/>
          </a:xfrm>
        </p:grpSpPr>
        <p:sp>
          <p:nvSpPr>
            <p:cNvPr id="143365" name="Text Box 5">
              <a:extLst>
                <a:ext uri="{FF2B5EF4-FFF2-40B4-BE49-F238E27FC236}">
                  <a16:creationId xmlns:a16="http://schemas.microsoft.com/office/drawing/2014/main" id="{24137475-9D81-4067-8C25-224D287D46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143366" name="Object 6">
              <a:extLst>
                <a:ext uri="{FF2B5EF4-FFF2-40B4-BE49-F238E27FC236}">
                  <a16:creationId xmlns:a16="http://schemas.microsoft.com/office/drawing/2014/main" id="{EF5BEB6B-8B33-4084-BC10-19765F37F3C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264"/>
            <a:ext cx="77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31560" imgH="723600" progId="Equation.DSMT4">
                    <p:embed/>
                  </p:oleObj>
                </mc:Choice>
                <mc:Fallback>
                  <p:oleObj name="Equation" r:id="rId4" imgW="123156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264"/>
                          <a:ext cx="77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>
            <a:extLst>
              <a:ext uri="{FF2B5EF4-FFF2-40B4-BE49-F238E27FC236}">
                <a16:creationId xmlns:a16="http://schemas.microsoft.com/office/drawing/2014/main" id="{CFC1EDE4-81A9-4E79-A1F9-4647EC7C6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прямыми:</a:t>
            </a:r>
            <a:r>
              <a:rPr lang="ru-RU" altLang="ru-RU" dirty="0"/>
              <a:t>            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5411" name="Picture 3">
            <a:extLst>
              <a:ext uri="{FF2B5EF4-FFF2-40B4-BE49-F238E27FC236}">
                <a16:creationId xmlns:a16="http://schemas.microsoft.com/office/drawing/2014/main" id="{DFB4FBF7-0F73-4A4A-BBE4-0346265CD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412" name="Text Box 4">
            <a:extLst>
              <a:ext uri="{FF2B5EF4-FFF2-40B4-BE49-F238E27FC236}">
                <a16:creationId xmlns:a16="http://schemas.microsoft.com/office/drawing/2014/main" id="{7F61EEC4-74D9-4A0C-B7AE-809754753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90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145413" name="Rectangle 5">
            <a:extLst>
              <a:ext uri="{FF2B5EF4-FFF2-40B4-BE49-F238E27FC236}">
                <a16:creationId xmlns:a16="http://schemas.microsoft.com/office/drawing/2014/main" id="{6709E942-49B7-4565-AC23-5EC9FB858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Призма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2">
            <a:extLst>
              <a:ext uri="{FF2B5EF4-FFF2-40B4-BE49-F238E27FC236}">
                <a16:creationId xmlns:a16="http://schemas.microsoft.com/office/drawing/2014/main" id="{98A6B6D1-991C-43A7-BD55-4D27DFCAC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Дана прямая в пространстве, на ней взята точка. Сколько можно построить прямых, проходящих через эту точку и перпендикулярных данной прямой?</a:t>
            </a:r>
          </a:p>
        </p:txBody>
      </p:sp>
      <p:sp>
        <p:nvSpPr>
          <p:cNvPr id="156675" name="Text Box 3">
            <a:extLst>
              <a:ext uri="{FF2B5EF4-FFF2-40B4-BE49-F238E27FC236}">
                <a16:creationId xmlns:a16="http://schemas.microsoft.com/office/drawing/2014/main" id="{CEBF9961-1B73-4B83-B4F8-E80AD91A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Бесконечно много.</a:t>
            </a:r>
            <a:endParaRPr lang="ru-RU" altLang="ru-RU" sz="2800" baseline="30000"/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DD6B6321-7993-4B94-8E33-16F243DBE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>
            <a:extLst>
              <a:ext uri="{FF2B5EF4-FFF2-40B4-BE49-F238E27FC236}">
                <a16:creationId xmlns:a16="http://schemas.microsoft.com/office/drawing/2014/main" id="{05B5044C-4086-448D-97E9-3B5E4DB71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прямыми:</a:t>
            </a:r>
            <a:r>
              <a:rPr lang="ru-RU" altLang="ru-RU" dirty="0"/>
              <a:t>            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0F1B12EB-09F8-487C-967B-1B817FF41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45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47460" name="Picture 4">
            <a:extLst>
              <a:ext uri="{FF2B5EF4-FFF2-40B4-BE49-F238E27FC236}">
                <a16:creationId xmlns:a16="http://schemas.microsoft.com/office/drawing/2014/main" id="{00D1D2F8-49C2-4F21-98D0-D549B8665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>
            <a:extLst>
              <a:ext uri="{FF2B5EF4-FFF2-40B4-BE49-F238E27FC236}">
                <a16:creationId xmlns:a16="http://schemas.microsoft.com/office/drawing/2014/main" id="{31394B5A-4A94-4814-AE30-7033C68ED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прямыми:</a:t>
            </a:r>
            <a:r>
              <a:rPr lang="ru-RU" altLang="ru-RU" dirty="0"/>
              <a:t>            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148483" name="Text Box 3">
            <a:extLst>
              <a:ext uri="{FF2B5EF4-FFF2-40B4-BE49-F238E27FC236}">
                <a16:creationId xmlns:a16="http://schemas.microsoft.com/office/drawing/2014/main" id="{87B8B3F0-A79C-43D7-A8CD-F3F060C26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60</a:t>
            </a:r>
            <a:r>
              <a:rPr lang="en-US" altLang="ru-RU" baseline="30000">
                <a:solidFill>
                  <a:srgbClr val="FF3300"/>
                </a:solidFill>
              </a:rPr>
              <a:t>o</a:t>
            </a:r>
            <a:r>
              <a:rPr lang="en-US" altLang="ru-RU">
                <a:solidFill>
                  <a:srgbClr val="FF3300"/>
                </a:solidFill>
              </a:rPr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148484" name="Picture 4">
            <a:extLst>
              <a:ext uri="{FF2B5EF4-FFF2-40B4-BE49-F238E27FC236}">
                <a16:creationId xmlns:a16="http://schemas.microsoft.com/office/drawing/2014/main" id="{46F1EF99-7316-46C4-B190-D40FF3103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extLst>
              <a:ext uri="{FF2B5EF4-FFF2-40B4-BE49-F238E27FC236}">
                <a16:creationId xmlns:a16="http://schemas.microsoft.com/office/drawing/2014/main" id="{D61B22E6-7EAB-446F-8387-3CEE1C02C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dirty="0"/>
              <a:t>.</a:t>
            </a:r>
          </a:p>
        </p:txBody>
      </p:sp>
      <p:pic>
        <p:nvPicPr>
          <p:cNvPr id="149507" name="Picture 3">
            <a:extLst>
              <a:ext uri="{FF2B5EF4-FFF2-40B4-BE49-F238E27FC236}">
                <a16:creationId xmlns:a16="http://schemas.microsoft.com/office/drawing/2014/main" id="{DE914AEF-FFE6-4922-BBEA-2ED60F793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513" name="Group 9">
            <a:extLst>
              <a:ext uri="{FF2B5EF4-FFF2-40B4-BE49-F238E27FC236}">
                <a16:creationId xmlns:a16="http://schemas.microsoft.com/office/drawing/2014/main" id="{19E2489B-0800-4FE3-A92E-C5E251FF2C4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676400"/>
            <a:ext cx="7543800" cy="3657600"/>
            <a:chOff x="720" y="1056"/>
            <a:chExt cx="4752" cy="2304"/>
          </a:xfrm>
        </p:grpSpPr>
        <p:graphicFrame>
          <p:nvGraphicFramePr>
            <p:cNvPr id="149509" name="Object 5">
              <a:extLst>
                <a:ext uri="{FF2B5EF4-FFF2-40B4-BE49-F238E27FC236}">
                  <a16:creationId xmlns:a16="http://schemas.microsoft.com/office/drawing/2014/main" id="{63100F23-FB99-4603-9AE6-C486D7FBBD7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64" y="2784"/>
            <a:ext cx="1064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88760" imgH="914400" progId="Equation.DSMT4">
                    <p:embed/>
                  </p:oleObj>
                </mc:Choice>
                <mc:Fallback>
                  <p:oleObj name="Equation" r:id="rId3" imgW="1688760" imgH="9144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2784"/>
                          <a:ext cx="1064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9510" name="Text Box 6">
              <a:extLst>
                <a:ext uri="{FF2B5EF4-FFF2-40B4-BE49-F238E27FC236}">
                  <a16:creationId xmlns:a16="http://schemas.microsoft.com/office/drawing/2014/main" id="{9FC88274-EF44-43A6-88CC-0BFC377E65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152"/>
              <a:ext cx="2832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Искомый угол равен углу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dirty="0"/>
                <a:t>. </a:t>
              </a:r>
              <a:r>
                <a:rPr lang="ru-RU" altLang="ru-RU" dirty="0"/>
                <a:t>В треугольнике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ru-RU" altLang="ru-RU" i="1" dirty="0"/>
                <a:t> </a:t>
              </a:r>
              <a:r>
                <a:rPr lang="ru-RU" altLang="ru-RU" dirty="0"/>
                <a:t>проведем высоту </a:t>
              </a:r>
              <a:r>
                <a:rPr lang="en-US" altLang="ru-RU" i="1" dirty="0"/>
                <a:t>CD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. </a:t>
              </a:r>
              <a:r>
                <a:rPr lang="ru-RU" altLang="ru-RU" dirty="0"/>
                <a:t>В прямоугольном треугольнике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катет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равен 0,5; гипотенуза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i="1" baseline="-25000" dirty="0"/>
                <a:t> </a:t>
              </a:r>
              <a:r>
                <a:rPr lang="ru-RU" altLang="ru-RU" dirty="0"/>
                <a:t>равна        . Следовательно,</a:t>
              </a:r>
            </a:p>
          </p:txBody>
        </p:sp>
        <p:graphicFrame>
          <p:nvGraphicFramePr>
            <p:cNvPr id="149511" name="Object 7">
              <a:extLst>
                <a:ext uri="{FF2B5EF4-FFF2-40B4-BE49-F238E27FC236}">
                  <a16:creationId xmlns:a16="http://schemas.microsoft.com/office/drawing/2014/main" id="{FA0A62EB-C187-422C-8272-9F6351763E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7764987"/>
                </p:ext>
              </p:extLst>
            </p:nvPr>
          </p:nvGraphicFramePr>
          <p:xfrm>
            <a:off x="4649" y="2296"/>
            <a:ext cx="304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82400" imgH="444240" progId="Equation.DSMT4">
                    <p:embed/>
                  </p:oleObj>
                </mc:Choice>
                <mc:Fallback>
                  <p:oleObj name="Equation" r:id="rId5" imgW="482400" imgH="4442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9" y="2296"/>
                          <a:ext cx="304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49512" name="Picture 8">
              <a:extLst>
                <a:ext uri="{FF2B5EF4-FFF2-40B4-BE49-F238E27FC236}">
                  <a16:creationId xmlns:a16="http://schemas.microsoft.com/office/drawing/2014/main" id="{BAB87EBF-D25F-4B02-BCDC-B2CA63B55C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056"/>
              <a:ext cx="1750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ext Box 2">
            <a:extLst>
              <a:ext uri="{FF2B5EF4-FFF2-40B4-BE49-F238E27FC236}">
                <a16:creationId xmlns:a16="http://schemas.microsoft.com/office/drawing/2014/main" id="{92340815-FF57-4D5F-9E8D-E1643255E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все ребра которой равны 1, найдите угол между прямыми:</a:t>
            </a:r>
            <a:r>
              <a:rPr lang="ru-RU" altLang="ru-RU" dirty="0"/>
              <a:t>           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BC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150531" name="Picture 3">
            <a:extLst>
              <a:ext uri="{FF2B5EF4-FFF2-40B4-BE49-F238E27FC236}">
                <a16:creationId xmlns:a16="http://schemas.microsoft.com/office/drawing/2014/main" id="{0E35D9B5-B3CA-49E9-B01B-EDE355E03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2778125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0537" name="Group 9">
            <a:extLst>
              <a:ext uri="{FF2B5EF4-FFF2-40B4-BE49-F238E27FC236}">
                <a16:creationId xmlns:a16="http://schemas.microsoft.com/office/drawing/2014/main" id="{5FA1D507-D1AB-4CA8-A932-FDEA6DB90FC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8458200" cy="3721100"/>
            <a:chOff x="144" y="1200"/>
            <a:chExt cx="5328" cy="2344"/>
          </a:xfrm>
        </p:grpSpPr>
        <p:sp>
          <p:nvSpPr>
            <p:cNvPr id="150533" name="Text Box 5">
              <a:extLst>
                <a:ext uri="{FF2B5EF4-FFF2-40B4-BE49-F238E27FC236}">
                  <a16:creationId xmlns:a16="http://schemas.microsoft.com/office/drawing/2014/main" id="{FD203801-7B9D-469A-B404-801911AE1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200"/>
              <a:ext cx="3120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/>
                <a:t>Достроим призму до 4-х угольной призмы. Проведем </a:t>
              </a:r>
              <a:r>
                <a:rPr lang="en-US" altLang="ru-RU" i="1"/>
                <a:t>AD</a:t>
              </a:r>
              <a:r>
                <a:rPr lang="en-US" altLang="ru-RU" baseline="-25000"/>
                <a:t>1 </a:t>
              </a:r>
              <a:r>
                <a:rPr lang="ru-RU" altLang="ru-RU"/>
                <a:t>параллельно </a:t>
              </a:r>
              <a:r>
                <a:rPr lang="en-US" altLang="ru-RU" i="1"/>
                <a:t>BC</a:t>
              </a:r>
              <a:r>
                <a:rPr lang="en-US" altLang="ru-RU" baseline="-25000"/>
                <a:t>1</a:t>
              </a:r>
              <a:r>
                <a:rPr lang="en-US" altLang="ru-RU"/>
                <a:t>. </a:t>
              </a:r>
              <a:r>
                <a:rPr lang="ru-RU" altLang="ru-RU"/>
                <a:t>Искомый угол будет равен равен углу </a:t>
              </a:r>
              <a:r>
                <a:rPr lang="en-US" altLang="ru-RU" i="1"/>
                <a:t>B</a:t>
              </a:r>
              <a:r>
                <a:rPr lang="en-US" altLang="ru-RU" baseline="-25000"/>
                <a:t>1</a:t>
              </a:r>
              <a:r>
                <a:rPr lang="en-US" altLang="ru-RU" i="1"/>
                <a:t>AD</a:t>
              </a:r>
              <a:r>
                <a:rPr lang="en-US" altLang="ru-RU" baseline="-25000"/>
                <a:t>1</a:t>
              </a:r>
              <a:r>
                <a:rPr lang="ru-RU" altLang="ru-RU"/>
                <a:t>. </a:t>
              </a:r>
              <a:r>
                <a:rPr lang="en-US" altLang="ru-RU"/>
                <a:t>        </a:t>
              </a:r>
              <a:r>
                <a:rPr lang="ru-RU" altLang="ru-RU"/>
                <a:t>В треугольнике </a:t>
              </a:r>
              <a:r>
                <a:rPr lang="en-US" altLang="ru-RU" i="1"/>
                <a:t>AB</a:t>
              </a:r>
              <a:r>
                <a:rPr lang="en-US" altLang="ru-RU" baseline="-25000"/>
                <a:t>1</a:t>
              </a:r>
              <a:r>
                <a:rPr lang="en-US" altLang="ru-RU" i="1"/>
                <a:t>D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endParaRPr lang="en-US" altLang="ru-RU" i="1"/>
            </a:p>
            <a:p>
              <a:pPr>
                <a:spcBef>
                  <a:spcPct val="50000"/>
                </a:spcBef>
              </a:pPr>
              <a:endParaRPr lang="en-US" altLang="ru-RU" i="1"/>
            </a:p>
            <a:p>
              <a:pPr>
                <a:spcBef>
                  <a:spcPct val="50000"/>
                </a:spcBef>
              </a:pPr>
              <a:r>
                <a:rPr lang="ru-RU" altLang="ru-RU"/>
                <a:t> Используя теорему косинусов, находим</a:t>
              </a:r>
            </a:p>
          </p:txBody>
        </p:sp>
        <p:graphicFrame>
          <p:nvGraphicFramePr>
            <p:cNvPr id="150534" name="Object 6">
              <a:extLst>
                <a:ext uri="{FF2B5EF4-FFF2-40B4-BE49-F238E27FC236}">
                  <a16:creationId xmlns:a16="http://schemas.microsoft.com/office/drawing/2014/main" id="{981E5A6D-3321-455D-ACCC-03EB3E1D86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44" y="2448"/>
            <a:ext cx="2504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974760" imgH="507960" progId="Equation.DSMT4">
                    <p:embed/>
                  </p:oleObj>
                </mc:Choice>
                <mc:Fallback>
                  <p:oleObj name="Equation" r:id="rId3" imgW="3974760" imgH="5079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448"/>
                          <a:ext cx="2504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0535" name="Object 7">
              <a:extLst>
                <a:ext uri="{FF2B5EF4-FFF2-40B4-BE49-F238E27FC236}">
                  <a16:creationId xmlns:a16="http://schemas.microsoft.com/office/drawing/2014/main" id="{27BC87D9-A1D2-40ED-8029-F0967598E86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0" y="3024"/>
            <a:ext cx="89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422360" imgH="825480" progId="Equation.DSMT4">
                    <p:embed/>
                  </p:oleObj>
                </mc:Choice>
                <mc:Fallback>
                  <p:oleObj name="Equation" r:id="rId5" imgW="1422360" imgH="825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3024"/>
                          <a:ext cx="89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50536" name="Picture 8">
              <a:extLst>
                <a:ext uri="{FF2B5EF4-FFF2-40B4-BE49-F238E27FC236}">
                  <a16:creationId xmlns:a16="http://schemas.microsoft.com/office/drawing/2014/main" id="{66FCB163-E315-49DC-A186-39E8F987AD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200"/>
              <a:ext cx="2181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>
            <a:extLst>
              <a:ext uri="{FF2B5EF4-FFF2-40B4-BE49-F238E27FC236}">
                <a16:creationId xmlns:a16="http://schemas.microsoft.com/office/drawing/2014/main" id="{CC6AD640-9107-4477-B9EA-6C5956A4D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69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ru-RU" altLang="ru-RU" sz="2800" dirty="0"/>
              <a:t>        </a:t>
            </a:r>
            <a:r>
              <a:rPr lang="en-US" altLang="ru-RU" sz="2800" dirty="0"/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51555" name="Picture 3">
            <a:extLst>
              <a:ext uri="{FF2B5EF4-FFF2-40B4-BE49-F238E27FC236}">
                <a16:creationId xmlns:a16="http://schemas.microsoft.com/office/drawing/2014/main" id="{92E4A04E-FF95-4C25-B28E-A166F4FDD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6" name="Text Box 4">
            <a:extLst>
              <a:ext uri="{FF2B5EF4-FFF2-40B4-BE49-F238E27FC236}">
                <a16:creationId xmlns:a16="http://schemas.microsoft.com/office/drawing/2014/main" id="{E7957B37-C590-4CFC-BEAE-6E0AEE255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>
            <a:extLst>
              <a:ext uri="{FF2B5EF4-FFF2-40B4-BE49-F238E27FC236}">
                <a16:creationId xmlns:a16="http://schemas.microsoft.com/office/drawing/2014/main" id="{B4B28A7C-00E5-4AB0-B2D0-FD9D21555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69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ru-RU" altLang="ru-RU" sz="2800" dirty="0"/>
              <a:t>        </a:t>
            </a:r>
            <a:r>
              <a:rPr lang="en-US" altLang="ru-RU" sz="2800" dirty="0"/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52579" name="Text Box 3">
            <a:extLst>
              <a:ext uri="{FF2B5EF4-FFF2-40B4-BE49-F238E27FC236}">
                <a16:creationId xmlns:a16="http://schemas.microsoft.com/office/drawing/2014/main" id="{545AD213-C34B-4E1D-877C-BE91C7637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52580" name="Picture 4">
            <a:extLst>
              <a:ext uri="{FF2B5EF4-FFF2-40B4-BE49-F238E27FC236}">
                <a16:creationId xmlns:a16="http://schemas.microsoft.com/office/drawing/2014/main" id="{7604251E-9528-4ED3-80D0-65A90B486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>
            <a:extLst>
              <a:ext uri="{FF2B5EF4-FFF2-40B4-BE49-F238E27FC236}">
                <a16:creationId xmlns:a16="http://schemas.microsoft.com/office/drawing/2014/main" id="{49ABF6EF-3033-4BCC-BDCA-75CA99E5E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69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прямыми: </a:t>
            </a:r>
            <a:r>
              <a:rPr lang="ru-RU" altLang="ru-RU" sz="2800" dirty="0"/>
              <a:t>        </a:t>
            </a:r>
            <a:r>
              <a:rPr lang="en-US" altLang="ru-RU" sz="2800" dirty="0"/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3647D3D4-59C1-44C1-BA54-F78EBC287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53604" name="Picture 4">
            <a:extLst>
              <a:ext uri="{FF2B5EF4-FFF2-40B4-BE49-F238E27FC236}">
                <a16:creationId xmlns:a16="http://schemas.microsoft.com/office/drawing/2014/main" id="{98438734-A67C-45F6-9F64-E2879166D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844675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>
            <a:extLst>
              <a:ext uri="{FF2B5EF4-FFF2-40B4-BE49-F238E27FC236}">
                <a16:creationId xmlns:a16="http://schemas.microsoft.com/office/drawing/2014/main" id="{157571EC-E8B8-438A-87B4-71DFC6922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DE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54627" name="Picture 3">
            <a:extLst>
              <a:ext uri="{FF2B5EF4-FFF2-40B4-BE49-F238E27FC236}">
                <a16:creationId xmlns:a16="http://schemas.microsoft.com/office/drawing/2014/main" id="{6EABF73F-4FE8-46A5-9F47-86AA1BB77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1855788"/>
            <a:ext cx="3814763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628" name="Text Box 4">
            <a:extLst>
              <a:ext uri="{FF2B5EF4-FFF2-40B4-BE49-F238E27FC236}">
                <a16:creationId xmlns:a16="http://schemas.microsoft.com/office/drawing/2014/main" id="{DE3F76BF-1FE1-4DE5-820D-A9D23E227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ext Box 2">
            <a:extLst>
              <a:ext uri="{FF2B5EF4-FFF2-40B4-BE49-F238E27FC236}">
                <a16:creationId xmlns:a16="http://schemas.microsoft.com/office/drawing/2014/main" id="{1D0A9F34-0757-46F3-82E5-F86308A1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69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6-й призме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155651" name="Picture 3">
            <a:extLst>
              <a:ext uri="{FF2B5EF4-FFF2-40B4-BE49-F238E27FC236}">
                <a16:creationId xmlns:a16="http://schemas.microsoft.com/office/drawing/2014/main" id="{BC13A5E5-BF7D-4127-8148-F6A8AB524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3859213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5657" name="Group 9">
            <a:extLst>
              <a:ext uri="{FF2B5EF4-FFF2-40B4-BE49-F238E27FC236}">
                <a16:creationId xmlns:a16="http://schemas.microsoft.com/office/drawing/2014/main" id="{AC7BAB5D-0D08-4B90-8C36-1DF288BCD14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8686800" cy="3873500"/>
            <a:chOff x="144" y="1200"/>
            <a:chExt cx="5472" cy="2440"/>
          </a:xfrm>
        </p:grpSpPr>
        <p:sp>
          <p:nvSpPr>
            <p:cNvPr id="155653" name="Text Box 5">
              <a:extLst>
                <a:ext uri="{FF2B5EF4-FFF2-40B4-BE49-F238E27FC236}">
                  <a16:creationId xmlns:a16="http://schemas.microsoft.com/office/drawing/2014/main" id="{8E848F85-7970-4704-BBC9-20447DE01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344"/>
              <a:ext cx="2976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Пусть </a:t>
              </a:r>
              <a:r>
                <a:rPr lang="en-US" altLang="ru-RU" i="1" dirty="0"/>
                <a:t>O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–центр правильного 6-ка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…</a:t>
              </a:r>
              <a:r>
                <a:rPr lang="en-US" altLang="ru-RU" i="1" dirty="0"/>
                <a:t>F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. </a:t>
              </a:r>
              <a:r>
                <a:rPr lang="ru-RU" altLang="ru-RU" dirty="0"/>
                <a:t>Тогда </a:t>
              </a:r>
              <a:r>
                <a:rPr lang="en-US" altLang="ru-RU" i="1" dirty="0"/>
                <a:t>AO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параллельна </a:t>
              </a:r>
              <a:r>
                <a:rPr lang="en-US" altLang="ru-RU" i="1" dirty="0"/>
                <a:t>BC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, и искомый угол равен углу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AO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. </a:t>
              </a:r>
              <a:r>
                <a:rPr lang="ru-RU" altLang="ru-RU" dirty="0"/>
                <a:t>В равно-бедренном треугольнике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AO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en-US" altLang="ru-RU" i="1" dirty="0"/>
                <a:t>O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=1;</a:t>
              </a:r>
              <a:r>
                <a:rPr lang="en-US" altLang="ru-RU" i="1" dirty="0"/>
                <a:t>AB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=</a:t>
              </a:r>
              <a:r>
                <a:rPr lang="en-US" altLang="ru-RU" i="1" dirty="0"/>
                <a:t>AO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=            </a:t>
              </a:r>
              <a:r>
                <a:rPr lang="ru-RU" altLang="ru-RU" dirty="0"/>
                <a:t>	Применяя теорему косинусов, получим</a:t>
              </a:r>
            </a:p>
          </p:txBody>
        </p:sp>
        <p:graphicFrame>
          <p:nvGraphicFramePr>
            <p:cNvPr id="155654" name="Object 6">
              <a:extLst>
                <a:ext uri="{FF2B5EF4-FFF2-40B4-BE49-F238E27FC236}">
                  <a16:creationId xmlns:a16="http://schemas.microsoft.com/office/drawing/2014/main" id="{2840191F-7D84-4460-9803-FBA10C74BA2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72" y="2496"/>
            <a:ext cx="33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33160" imgH="444240" progId="Equation.DSMT4">
                    <p:embed/>
                  </p:oleObj>
                </mc:Choice>
                <mc:Fallback>
                  <p:oleObj name="Equation" r:id="rId3" imgW="533160" imgH="4442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2496"/>
                          <a:ext cx="33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655" name="Object 7">
              <a:extLst>
                <a:ext uri="{FF2B5EF4-FFF2-40B4-BE49-F238E27FC236}">
                  <a16:creationId xmlns:a16="http://schemas.microsoft.com/office/drawing/2014/main" id="{1EE3F4A5-4BBB-451A-B4E0-49D0C165595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48" y="3120"/>
            <a:ext cx="89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422360" imgH="825480" progId="Equation.DSMT4">
                    <p:embed/>
                  </p:oleObj>
                </mc:Choice>
                <mc:Fallback>
                  <p:oleObj name="Equation" r:id="rId5" imgW="1422360" imgH="825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3120"/>
                          <a:ext cx="89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55656" name="Picture 8">
              <a:extLst>
                <a:ext uri="{FF2B5EF4-FFF2-40B4-BE49-F238E27FC236}">
                  <a16:creationId xmlns:a16="http://schemas.microsoft.com/office/drawing/2014/main" id="{AF2C2D0F-3EAA-49CE-B228-5613424ED7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200"/>
              <a:ext cx="2431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ext Box 2">
            <a:extLst>
              <a:ext uri="{FF2B5EF4-FFF2-40B4-BE49-F238E27FC236}">
                <a16:creationId xmlns:a16="http://schemas.microsoft.com/office/drawing/2014/main" id="{ACB32AB5-7131-46CB-A19E-5D24B7284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Даны прямая и точка вне ее. Сколько можно построить прямых, проходящих через эту точку и перпендикулярных данной прямой?</a:t>
            </a:r>
          </a:p>
        </p:txBody>
      </p:sp>
      <p:sp>
        <p:nvSpPr>
          <p:cNvPr id="158723" name="Text Box 3">
            <a:extLst>
              <a:ext uri="{FF2B5EF4-FFF2-40B4-BE49-F238E27FC236}">
                <a16:creationId xmlns:a16="http://schemas.microsoft.com/office/drawing/2014/main" id="{4DD9780B-A4CB-4B8D-BEB4-D2A4CD510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Бесконечно много.</a:t>
            </a:r>
            <a:endParaRPr lang="ru-RU" altLang="ru-RU" sz="2800" baseline="30000"/>
          </a:p>
        </p:txBody>
      </p:sp>
      <p:sp>
        <p:nvSpPr>
          <p:cNvPr id="158724" name="Rectangle 4">
            <a:extLst>
              <a:ext uri="{FF2B5EF4-FFF2-40B4-BE49-F238E27FC236}">
                <a16:creationId xmlns:a16="http://schemas.microsoft.com/office/drawing/2014/main" id="{8E2A7D11-EDF1-44E5-9692-4C76529C0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>
            <a:extLst>
              <a:ext uri="{FF2B5EF4-FFF2-40B4-BE49-F238E27FC236}">
                <a16:creationId xmlns:a16="http://schemas.microsoft.com/office/drawing/2014/main" id="{96D1C60A-A52D-436E-BE44-11E4F2DE4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 планиметрии известно, что две прямые, перпендикулярные третьей прямой, параллельны. Верно ли это утверждение для стереометрии?</a:t>
            </a:r>
          </a:p>
        </p:txBody>
      </p:sp>
      <p:sp>
        <p:nvSpPr>
          <p:cNvPr id="160771" name="Text Box 3">
            <a:extLst>
              <a:ext uri="{FF2B5EF4-FFF2-40B4-BE49-F238E27FC236}">
                <a16:creationId xmlns:a16="http://schemas.microsoft.com/office/drawing/2014/main" id="{3B59E8F1-3462-4BA5-B6B5-C08FD91BA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Нет.</a:t>
            </a:r>
            <a:endParaRPr lang="ru-RU" altLang="ru-RU" sz="2800" baseline="30000"/>
          </a:p>
        </p:txBody>
      </p:sp>
      <p:sp>
        <p:nvSpPr>
          <p:cNvPr id="160772" name="Rectangle 4">
            <a:extLst>
              <a:ext uri="{FF2B5EF4-FFF2-40B4-BE49-F238E27FC236}">
                <a16:creationId xmlns:a16="http://schemas.microsoft.com/office/drawing/2014/main" id="{A0A0A9A9-E1A9-4E89-8BAD-72B33D6FB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3</a:t>
            </a:r>
            <a:endParaRPr lang="ru-RU" altLang="ru-RU" sz="32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>
            <a:extLst>
              <a:ext uri="{FF2B5EF4-FFF2-40B4-BE49-F238E27FC236}">
                <a16:creationId xmlns:a16="http://schemas.microsoft.com/office/drawing/2014/main" id="{C77BA552-6E78-416D-A818-134D0656F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pic>
        <p:nvPicPr>
          <p:cNvPr id="94211" name="Picture 3">
            <a:extLst>
              <a:ext uri="{FF2B5EF4-FFF2-40B4-BE49-F238E27FC236}">
                <a16:creationId xmlns:a16="http://schemas.microsoft.com/office/drawing/2014/main" id="{4D3D42E5-0187-401C-8FD6-4C0684A92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2" name="Text Box 4">
            <a:extLst>
              <a:ext uri="{FF2B5EF4-FFF2-40B4-BE49-F238E27FC236}">
                <a16:creationId xmlns:a16="http://schemas.microsoft.com/office/drawing/2014/main" id="{AE56B49F-B3F8-409F-AE55-D2EFA2872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507AF2B1-9185-44B2-96E8-3E99C4E10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Куб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860D628D-404F-4B69-B65E-EB6F2210F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/>
              <a:t>.</a:t>
            </a:r>
          </a:p>
        </p:txBody>
      </p:sp>
      <p:pic>
        <p:nvPicPr>
          <p:cNvPr id="96259" name="Picture 3">
            <a:extLst>
              <a:ext uri="{FF2B5EF4-FFF2-40B4-BE49-F238E27FC236}">
                <a16:creationId xmlns:a16="http://schemas.microsoft.com/office/drawing/2014/main" id="{004A9E3E-6269-4AFE-97B8-0A96CEB28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60" name="Text Box 4">
            <a:extLst>
              <a:ext uri="{FF2B5EF4-FFF2-40B4-BE49-F238E27FC236}">
                <a16:creationId xmlns:a16="http://schemas.microsoft.com/office/drawing/2014/main" id="{81B1D3B0-7A3F-4DBE-A867-1ED737C4D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7C0B79FE-ED92-4F40-9F08-988FEFFB2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/>
              <a:t>.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A2FC45D0-7D04-4342-9C8A-0CE1F4D1A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98308" name="Picture 4">
            <a:extLst>
              <a:ext uri="{FF2B5EF4-FFF2-40B4-BE49-F238E27FC236}">
                <a16:creationId xmlns:a16="http://schemas.microsoft.com/office/drawing/2014/main" id="{62010CBE-7A19-4772-A182-152464F84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>
            <a:extLst>
              <a:ext uri="{FF2B5EF4-FFF2-40B4-BE49-F238E27FC236}">
                <a16:creationId xmlns:a16="http://schemas.microsoft.com/office/drawing/2014/main" id="{413CE241-DD78-434F-836C-9045E879E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…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/>
              <a:t>.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B723430B-D7EE-484B-A6AA-60FC25E12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00356" name="Picture 4">
            <a:extLst>
              <a:ext uri="{FF2B5EF4-FFF2-40B4-BE49-F238E27FC236}">
                <a16:creationId xmlns:a16="http://schemas.microsoft.com/office/drawing/2014/main" id="{B868C126-FA3B-4F1C-A8C7-3AD1C4BC2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47800"/>
            <a:ext cx="4038600" cy="33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1553</Words>
  <Application>Microsoft Office PowerPoint</Application>
  <PresentationFormat>Экран (4:3)</PresentationFormat>
  <Paragraphs>151</Paragraphs>
  <Slides>38</Slides>
  <Notes>29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Times New Roman</vt:lpstr>
      <vt:lpstr>Оформление по умолчанию</vt:lpstr>
      <vt:lpstr>MathType 5.0 Equation</vt:lpstr>
      <vt:lpstr>Угол в пространстве</vt:lpstr>
      <vt:lpstr>Презентация PowerPoint</vt:lpstr>
      <vt:lpstr>Упражнение 1</vt:lpstr>
      <vt:lpstr>Упражнение 2</vt:lpstr>
      <vt:lpstr>Упражнение 3</vt:lpstr>
      <vt:lpstr>Куб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Пирамида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Призма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Смирнов Владимир Алексеевич</cp:lastModifiedBy>
  <cp:revision>23</cp:revision>
  <dcterms:created xsi:type="dcterms:W3CDTF">2007-10-22T16:06:58Z</dcterms:created>
  <dcterms:modified xsi:type="dcterms:W3CDTF">2021-07-15T03:13:17Z</dcterms:modified>
</cp:coreProperties>
</file>