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432" r:id="rId3"/>
    <p:sldId id="416" r:id="rId4"/>
    <p:sldId id="429" r:id="rId5"/>
    <p:sldId id="430" r:id="rId6"/>
    <p:sldId id="431" r:id="rId7"/>
    <p:sldId id="428" r:id="rId8"/>
    <p:sldId id="417" r:id="rId9"/>
    <p:sldId id="418" r:id="rId10"/>
    <p:sldId id="425" r:id="rId11"/>
    <p:sldId id="424" r:id="rId12"/>
    <p:sldId id="426" r:id="rId13"/>
    <p:sldId id="42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8D52A38-AB52-439A-A61C-6168905EF4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F642A8-F4DA-404C-92C2-26598992DBC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629B89E-7036-4020-AF64-F537EB896F5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E93577D-1BED-49A0-B648-CDB2758E44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EECC19F-C732-4D22-B721-BBD2133BC5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3B1206C-D5F3-425D-B947-62A0D48B06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3DE4C7-109E-4A9A-8E97-7710424EDF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8B1ED6-6824-464C-A385-CC1FC17CD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ABBF8-7436-4833-A85C-D45440D51071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C1C5F624-0963-4CEF-A16A-C72C635608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4A0958ED-55A6-40CE-8E14-AFF675C44D7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6BC4A1-9D10-42C6-A78A-D33FE2E88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BD37C-2382-4383-AE1D-2523200020C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68674" name="Rectangle 2">
            <a:extLst>
              <a:ext uri="{FF2B5EF4-FFF2-40B4-BE49-F238E27FC236}">
                <a16:creationId xmlns:a16="http://schemas.microsoft.com/office/drawing/2014/main" id="{E8DDA855-E1EB-4A7C-8E2E-7EBEBF17F2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8675" name="Rectangle 3">
            <a:extLst>
              <a:ext uri="{FF2B5EF4-FFF2-40B4-BE49-F238E27FC236}">
                <a16:creationId xmlns:a16="http://schemas.microsoft.com/office/drawing/2014/main" id="{76B6E45C-61B2-4E58-A187-20EBFA8B8A7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965BFA-ACE7-4732-A071-D41D3AF716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998D2-4E58-4994-80E7-2BCBCBC6579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66626" name="Rectangle 2">
            <a:extLst>
              <a:ext uri="{FF2B5EF4-FFF2-40B4-BE49-F238E27FC236}">
                <a16:creationId xmlns:a16="http://schemas.microsoft.com/office/drawing/2014/main" id="{9016F10D-12E5-48E0-9B18-08A28580A5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6627" name="Rectangle 3">
            <a:extLst>
              <a:ext uri="{FF2B5EF4-FFF2-40B4-BE49-F238E27FC236}">
                <a16:creationId xmlns:a16="http://schemas.microsoft.com/office/drawing/2014/main" id="{628D8092-FFD5-41F8-9A71-C6BF669F4EC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008634-FDA4-45F1-8877-75059438D7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F5699-1A09-4850-86B5-5314F738924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70722" name="Rectangle 2">
            <a:extLst>
              <a:ext uri="{FF2B5EF4-FFF2-40B4-BE49-F238E27FC236}">
                <a16:creationId xmlns:a16="http://schemas.microsoft.com/office/drawing/2014/main" id="{FA1D7FFF-7656-4258-81D7-85AD1EC639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0723" name="Rectangle 3">
            <a:extLst>
              <a:ext uri="{FF2B5EF4-FFF2-40B4-BE49-F238E27FC236}">
                <a16:creationId xmlns:a16="http://schemas.microsoft.com/office/drawing/2014/main" id="{6BAFC952-E081-411E-A82A-3406AF6992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1709C8-D5DE-4D2A-A881-40D7DD879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2119-92C8-4646-805D-F66BFC3FBAB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72770" name="Rectangle 2">
            <a:extLst>
              <a:ext uri="{FF2B5EF4-FFF2-40B4-BE49-F238E27FC236}">
                <a16:creationId xmlns:a16="http://schemas.microsoft.com/office/drawing/2014/main" id="{EE774E03-35B4-40E1-AB22-D26E54E648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2771" name="Rectangle 3">
            <a:extLst>
              <a:ext uri="{FF2B5EF4-FFF2-40B4-BE49-F238E27FC236}">
                <a16:creationId xmlns:a16="http://schemas.microsoft.com/office/drawing/2014/main" id="{3868B801-F38F-419E-AD5B-EE502AFC52E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8B1ED6-6824-464C-A385-CC1FC17CD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ABBF8-7436-4833-A85C-D45440D5107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C1C5F624-0963-4CEF-A16A-C72C63560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4A0958ED-55A6-40CE-8E14-AFF675C44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21344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76CEF1-3A82-4750-BCC9-F660EDDB6D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A9BEC-9545-4659-B541-D0A968FC79C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356E3234-2944-4C80-95FE-21437CC6AE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9C6F7A85-DC54-4D8D-A2DA-C7AA1866D7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C63144-9712-4A92-BAA3-6885B673C7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B4C05-6684-4A07-A66E-7B5D7BA43F6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D55F687E-C651-42BF-9053-0AAB6AD867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C4AE986F-09BC-4B11-8A54-4331BE29C2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25B57C-8BB8-42A7-B684-4EE782E0FC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6B3FD-7250-463F-AE26-555050192C94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6C617F3A-6C31-4747-826A-20DA811551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DCF5D307-06BE-4DE3-A4BC-974600CB7FA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CC5052-9D49-494D-9088-5096476D9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54C25-447F-428C-86E0-4BC21FF1CD3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80962" name="Rectangle 2">
            <a:extLst>
              <a:ext uri="{FF2B5EF4-FFF2-40B4-BE49-F238E27FC236}">
                <a16:creationId xmlns:a16="http://schemas.microsoft.com/office/drawing/2014/main" id="{15EBEBAE-CD03-446A-9B37-E8CF38DAEA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51017AD2-E0C7-4014-BEB1-DF334045FE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5F49F3-5C3E-422F-BCF9-7379C83B3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C88E2-32D6-4665-BA7A-8535875CB040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74818" name="Rectangle 1026">
            <a:extLst>
              <a:ext uri="{FF2B5EF4-FFF2-40B4-BE49-F238E27FC236}">
                <a16:creationId xmlns:a16="http://schemas.microsoft.com/office/drawing/2014/main" id="{24D5D9AB-2001-4FB4-8CCC-55A0E2AE794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4819" name="Rectangle 1027">
            <a:extLst>
              <a:ext uri="{FF2B5EF4-FFF2-40B4-BE49-F238E27FC236}">
                <a16:creationId xmlns:a16="http://schemas.microsoft.com/office/drawing/2014/main" id="{6F655E9B-A4AD-4DB5-B83F-FFCBAE082C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134DC3-5E20-4BE5-97B8-E1264DECF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2D4DD-8267-41B8-A958-46BCED8BA4E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74689A67-738C-43B5-A446-7F7565D1BE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40B7C022-32EA-4AD6-9F65-9FB4065FA2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9F5B79-920E-49E2-B201-1F5014B54F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52442-7CFA-496F-9761-1C91DD5A954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54338" name="Rectangle 2">
            <a:extLst>
              <a:ext uri="{FF2B5EF4-FFF2-40B4-BE49-F238E27FC236}">
                <a16:creationId xmlns:a16="http://schemas.microsoft.com/office/drawing/2014/main" id="{15A46D17-D4DB-4B0B-B994-0F49AF968A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4339" name="Rectangle 3">
            <a:extLst>
              <a:ext uri="{FF2B5EF4-FFF2-40B4-BE49-F238E27FC236}">
                <a16:creationId xmlns:a16="http://schemas.microsoft.com/office/drawing/2014/main" id="{9B69A16F-03DD-4042-A5E5-16DBAF7836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DB7D3-82B2-4000-BAE3-1692D2D70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E28C0C-5146-4E34-A9A1-DDD8AF2B6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121982-FC46-4CCE-BD67-413D306D2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262D3D-7336-4537-92F8-81336590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B07DB6-0826-46A8-885E-F5C75A4A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10A49-19AA-4958-B693-C030B09DF4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333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88550-3EF6-4B73-AFF5-38A4E0D2B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96B516-BA15-4B87-AF1F-E359DAE45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9ADD82-A523-4F91-B0CC-D544EC5A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081D17-D310-4EEB-A4A8-D5EA6AC9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52EAC4-805C-4526-89B1-76E73A271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EAF9A-12AB-4DDC-B364-4E75D25F75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750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8D97BC-FE6B-4BBF-BE41-B0104A585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88D011-9D09-4F1E-9AE8-0EF1DB823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C94CED-FACE-4B7D-ADE4-51D28EBD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5CF26A-C3D8-426E-838B-6C8B822B3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91993-3845-4C2A-B038-FEE35B38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5CF1-E6F5-4940-ACB6-AAC2692F85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833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B018E4-FEC6-4983-B777-C2EFEF24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B4B6E6-855C-449B-AF64-90D8795A0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607BED-63B5-41E8-8A19-8BFA1F77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DEA74B-14D4-4D6B-938A-C56B7FEA7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F0E32-3418-4FB9-B05E-5F5E2FB1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DAB95-0FD5-4A44-A414-E2D0508973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012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CACCC-4A46-4CB0-BE69-E4607D26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09DB34-A6E5-4DF0-8E53-89FC6819D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D3908-1691-4459-925A-63C5BAE0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2401C0-061C-4B87-9B3A-360D07F8E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1D8098-5092-42E0-A943-1E7B487F6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28929-41C0-4ADA-A786-73628ED007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072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B8C043-4CFB-4613-BBDF-118A815F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701D0A-ABE0-4CFA-B22B-B26918A04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4BE121-4F8B-4E27-99CB-B95EAF430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B8897D-F18E-45A6-91CE-C423A57F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613B30-2B14-4D02-AFB4-8AC7C224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55A34F-B027-4BDC-A372-F71C1047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1B125-D34E-4A4E-97F8-8ABEFBC9F3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550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374EB-7AD6-4AA7-B696-2F517F039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E0A0E4-68F4-43BA-8A7B-12E56FF9D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3CE8E8-4E8F-4856-9512-4FF120CAB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A82650-C2E2-454E-907A-40B1F2E92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7F7926-5DEF-40A1-AF77-AB52C5AF0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713A26-AA10-4701-82C4-C116270C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D3F478E-92F1-41B3-B5F8-439891DA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5469335-7BBD-409D-BD9B-2F4B1DC3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6A169-5E2F-49F1-B591-B0291D6E81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259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E9100F-5B59-4C45-87C4-78ABA47F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678D5E-DC4F-49B6-839A-BFE9621A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B846B4-6005-4722-A5BE-C618129C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F2DE06-7662-40D3-B792-1A7477326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E90A-58A2-4E00-BB1F-F7BD1FA916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154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F7B34DC-F1A0-47CB-8D48-D249052A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90BA812-F800-4580-8430-32DEEF8D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CF237-4A72-440F-BDCE-2F1CC244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5764-90EC-480A-8478-E1071DCE59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84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9F1DC-43FB-4D1D-8761-AFBBD43B9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9E1DCA-36BD-4A92-B23F-7CBD94D1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772934-2BD5-40DC-8582-4967FCC9E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544493-F379-4AE1-9B9A-E13097D4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C0074B-CDD1-467B-AE2B-08CF703E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1D2AE9-1F08-4130-8E83-8C7AD0DE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756E1-8B17-45FA-9000-FD91C3C6F1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949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5140F-98CE-4280-A425-DFFD77113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E76E4E-F905-4887-9D97-E7F383E40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79E960-0CC7-44E4-89E3-5FC93263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06C6C0-BD65-4CB8-B837-495CB0C1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E5B1D8-5B63-498F-B169-462FF89F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95874A-34B8-4407-A943-FD2A1CA6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7A340-AF9B-482F-A908-8B2E24A9BB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287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BD9B06-3371-454E-8BDE-073FE6EE0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9C9C721-9559-47BB-8A5B-02D197430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9A98E2-31DD-4169-A0EB-10190C8A58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D40E79-840F-4A2C-9714-5A0484C20C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B1FE50-9F68-4C93-B0F7-556E234258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51FFE9-BEAD-4712-A8B9-863DA1865F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7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E3B115E7-FCEE-4CEF-9F06-DEAC11825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196752"/>
            <a:ext cx="8610600" cy="170080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Тригонометрические функции тупого угла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>
            <a:extLst>
              <a:ext uri="{FF2B5EF4-FFF2-40B4-BE49-F238E27FC236}">
                <a16:creationId xmlns:a16="http://schemas.microsoft.com/office/drawing/2014/main" id="{AA19F53D-CDEB-4BF8-A51D-917A56158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67651" name="Text Box 3">
            <a:extLst>
              <a:ext uri="{FF2B5EF4-FFF2-40B4-BE49-F238E27FC236}">
                <a16:creationId xmlns:a16="http://schemas.microsoft.com/office/drawing/2014/main" id="{BD7915C4-558F-4022-8A10-D14105030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 err="1">
                <a:cs typeface="Times New Roman" panose="02020603050405020304" pitchFamily="18" charset="0"/>
              </a:rPr>
              <a:t>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sin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en-US" altLang="ru-RU" sz="3200" dirty="0">
                <a:cs typeface="Times New Roman" panose="02020603050405020304" pitchFamily="18" charset="0"/>
              </a:rPr>
              <a:t> и 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 err="1">
                <a:cs typeface="Times New Roman" panose="02020603050405020304" pitchFamily="18" charset="0"/>
              </a:rPr>
              <a:t>если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 err="1">
                <a:cs typeface="Times New Roman" panose="02020603050405020304" pitchFamily="18" charset="0"/>
              </a:rPr>
              <a:t>tg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 + </a:t>
            </a:r>
            <a:r>
              <a:rPr lang="en-US" altLang="ru-RU" sz="3200" dirty="0" err="1">
                <a:cs typeface="Times New Roman" panose="02020603050405020304" pitchFamily="18" charset="0"/>
              </a:rPr>
              <a:t>ctg</a:t>
            </a:r>
            <a:r>
              <a:rPr lang="en-US" altLang="ru-RU" sz="3200" i="1" dirty="0">
                <a:cs typeface="Times New Roman" panose="02020603050405020304" pitchFamily="18" charset="0"/>
              </a:rPr>
              <a:t> A =</a:t>
            </a:r>
            <a:r>
              <a:rPr lang="ru-RU" altLang="ru-RU" sz="3200" i="1" dirty="0"/>
              <a:t>     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667653" name="Object 5">
            <a:extLst>
              <a:ext uri="{FF2B5EF4-FFF2-40B4-BE49-F238E27FC236}">
                <a16:creationId xmlns:a16="http://schemas.microsoft.com/office/drawing/2014/main" id="{B8C08418-ABBA-4C21-A147-F63AAAA69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206483"/>
              </p:ext>
            </p:extLst>
          </p:nvPr>
        </p:nvGraphicFramePr>
        <p:xfrm>
          <a:off x="7467600" y="609600"/>
          <a:ext cx="266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400" imgH="825480" progId="Equation.DSMT4">
                  <p:embed/>
                </p:oleObj>
              </mc:Choice>
              <mc:Fallback>
                <p:oleObj name="Equation" r:id="rId3" imgW="266400" imgH="825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609600"/>
                        <a:ext cx="2667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7658" name="Group 10">
            <a:extLst>
              <a:ext uri="{FF2B5EF4-FFF2-40B4-BE49-F238E27FC236}">
                <a16:creationId xmlns:a16="http://schemas.microsoft.com/office/drawing/2014/main" id="{6A71A37D-0245-43F8-BA7D-C4CE6AFDB4E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657600"/>
            <a:ext cx="8458200" cy="927100"/>
            <a:chOff x="240" y="2304"/>
            <a:chExt cx="5328" cy="584"/>
          </a:xfrm>
        </p:grpSpPr>
        <p:sp>
          <p:nvSpPr>
            <p:cNvPr id="667652" name="Text Box 4">
              <a:extLst>
                <a:ext uri="{FF2B5EF4-FFF2-40B4-BE49-F238E27FC236}">
                  <a16:creationId xmlns:a16="http://schemas.microsoft.com/office/drawing/2014/main" id="{2B2C2783-B5D5-4467-9185-95905C824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                          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. </a:t>
              </a:r>
            </a:p>
          </p:txBody>
        </p:sp>
        <p:graphicFrame>
          <p:nvGraphicFramePr>
            <p:cNvPr id="667656" name="Object 8">
              <a:extLst>
                <a:ext uri="{FF2B5EF4-FFF2-40B4-BE49-F238E27FC236}">
                  <a16:creationId xmlns:a16="http://schemas.microsoft.com/office/drawing/2014/main" id="{1E287981-CE4F-4452-8D31-EE6CBDA608C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2304"/>
            <a:ext cx="2392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797280" imgH="927000" progId="Equation.DSMT4">
                    <p:embed/>
                  </p:oleObj>
                </mc:Choice>
                <mc:Fallback>
                  <p:oleObj name="Equation" r:id="rId5" imgW="3797280" imgH="9270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304"/>
                          <a:ext cx="2392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1026">
            <a:extLst>
              <a:ext uri="{FF2B5EF4-FFF2-40B4-BE49-F238E27FC236}">
                <a16:creationId xmlns:a16="http://schemas.microsoft.com/office/drawing/2014/main" id="{7AF66589-DAEE-493C-899F-AD63E7257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65603" name="Text Box 1027">
            <a:extLst>
              <a:ext uri="{FF2B5EF4-FFF2-40B4-BE49-F238E27FC236}">
                <a16:creationId xmlns:a16="http://schemas.microsoft.com/office/drawing/2014/main" id="{AB59AD21-1252-4BA7-9532-587A016B7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Расположите в порядке возрастания тангенсы углов: 70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80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100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65604" name="Text Box 1028">
            <a:extLst>
              <a:ext uri="{FF2B5EF4-FFF2-40B4-BE49-F238E27FC236}">
                <a16:creationId xmlns:a16="http://schemas.microsoft.com/office/drawing/2014/main" id="{826BC2AC-AC34-4AC9-A78B-F29936365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tg 100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 &lt; tg 70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 &lt;  tg 80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>
            <a:extLst>
              <a:ext uri="{FF2B5EF4-FFF2-40B4-BE49-F238E27FC236}">
                <a16:creationId xmlns:a16="http://schemas.microsoft.com/office/drawing/2014/main" id="{BCE19A42-3AE9-4511-89A0-DE1E2F32E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69699" name="Text Box 3">
            <a:extLst>
              <a:ext uri="{FF2B5EF4-FFF2-40B4-BE49-F238E27FC236}">
                <a16:creationId xmlns:a16="http://schemas.microsoft.com/office/drawing/2014/main" id="{91FEB4C6-EC28-48E0-A68D-CCA5BC79D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Расположите в порядке возрастания </a:t>
            </a:r>
            <a:r>
              <a:rPr lang="ru-RU" altLang="ru-RU" sz="3200" dirty="0"/>
              <a:t>ко</a:t>
            </a:r>
            <a:r>
              <a:rPr lang="ru-RU" altLang="ru-RU" sz="3200" dirty="0">
                <a:cs typeface="Times New Roman" panose="02020603050405020304" pitchFamily="18" charset="0"/>
              </a:rPr>
              <a:t>тангенсы углов: </a:t>
            </a:r>
            <a:r>
              <a:rPr lang="ru-RU" altLang="ru-RU" sz="3200" dirty="0"/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11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1</a:t>
            </a:r>
            <a:r>
              <a:rPr lang="ru-RU" altLang="ru-RU" sz="3200" dirty="0"/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69700" name="Text Box 4">
            <a:extLst>
              <a:ext uri="{FF2B5EF4-FFF2-40B4-BE49-F238E27FC236}">
                <a16:creationId xmlns:a16="http://schemas.microsoft.com/office/drawing/2014/main" id="{17917D64-FA80-4A80-8E70-FB5E1113E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c</a:t>
            </a:r>
            <a:r>
              <a:rPr lang="en-US" altLang="ru-RU" sz="3200">
                <a:cs typeface="Times New Roman" panose="02020603050405020304" pitchFamily="18" charset="0"/>
              </a:rPr>
              <a:t>tg 120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 &lt; ctg 110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 &lt;  tg 60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>
            <a:extLst>
              <a:ext uri="{FF2B5EF4-FFF2-40B4-BE49-F238E27FC236}">
                <a16:creationId xmlns:a16="http://schemas.microsoft.com/office/drawing/2014/main" id="{E28E6655-9793-4C48-907D-C52804796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71747" name="Text Box 3">
            <a:extLst>
              <a:ext uri="{FF2B5EF4-FFF2-40B4-BE49-F238E27FC236}">
                <a16:creationId xmlns:a16="http://schemas.microsoft.com/office/drawing/2014/main" id="{204C6695-F572-423B-A648-4870978AC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два смежных угла. Чему равна сумма их: а) тангенсов; б) котангенсов?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71748" name="Text Box 4">
            <a:extLst>
              <a:ext uri="{FF2B5EF4-FFF2-40B4-BE49-F238E27FC236}">
                <a16:creationId xmlns:a16="http://schemas.microsoft.com/office/drawing/2014/main" id="{53475C5D-9225-4A61-8214-F8D93AED8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0</a:t>
            </a:r>
            <a:r>
              <a:rPr lang="ru-RU" altLang="ru-RU" sz="3200"/>
              <a:t>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71749" name="Text Box 5">
            <a:extLst>
              <a:ext uri="{FF2B5EF4-FFF2-40B4-BE49-F238E27FC236}">
                <a16:creationId xmlns:a16="http://schemas.microsoft.com/office/drawing/2014/main" id="{53B29E14-6A4C-42F4-9737-5330D2E8C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8100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  <p:bldP spid="67174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49891" name="Text Box 35">
                <a:extLst>
                  <a:ext uri="{FF2B5EF4-FFF2-40B4-BE49-F238E27FC236}">
                    <a16:creationId xmlns:a16="http://schemas.microsoft.com/office/drawing/2014/main" id="{AE960F29-91CA-496F-B6DF-4ACA52CACF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5261"/>
                <a:ext cx="9144000" cy="25545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Определим тригонометрические функции углов 90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ru-RU" altLang="ru-RU" sz="3200" dirty="0"/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&lt; 180, положив:</a:t>
                </a:r>
                <a:endParaRPr lang="ru-RU" altLang="ru-RU" sz="3200" dirty="0"/>
              </a:p>
              <a:p>
                <a:pPr algn="ctr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s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in</a:t>
                </a:r>
                <a:r>
                  <a:rPr lang="ru-RU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90</a:t>
                </a:r>
                <a:r>
                  <a:rPr lang="ru-RU" altLang="ru-RU" sz="3200" baseline="30000" dirty="0">
                    <a:solidFill>
                      <a:srgbClr val="FF3300"/>
                    </a:solidFill>
                  </a:rPr>
                  <a:t>о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= 1 и sin</a:t>
                </a:r>
                <a:r>
                  <a:rPr lang="en-US" altLang="ru-RU" sz="3200" i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A = 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sin(180</a:t>
                </a:r>
                <a:r>
                  <a:rPr lang="ru-RU" altLang="ru-RU" sz="3200" baseline="30000" dirty="0">
                    <a:solidFill>
                      <a:srgbClr val="FF3300"/>
                    </a:solidFill>
                  </a:rPr>
                  <a:t>о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–</a:t>
                </a:r>
                <a:r>
                  <a:rPr lang="en-US" altLang="ru-RU" sz="3200" i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);</a:t>
                </a:r>
                <a:endParaRPr lang="ru-RU" altLang="ru-RU" sz="3200" dirty="0">
                  <a:solidFill>
                    <a:srgbClr val="FF3300"/>
                  </a:solidFill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cos 90</a:t>
                </a:r>
                <a:r>
                  <a:rPr lang="ru-RU" altLang="ru-RU" sz="3200" baseline="30000" dirty="0">
                    <a:solidFill>
                      <a:srgbClr val="FF3300"/>
                    </a:solidFill>
                  </a:rPr>
                  <a:t>о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= 0 и cos </a:t>
                </a:r>
                <a:r>
                  <a:rPr lang="en-US" altLang="ru-RU" sz="3200" i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A = 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–cos(180</a:t>
                </a:r>
                <a:r>
                  <a:rPr lang="ru-RU" altLang="ru-RU" sz="3200" baseline="30000" dirty="0">
                    <a:solidFill>
                      <a:srgbClr val="FF3300"/>
                    </a:solidFill>
                  </a:rPr>
                  <a:t>о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–</a:t>
                </a:r>
                <a:r>
                  <a:rPr lang="en-US" altLang="ru-RU" sz="3200" i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US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).</a:t>
                </a:r>
                <a:endParaRPr lang="ru-RU" altLang="ru-RU" sz="3200" dirty="0">
                  <a:solidFill>
                    <a:srgbClr val="FF33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9891" name="Text Box 35">
                <a:extLst>
                  <a:ext uri="{FF2B5EF4-FFF2-40B4-BE49-F238E27FC236}">
                    <a16:creationId xmlns:a16="http://schemas.microsoft.com/office/drawing/2014/main" id="{AE960F29-91CA-496F-B6DF-4ACA52CAC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5261"/>
                <a:ext cx="9144000" cy="2554545"/>
              </a:xfrm>
              <a:prstGeom prst="rect">
                <a:avLst/>
              </a:prstGeom>
              <a:blipFill>
                <a:blip r:embed="rId3"/>
                <a:stretch>
                  <a:fillRect l="-1667" t="-3341" r="-1667" b="-66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940" name="Text Box 84">
            <a:extLst>
              <a:ext uri="{FF2B5EF4-FFF2-40B4-BE49-F238E27FC236}">
                <a16:creationId xmlns:a16="http://schemas.microsoft.com/office/drawing/2014/main" id="{CE196B12-4008-4AF5-B66E-0EAE9097D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400"/>
            <a:ext cx="88392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Тангенс и котангенс углов определяются как и ранее, а именно,</a:t>
            </a:r>
          </a:p>
          <a:p>
            <a:pPr algn="ctr">
              <a:spcBef>
                <a:spcPct val="50000"/>
              </a:spcBef>
            </a:pPr>
            <a:r>
              <a:rPr lang="en-US" altLang="ru-RU" sz="3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tg</a:t>
            </a: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A = </a:t>
            </a:r>
            <a:r>
              <a:rPr lang="ru-RU" altLang="ru-RU" sz="3200" i="1" dirty="0">
                <a:solidFill>
                  <a:srgbClr val="FF3300"/>
                </a:solidFill>
              </a:rPr>
              <a:t>                            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3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ctg</a:t>
            </a: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A = </a:t>
            </a:r>
            <a:r>
              <a:rPr lang="ru-RU" altLang="ru-RU" sz="3200" i="1" dirty="0">
                <a:solidFill>
                  <a:srgbClr val="FF3300"/>
                </a:solidFill>
              </a:rPr>
              <a:t>           </a:t>
            </a:r>
            <a:endParaRPr lang="ru-RU" altLang="ru-RU" sz="32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49943" name="Object 87">
            <a:extLst>
              <a:ext uri="{FF2B5EF4-FFF2-40B4-BE49-F238E27FC236}">
                <a16:creationId xmlns:a16="http://schemas.microsoft.com/office/drawing/2014/main" id="{3BD9578E-DE8E-4852-9CEE-252F0F5CAA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4343400"/>
          <a:ext cx="952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200" imgH="838080" progId="Equation.DSMT4">
                  <p:embed/>
                </p:oleObj>
              </mc:Choice>
              <mc:Fallback>
                <p:oleObj name="Equation" r:id="rId4" imgW="952200" imgH="838080" progId="Equation.DSMT4">
                  <p:embed/>
                  <p:pic>
                    <p:nvPicPr>
                      <p:cNvPr id="249943" name="Object 87">
                        <a:extLst>
                          <a:ext uri="{FF2B5EF4-FFF2-40B4-BE49-F238E27FC236}">
                            <a16:creationId xmlns:a16="http://schemas.microsoft.com/office/drawing/2014/main" id="{3BD9578E-DE8E-4852-9CEE-252F0F5CAA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343400"/>
                        <a:ext cx="952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944" name="Object 88">
            <a:extLst>
              <a:ext uri="{FF2B5EF4-FFF2-40B4-BE49-F238E27FC236}">
                <a16:creationId xmlns:a16="http://schemas.microsoft.com/office/drawing/2014/main" id="{837335A4-526C-4E1D-BD6C-02AE446FBC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4572000"/>
          <a:ext cx="1435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34960" imgH="368280" progId="Equation.DSMT4">
                  <p:embed/>
                </p:oleObj>
              </mc:Choice>
              <mc:Fallback>
                <p:oleObj name="Equation" r:id="rId6" imgW="1434960" imgH="368280" progId="Equation.DSMT4">
                  <p:embed/>
                  <p:pic>
                    <p:nvPicPr>
                      <p:cNvPr id="249944" name="Object 88">
                        <a:extLst>
                          <a:ext uri="{FF2B5EF4-FFF2-40B4-BE49-F238E27FC236}">
                            <a16:creationId xmlns:a16="http://schemas.microsoft.com/office/drawing/2014/main" id="{837335A4-526C-4E1D-BD6C-02AE446FBC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572000"/>
                        <a:ext cx="1435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945" name="Object 89">
            <a:extLst>
              <a:ext uri="{FF2B5EF4-FFF2-40B4-BE49-F238E27FC236}">
                <a16:creationId xmlns:a16="http://schemas.microsoft.com/office/drawing/2014/main" id="{689F1E71-EAD7-4722-AA0A-1F026201C0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343400"/>
          <a:ext cx="927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27000" imgH="838080" progId="Equation.DSMT4">
                  <p:embed/>
                </p:oleObj>
              </mc:Choice>
              <mc:Fallback>
                <p:oleObj name="Equation" r:id="rId8" imgW="927000" imgH="838080" progId="Equation.DSMT4">
                  <p:embed/>
                  <p:pic>
                    <p:nvPicPr>
                      <p:cNvPr id="249945" name="Object 89">
                        <a:extLst>
                          <a:ext uri="{FF2B5EF4-FFF2-40B4-BE49-F238E27FC236}">
                            <a16:creationId xmlns:a16="http://schemas.microsoft.com/office/drawing/2014/main" id="{689F1E71-EAD7-4722-AA0A-1F026201C0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343400"/>
                        <a:ext cx="927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79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0B8F87A0-1390-47CF-AAB0-6A7E41511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0A212597-37F7-420C-AD35-635CB02D5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Может ли быть отрицательным: а) синус; б) косинус; в) тангенс; г) котангенс тупого угла?</a:t>
            </a:r>
            <a:endParaRPr lang="en-US" altLang="ru-RU" sz="3200" dirty="0"/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EDCA4FAF-AFCE-4268-B99C-CEC5B6B10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Нет; </a:t>
            </a:r>
          </a:p>
        </p:txBody>
      </p:sp>
      <p:sp>
        <p:nvSpPr>
          <p:cNvPr id="378908" name="Text Box 28">
            <a:extLst>
              <a:ext uri="{FF2B5EF4-FFF2-40B4-BE49-F238E27FC236}">
                <a16:creationId xmlns:a16="http://schemas.microsoft.com/office/drawing/2014/main" id="{3871C7D8-98F1-4A74-B190-A121CCF8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810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да;</a:t>
            </a:r>
          </a:p>
        </p:txBody>
      </p:sp>
      <p:sp>
        <p:nvSpPr>
          <p:cNvPr id="378909" name="Text Box 29">
            <a:extLst>
              <a:ext uri="{FF2B5EF4-FFF2-40B4-BE49-F238E27FC236}">
                <a16:creationId xmlns:a16="http://schemas.microsoft.com/office/drawing/2014/main" id="{9312E8C8-734D-4A46-8DC3-537971773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да;</a:t>
            </a:r>
          </a:p>
        </p:txBody>
      </p:sp>
      <p:sp>
        <p:nvSpPr>
          <p:cNvPr id="378910" name="Text Box 30">
            <a:extLst>
              <a:ext uri="{FF2B5EF4-FFF2-40B4-BE49-F238E27FC236}">
                <a16:creationId xmlns:a16="http://schemas.microsoft.com/office/drawing/2014/main" id="{23DD6EF0-793B-463B-A374-F9BA99FF5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810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  <p:bldP spid="378908" grpId="0" autoUpdateAnimBg="0"/>
      <p:bldP spid="378909" grpId="0" autoUpdateAnimBg="0"/>
      <p:bldP spid="37891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C4DA667C-998B-4C69-8A5B-1B5B00651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75843" name="Text Box 3">
            <a:extLst>
              <a:ext uri="{FF2B5EF4-FFF2-40B4-BE49-F238E27FC236}">
                <a16:creationId xmlns:a16="http://schemas.microsoft.com/office/drawing/2014/main" id="{7D445CCE-B26C-47D4-9254-3F55F4440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Найдите: а) синус; б) косинус; в) тангенс; г) котангенс угла, изображенного на рисунке.</a:t>
            </a:r>
            <a:endParaRPr lang="en-US" altLang="ru-RU" sz="3200" dirty="0"/>
          </a:p>
        </p:txBody>
      </p:sp>
      <p:sp>
        <p:nvSpPr>
          <p:cNvPr id="675846" name="Text Box 6">
            <a:extLst>
              <a:ext uri="{FF2B5EF4-FFF2-40B4-BE49-F238E27FC236}">
                <a16:creationId xmlns:a16="http://schemas.microsoft.com/office/drawing/2014/main" id="{E8DE0C4A-2253-47E8-8E9E-A93D74C04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334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-2;</a:t>
            </a:r>
          </a:p>
        </p:txBody>
      </p:sp>
      <p:sp>
        <p:nvSpPr>
          <p:cNvPr id="675847" name="Text Box 7">
            <a:extLst>
              <a:ext uri="{FF2B5EF4-FFF2-40B4-BE49-F238E27FC236}">
                <a16:creationId xmlns:a16="http://schemas.microsoft.com/office/drawing/2014/main" id="{62811448-1A6D-4D71-8712-A15623D0D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334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–0,5.</a:t>
            </a:r>
          </a:p>
        </p:txBody>
      </p:sp>
      <p:pic>
        <p:nvPicPr>
          <p:cNvPr id="675848" name="Picture 8">
            <a:extLst>
              <a:ext uri="{FF2B5EF4-FFF2-40B4-BE49-F238E27FC236}">
                <a16:creationId xmlns:a16="http://schemas.microsoft.com/office/drawing/2014/main" id="{8CFE9F56-757E-4861-8993-242AA3DD3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75851" name="Group 11">
            <a:extLst>
              <a:ext uri="{FF2B5EF4-FFF2-40B4-BE49-F238E27FC236}">
                <a16:creationId xmlns:a16="http://schemas.microsoft.com/office/drawing/2014/main" id="{5F9DCE72-FC54-4BD7-AC4E-FE78C97205B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81600"/>
            <a:ext cx="2895600" cy="990600"/>
            <a:chOff x="240" y="3264"/>
            <a:chExt cx="1824" cy="624"/>
          </a:xfrm>
        </p:grpSpPr>
        <p:sp>
          <p:nvSpPr>
            <p:cNvPr id="675844" name="Text Box 4">
              <a:extLst>
                <a:ext uri="{FF2B5EF4-FFF2-40B4-BE49-F238E27FC236}">
                  <a16:creationId xmlns:a16="http://schemas.microsoft.com/office/drawing/2014/main" id="{2261E820-9C11-4F9B-838C-44A04EF8A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а)  </a:t>
              </a:r>
            </a:p>
          </p:txBody>
        </p:sp>
        <p:graphicFrame>
          <p:nvGraphicFramePr>
            <p:cNvPr id="675849" name="Object 9">
              <a:extLst>
                <a:ext uri="{FF2B5EF4-FFF2-40B4-BE49-F238E27FC236}">
                  <a16:creationId xmlns:a16="http://schemas.microsoft.com/office/drawing/2014/main" id="{057AC69E-0E01-4AC2-9F92-4A67A10506A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3264"/>
            <a:ext cx="444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42720" imgH="482400" progId="Equation.DSMT4">
                    <p:embed/>
                  </p:oleObj>
                </mc:Choice>
                <mc:Fallback>
                  <p:oleObj name="Equation" r:id="rId4" imgW="342720" imgH="4824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264"/>
                          <a:ext cx="444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5852" name="Group 12">
            <a:extLst>
              <a:ext uri="{FF2B5EF4-FFF2-40B4-BE49-F238E27FC236}">
                <a16:creationId xmlns:a16="http://schemas.microsoft.com/office/drawing/2014/main" id="{F593AE11-A995-48CA-B065-51D676581ED4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1355725" cy="990600"/>
            <a:chOff x="1872" y="3264"/>
            <a:chExt cx="854" cy="624"/>
          </a:xfrm>
        </p:grpSpPr>
        <p:sp>
          <p:nvSpPr>
            <p:cNvPr id="675845" name="Text Box 5">
              <a:extLst>
                <a:ext uri="{FF2B5EF4-FFF2-40B4-BE49-F238E27FC236}">
                  <a16:creationId xmlns:a16="http://schemas.microsoft.com/office/drawing/2014/main" id="{B96E40C4-DBD2-4F7C-91A3-010C541AD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360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 </a:t>
              </a:r>
            </a:p>
          </p:txBody>
        </p:sp>
        <p:graphicFrame>
          <p:nvGraphicFramePr>
            <p:cNvPr id="675850" name="Object 10">
              <a:extLst>
                <a:ext uri="{FF2B5EF4-FFF2-40B4-BE49-F238E27FC236}">
                  <a16:creationId xmlns:a16="http://schemas.microsoft.com/office/drawing/2014/main" id="{BF4D4112-A9A0-4310-BE85-48EB3EEEBBB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34" y="3264"/>
            <a:ext cx="592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57200" imgH="482400" progId="Equation.DSMT4">
                    <p:embed/>
                  </p:oleObj>
                </mc:Choice>
                <mc:Fallback>
                  <p:oleObj name="Equation" r:id="rId6" imgW="457200" imgH="482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4" y="3264"/>
                          <a:ext cx="592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6" grpId="0" autoUpdateAnimBg="0"/>
      <p:bldP spid="67584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24F34231-3773-4C34-A4D3-71FD730DA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77891" name="Text Box 3">
            <a:extLst>
              <a:ext uri="{FF2B5EF4-FFF2-40B4-BE49-F238E27FC236}">
                <a16:creationId xmlns:a16="http://schemas.microsoft.com/office/drawing/2014/main" id="{623DD900-D3E0-4BD5-A935-9AAE6A4AE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Найдите: а) синус; б) косинус; в) тангенс; г) котангенс угла, изображенного на рисунке.</a:t>
            </a:r>
            <a:endParaRPr lang="en-US" altLang="ru-RU" sz="3200" dirty="0"/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C3AE7954-B666-474A-B2B0-322319920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3340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–1</a:t>
            </a:r>
            <a:r>
              <a:rPr lang="en-US" altLang="ru-RU" sz="3200"/>
              <a:t>/3</a:t>
            </a:r>
            <a:r>
              <a:rPr lang="ru-RU" altLang="ru-RU" sz="3200"/>
              <a:t>;</a:t>
            </a:r>
          </a:p>
        </p:txBody>
      </p:sp>
      <p:sp>
        <p:nvSpPr>
          <p:cNvPr id="677893" name="Text Box 5">
            <a:extLst>
              <a:ext uri="{FF2B5EF4-FFF2-40B4-BE49-F238E27FC236}">
                <a16:creationId xmlns:a16="http://schemas.microsoft.com/office/drawing/2014/main" id="{08B68AC8-214D-4528-976E-DAE5DD0AD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334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–</a:t>
            </a:r>
            <a:r>
              <a:rPr lang="en-US" altLang="ru-RU" sz="3200"/>
              <a:t>3</a:t>
            </a:r>
            <a:r>
              <a:rPr lang="ru-RU" altLang="ru-RU" sz="3200"/>
              <a:t>.</a:t>
            </a:r>
          </a:p>
        </p:txBody>
      </p:sp>
      <p:grpSp>
        <p:nvGrpSpPr>
          <p:cNvPr id="677902" name="Group 14">
            <a:extLst>
              <a:ext uri="{FF2B5EF4-FFF2-40B4-BE49-F238E27FC236}">
                <a16:creationId xmlns:a16="http://schemas.microsoft.com/office/drawing/2014/main" id="{1EA85B55-5030-4048-B314-1BDFC4AE1AB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81600"/>
            <a:ext cx="2895600" cy="990600"/>
            <a:chOff x="240" y="3264"/>
            <a:chExt cx="1824" cy="624"/>
          </a:xfrm>
        </p:grpSpPr>
        <p:sp>
          <p:nvSpPr>
            <p:cNvPr id="677896" name="Text Box 8">
              <a:extLst>
                <a:ext uri="{FF2B5EF4-FFF2-40B4-BE49-F238E27FC236}">
                  <a16:creationId xmlns:a16="http://schemas.microsoft.com/office/drawing/2014/main" id="{C7A20FCB-435A-4797-97C4-A1918BC2A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а)  </a:t>
              </a:r>
            </a:p>
          </p:txBody>
        </p:sp>
        <p:graphicFrame>
          <p:nvGraphicFramePr>
            <p:cNvPr id="677897" name="Object 9">
              <a:extLst>
                <a:ext uri="{FF2B5EF4-FFF2-40B4-BE49-F238E27FC236}">
                  <a16:creationId xmlns:a16="http://schemas.microsoft.com/office/drawing/2014/main" id="{210B3D50-4765-428F-895C-8755E5D3EF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5" y="3264"/>
            <a:ext cx="542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9040" imgH="482400" progId="Equation.DSMT4">
                    <p:embed/>
                  </p:oleObj>
                </mc:Choice>
                <mc:Fallback>
                  <p:oleObj name="Equation" r:id="rId3" imgW="419040" imgH="4824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" y="3264"/>
                          <a:ext cx="542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7903" name="Group 15">
            <a:extLst>
              <a:ext uri="{FF2B5EF4-FFF2-40B4-BE49-F238E27FC236}">
                <a16:creationId xmlns:a16="http://schemas.microsoft.com/office/drawing/2014/main" id="{96711E67-5EE9-4781-83D0-CA359F45ED47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1579563" cy="990600"/>
            <a:chOff x="1872" y="3264"/>
            <a:chExt cx="995" cy="624"/>
          </a:xfrm>
        </p:grpSpPr>
        <p:sp>
          <p:nvSpPr>
            <p:cNvPr id="677899" name="Text Box 11">
              <a:extLst>
                <a:ext uri="{FF2B5EF4-FFF2-40B4-BE49-F238E27FC236}">
                  <a16:creationId xmlns:a16="http://schemas.microsoft.com/office/drawing/2014/main" id="{A8A408AE-C7B0-4C87-BC23-5CFCFBEB4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360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 </a:t>
              </a:r>
            </a:p>
          </p:txBody>
        </p:sp>
        <p:graphicFrame>
          <p:nvGraphicFramePr>
            <p:cNvPr id="677900" name="Object 12">
              <a:extLst>
                <a:ext uri="{FF2B5EF4-FFF2-40B4-BE49-F238E27FC236}">
                  <a16:creationId xmlns:a16="http://schemas.microsoft.com/office/drawing/2014/main" id="{3AA7DD8D-22D2-4558-AAAF-2E6CD2DCEAA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3264"/>
            <a:ext cx="707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45760" imgH="482400" progId="Equation.DSMT4">
                    <p:embed/>
                  </p:oleObj>
                </mc:Choice>
                <mc:Fallback>
                  <p:oleObj name="Equation" r:id="rId5" imgW="545760" imgH="4824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264"/>
                          <a:ext cx="707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77901" name="Picture 13">
            <a:extLst>
              <a:ext uri="{FF2B5EF4-FFF2-40B4-BE49-F238E27FC236}">
                <a16:creationId xmlns:a16="http://schemas.microsoft.com/office/drawing/2014/main" id="{86DA23ED-97A9-48EB-AF6C-E3DAD08A4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895475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2" grpId="0" autoUpdateAnimBg="0"/>
      <p:bldP spid="67789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>
            <a:extLst>
              <a:ext uri="{FF2B5EF4-FFF2-40B4-BE49-F238E27FC236}">
                <a16:creationId xmlns:a16="http://schemas.microsoft.com/office/drawing/2014/main" id="{EB9B28D9-4695-4E10-BF77-9FB27BAC3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79939" name="Text Box 3">
            <a:extLst>
              <a:ext uri="{FF2B5EF4-FFF2-40B4-BE49-F238E27FC236}">
                <a16:creationId xmlns:a16="http://schemas.microsoft.com/office/drawing/2014/main" id="{0F6B5CA0-EBF3-4276-85E5-CA3EF163A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Найдите: а) синус; б) косинус; в) тангенс; г) котангенс угла, изображенного на рисунке.</a:t>
            </a:r>
            <a:endParaRPr lang="en-US" altLang="ru-RU" sz="3200" dirty="0"/>
          </a:p>
        </p:txBody>
      </p:sp>
      <p:pic>
        <p:nvPicPr>
          <p:cNvPr id="679949" name="Picture 13">
            <a:extLst>
              <a:ext uri="{FF2B5EF4-FFF2-40B4-BE49-F238E27FC236}">
                <a16:creationId xmlns:a16="http://schemas.microsoft.com/office/drawing/2014/main" id="{74AF0FA9-0CA7-4B93-BC34-802388F42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9950" name="Text Box 14">
            <a:extLst>
              <a:ext uri="{FF2B5EF4-FFF2-40B4-BE49-F238E27FC236}">
                <a16:creationId xmlns:a16="http://schemas.microsoft.com/office/drawing/2014/main" id="{AF1A793A-4B7A-49D9-8BD5-4F5088AAB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334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-2;</a:t>
            </a:r>
          </a:p>
        </p:txBody>
      </p:sp>
      <p:sp>
        <p:nvSpPr>
          <p:cNvPr id="679951" name="Text Box 15">
            <a:extLst>
              <a:ext uri="{FF2B5EF4-FFF2-40B4-BE49-F238E27FC236}">
                <a16:creationId xmlns:a16="http://schemas.microsoft.com/office/drawing/2014/main" id="{D3C063B8-0CEE-44A4-8E5E-9FBDF2B9C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334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–0,5.</a:t>
            </a:r>
          </a:p>
        </p:txBody>
      </p:sp>
      <p:grpSp>
        <p:nvGrpSpPr>
          <p:cNvPr id="679952" name="Group 16">
            <a:extLst>
              <a:ext uri="{FF2B5EF4-FFF2-40B4-BE49-F238E27FC236}">
                <a16:creationId xmlns:a16="http://schemas.microsoft.com/office/drawing/2014/main" id="{05FE2018-5B60-4C79-A25E-5A7A3CB5DC3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81600"/>
            <a:ext cx="2895600" cy="990600"/>
            <a:chOff x="240" y="3264"/>
            <a:chExt cx="1824" cy="624"/>
          </a:xfrm>
        </p:grpSpPr>
        <p:sp>
          <p:nvSpPr>
            <p:cNvPr id="679953" name="Text Box 17">
              <a:extLst>
                <a:ext uri="{FF2B5EF4-FFF2-40B4-BE49-F238E27FC236}">
                  <a16:creationId xmlns:a16="http://schemas.microsoft.com/office/drawing/2014/main" id="{0330C340-EC35-4E8A-8712-F71108E0E5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а)  </a:t>
              </a:r>
            </a:p>
          </p:txBody>
        </p:sp>
        <p:graphicFrame>
          <p:nvGraphicFramePr>
            <p:cNvPr id="679954" name="Object 18">
              <a:extLst>
                <a:ext uri="{FF2B5EF4-FFF2-40B4-BE49-F238E27FC236}">
                  <a16:creationId xmlns:a16="http://schemas.microsoft.com/office/drawing/2014/main" id="{DCC87F34-383A-4C53-B40A-F47310CB7CB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3264"/>
            <a:ext cx="444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42720" imgH="482400" progId="Equation.DSMT4">
                    <p:embed/>
                  </p:oleObj>
                </mc:Choice>
                <mc:Fallback>
                  <p:oleObj name="Equation" r:id="rId4" imgW="342720" imgH="48240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264"/>
                          <a:ext cx="444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9955" name="Group 19">
            <a:extLst>
              <a:ext uri="{FF2B5EF4-FFF2-40B4-BE49-F238E27FC236}">
                <a16:creationId xmlns:a16="http://schemas.microsoft.com/office/drawing/2014/main" id="{4911913E-D423-4B81-A062-639F6626D524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1355725" cy="990600"/>
            <a:chOff x="1872" y="3264"/>
            <a:chExt cx="854" cy="624"/>
          </a:xfrm>
        </p:grpSpPr>
        <p:sp>
          <p:nvSpPr>
            <p:cNvPr id="679956" name="Text Box 20">
              <a:extLst>
                <a:ext uri="{FF2B5EF4-FFF2-40B4-BE49-F238E27FC236}">
                  <a16:creationId xmlns:a16="http://schemas.microsoft.com/office/drawing/2014/main" id="{CA9FFDC9-B53F-42AB-B3AD-8D7702BF1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360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 </a:t>
              </a:r>
            </a:p>
          </p:txBody>
        </p:sp>
        <p:graphicFrame>
          <p:nvGraphicFramePr>
            <p:cNvPr id="679957" name="Object 21">
              <a:extLst>
                <a:ext uri="{FF2B5EF4-FFF2-40B4-BE49-F238E27FC236}">
                  <a16:creationId xmlns:a16="http://schemas.microsoft.com/office/drawing/2014/main" id="{D9D274D3-32D2-4D48-A863-720F42F225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34" y="3264"/>
            <a:ext cx="592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57200" imgH="482400" progId="Equation.DSMT4">
                    <p:embed/>
                  </p:oleObj>
                </mc:Choice>
                <mc:Fallback>
                  <p:oleObj name="Equation" r:id="rId6" imgW="457200" imgH="4824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4" y="3264"/>
                          <a:ext cx="592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50" grpId="0" autoUpdateAnimBg="0"/>
      <p:bldP spid="67995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>
            <a:extLst>
              <a:ext uri="{FF2B5EF4-FFF2-40B4-BE49-F238E27FC236}">
                <a16:creationId xmlns:a16="http://schemas.microsoft.com/office/drawing/2014/main" id="{76FBAFA4-AC94-44F5-AF7F-348CA754F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73795" name="Text Box 3">
            <a:extLst>
              <a:ext uri="{FF2B5EF4-FFF2-40B4-BE49-F238E27FC236}">
                <a16:creationId xmlns:a16="http://schemas.microsoft.com/office/drawing/2014/main" id="{FC11EB20-0E9A-46AB-9BE4-8AE0C259C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синус,  косинус,  тангенс и котангенс углов:  а) 120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б) 1</a:t>
            </a:r>
            <a:r>
              <a:rPr lang="en-US" altLang="ru-RU" sz="3200" dirty="0">
                <a:cs typeface="Times New Roman" panose="02020603050405020304" pitchFamily="18" charset="0"/>
              </a:rPr>
              <a:t>35</a:t>
            </a:r>
            <a:r>
              <a:rPr lang="ru-RU" altLang="ru-RU" sz="3200" baseline="30000" dirty="0"/>
              <a:t>о</a:t>
            </a:r>
            <a:r>
              <a:rPr lang="en-US" altLang="ru-RU" sz="3200" dirty="0">
                <a:cs typeface="Times New Roman" panose="02020603050405020304" pitchFamily="18" charset="0"/>
              </a:rPr>
              <a:t>; </a:t>
            </a:r>
            <a:r>
              <a:rPr lang="ru-RU" altLang="ru-RU" sz="3200" dirty="0"/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) 1</a:t>
            </a:r>
            <a:r>
              <a:rPr lang="en-US" altLang="ru-RU" sz="3200" dirty="0">
                <a:cs typeface="Times New Roman" panose="02020603050405020304" pitchFamily="18" charset="0"/>
              </a:rPr>
              <a:t>5</a:t>
            </a:r>
            <a:r>
              <a:rPr lang="ru-RU" altLang="ru-RU" sz="3200" dirty="0"/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73809" name="Group 17">
            <a:extLst>
              <a:ext uri="{FF2B5EF4-FFF2-40B4-BE49-F238E27FC236}">
                <a16:creationId xmlns:a16="http://schemas.microsoft.com/office/drawing/2014/main" id="{BEDF6E47-582E-47A5-B673-9E84E2198DD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8458200" cy="1612900"/>
            <a:chOff x="240" y="1584"/>
            <a:chExt cx="5328" cy="1016"/>
          </a:xfrm>
        </p:grpSpPr>
        <p:sp>
          <p:nvSpPr>
            <p:cNvPr id="673797" name="Text Box 5">
              <a:extLst>
                <a:ext uri="{FF2B5EF4-FFF2-40B4-BE49-F238E27FC236}">
                  <a16:creationId xmlns:a16="http://schemas.microsoft.com/office/drawing/2014/main" id="{EE67C3F6-B33C-427B-9924-215A5D8799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680"/>
              <a:ext cx="5328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</a:t>
              </a:r>
              <a:r>
                <a:rPr lang="en-US" altLang="ru-RU" sz="3200">
                  <a:cs typeface="Times New Roman" panose="02020603050405020304" pitchFamily="18" charset="0"/>
                </a:rPr>
                <a:t>) sin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</a:t>
              </a:r>
              <a:r>
                <a:rPr lang="ru-RU" altLang="ru-RU" sz="3200"/>
                <a:t>      </a:t>
              </a:r>
              <a:r>
                <a:rPr lang="en-US" altLang="ru-RU" sz="3200">
                  <a:cs typeface="Times New Roman" panose="02020603050405020304" pitchFamily="18" charset="0"/>
                </a:rPr>
                <a:t>, cos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</a:t>
              </a:r>
              <a:r>
                <a:rPr lang="ru-RU" altLang="ru-RU" sz="3200"/>
                <a:t>      </a:t>
              </a:r>
              <a:r>
                <a:rPr lang="en-US" altLang="ru-RU" sz="3200">
                  <a:cs typeface="Times New Roman" panose="02020603050405020304" pitchFamily="18" charset="0"/>
                </a:rPr>
                <a:t>, tg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  </a:t>
              </a:r>
              <a:r>
                <a:rPr lang="en-US" altLang="ru-RU" sz="3200">
                  <a:cs typeface="Times New Roman" panose="02020603050405020304" pitchFamily="18" charset="0"/>
                </a:rPr>
                <a:t>, </a:t>
              </a:r>
              <a:endParaRPr lang="ru-RU" altLang="ru-RU" sz="3200"/>
            </a:p>
            <a:p>
              <a:pPr>
                <a:spcBef>
                  <a:spcPct val="50000"/>
                </a:spcBef>
              </a:pPr>
              <a:r>
                <a:rPr lang="en-US" altLang="ru-RU" sz="3200">
                  <a:cs typeface="Times New Roman" panose="02020603050405020304" pitchFamily="18" charset="0"/>
                </a:rPr>
                <a:t>ctg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 </a:t>
              </a:r>
              <a:r>
                <a:rPr lang="ru-RU" altLang="ru-RU" sz="3200"/>
                <a:t>      </a:t>
              </a:r>
              <a:r>
                <a:rPr lang="en-US" altLang="ru-RU" sz="3200">
                  <a:cs typeface="Times New Roman" panose="02020603050405020304" pitchFamily="18" charset="0"/>
                </a:rPr>
                <a:t>;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73798" name="Object 6">
              <a:extLst>
                <a:ext uri="{FF2B5EF4-FFF2-40B4-BE49-F238E27FC236}">
                  <a16:creationId xmlns:a16="http://schemas.microsoft.com/office/drawing/2014/main" id="{A4D9B539-31AB-490D-82E8-CB5891D7AA1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60" y="1728"/>
            <a:ext cx="41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240" imgH="444240" progId="Equation.DSMT4">
                    <p:embed/>
                  </p:oleObj>
                </mc:Choice>
                <mc:Fallback>
                  <p:oleObj name="Equation" r:id="rId3" imgW="660240" imgH="4442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0" y="1728"/>
                          <a:ext cx="41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799" name="Object 7">
              <a:extLst>
                <a:ext uri="{FF2B5EF4-FFF2-40B4-BE49-F238E27FC236}">
                  <a16:creationId xmlns:a16="http://schemas.microsoft.com/office/drawing/2014/main" id="{CAD17867-AD06-4B2D-9091-0D7653A57D2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64" y="1584"/>
            <a:ext cx="32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20560" imgH="914400" progId="Equation.DSMT4">
                    <p:embed/>
                  </p:oleObj>
                </mc:Choice>
                <mc:Fallback>
                  <p:oleObj name="Equation" r:id="rId5" imgW="520560" imgH="9144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584"/>
                          <a:ext cx="32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800" name="Object 8">
              <a:extLst>
                <a:ext uri="{FF2B5EF4-FFF2-40B4-BE49-F238E27FC236}">
                  <a16:creationId xmlns:a16="http://schemas.microsoft.com/office/drawing/2014/main" id="{467527D1-96CB-4BB2-83CA-FCEAB9A7B1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0" y="1584"/>
            <a:ext cx="320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07960" imgH="825480" progId="Equation.DSMT4">
                    <p:embed/>
                  </p:oleObj>
                </mc:Choice>
                <mc:Fallback>
                  <p:oleObj name="Equation" r:id="rId7" imgW="507960" imgH="825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584"/>
                          <a:ext cx="320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801" name="Object 9">
              <a:extLst>
                <a:ext uri="{FF2B5EF4-FFF2-40B4-BE49-F238E27FC236}">
                  <a16:creationId xmlns:a16="http://schemas.microsoft.com/office/drawing/2014/main" id="{4EB34D72-FA7D-4914-8B72-709FA9ABB0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2016"/>
            <a:ext cx="472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49160" imgH="927000" progId="Equation.DSMT4">
                    <p:embed/>
                  </p:oleObj>
                </mc:Choice>
                <mc:Fallback>
                  <p:oleObj name="Equation" r:id="rId9" imgW="749160" imgH="9270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016"/>
                          <a:ext cx="472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3821" name="Group 29">
            <a:extLst>
              <a:ext uri="{FF2B5EF4-FFF2-40B4-BE49-F238E27FC236}">
                <a16:creationId xmlns:a16="http://schemas.microsoft.com/office/drawing/2014/main" id="{DAFC5374-92E8-4CB3-AF28-31E97ABC3A1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267200"/>
            <a:ext cx="7924800" cy="1539875"/>
            <a:chOff x="288" y="2688"/>
            <a:chExt cx="4992" cy="970"/>
          </a:xfrm>
        </p:grpSpPr>
        <p:sp>
          <p:nvSpPr>
            <p:cNvPr id="673806" name="Text Box 14">
              <a:extLst>
                <a:ext uri="{FF2B5EF4-FFF2-40B4-BE49-F238E27FC236}">
                  <a16:creationId xmlns:a16="http://schemas.microsoft.com/office/drawing/2014/main" id="{C4095767-F09D-44D2-8911-15469F5CC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32"/>
              <a:ext cx="4992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в</a:t>
              </a:r>
              <a:r>
                <a:rPr lang="en-US" altLang="ru-RU" sz="3200">
                  <a:cs typeface="Times New Roman" panose="02020603050405020304" pitchFamily="18" charset="0"/>
                </a:rPr>
                <a:t>) sin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  </a:t>
              </a:r>
              <a:r>
                <a:rPr lang="en-US" altLang="ru-RU" sz="3200">
                  <a:cs typeface="Times New Roman" panose="02020603050405020304" pitchFamily="18" charset="0"/>
                </a:rPr>
                <a:t>, cos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</a:t>
              </a:r>
              <a:r>
                <a:rPr lang="ru-RU" altLang="ru-RU" sz="3200"/>
                <a:t>         </a:t>
              </a:r>
              <a:r>
                <a:rPr lang="en-US" altLang="ru-RU" sz="3200">
                  <a:cs typeface="Times New Roman" panose="02020603050405020304" pitchFamily="18" charset="0"/>
                </a:rPr>
                <a:t>, tg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 </a:t>
              </a:r>
              <a:r>
                <a:rPr lang="en-US" altLang="ru-RU" sz="3200">
                  <a:cs typeface="Times New Roman" panose="02020603050405020304" pitchFamily="18" charset="0"/>
                </a:rPr>
                <a:t> , </a:t>
              </a:r>
              <a:endParaRPr lang="ru-RU" altLang="ru-RU" sz="3200"/>
            </a:p>
            <a:p>
              <a:pPr>
                <a:spcBef>
                  <a:spcPct val="50000"/>
                </a:spcBef>
              </a:pPr>
              <a:r>
                <a:rPr lang="en-US" altLang="ru-RU" sz="3200">
                  <a:cs typeface="Times New Roman" panose="02020603050405020304" pitchFamily="18" charset="0"/>
                </a:rPr>
                <a:t>ctg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/>
            </a:p>
          </p:txBody>
        </p:sp>
        <p:graphicFrame>
          <p:nvGraphicFramePr>
            <p:cNvPr id="673810" name="Object 18">
              <a:extLst>
                <a:ext uri="{FF2B5EF4-FFF2-40B4-BE49-F238E27FC236}">
                  <a16:creationId xmlns:a16="http://schemas.microsoft.com/office/drawing/2014/main" id="{69D0DA12-DD2B-452C-8CD1-E26EC5F60B1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8" y="2784"/>
            <a:ext cx="16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66400" imgH="825480" progId="Equation.DSMT4">
                    <p:embed/>
                  </p:oleObj>
                </mc:Choice>
                <mc:Fallback>
                  <p:oleObj name="Equation" r:id="rId11" imgW="266400" imgH="8254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784"/>
                          <a:ext cx="16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811" name="Object 19">
              <a:extLst>
                <a:ext uri="{FF2B5EF4-FFF2-40B4-BE49-F238E27FC236}">
                  <a16:creationId xmlns:a16="http://schemas.microsoft.com/office/drawing/2014/main" id="{AB2BCC83-28A2-4DDB-99C7-777E2F49F48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32" y="2688"/>
            <a:ext cx="47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749160" imgH="914400" progId="Equation.DSMT4">
                    <p:embed/>
                  </p:oleObj>
                </mc:Choice>
                <mc:Fallback>
                  <p:oleObj name="Equation" r:id="rId13" imgW="749160" imgH="9144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2688"/>
                          <a:ext cx="47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812" name="Object 20">
              <a:extLst>
                <a:ext uri="{FF2B5EF4-FFF2-40B4-BE49-F238E27FC236}">
                  <a16:creationId xmlns:a16="http://schemas.microsoft.com/office/drawing/2014/main" id="{5D1B02EA-372F-41D1-9EC8-6EB1D9E53D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28" y="2688"/>
            <a:ext cx="472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749160" imgH="927000" progId="Equation.DSMT4">
                    <p:embed/>
                  </p:oleObj>
                </mc:Choice>
                <mc:Fallback>
                  <p:oleObj name="Equation" r:id="rId15" imgW="749160" imgH="92700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8" y="2688"/>
                          <a:ext cx="472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813" name="Object 21">
              <a:extLst>
                <a:ext uri="{FF2B5EF4-FFF2-40B4-BE49-F238E27FC236}">
                  <a16:creationId xmlns:a16="http://schemas.microsoft.com/office/drawing/2014/main" id="{B2BCF8D3-EBC3-4C4C-8B5C-B947E9F976B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312"/>
            <a:ext cx="41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660240" imgH="444240" progId="Equation.DSMT4">
                    <p:embed/>
                  </p:oleObj>
                </mc:Choice>
                <mc:Fallback>
                  <p:oleObj name="Equation" r:id="rId17" imgW="660240" imgH="44424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312"/>
                          <a:ext cx="41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3820" name="Group 28">
            <a:extLst>
              <a:ext uri="{FF2B5EF4-FFF2-40B4-BE49-F238E27FC236}">
                <a16:creationId xmlns:a16="http://schemas.microsoft.com/office/drawing/2014/main" id="{773EFEE0-8A33-468E-8D10-CBCED1D914C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352800"/>
            <a:ext cx="8686800" cy="1022350"/>
            <a:chOff x="288" y="2112"/>
            <a:chExt cx="5472" cy="644"/>
          </a:xfrm>
        </p:grpSpPr>
        <p:sp>
          <p:nvSpPr>
            <p:cNvPr id="673815" name="Text Box 23">
              <a:extLst>
                <a:ext uri="{FF2B5EF4-FFF2-40B4-BE49-F238E27FC236}">
                  <a16:creationId xmlns:a16="http://schemas.microsoft.com/office/drawing/2014/main" id="{9401CF63-244B-4801-9CD0-642BCAE85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256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</a:t>
              </a:r>
              <a:r>
                <a:rPr lang="en-US" altLang="ru-RU" sz="3200">
                  <a:cs typeface="Times New Roman" panose="02020603050405020304" pitchFamily="18" charset="0"/>
                </a:rPr>
                <a:t>) sin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  </a:t>
              </a:r>
              <a:r>
                <a:rPr lang="en-US" altLang="ru-RU" sz="3200">
                  <a:cs typeface="Times New Roman" panose="02020603050405020304" pitchFamily="18" charset="0"/>
                </a:rPr>
                <a:t>, cos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</a:t>
              </a:r>
              <a:r>
                <a:rPr lang="ru-RU" altLang="ru-RU" sz="3200"/>
                <a:t>         </a:t>
              </a:r>
              <a:r>
                <a:rPr lang="en-US" altLang="ru-RU" sz="3200">
                  <a:cs typeface="Times New Roman" panose="02020603050405020304" pitchFamily="18" charset="0"/>
                </a:rPr>
                <a:t>, tg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-1</a:t>
              </a:r>
              <a:r>
                <a:rPr lang="en-US" altLang="ru-RU" sz="3200">
                  <a:cs typeface="Times New Roman" panose="02020603050405020304" pitchFamily="18" charset="0"/>
                </a:rPr>
                <a:t>, ctg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-1;</a:t>
              </a:r>
              <a:endParaRPr lang="ru-RU" altLang="ru-RU"/>
            </a:p>
          </p:txBody>
        </p:sp>
        <p:graphicFrame>
          <p:nvGraphicFramePr>
            <p:cNvPr id="673816" name="Object 24">
              <a:extLst>
                <a:ext uri="{FF2B5EF4-FFF2-40B4-BE49-F238E27FC236}">
                  <a16:creationId xmlns:a16="http://schemas.microsoft.com/office/drawing/2014/main" id="{51C6EC3D-C888-4170-8FD2-74DF56A2AEF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04" y="2180"/>
            <a:ext cx="33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533160" imgH="914400" progId="Equation.DSMT4">
                    <p:embed/>
                  </p:oleObj>
                </mc:Choice>
                <mc:Fallback>
                  <p:oleObj name="Equation" r:id="rId19" imgW="533160" imgH="9144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4" y="2180"/>
                          <a:ext cx="33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3817" name="Object 25">
              <a:extLst>
                <a:ext uri="{FF2B5EF4-FFF2-40B4-BE49-F238E27FC236}">
                  <a16:creationId xmlns:a16="http://schemas.microsoft.com/office/drawing/2014/main" id="{18693665-B095-40DF-96CD-A8FAAE42077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24" y="2112"/>
            <a:ext cx="48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774360" imgH="914400" progId="Equation.DSMT4">
                    <p:embed/>
                  </p:oleObj>
                </mc:Choice>
                <mc:Fallback>
                  <p:oleObj name="Equation" r:id="rId21" imgW="774360" imgH="9144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4" y="2112"/>
                          <a:ext cx="48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E2BEE283-C3B2-4326-A97B-490646B3B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grpSp>
        <p:nvGrpSpPr>
          <p:cNvPr id="651285" name="Group 21">
            <a:extLst>
              <a:ext uri="{FF2B5EF4-FFF2-40B4-BE49-F238E27FC236}">
                <a16:creationId xmlns:a16="http://schemas.microsoft.com/office/drawing/2014/main" id="{B9ECFC6A-6BC1-4F21-A62D-5F85817617E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2743200" cy="579438"/>
            <a:chOff x="240" y="2400"/>
            <a:chExt cx="1728" cy="365"/>
          </a:xfrm>
        </p:grpSpPr>
        <p:sp>
          <p:nvSpPr>
            <p:cNvPr id="651272" name="Text Box 8">
              <a:extLst>
                <a:ext uri="{FF2B5EF4-FFF2-40B4-BE49-F238E27FC236}">
                  <a16:creationId xmlns:a16="http://schemas.microsoft.com/office/drawing/2014/main" id="{09C2A5FD-173B-4505-BE02-CB6FEF5EF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17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</a:t>
              </a:r>
              <a:r>
                <a:rPr lang="en-US" altLang="ru-RU" sz="3200">
                  <a:cs typeface="Times New Roman" panose="02020603050405020304" pitchFamily="18" charset="0"/>
                </a:rPr>
                <a:t>) </a:t>
              </a:r>
              <a:r>
                <a:rPr lang="ru-RU" altLang="ru-RU" sz="3200"/>
                <a:t>       </a:t>
              </a:r>
              <a:r>
                <a:rPr lang="en-US" altLang="ru-RU" sz="3200">
                  <a:cs typeface="Times New Roman" panose="02020603050405020304" pitchFamily="18" charset="0"/>
                </a:rPr>
                <a:t>;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51273" name="Object 9">
              <a:extLst>
                <a:ext uri="{FF2B5EF4-FFF2-40B4-BE49-F238E27FC236}">
                  <a16:creationId xmlns:a16="http://schemas.microsoft.com/office/drawing/2014/main" id="{FEEA4756-23F2-4061-BBF0-5A9DD0CBC6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2448"/>
            <a:ext cx="41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240" imgH="444240" progId="Equation.DSMT4">
                    <p:embed/>
                  </p:oleObj>
                </mc:Choice>
                <mc:Fallback>
                  <p:oleObj name="Equation" r:id="rId3" imgW="660240" imgH="4442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2448"/>
                          <a:ext cx="41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1268" name="Text Box 4">
            <a:extLst>
              <a:ext uri="{FF2B5EF4-FFF2-40B4-BE49-F238E27FC236}">
                <a16:creationId xmlns:a16="http://schemas.microsoft.com/office/drawing/2014/main" id="{E274814E-13BE-47BE-AC4C-2FA47F722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en-US" altLang="ru-RU" sz="3200" dirty="0" err="1">
                <a:cs typeface="Times New Roman" panose="02020603050405020304" pitchFamily="18" charset="0"/>
              </a:rPr>
              <a:t>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 err="1">
                <a:cs typeface="Times New Roman" panose="02020603050405020304" pitchFamily="18" charset="0"/>
              </a:rPr>
              <a:t>tg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 err="1">
                <a:cs typeface="Times New Roman" panose="02020603050405020304" pitchFamily="18" charset="0"/>
              </a:rPr>
              <a:t>если</a:t>
            </a:r>
            <a:r>
              <a:rPr lang="en-US" altLang="ru-RU" sz="3200" dirty="0">
                <a:cs typeface="Times New Roman" panose="02020603050405020304" pitchFamily="18" charset="0"/>
              </a:rPr>
              <a:t>: а) 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en-US" altLang="ru-RU" sz="3200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/>
              <a:t>     </a:t>
            </a:r>
            <a:r>
              <a:rPr lang="en-US" altLang="ru-RU" sz="3200" dirty="0">
                <a:cs typeface="Times New Roman" panose="02020603050405020304" pitchFamily="18" charset="0"/>
              </a:rPr>
              <a:t>; б) 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en-US" altLang="ru-RU" sz="3200" dirty="0">
                <a:cs typeface="Times New Roman" panose="02020603050405020304" pitchFamily="18" charset="0"/>
              </a:rPr>
              <a:t> =        </a:t>
            </a: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en-US" altLang="ru-RU" sz="3200" dirty="0">
                <a:cs typeface="Times New Roman" panose="02020603050405020304" pitchFamily="18" charset="0"/>
              </a:rPr>
              <a:t>; в) sin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en-US" altLang="ru-RU" sz="3200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/>
              <a:t>        </a:t>
            </a:r>
            <a:r>
              <a:rPr lang="en-US" altLang="ru-RU" sz="3200" dirty="0">
                <a:cs typeface="Times New Roman" panose="02020603050405020304" pitchFamily="18" charset="0"/>
              </a:rPr>
              <a:t>и 90</a:t>
            </a:r>
            <a:r>
              <a:rPr lang="ru-RU" altLang="ru-RU" sz="3200" baseline="30000" dirty="0"/>
              <a:t>о</a:t>
            </a:r>
            <a:r>
              <a:rPr lang="en-US" altLang="ru-RU" sz="3200" dirty="0">
                <a:cs typeface="Times New Roman" panose="02020603050405020304" pitchFamily="18" charset="0"/>
              </a:rPr>
              <a:t> &lt;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 &lt; 180</a:t>
            </a:r>
            <a:r>
              <a:rPr lang="ru-RU" altLang="ru-RU" sz="3200" baseline="30000" dirty="0"/>
              <a:t>о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651269" name="Object 5">
            <a:extLst>
              <a:ext uri="{FF2B5EF4-FFF2-40B4-BE49-F238E27FC236}">
                <a16:creationId xmlns:a16="http://schemas.microsoft.com/office/drawing/2014/main" id="{D329B130-E38E-4F58-AA4A-39317BFD08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801495"/>
              </p:ext>
            </p:extLst>
          </p:nvPr>
        </p:nvGraphicFramePr>
        <p:xfrm>
          <a:off x="6516216" y="609600"/>
          <a:ext cx="508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07960" imgH="825480" progId="Equation.DSMT4">
                  <p:embed/>
                </p:oleObj>
              </mc:Choice>
              <mc:Fallback>
                <p:oleObj name="Equation" r:id="rId5" imgW="507960" imgH="825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609600"/>
                        <a:ext cx="5080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1270" name="Object 6">
            <a:extLst>
              <a:ext uri="{FF2B5EF4-FFF2-40B4-BE49-F238E27FC236}">
                <a16:creationId xmlns:a16="http://schemas.microsoft.com/office/drawing/2014/main" id="{D477D8E7-7386-47CF-B1DF-77F9852039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699961"/>
              </p:ext>
            </p:extLst>
          </p:nvPr>
        </p:nvGraphicFramePr>
        <p:xfrm>
          <a:off x="355600" y="1143000"/>
          <a:ext cx="749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49160" imgH="914400" progId="Equation.DSMT4">
                  <p:embed/>
                </p:oleObj>
              </mc:Choice>
              <mc:Fallback>
                <p:oleObj name="Equation" r:id="rId7" imgW="749160" imgH="914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1143000"/>
                        <a:ext cx="7493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1277" name="Object 13">
            <a:extLst>
              <a:ext uri="{FF2B5EF4-FFF2-40B4-BE49-F238E27FC236}">
                <a16:creationId xmlns:a16="http://schemas.microsoft.com/office/drawing/2014/main" id="{CACD1285-C883-499F-92F0-36C2EC4772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257370"/>
              </p:ext>
            </p:extLst>
          </p:nvPr>
        </p:nvGraphicFramePr>
        <p:xfrm>
          <a:off x="3162300" y="1172497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0" imgH="914400" progId="Equation.DSMT4">
                  <p:embed/>
                </p:oleObj>
              </mc:Choice>
              <mc:Fallback>
                <p:oleObj name="Equation" r:id="rId9" imgW="533160" imgH="914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1172497"/>
                        <a:ext cx="533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1286" name="Group 22">
            <a:extLst>
              <a:ext uri="{FF2B5EF4-FFF2-40B4-BE49-F238E27FC236}">
                <a16:creationId xmlns:a16="http://schemas.microsoft.com/office/drawing/2014/main" id="{96264B30-E78A-4425-9114-B59F0447F36C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657600"/>
            <a:ext cx="1676400" cy="927100"/>
            <a:chOff x="1872" y="2304"/>
            <a:chExt cx="1056" cy="584"/>
          </a:xfrm>
        </p:grpSpPr>
        <p:graphicFrame>
          <p:nvGraphicFramePr>
            <p:cNvPr id="651274" name="Object 10">
              <a:extLst>
                <a:ext uri="{FF2B5EF4-FFF2-40B4-BE49-F238E27FC236}">
                  <a16:creationId xmlns:a16="http://schemas.microsoft.com/office/drawing/2014/main" id="{1D50EC46-B6B0-4191-BB6C-5B65D141108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2304"/>
            <a:ext cx="472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749160" imgH="927000" progId="Equation.DSMT4">
                    <p:embed/>
                  </p:oleObj>
                </mc:Choice>
                <mc:Fallback>
                  <p:oleObj name="Equation" r:id="rId11" imgW="749160" imgH="9270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304"/>
                          <a:ext cx="472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1281" name="Text Box 17">
              <a:extLst>
                <a:ext uri="{FF2B5EF4-FFF2-40B4-BE49-F238E27FC236}">
                  <a16:creationId xmlns:a16="http://schemas.microsoft.com/office/drawing/2014/main" id="{8F4ECE0C-EDD5-4426-B4CA-6354FB412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400"/>
              <a:ext cx="10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</a:t>
              </a:r>
              <a:r>
                <a:rPr lang="en-US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 </a:t>
              </a:r>
              <a:r>
                <a:rPr lang="en-US" altLang="ru-RU" sz="3200">
                  <a:cs typeface="Times New Roman" panose="02020603050405020304" pitchFamily="18" charset="0"/>
                </a:rPr>
                <a:t>;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</p:grpSp>
      <p:sp>
        <p:nvSpPr>
          <p:cNvPr id="651282" name="Text Box 18">
            <a:extLst>
              <a:ext uri="{FF2B5EF4-FFF2-40B4-BE49-F238E27FC236}">
                <a16:creationId xmlns:a16="http://schemas.microsoft.com/office/drawing/2014/main" id="{63422682-8114-4CEA-A533-EB78C9411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810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</a:t>
            </a:r>
            <a:r>
              <a:rPr lang="en-US" altLang="ru-RU" sz="3200">
                <a:cs typeface="Times New Roman" panose="02020603050405020304" pitchFamily="18" charset="0"/>
              </a:rPr>
              <a:t>) –1.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5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8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>
            <a:extLst>
              <a:ext uri="{FF2B5EF4-FFF2-40B4-BE49-F238E27FC236}">
                <a16:creationId xmlns:a16="http://schemas.microsoft.com/office/drawing/2014/main" id="{A222325C-2D4F-429E-8A56-C8A33CE28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53316" name="Text Box 4">
            <a:extLst>
              <a:ext uri="{FF2B5EF4-FFF2-40B4-BE49-F238E27FC236}">
                <a16:creationId xmlns:a16="http://schemas.microsoft.com/office/drawing/2014/main" id="{C56E9633-B1E8-4A53-895F-C1FAEEC0A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Известно, что </a:t>
            </a:r>
            <a:r>
              <a:rPr lang="en-US" altLang="ru-RU" sz="3200" dirty="0" err="1">
                <a:cs typeface="Times New Roman" panose="02020603050405020304" pitchFamily="18" charset="0"/>
              </a:rPr>
              <a:t>tg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/>
              <a:t>      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3200" dirty="0">
                <a:cs typeface="Times New Roman" panose="02020603050405020304" pitchFamily="18" charset="0"/>
              </a:rPr>
              <a:t>sin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 и    </a:t>
            </a:r>
            <a:r>
              <a:rPr lang="en-US" altLang="ru-RU" sz="3200" dirty="0">
                <a:cs typeface="Times New Roman" panose="02020603050405020304" pitchFamily="18" charset="0"/>
              </a:rPr>
              <a:t>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53323" name="Object 11">
            <a:extLst>
              <a:ext uri="{FF2B5EF4-FFF2-40B4-BE49-F238E27FC236}">
                <a16:creationId xmlns:a16="http://schemas.microsoft.com/office/drawing/2014/main" id="{2213687C-77F4-4A7F-A3F5-C493CB5F43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967317"/>
              </p:ext>
            </p:extLst>
          </p:nvPr>
        </p:nvGraphicFramePr>
        <p:xfrm>
          <a:off x="4860032" y="610024"/>
          <a:ext cx="647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640" imgH="825480" progId="Equation.DSMT4">
                  <p:embed/>
                </p:oleObj>
              </mc:Choice>
              <mc:Fallback>
                <p:oleObj name="Equation" r:id="rId3" imgW="647640" imgH="825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610024"/>
                        <a:ext cx="6477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3327" name="Group 15">
            <a:extLst>
              <a:ext uri="{FF2B5EF4-FFF2-40B4-BE49-F238E27FC236}">
                <a16:creationId xmlns:a16="http://schemas.microsoft.com/office/drawing/2014/main" id="{543C7EE9-064F-4909-A55B-21D2B02B61A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27450"/>
            <a:ext cx="8458200" cy="844550"/>
            <a:chOff x="240" y="2348"/>
            <a:chExt cx="5328" cy="532"/>
          </a:xfrm>
        </p:grpSpPr>
        <p:sp>
          <p:nvSpPr>
            <p:cNvPr id="653320" name="Text Box 8">
              <a:extLst>
                <a:ext uri="{FF2B5EF4-FFF2-40B4-BE49-F238E27FC236}">
                  <a16:creationId xmlns:a16="http://schemas.microsoft.com/office/drawing/2014/main" id="{6A979D72-6C54-4B9A-B868-3D543A21A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en-US" altLang="ru-RU" sz="3200">
                  <a:cs typeface="Times New Roman" panose="02020603050405020304" pitchFamily="18" charset="0"/>
                </a:rPr>
                <a:t>sin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</a:t>
              </a:r>
              <a:r>
                <a:rPr lang="en-US" altLang="ru-RU" sz="3200">
                  <a:cs typeface="Times New Roman" panose="02020603050405020304" pitchFamily="18" charset="0"/>
                </a:rPr>
                <a:t>, cos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en-US" altLang="ru-RU" sz="3200">
                  <a:cs typeface="Times New Roman" panose="02020603050405020304" pitchFamily="18" charset="0"/>
                </a:rPr>
                <a:t> = </a:t>
              </a:r>
              <a:r>
                <a:rPr lang="ru-RU" altLang="ru-RU" sz="3200"/>
                <a:t>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53324" name="Object 12">
              <a:extLst>
                <a:ext uri="{FF2B5EF4-FFF2-40B4-BE49-F238E27FC236}">
                  <a16:creationId xmlns:a16="http://schemas.microsoft.com/office/drawing/2014/main" id="{AF965BD7-0B06-4A7A-AB82-7E6B1346BB7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56" y="2348"/>
            <a:ext cx="24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93480" imgH="838080" progId="Equation.DSMT4">
                    <p:embed/>
                  </p:oleObj>
                </mc:Choice>
                <mc:Fallback>
                  <p:oleObj name="Equation" r:id="rId5" imgW="393480" imgH="83808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6" y="2348"/>
                          <a:ext cx="24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3325" name="Object 13">
              <a:extLst>
                <a:ext uri="{FF2B5EF4-FFF2-40B4-BE49-F238E27FC236}">
                  <a16:creationId xmlns:a16="http://schemas.microsoft.com/office/drawing/2014/main" id="{4D0EAB76-74F9-4C42-A125-5D1D8C3AF97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0" y="2352"/>
            <a:ext cx="40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47640" imgH="838080" progId="Equation.DSMT4">
                    <p:embed/>
                  </p:oleObj>
                </mc:Choice>
                <mc:Fallback>
                  <p:oleObj name="Equation" r:id="rId7" imgW="647640" imgH="8380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2352"/>
                          <a:ext cx="40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633</Words>
  <Application>Microsoft Office PowerPoint</Application>
  <PresentationFormat>Экран (4:3)</PresentationFormat>
  <Paragraphs>84</Paragraphs>
  <Slides>13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Times New Roman</vt:lpstr>
      <vt:lpstr>Оформление по умолчанию</vt:lpstr>
      <vt:lpstr>MathType 5.0 Equation</vt:lpstr>
      <vt:lpstr>Equation</vt:lpstr>
      <vt:lpstr>Тригонометрические функции тупого угла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153</cp:revision>
  <dcterms:created xsi:type="dcterms:W3CDTF">2008-04-30T05:51:18Z</dcterms:created>
  <dcterms:modified xsi:type="dcterms:W3CDTF">2021-07-09T10:34:56Z</dcterms:modified>
</cp:coreProperties>
</file>