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9" r:id="rId2"/>
    <p:sldId id="313" r:id="rId3"/>
    <p:sldId id="283" r:id="rId4"/>
    <p:sldId id="293" r:id="rId5"/>
    <p:sldId id="257" r:id="rId6"/>
    <p:sldId id="294" r:id="rId7"/>
    <p:sldId id="295" r:id="rId8"/>
    <p:sldId id="296" r:id="rId9"/>
    <p:sldId id="258" r:id="rId10"/>
    <p:sldId id="272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11" r:id="rId24"/>
    <p:sldId id="309" r:id="rId25"/>
    <p:sldId id="312" r:id="rId26"/>
    <p:sldId id="310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73" r:id="rId35"/>
    <p:sldId id="274" r:id="rId36"/>
    <p:sldId id="275" r:id="rId37"/>
    <p:sldId id="276" r:id="rId38"/>
    <p:sldId id="277" r:id="rId3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9" autoAdjust="0"/>
    <p:restoredTop sz="91561" autoAdjust="0"/>
  </p:normalViewPr>
  <p:slideViewPr>
    <p:cSldViewPr>
      <p:cViewPr varScale="1">
        <p:scale>
          <a:sx n="98" d="100"/>
          <a:sy n="98" d="100"/>
        </p:scale>
        <p:origin x="3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8A4EA33-6724-46AD-90E7-C6F1E15FD0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6A0845F-A57B-454F-9C96-DBF102ECB6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A04A41A-FBFB-4CD2-999D-6D4525AE562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052EEBD6-BCFD-411B-B99A-DD41B22886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6D39ED99-A622-4CEE-8DFD-95AAA29324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7F698D92-CC63-4A8A-8AE5-330568F4B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A9E394-4D46-4C26-AAC5-5B115C1E95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C85F1-5584-4039-9F6A-27FFE7A2A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6BF31-AEC3-4545-8CCD-7371B1E4E28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ED29CA8-6832-489A-A204-D399FCD944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0D12BAB-FBBF-45CB-BA79-479CD2176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9EDF9B-E101-4C14-8904-8DBF21A9B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57D33-85EC-42BE-A6A0-CBDECCA7B05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7D1A483C-468C-4837-B748-2BFE7FF996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8730EEE-5650-471B-9F8A-640BD9625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1C6777-33D8-49A7-8566-E6733865E7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37F7E-7009-47DD-9A45-8EA425F120F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878647DA-403B-4FFC-B534-267381D914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CAEBC0A-6DCF-4DC2-B262-D10382CBB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A1B4E6-BFCA-41D5-B4CD-C259EEE283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0A8ED-5953-46B1-9684-25C62F0E352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BAC980A2-FC34-4728-844D-847E6C0484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C348CD23-7EB3-486B-8EA9-BDD4FD49E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B075BC-73C2-4068-9503-567BCEF5B8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04F9E-CE91-424E-BEF2-1FD1D090C9E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C430FA22-C81B-4CCC-A378-66692F925D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7D63A9B-9D7B-4F8C-B2B4-42D2A77E1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E85EEA-2991-4364-BBEB-0C479C2497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C11A7-6481-468F-8A98-5A83ED9785E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172EF343-D7FE-4572-826A-5EAB086090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9E594224-9B51-4961-B7C5-7913100D0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ADE304-0AD1-49C0-9440-5257EB71A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3F576-BB26-4432-8A32-787B05DD0A4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F1055C05-FD21-42B4-934F-C228837FD9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5916C40C-8DD4-4DE6-A716-42EE25150E1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B43818-116B-4FEF-9EDA-A7BD054AD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433D3F-76D8-4986-9E5C-8C1DC49D8EC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22C74655-EBD4-4C21-BDA4-51458E5573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C81916C-B082-4363-B19C-604DBE3CD8F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C91CAF-7EB2-4BD2-B44F-225EC9CE91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A2A43-A37C-4658-8F0D-30A5B5B5368A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04168EDD-595B-499A-9962-9D7360C8AD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6361755-9EBD-4917-82F5-90F2182841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13D28E-79B4-44BC-AC07-979C6A60E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4A76C0-F0B2-44C2-9D4C-193AB9A839B6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0045F82A-B504-45D3-B35A-42855AB082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01126B2-E703-48E8-A787-A6A5A7D5E6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A7CEDC-BA57-4F8A-AC4F-1074E36845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19496-0D61-49C8-B228-B46FA321630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F31748B3-25DE-432F-86FA-1836063031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6064BEC8-053E-4C32-9CC4-192E38FF332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C85F1-5584-4039-9F6A-27FFE7A2A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6BF31-AEC3-4545-8CCD-7371B1E4E28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ED29CA8-6832-489A-A204-D399FCD94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0D12BAB-FBBF-45CB-BA79-479CD2176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2624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5DA42D-25E9-4E86-B87F-D706F03649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6E1783-81D0-4C0A-9656-B29172EC58B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4124800E-48D4-4FA9-835A-7E63F8CD34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B65C7D0-8DC9-4BC2-A984-663D0F3EC4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CBFB07-73AE-405B-B660-BFA9931F9C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317FF-E2BB-41D7-BFD4-2A8CF493126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74CD32A5-0FE2-4CE2-A6BA-40B52F5A054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3AB7498-5798-49E2-BDB1-23DC5A40E2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F342C0-F712-464C-BE4B-5EC1832C8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D231A-2F00-4214-8098-DF053C85D34E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29ADB8F-C2A3-444A-AA8E-FCD928E94E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CA5ADB73-2B14-4338-844C-10CACA7C7C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FD21F8-BA4D-448D-83F5-F8FA392E0F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B6B032-9FBE-4392-87D5-489390BC381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818D4F3B-5ECA-401B-8A3E-B3C1C3A6CA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F1D429D-F4DF-424F-A751-A8662EE7C0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6D9448-0050-4031-9939-C4D8FCF405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8ACC8-3FF5-407F-8D9C-B5F58A448D38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89761962-E946-4F02-BA59-A667FE5D40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B47FE1E-939B-4751-907B-7ADC1215F6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835874-F2A2-41BD-ADDE-165FDDA961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66CD6E-D9B7-4A68-8913-D8735423C83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F934760E-4453-4AFD-A688-6709A101FE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93FCF371-3411-481B-9491-93E67C2FBB8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8CC486-C9C0-44C1-8A0A-AD49B0B52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B790A-FE90-4A40-896A-C3141B343327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C2CE916F-F4ED-4695-BEAF-0103FDAFC9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641613CD-A76B-4D8D-95B7-D1BA9212B7D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6EF142-F387-4336-9970-D94B9B33AC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1248D-2E96-426E-8FFC-D7F47AFA69D9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E1BF81BC-CB7C-476F-B6D4-1C53B3A81D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032AA0C-CB15-4277-B996-D7BF7FBB0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4BF116-4823-4285-8FCA-357EFC726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41F0A-C4C2-4A5D-9EF3-F3E25178BA86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CFF5C77-0C78-4089-8F6E-F278F91C68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F709664-940A-42BA-AE41-D7DEAC0CB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7B449A-030C-4A00-8F7D-FD29675D0D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1D6E4-5E88-415D-835C-9DBD65E5FD59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A9390017-65E6-4232-AD80-DD07D1D8BB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0B12CB5-4E10-4165-BF23-606200309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0BF54B-DE6C-44DA-8698-F0D71E5E15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0E010-F4DE-4913-9CC6-AFB9F53E494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7346" name="Rectangle 4098">
            <a:extLst>
              <a:ext uri="{FF2B5EF4-FFF2-40B4-BE49-F238E27FC236}">
                <a16:creationId xmlns:a16="http://schemas.microsoft.com/office/drawing/2014/main" id="{11ECE45F-271F-40C3-AAB0-1554AA93EE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4099">
            <a:extLst>
              <a:ext uri="{FF2B5EF4-FFF2-40B4-BE49-F238E27FC236}">
                <a16:creationId xmlns:a16="http://schemas.microsoft.com/office/drawing/2014/main" id="{E09FB850-B3C9-4B9D-A5B5-45D8577473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45F946-8657-4D2C-B343-4BD0428F84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24756-5A24-48D3-AA69-C6C7C8EE7E93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32FDB04-CED2-46C6-A319-819431F122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9E74E7E-FCD7-4502-9D61-4816D6631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0904C9-785A-4D91-8061-421E095305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483AE-257F-43D0-9BEB-D5730493AA49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B4FE2D3-E27B-4DC2-BD33-83FB810B06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1C93EC8-986D-49D9-9ECE-093DF9016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EA6512-58FA-4E4D-9F80-78770204BF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5FE91-8A9F-4D7C-8D21-A2CDBBE55270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ADFE84C-528F-45A9-B31C-E1E4867B5C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258E6AB-9573-4178-AA40-F3B5F4482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A1712B-AD7F-45AC-8DAA-7FABDB893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C0E6D-5167-4D4A-A935-B4027903F672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129C81F-1929-4669-8EC1-34D976975B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5D3B94D-6B95-4387-8C34-8F37A25CC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C59138-42C6-4D65-AD9E-0E03ABAFC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52C005-7D89-4BA5-92FC-AC6988816336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AC5E3C60-CCED-400E-8A17-C02AFF7DE7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887EEA3-7FB7-4E6D-B69D-BC78EC0B2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6BFF56-7945-425F-A61F-799203617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7E77C9-9E45-445F-87E7-69AB90F5E69A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DB9FD90D-6446-46F4-B9CF-0371D7EAE6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7EA4370-4411-4AC6-8FAE-CE973FFEA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6BB0B9-7B0A-4B33-A44B-EE0F250E25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8047C-FBFA-41C6-96C0-342C9C1A40B6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F94B2E88-278D-488E-8452-6B8CE1D22F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636AC6A-9B91-4BEC-B376-D9E56A84B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06225F-98EA-4815-BBB7-FA36C587A2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7D2A6-992D-419E-98AD-665EF5DE99EE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88A535FA-80E3-46B3-AE18-4CD3318E8B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455D009-D500-45D7-BCCA-93772AC02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1072AF-067A-496C-BE9E-D1FE2E63F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189FF-C08B-4737-A024-DC33F28D339E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78B3E8D5-63A8-4B81-9EF5-C5E56735CB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0F251AE-6519-48F4-94D3-89C5185D3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0A09A0-548E-451C-B34A-FECEB4E375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9513C2-5ABD-419B-8461-1DA8FAC5041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C0768324-E91D-4B3F-AC59-B71D2CB146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1DF3544C-87DA-4DC1-88F0-152881E07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CB49D9-BE02-402C-B7D0-CFEB3EAC1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4ED728-FFE3-4CF7-8FA4-BA47FFF426D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93A4817-186F-42DA-B773-8155FA3F46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DCDF2AE-64B6-4A60-BE37-4E19839ED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DD0744-AE1F-47E7-9572-3EF7ABA4C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F1A1E-7D3A-4EA0-90DB-096E8B2ECDC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F071743F-AC5F-4373-8707-AA5CD99976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13ECBBA-91AF-4AF7-8E70-09575A4C1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606D56-4916-4E30-88EF-0288787F4D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4574E-925B-4996-93AE-33E13BE0B5F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4754" name="Rectangle 1026">
            <a:extLst>
              <a:ext uri="{FF2B5EF4-FFF2-40B4-BE49-F238E27FC236}">
                <a16:creationId xmlns:a16="http://schemas.microsoft.com/office/drawing/2014/main" id="{7823B2D5-3E70-4CB1-B333-13105F7B66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1027">
            <a:extLst>
              <a:ext uri="{FF2B5EF4-FFF2-40B4-BE49-F238E27FC236}">
                <a16:creationId xmlns:a16="http://schemas.microsoft.com/office/drawing/2014/main" id="{33CE9BE4-5490-4518-8CB0-23083DD53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9012C1-250D-47F0-9210-8BEE1E95C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36A15-B419-4801-BF6F-1FE35C828A53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6802" name="Rectangle 1026">
            <a:extLst>
              <a:ext uri="{FF2B5EF4-FFF2-40B4-BE49-F238E27FC236}">
                <a16:creationId xmlns:a16="http://schemas.microsoft.com/office/drawing/2014/main" id="{DB93A1E1-EB5C-4F73-9AE5-11F452FEA6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1027">
            <a:extLst>
              <a:ext uri="{FF2B5EF4-FFF2-40B4-BE49-F238E27FC236}">
                <a16:creationId xmlns:a16="http://schemas.microsoft.com/office/drawing/2014/main" id="{E83CE734-9A48-4490-9E15-45820A73E6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F5D256-30D0-49B4-93D2-5C437EDE5C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BB8C3-8B03-46FE-8B8D-165D4CDECD3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1746" name="Rectangle 1026">
            <a:extLst>
              <a:ext uri="{FF2B5EF4-FFF2-40B4-BE49-F238E27FC236}">
                <a16:creationId xmlns:a16="http://schemas.microsoft.com/office/drawing/2014/main" id="{4118D039-230E-4E64-B187-4C3B540F0E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1027">
            <a:extLst>
              <a:ext uri="{FF2B5EF4-FFF2-40B4-BE49-F238E27FC236}">
                <a16:creationId xmlns:a16="http://schemas.microsoft.com/office/drawing/2014/main" id="{93B2DF56-DE1D-4F68-865D-CEC5F4ED3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7C9D7F-656E-4638-809E-AFCD1DAC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A6E63A-119C-4023-A0CD-F6F8EAE31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B84821-9C1B-4C9A-8CF0-988CD3E21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DBCEA1-0DA8-4E00-80E5-2C42AE6F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AF45A9-2C02-4D78-8E0A-43D4ACE7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F4910-BABE-48CF-930B-7BE964D9D5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12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8E463-5CD7-4ACE-B570-805EA8C8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E25F33-F600-4C25-B65B-C9392B14C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905C9E-17F1-4513-B32C-46939AFA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418534-6F9E-4429-956F-DCF9B91D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E4E24B-1083-4BB8-B511-C65CC214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C7059-1C5A-4614-905B-14C44CB339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594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44C95A-5C9A-427C-B35E-330120026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B2A116-DC2E-4356-996F-2E20293D6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C05810-E8C5-4B7B-AA7E-416AB2D4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6D3562-0D66-476C-BD16-8B4DD9F8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CA4C15-7D88-4E97-8BCC-E78DD0CB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9623D-75DF-49D2-B462-FFBC8B9D91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473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CE178-200E-4991-9067-7B6C8DA8D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1AEB0E-ECA0-4D74-B60F-AA71A463C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B4DCB2-1905-4F8F-9A06-20F394A6F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435747-F6E5-4A55-B1DF-D1007E1E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2374C-E179-41C2-ABC0-1F12222D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CD013-3257-42D9-B683-3337F04F03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511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5D0CCD-36BE-4553-80E5-456E48241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19B0C0-26F3-44F2-8FEE-0431C699F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E869B4-9A94-4ABA-92F6-0525E257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978257-81E0-49AA-A97E-074A955D9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9B8D72-7FD8-4D7B-83DE-4290AD5FD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9567F-1A46-44F4-9E42-8AB7BB9B07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550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C3FF6B-3B6F-4B26-B8FB-84C4553D9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490C59-B91C-4C80-9C09-2FCE2A5D9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703B35-BD69-4A05-84FC-A86334472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7213BC-6D6E-41B1-B391-6D8E9EC4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E6A735-9C47-424E-970B-E52C5360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EEC911-D572-4162-A794-F40D7A43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7F585-CF92-4F15-929A-7729705BE5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085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A1C8C-CBC1-47C2-A64D-7FB74EA0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F5CA28-8AF9-4BD9-85FB-F1A5EF0DF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6CB517-42CD-42F2-853B-382D1A36C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F60AEC-0BB4-4F2B-8F38-17434EB26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30583B-CFD5-494F-8A7C-A758ECFC5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02DE13-3268-4AE2-B9FC-7018EBFE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1F0BC4-113B-4DFC-9C60-A734320DD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D8963A6-AF66-4414-9A9C-291C0D349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4B8A8-D63C-4F42-B9DA-8EEF895AE4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265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E93D5-D6B5-429C-B019-07F4059B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BA487D-434C-45DB-92B0-70FA575F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B3FA19-525A-431C-96AA-A257C468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F15FA0-A238-4289-85FC-7677C549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32CC0-0CAE-4AA1-AE3A-7EDF48CAC5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278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58B560-2DD2-4BAE-8489-72486E19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AA43197-CA32-4766-9176-8584F881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883748-E123-49F8-8186-3810185C1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4D8A1-922E-4BE8-AF06-BEE0A1681B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960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70055-D6EC-4101-B25B-10F474FCB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764FD6-1F2A-41A6-AEA4-741B75CCA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064A2F-6B9E-4D6D-B30F-285A58414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CC321A-08D5-428B-894E-F3773BEE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2FDB25-FDD5-4BE3-BB9D-2E3F8FD5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FBF98C-19D9-4FD9-BB24-AF9AC172B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32F9D-BDB6-4119-AF14-CF0009E73C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966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D80789-D93A-4A4A-AD4D-5AA3AEF74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DDADB0-98B7-49F4-9A4E-45BE615B8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6955ED-65AE-446D-B7E4-9DAC84599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031F26-F1FD-4D06-894E-96F090A9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79B560-1EB5-460F-B18B-B2313B9CC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BE7E81-70D5-4120-81E7-9CCE1E24E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5AA1E-8A74-49EC-B268-D710AE1E8D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390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C061F1-B07B-4076-AFE4-DB8EC57B4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7BB908E-C782-4098-AB59-F114E882B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B6A5E1-7A5E-4FF8-9398-D93437129E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05FB96B-FC2D-429C-8643-2CC748674B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1B5919F-EACD-4A19-852B-25558A6E8D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B446C9-07FF-40D0-9F44-53AC252156A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0474E1-0B57-4B66-ACB4-EB010BA04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412776"/>
            <a:ext cx="7772400" cy="112474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Фигуры в пространстве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7572278-8862-40C1-8F44-E5F6B8879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ПРАВИЛЬНЫЕ МНОГОГРАННИКИ</a:t>
            </a: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C2FB8B2F-194F-4699-92BF-A514BF681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8051"/>
            <a:ext cx="9144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/>
              <a:t>	Правильные многогранники были известны еще в древней Греции. Пифагор и его ученики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ru-RU" altLang="ru-RU" sz="2000" dirty="0"/>
              <a:t>считали, что все состоит из атомов</a:t>
            </a:r>
            <a:r>
              <a:rPr lang="ru-RU" altLang="ru-RU" sz="2000" dirty="0">
                <a:cs typeface="Times New Roman" panose="02020603050405020304" pitchFamily="18" charset="0"/>
              </a:rPr>
              <a:t>, </a:t>
            </a:r>
            <a:r>
              <a:rPr lang="ru-RU" altLang="ru-RU" sz="2000" dirty="0"/>
              <a:t>имеющих форму правильных многогранников. В частности, атомы </a:t>
            </a:r>
            <a:r>
              <a:rPr lang="ru-RU" altLang="ru-RU" sz="2000" dirty="0">
                <a:cs typeface="Times New Roman" panose="02020603050405020304" pitchFamily="18" charset="0"/>
              </a:rPr>
              <a:t>ог</a:t>
            </a:r>
            <a:r>
              <a:rPr lang="ru-RU" altLang="ru-RU" sz="2000" dirty="0"/>
              <a:t>ня имеют форму </a:t>
            </a:r>
            <a:r>
              <a:rPr lang="ru-RU" altLang="ru-RU" sz="2000" dirty="0">
                <a:cs typeface="Times New Roman" panose="02020603050405020304" pitchFamily="18" charset="0"/>
              </a:rPr>
              <a:t>тетраэдр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(его гранями являются четыре правильных треугольника</a:t>
            </a:r>
            <a:r>
              <a:rPr lang="ru-RU" altLang="ru-RU" sz="2000" dirty="0"/>
              <a:t> (рис.</a:t>
            </a:r>
            <a:r>
              <a:rPr lang="ru-RU" altLang="ru-RU" sz="2000" dirty="0">
                <a:cs typeface="Times New Roman" panose="02020603050405020304" pitchFamily="18" charset="0"/>
              </a:rPr>
              <a:t> а); земл</a:t>
            </a:r>
            <a:r>
              <a:rPr lang="ru-RU" altLang="ru-RU" sz="2000" dirty="0"/>
              <a:t>и</a:t>
            </a:r>
            <a:r>
              <a:rPr lang="ru-RU" altLang="ru-RU" sz="2000" dirty="0">
                <a:cs typeface="Times New Roman" panose="02020603050405020304" pitchFamily="18" charset="0"/>
              </a:rPr>
              <a:t> - гексаэдр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(куб – многогранник, гранями которого являются шесть квадратов, рис. </a:t>
            </a:r>
            <a:r>
              <a:rPr lang="ru-RU" altLang="ru-RU" sz="2000" dirty="0"/>
              <a:t>б</a:t>
            </a:r>
            <a:r>
              <a:rPr lang="ru-RU" altLang="ru-RU" sz="2000" dirty="0">
                <a:cs typeface="Times New Roman" panose="02020603050405020304" pitchFamily="18" charset="0"/>
              </a:rPr>
              <a:t>); воздух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– октаэдр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(его гранями являются восемь правильных треугольников, рис. </a:t>
            </a:r>
            <a:r>
              <a:rPr lang="ru-RU" altLang="ru-RU" sz="2000" dirty="0"/>
              <a:t>в</a:t>
            </a:r>
            <a:r>
              <a:rPr lang="ru-RU" altLang="ru-RU" sz="2000" dirty="0">
                <a:cs typeface="Times New Roman" panose="02020603050405020304" pitchFamily="18" charset="0"/>
              </a:rPr>
              <a:t>); вод</a:t>
            </a:r>
            <a:r>
              <a:rPr lang="ru-RU" altLang="ru-RU" sz="2000" dirty="0"/>
              <a:t>ы</a:t>
            </a:r>
            <a:r>
              <a:rPr lang="ru-RU" altLang="ru-RU" sz="2000" dirty="0">
                <a:cs typeface="Times New Roman" panose="02020603050405020304" pitchFamily="18" charset="0"/>
              </a:rPr>
              <a:t> – икосаэдр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(его гранями являются двадцать правильных треугольников, рис. </a:t>
            </a:r>
            <a:r>
              <a:rPr lang="ru-RU" altLang="ru-RU" sz="2000" dirty="0"/>
              <a:t>г</a:t>
            </a:r>
            <a:r>
              <a:rPr lang="ru-RU" altLang="ru-RU" sz="2000" dirty="0">
                <a:cs typeface="Times New Roman" panose="02020603050405020304" pitchFamily="18" charset="0"/>
              </a:rPr>
              <a:t>); вся Вселенная, по мнению древних, имела форму додекаэдра (его гранями являются двенадцать правильных пятиугольников, рис. д).</a:t>
            </a:r>
          </a:p>
        </p:txBody>
      </p:sp>
      <p:pic>
        <p:nvPicPr>
          <p:cNvPr id="18447" name="Picture 15">
            <a:extLst>
              <a:ext uri="{FF2B5EF4-FFF2-40B4-BE49-F238E27FC236}">
                <a16:creationId xmlns:a16="http://schemas.microsoft.com/office/drawing/2014/main" id="{A6C067D3-72EF-4BDC-B35B-B1D9F69F6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7" y="3547472"/>
            <a:ext cx="4801315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8" name="Text Box 16">
            <a:extLst>
              <a:ext uri="{FF2B5EF4-FFF2-40B4-BE49-F238E27FC236}">
                <a16:creationId xmlns:a16="http://schemas.microsoft.com/office/drawing/2014/main" id="{DA884E12-D08F-41DF-8EF2-5F52CFFA3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3505200"/>
            <a:ext cx="413156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Названия многогранников тоже имеют древнегреческое происхождение. В переводе с греческого: "Тетра" - четыре; "</a:t>
            </a:r>
            <a:r>
              <a:rPr lang="ru-RU" altLang="ru-RU" sz="2000" dirty="0" err="1">
                <a:cs typeface="Times New Roman" panose="02020603050405020304" pitchFamily="18" charset="0"/>
              </a:rPr>
              <a:t>Гекса</a:t>
            </a:r>
            <a:r>
              <a:rPr lang="ru-RU" altLang="ru-RU" sz="2000" dirty="0">
                <a:cs typeface="Times New Roman" panose="02020603050405020304" pitchFamily="18" charset="0"/>
              </a:rPr>
              <a:t>" - шесть; "Окто" - восемь; "</a:t>
            </a:r>
            <a:r>
              <a:rPr lang="ru-RU" altLang="ru-RU" sz="2000" dirty="0" err="1">
                <a:cs typeface="Times New Roman" panose="02020603050405020304" pitchFamily="18" charset="0"/>
              </a:rPr>
              <a:t>Икоси</a:t>
            </a:r>
            <a:r>
              <a:rPr lang="ru-RU" altLang="ru-RU" sz="2000" dirty="0">
                <a:cs typeface="Times New Roman" panose="02020603050405020304" pitchFamily="18" charset="0"/>
              </a:rPr>
              <a:t>" - двадцать, "</a:t>
            </a:r>
            <a:r>
              <a:rPr lang="ru-RU" altLang="ru-RU" sz="2000" dirty="0" err="1">
                <a:cs typeface="Times New Roman" panose="02020603050405020304" pitchFamily="18" charset="0"/>
              </a:rPr>
              <a:t>Додека</a:t>
            </a:r>
            <a:r>
              <a:rPr lang="ru-RU" altLang="ru-RU" sz="2000" dirty="0">
                <a:cs typeface="Times New Roman" panose="02020603050405020304" pitchFamily="18" charset="0"/>
              </a:rPr>
              <a:t>" - двенадцать. "</a:t>
            </a:r>
            <a:r>
              <a:rPr lang="ru-RU" altLang="ru-RU" sz="2000" dirty="0" err="1">
                <a:cs typeface="Times New Roman" panose="02020603050405020304" pitchFamily="18" charset="0"/>
              </a:rPr>
              <a:t>Эдра</a:t>
            </a:r>
            <a:r>
              <a:rPr lang="ru-RU" altLang="ru-RU" sz="2000" dirty="0">
                <a:cs typeface="Times New Roman" panose="02020603050405020304" pitchFamily="18" charset="0"/>
              </a:rPr>
              <a:t>" - грань.</a:t>
            </a:r>
            <a:endParaRPr lang="ru-RU" alt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050">
            <a:extLst>
              <a:ext uri="{FF2B5EF4-FFF2-40B4-BE49-F238E27FC236}">
                <a16:creationId xmlns:a16="http://schemas.microsoft.com/office/drawing/2014/main" id="{E0A185C0-6F11-49E6-A718-B15478D08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КРУГЛЫЕ ТЕЛА</a:t>
            </a:r>
          </a:p>
        </p:txBody>
      </p:sp>
      <p:sp>
        <p:nvSpPr>
          <p:cNvPr id="77827" name="Text Box 2051">
            <a:extLst>
              <a:ext uri="{FF2B5EF4-FFF2-40B4-BE49-F238E27FC236}">
                <a16:creationId xmlns:a16="http://schemas.microsoft.com/office/drawing/2014/main" id="{795B9337-6A36-4451-B740-249FE23A8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Примерами пространственных фигур являются также знакомые вам: </a:t>
            </a:r>
            <a:r>
              <a:rPr lang="ru-RU" altLang="ru-RU" sz="2800" dirty="0">
                <a:solidFill>
                  <a:srgbClr val="FF3300"/>
                </a:solidFill>
              </a:rPr>
              <a:t>    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7831" name="Text Box 2055">
            <a:extLst>
              <a:ext uri="{FF2B5EF4-FFF2-40B4-BE49-F238E27FC236}">
                <a16:creationId xmlns:a16="http://schemas.microsoft.com/office/drawing/2014/main" id="{5D198659-6F48-49FB-AEC5-255715E17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ш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ар</a:t>
            </a:r>
            <a:r>
              <a:rPr lang="ru-RU" altLang="ru-RU" sz="2800" dirty="0">
                <a:solidFill>
                  <a:srgbClr val="FF3300"/>
                </a:solidFill>
              </a:rPr>
              <a:t> и сфера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7832" name="Text Box 2056">
            <a:extLst>
              <a:ext uri="{FF2B5EF4-FFF2-40B4-BE49-F238E27FC236}">
                <a16:creationId xmlns:a16="http://schemas.microsoft.com/office/drawing/2014/main" id="{F8D21DF7-A863-4F9B-9078-E18A69D6C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6477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конус</a:t>
            </a:r>
            <a:r>
              <a:rPr lang="ru-RU" altLang="ru-RU" sz="2800" dirty="0">
                <a:cs typeface="Times New Roman" panose="02020603050405020304" pitchFamily="18" charset="0"/>
              </a:rPr>
              <a:t>, поверхность которого состоит из круга -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основания конуса</a:t>
            </a:r>
            <a:r>
              <a:rPr lang="ru-RU" altLang="ru-RU" sz="2800" dirty="0">
                <a:cs typeface="Times New Roman" panose="02020603050405020304" pitchFamily="18" charset="0"/>
              </a:rPr>
              <a:t> и свернутого кругового сектора -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боковой поверхности</a:t>
            </a:r>
            <a:r>
              <a:rPr lang="ru-RU" altLang="ru-RU" sz="2800" dirty="0">
                <a:cs typeface="Times New Roman" panose="02020603050405020304" pitchFamily="18" charset="0"/>
              </a:rPr>
              <a:t> конуса; </a:t>
            </a:r>
            <a:endParaRPr lang="ru-RU" altLang="ru-RU" dirty="0"/>
          </a:p>
        </p:txBody>
      </p:sp>
      <p:sp>
        <p:nvSpPr>
          <p:cNvPr id="77833" name="Text Box 2057">
            <a:extLst>
              <a:ext uri="{FF2B5EF4-FFF2-40B4-BE49-F238E27FC236}">
                <a16:creationId xmlns:a16="http://schemas.microsoft.com/office/drawing/2014/main" id="{7A25AD2C-048C-4105-BCC3-3FCE3E8AF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6553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цилиндр</a:t>
            </a:r>
            <a:r>
              <a:rPr lang="ru-RU" altLang="ru-RU" sz="2800" dirty="0">
                <a:cs typeface="Times New Roman" panose="02020603050405020304" pitchFamily="18" charset="0"/>
              </a:rPr>
              <a:t>, поверхность которого состоит из кругов -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оснований цилиндра</a:t>
            </a:r>
            <a:r>
              <a:rPr lang="ru-RU" altLang="ru-RU" sz="2800" dirty="0">
                <a:cs typeface="Times New Roman" panose="02020603050405020304" pitchFamily="18" charset="0"/>
              </a:rPr>
              <a:t> и свернутого прямоугольника -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боковой поверхности</a:t>
            </a:r>
            <a:r>
              <a:rPr lang="ru-RU" altLang="ru-RU" sz="2800" dirty="0"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77834" name="Picture 2058">
            <a:extLst>
              <a:ext uri="{FF2B5EF4-FFF2-40B4-BE49-F238E27FC236}">
                <a16:creationId xmlns:a16="http://schemas.microsoft.com/office/drawing/2014/main" id="{D7DDD18D-C697-4932-B365-06C3C9FCE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143000"/>
            <a:ext cx="21336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35" name="Picture 2059">
            <a:extLst>
              <a:ext uri="{FF2B5EF4-FFF2-40B4-BE49-F238E27FC236}">
                <a16:creationId xmlns:a16="http://schemas.microsoft.com/office/drawing/2014/main" id="{565EC467-FD80-401A-8E3D-0831F3AD4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76600"/>
            <a:ext cx="1976438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36" name="Picture 2060">
            <a:extLst>
              <a:ext uri="{FF2B5EF4-FFF2-40B4-BE49-F238E27FC236}">
                <a16:creationId xmlns:a16="http://schemas.microsoft.com/office/drawing/2014/main" id="{7E05A55A-CAC6-4F51-B985-E4C28E505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724400"/>
            <a:ext cx="205740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5FE31FB9-E075-423A-AED5-E108BB3A1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4C808B49-CD13-48B6-951E-B32037E81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куб аналогично данному на рисунке. </a:t>
            </a:r>
          </a:p>
        </p:txBody>
      </p:sp>
      <p:graphicFrame>
        <p:nvGraphicFramePr>
          <p:cNvPr id="79884" name="Object 12">
            <a:extLst>
              <a:ext uri="{FF2B5EF4-FFF2-40B4-BE49-F238E27FC236}">
                <a16:creationId xmlns:a16="http://schemas.microsoft.com/office/drawing/2014/main" id="{6350451D-885C-4683-BC4F-0509D0A840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662113"/>
          <a:ext cx="4267200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266667" imgH="3533333" progId="Paint.Picture">
                  <p:embed/>
                </p:oleObj>
              </mc:Choice>
              <mc:Fallback>
                <p:oleObj name="Точечный рисунок" r:id="rId3" imgW="4266667" imgH="3533333" progId="Paint.Picture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62113"/>
                        <a:ext cx="4267200" cy="353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F9995C0-72BD-452B-801B-A99175900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0BAA34FD-62A1-4BB6-ACB8-9A4553C03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</a:t>
            </a:r>
            <a:r>
              <a:rPr lang="ru-RU" altLang="ru-RU" sz="2800" dirty="0"/>
              <a:t>клетчатой бумаге</a:t>
            </a:r>
            <a:r>
              <a:rPr lang="ru-RU" altLang="ru-RU" sz="2800" dirty="0">
                <a:cs typeface="Times New Roman" panose="02020603050405020304" pitchFamily="18" charset="0"/>
              </a:rPr>
              <a:t> изображены три ребра куба. Изобразите  весь куб. </a:t>
            </a:r>
          </a:p>
        </p:txBody>
      </p:sp>
      <p:graphicFrame>
        <p:nvGraphicFramePr>
          <p:cNvPr id="81925" name="Object 5">
            <a:extLst>
              <a:ext uri="{FF2B5EF4-FFF2-40B4-BE49-F238E27FC236}">
                <a16:creationId xmlns:a16="http://schemas.microsoft.com/office/drawing/2014/main" id="{B77DC923-DB80-439E-849E-893E466EEB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38425" y="1833563"/>
          <a:ext cx="3867150" cy="319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66667" imgH="3191320" progId="Paint.Picture">
                  <p:embed/>
                </p:oleObj>
              </mc:Choice>
              <mc:Fallback>
                <p:oleObj name="Точечный рисунок" r:id="rId3" imgW="3866667" imgH="319132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1833563"/>
                        <a:ext cx="3867150" cy="319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061406C9-FB3A-4DDB-897A-E8C445665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B984CD52-158A-4292-9480-ACE5599C5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</a:t>
            </a:r>
            <a:r>
              <a:rPr lang="ru-RU" altLang="ru-RU" sz="2800" dirty="0"/>
              <a:t>клетчатой бумаге</a:t>
            </a:r>
            <a:r>
              <a:rPr lang="ru-RU" altLang="ru-RU" sz="2800" dirty="0">
                <a:cs typeface="Times New Roman" panose="02020603050405020304" pitchFamily="18" charset="0"/>
              </a:rPr>
              <a:t> изображены три ребра куба. Изобразите  весь куб. </a:t>
            </a:r>
          </a:p>
        </p:txBody>
      </p:sp>
      <p:graphicFrame>
        <p:nvGraphicFramePr>
          <p:cNvPr id="83973" name="Object 5">
            <a:extLst>
              <a:ext uri="{FF2B5EF4-FFF2-40B4-BE49-F238E27FC236}">
                <a16:creationId xmlns:a16="http://schemas.microsoft.com/office/drawing/2014/main" id="{9D5BE5BD-CF1D-44E3-84D5-EB6CA88C9F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704457"/>
              </p:ext>
            </p:extLst>
          </p:nvPr>
        </p:nvGraphicFramePr>
        <p:xfrm>
          <a:off x="2562225" y="1772816"/>
          <a:ext cx="3867150" cy="319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66667" imgH="3191320" progId="Paint.Picture">
                  <p:embed/>
                </p:oleObj>
              </mc:Choice>
              <mc:Fallback>
                <p:oleObj name="Точечный рисунок" r:id="rId3" imgW="3866667" imgH="319132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1772816"/>
                        <a:ext cx="3867150" cy="319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C383B2CD-CD62-45D7-9B1C-0BDCEC79D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EB67877A-32C9-4D2F-9E84-466457136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прямоугольный параллелепипед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данному на рисунке. </a:t>
            </a:r>
          </a:p>
        </p:txBody>
      </p:sp>
      <p:pic>
        <p:nvPicPr>
          <p:cNvPr id="86021" name="Picture 5">
            <a:extLst>
              <a:ext uri="{FF2B5EF4-FFF2-40B4-BE49-F238E27FC236}">
                <a16:creationId xmlns:a16="http://schemas.microsoft.com/office/drawing/2014/main" id="{1B38EA0E-6470-43E5-8B53-DC58657E5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F7C3A1C1-2C25-4082-A8B8-15F3A2BC9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2A0B6AAF-13D5-42DB-BE2F-B104F45EC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</a:t>
            </a:r>
            <a:r>
              <a:rPr lang="ru-RU" altLang="ru-RU" sz="2800" dirty="0"/>
              <a:t>клетчатой бумаге</a:t>
            </a:r>
            <a:r>
              <a:rPr lang="ru-RU" altLang="ru-RU" sz="2800" dirty="0">
                <a:cs typeface="Times New Roman" panose="02020603050405020304" pitchFamily="18" charset="0"/>
              </a:rPr>
              <a:t> изображены три ребра </a:t>
            </a:r>
            <a:r>
              <a:rPr lang="ru-RU" altLang="ru-RU" sz="2800" dirty="0"/>
              <a:t>прямоугольного параллелепипеда</a:t>
            </a:r>
            <a:r>
              <a:rPr lang="ru-RU" altLang="ru-RU" sz="2800" dirty="0">
                <a:cs typeface="Times New Roman" panose="02020603050405020304" pitchFamily="18" charset="0"/>
              </a:rPr>
              <a:t>. Изобразите  весь </a:t>
            </a:r>
            <a:r>
              <a:rPr lang="ru-RU" altLang="ru-RU" sz="2800" dirty="0"/>
              <a:t>параллелепипед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88069" name="Object 5">
            <a:extLst>
              <a:ext uri="{FF2B5EF4-FFF2-40B4-BE49-F238E27FC236}">
                <a16:creationId xmlns:a16="http://schemas.microsoft.com/office/drawing/2014/main" id="{8B54AD6B-C763-46E1-BF4A-14C74FB56A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2362200"/>
          <a:ext cx="397192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971429" imgH="3277057" progId="Paint.Picture">
                  <p:embed/>
                </p:oleObj>
              </mc:Choice>
              <mc:Fallback>
                <p:oleObj name="Точечный рисунок" r:id="rId3" imgW="3971429" imgH="3277057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362200"/>
                        <a:ext cx="3971925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C771EA9-2F7F-4972-A44A-2216FB420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F317BAE0-A289-450D-BBF2-A5C4EA5D2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треугольную призму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</a:t>
            </a:r>
            <a:r>
              <a:rPr lang="ru-RU" altLang="ru-RU" sz="2800" dirty="0"/>
              <a:t>й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рисунке. </a:t>
            </a:r>
          </a:p>
        </p:txBody>
      </p:sp>
      <p:graphicFrame>
        <p:nvGraphicFramePr>
          <p:cNvPr id="90117" name="Object 5">
            <a:extLst>
              <a:ext uri="{FF2B5EF4-FFF2-40B4-BE49-F238E27FC236}">
                <a16:creationId xmlns:a16="http://schemas.microsoft.com/office/drawing/2014/main" id="{8B110E84-C810-4D0B-85BA-E4B331F1EB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1905000"/>
          <a:ext cx="441960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420217" imgH="3648584" progId="Paint.Picture">
                  <p:embed/>
                </p:oleObj>
              </mc:Choice>
              <mc:Fallback>
                <p:oleObj name="Точечный рисунок" r:id="rId3" imgW="4420217" imgH="364858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05000"/>
                        <a:ext cx="441960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327B876-D2FF-465F-948A-B1CD83D08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CC4B6336-9AA5-4886-8E60-0256D4B2C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шестиугольную призму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</a:t>
            </a:r>
            <a:r>
              <a:rPr lang="ru-RU" altLang="ru-RU" sz="2800" dirty="0"/>
              <a:t>й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рисунке. </a:t>
            </a:r>
          </a:p>
        </p:txBody>
      </p:sp>
      <p:pic>
        <p:nvPicPr>
          <p:cNvPr id="92165" name="Picture 5">
            <a:extLst>
              <a:ext uri="{FF2B5EF4-FFF2-40B4-BE49-F238E27FC236}">
                <a16:creationId xmlns:a16="http://schemas.microsoft.com/office/drawing/2014/main" id="{418E4547-75C1-488B-BFD8-1AF6BC5D3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49593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CEBA825E-F954-4366-A6C8-8A1DB45FE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DC59FDA3-609D-4596-BB82-96F8A922C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пятиугольную призму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</a:t>
            </a:r>
            <a:r>
              <a:rPr lang="ru-RU" altLang="ru-RU" sz="2800" dirty="0"/>
              <a:t>й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рисунке. </a:t>
            </a:r>
          </a:p>
        </p:txBody>
      </p:sp>
      <p:graphicFrame>
        <p:nvGraphicFramePr>
          <p:cNvPr id="94213" name="Object 5">
            <a:extLst>
              <a:ext uri="{FF2B5EF4-FFF2-40B4-BE49-F238E27FC236}">
                <a16:creationId xmlns:a16="http://schemas.microsoft.com/office/drawing/2014/main" id="{A138C553-36E7-43D2-923A-13B0CD8CE6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905000"/>
          <a:ext cx="441960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420217" imgH="3648584" progId="Paint.Picture">
                  <p:embed/>
                </p:oleObj>
              </mc:Choice>
              <mc:Fallback>
                <p:oleObj name="Точечный рисунок" r:id="rId3" imgW="4420217" imgH="364858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05000"/>
                        <a:ext cx="441960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0474E1-0B57-4B66-ACB4-EB010BA04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МНОГОГРАННИКИ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6D8CCF4F-08CE-4B94-B5A6-A2958DDE8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Многогранником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называется тело, поверхность которого состоит из конечного числа многоугольников, называемых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гранями</a:t>
            </a: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 многогранника. Стороны и вершины этих многоугольников называются соответственно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ребрами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вершинами 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Отрезки, соединяющие вершины многогранника, не принадлежащие одной грани,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диагоналями 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многогранника.</a:t>
            </a:r>
            <a:r>
              <a:rPr lang="ru-RU" altLang="ru-RU" dirty="0"/>
              <a:t> 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ru-RU" altLang="ru-RU" dirty="0"/>
              <a:t>	Многогранник называется </a:t>
            </a:r>
            <a:r>
              <a:rPr lang="ru-RU" altLang="ru-RU" dirty="0">
                <a:solidFill>
                  <a:srgbClr val="FF3300"/>
                </a:solidFill>
              </a:rPr>
              <a:t>выпуклым</a:t>
            </a:r>
            <a:r>
              <a:rPr lang="ru-RU" altLang="ru-RU" dirty="0"/>
              <a:t>, если вместе с любыми двумя своими точками он содержит и соединяющий их отрезок.</a:t>
            </a:r>
          </a:p>
          <a:p>
            <a:pPr algn="just">
              <a:spcBef>
                <a:spcPts val="0"/>
              </a:spcBef>
            </a:pPr>
            <a:r>
              <a:rPr lang="ru-RU" altLang="ru-RU" dirty="0"/>
              <a:t>На рисунках приведены примеры выпуклых и невыпуклых многогранников</a:t>
            </a:r>
          </a:p>
        </p:txBody>
      </p:sp>
      <p:pic>
        <p:nvPicPr>
          <p:cNvPr id="5137" name="Picture 17">
            <a:extLst>
              <a:ext uri="{FF2B5EF4-FFF2-40B4-BE49-F238E27FC236}">
                <a16:creationId xmlns:a16="http://schemas.microsoft.com/office/drawing/2014/main" id="{3A85787A-7B4F-4351-9169-63351B348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18125"/>
            <a:ext cx="8451850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729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1FF3A99-05A6-4B00-9194-5C3811AE2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8048B864-553D-435E-81C5-F658C2175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</a:t>
            </a:r>
            <a:r>
              <a:rPr lang="ru-RU" altLang="ru-RU" sz="2800" dirty="0"/>
              <a:t>клетчатой бумаге</a:t>
            </a:r>
            <a:r>
              <a:rPr lang="ru-RU" altLang="ru-RU" sz="2800" dirty="0">
                <a:cs typeface="Times New Roman" panose="02020603050405020304" pitchFamily="18" charset="0"/>
              </a:rPr>
              <a:t> изображены три ребра </a:t>
            </a:r>
            <a:r>
              <a:rPr lang="ru-RU" altLang="ru-RU" sz="2800" dirty="0"/>
              <a:t>треугольной призмы</a:t>
            </a:r>
            <a:r>
              <a:rPr lang="ru-RU" altLang="ru-RU" sz="2800" dirty="0">
                <a:cs typeface="Times New Roman" panose="02020603050405020304" pitchFamily="18" charset="0"/>
              </a:rPr>
              <a:t>. Изобразите  </a:t>
            </a:r>
            <a:r>
              <a:rPr lang="ru-RU" altLang="ru-RU" sz="2800" dirty="0"/>
              <a:t>всю призму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96261" name="Picture 5">
            <a:extLst>
              <a:ext uri="{FF2B5EF4-FFF2-40B4-BE49-F238E27FC236}">
                <a16:creationId xmlns:a16="http://schemas.microsoft.com/office/drawing/2014/main" id="{3EC40150-AE3D-46F8-BCBD-54E935444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4572000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A4B07A84-3A6B-4DCB-A09C-1F94A981A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42932E3C-D95A-47DF-943C-76E422E5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</a:t>
            </a:r>
            <a:r>
              <a:rPr lang="ru-RU" altLang="ru-RU" sz="2800" dirty="0"/>
              <a:t>клетчатой бумаге</a:t>
            </a:r>
            <a:r>
              <a:rPr lang="ru-RU" altLang="ru-RU" sz="2800" dirty="0">
                <a:cs typeface="Times New Roman" panose="02020603050405020304" pitchFamily="18" charset="0"/>
              </a:rPr>
              <a:t> изображены </a:t>
            </a:r>
            <a:r>
              <a:rPr lang="ru-RU" altLang="ru-RU" sz="2800" dirty="0"/>
              <a:t>четыре</a:t>
            </a:r>
            <a:r>
              <a:rPr lang="ru-RU" altLang="ru-RU" sz="2800" dirty="0">
                <a:cs typeface="Times New Roman" panose="02020603050405020304" pitchFamily="18" charset="0"/>
              </a:rPr>
              <a:t> ребра </a:t>
            </a:r>
            <a:r>
              <a:rPr lang="ru-RU" altLang="ru-RU" sz="2800" dirty="0"/>
              <a:t>шестиугольной призмы</a:t>
            </a:r>
            <a:r>
              <a:rPr lang="ru-RU" altLang="ru-RU" sz="2800" dirty="0">
                <a:cs typeface="Times New Roman" panose="02020603050405020304" pitchFamily="18" charset="0"/>
              </a:rPr>
              <a:t>. Изобразите  </a:t>
            </a:r>
            <a:r>
              <a:rPr lang="ru-RU" altLang="ru-RU" sz="2800" dirty="0"/>
              <a:t>всю призму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98309" name="Picture 5">
            <a:extLst>
              <a:ext uri="{FF2B5EF4-FFF2-40B4-BE49-F238E27FC236}">
                <a16:creationId xmlns:a16="http://schemas.microsoft.com/office/drawing/2014/main" id="{A2F60BFF-C060-4A7D-8EA4-49BF93E64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4572000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37E325B3-1444-444A-8EC8-75275C593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670EDE44-444A-4308-90D1-62BC2E401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четырехугольную пирамиду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</a:t>
            </a:r>
            <a:r>
              <a:rPr lang="ru-RU" altLang="ru-RU" sz="2800" dirty="0"/>
              <a:t>й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рисунке. </a:t>
            </a:r>
          </a:p>
        </p:txBody>
      </p:sp>
      <p:pic>
        <p:nvPicPr>
          <p:cNvPr id="100357" name="Picture 5">
            <a:extLst>
              <a:ext uri="{FF2B5EF4-FFF2-40B4-BE49-F238E27FC236}">
                <a16:creationId xmlns:a16="http://schemas.microsoft.com/office/drawing/2014/main" id="{83BEE42C-0F22-4A8E-B5E6-00F609EC4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8145470-DF44-4132-8CBD-3131EFE70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78969075-1C9A-431B-9A7E-49722F915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</a:t>
            </a:r>
            <a:r>
              <a:rPr lang="ru-RU" altLang="ru-RU" sz="2800" dirty="0"/>
              <a:t>клетчатой бумаге</a:t>
            </a:r>
            <a:r>
              <a:rPr lang="ru-RU" altLang="ru-RU" sz="2800" dirty="0">
                <a:cs typeface="Times New Roman" panose="02020603050405020304" pitchFamily="18" charset="0"/>
              </a:rPr>
              <a:t> изображены три ребра </a:t>
            </a:r>
            <a:r>
              <a:rPr lang="ru-RU" altLang="ru-RU" sz="2800" dirty="0"/>
              <a:t>четырехугольной пирамиды</a:t>
            </a:r>
            <a:r>
              <a:rPr lang="ru-RU" altLang="ru-RU" sz="2800" dirty="0">
                <a:cs typeface="Times New Roman" panose="02020603050405020304" pitchFamily="18" charset="0"/>
              </a:rPr>
              <a:t>. Изобразите  </a:t>
            </a:r>
            <a:r>
              <a:rPr lang="ru-RU" altLang="ru-RU" sz="2800" dirty="0"/>
              <a:t>всю пирамиду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6501" name="Picture 5">
            <a:extLst>
              <a:ext uri="{FF2B5EF4-FFF2-40B4-BE49-F238E27FC236}">
                <a16:creationId xmlns:a16="http://schemas.microsoft.com/office/drawing/2014/main" id="{E7B0BF88-F895-4326-A354-E97D1C69D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81200"/>
            <a:ext cx="4456113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FE7FE5F0-8226-4472-85EC-2D7513E3B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5F171C62-E95A-486B-BF1E-2EA19E9BB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шестиугольную пирамиду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</a:t>
            </a:r>
            <a:r>
              <a:rPr lang="ru-RU" altLang="ru-RU" sz="2800" dirty="0"/>
              <a:t>й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рисунке. </a:t>
            </a:r>
          </a:p>
        </p:txBody>
      </p:sp>
      <p:pic>
        <p:nvPicPr>
          <p:cNvPr id="102405" name="Picture 5">
            <a:extLst>
              <a:ext uri="{FF2B5EF4-FFF2-40B4-BE49-F238E27FC236}">
                <a16:creationId xmlns:a16="http://schemas.microsoft.com/office/drawing/2014/main" id="{FAE6A03C-EBFD-434F-AD5F-AF15AD432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49593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C228E8B0-E5A1-447C-8559-198514788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0B48B6A8-A32E-4296-A8FE-509D9ADC7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</a:t>
            </a:r>
            <a:r>
              <a:rPr lang="ru-RU" altLang="ru-RU" sz="2800" dirty="0">
                <a:cs typeface="Times New Roman" panose="02020603050405020304" pitchFamily="18" charset="0"/>
              </a:rPr>
              <a:t>зобразите </a:t>
            </a:r>
            <a:r>
              <a:rPr lang="ru-RU" altLang="ru-RU" sz="2800" dirty="0"/>
              <a:t>шестиугольную пирамиду</a:t>
            </a:r>
            <a:r>
              <a:rPr lang="ru-RU" altLang="ru-RU" sz="2800" dirty="0">
                <a:cs typeface="Times New Roman" panose="02020603050405020304" pitchFamily="18" charset="0"/>
              </a:rPr>
              <a:t> аналогично данно</a:t>
            </a:r>
            <a:r>
              <a:rPr lang="ru-RU" altLang="ru-RU" sz="2800" dirty="0"/>
              <a:t>й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рисунке. </a:t>
            </a:r>
          </a:p>
        </p:txBody>
      </p:sp>
      <p:pic>
        <p:nvPicPr>
          <p:cNvPr id="108548" name="Picture 4">
            <a:extLst>
              <a:ext uri="{FF2B5EF4-FFF2-40B4-BE49-F238E27FC236}">
                <a16:creationId xmlns:a16="http://schemas.microsoft.com/office/drawing/2014/main" id="{6CE8720B-8C39-4A62-AB40-9BE172758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49593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966CBA29-CB3B-42F9-9BD3-55E4E879A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0A74FE99-7ACB-44BA-B572-56944616D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</a:t>
            </a:r>
            <a:r>
              <a:rPr lang="ru-RU" altLang="ru-RU" sz="2800" dirty="0">
                <a:cs typeface="Times New Roman" panose="02020603050405020304" pitchFamily="18" charset="0"/>
              </a:rPr>
              <a:t>изображены четыре ребра шестиугольной пирамиды. Изобразите всю пирамиду. </a:t>
            </a:r>
          </a:p>
        </p:txBody>
      </p:sp>
      <p:pic>
        <p:nvPicPr>
          <p:cNvPr id="104454" name="Picture 6">
            <a:extLst>
              <a:ext uri="{FF2B5EF4-FFF2-40B4-BE49-F238E27FC236}">
                <a16:creationId xmlns:a16="http://schemas.microsoft.com/office/drawing/2014/main" id="{4DA95DD7-A079-4DD1-A4F2-F46A7CA7E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33600"/>
            <a:ext cx="461645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BC7B600-9B33-49FC-A820-69F1C0317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5502DDE6-61CC-44A8-AEA2-170CE0666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Существует ли призма, которая имеет: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CED7E82E-A449-40F1-B3DB-99101B3DC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00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Нет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0E0FC4A9-7743-4C3D-A5B8-664988B31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600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4 ребра</a:t>
            </a:r>
            <a:r>
              <a:rPr lang="ru-RU" altLang="ru-RU"/>
              <a:t>?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8611FAB0-E366-43C2-BDFB-95AF9E671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33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0385110B-2E65-4164-98D6-AF892D0FC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90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7A7FC253-853E-4320-8B54-323DFD7BA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124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</a:t>
            </a:r>
            <a:r>
              <a:rPr lang="ru-RU" altLang="ru-RU">
                <a:cs typeface="Times New Roman" panose="02020603050405020304" pitchFamily="18" charset="0"/>
              </a:rPr>
              <a:t>а.</a:t>
            </a:r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1C80CC42-DDA6-45AE-B8CB-E24B59049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6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248999DD-B657-42B6-AC02-F9B74472F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66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12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89E0BD3F-9A2C-42A5-B0F9-0770A733D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24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21 ребро?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 autoUpdateAnimBg="0"/>
      <p:bldP spid="6158" grpId="0" autoUpdateAnimBg="0"/>
      <p:bldP spid="6159" grpId="0" autoUpdateAnimBg="0"/>
      <p:bldP spid="6160" grpId="0" autoUpdateAnimBg="0"/>
      <p:bldP spid="6161" grpId="0" autoUpdateAnimBg="0"/>
      <p:bldP spid="6162" grpId="0" autoUpdateAnimBg="0"/>
      <p:bldP spid="6163" grpId="0" autoUpdateAnimBg="0"/>
      <p:bldP spid="616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31BC1D3-0A7E-48A4-98EA-E7D1E11F9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BF423830-7D4B-4D99-A1D8-3B1752541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066800"/>
            <a:ext cx="78382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Какой многоугольник лежит в основании призмы, которая имеет:</a:t>
            </a:r>
            <a:endParaRPr lang="ru-RU" altLang="ru-RU" dirty="0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935BD9A8-DADF-4E46-B7EF-FD000AEE6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1336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Шестиугольник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5CB40462-7FE2-4AC7-BF85-A9239CA66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18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038C6BF6-6856-4A6D-9257-CC1CD487A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432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24 вершины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277991D-631E-44E6-A1CB-80D03D47D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36 граней?</a:t>
            </a:r>
            <a:endParaRPr lang="ru-RU" altLang="ru-RU"/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E8188420-6EF6-4B8C-8C6F-7CFF65589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7432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</a:t>
            </a:r>
            <a:r>
              <a:rPr lang="ru-RU" altLang="ru-RU">
                <a:cs typeface="Times New Roman" panose="02020603050405020304" pitchFamily="18" charset="0"/>
              </a:rPr>
              <a:t>венадцатиугольник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8C71518F-E957-48B0-A490-F2B7B9626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352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Т</a:t>
            </a:r>
            <a:r>
              <a:rPr lang="ru-RU" altLang="ru-RU">
                <a:cs typeface="Times New Roman" panose="02020603050405020304" pitchFamily="18" charset="0"/>
              </a:rPr>
              <a:t>ридцатичетырёхугольник.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3" grpId="0" autoUpdateAnimBg="0"/>
      <p:bldP spid="7174" grpId="0" autoUpdateAnimBg="0"/>
      <p:bldP spid="7175" grpId="0" autoUpdateAnimBg="0"/>
      <p:bldP spid="7176" grpId="0" autoUpdateAnimBg="0"/>
      <p:bldP spid="717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E3BC1CF-FF2F-4187-8470-AE8D57355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90D03B1A-FC5B-4B1D-A866-074E4E402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Существует ли пирамида, которая имеет: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EBB48216-8503-4246-971F-062ECCCFA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828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10 ребер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12F2180E-6576-4F9A-B9C1-DBE5DA638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438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6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4A2F8B39-762F-4E11-96B0-5C3A490C5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242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24 ребра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004FFBD1-9388-4A97-BD05-F3A3F9187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33 ребра? </a:t>
            </a:r>
            <a:endParaRPr lang="ru-RU" altLang="ru-RU"/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D5592C8F-1C8E-463B-B625-4E4AEBD8A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82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39A7E438-1D7E-4CCE-B76B-A7CE73158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E152ED61-65AF-49E9-BA03-F73B971E6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971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 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3C5E94B8-3F01-4CFA-99B8-7BBA7998B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814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</a:t>
            </a:r>
            <a:r>
              <a:rPr lang="ru-RU" altLang="ru-RU">
                <a:cs typeface="Times New Roman" panose="02020603050405020304" pitchFamily="18" charset="0"/>
              </a:rPr>
              <a:t>ет.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199" grpId="0" autoUpdateAnimBg="0"/>
      <p:bldP spid="8200" grpId="0" autoUpdateAnimBg="0"/>
      <p:bldP spid="8201" grpId="0" autoUpdateAnimBg="0"/>
      <p:bldP spid="8202" grpId="0" autoUpdateAnimBg="0"/>
      <p:bldP spid="8203" grpId="0" autoUpdateAnimBg="0"/>
      <p:bldP spid="820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344B08C5-DD3F-4DB8-9B09-D71F47F4C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КУБ</a:t>
            </a:r>
          </a:p>
        </p:txBody>
      </p:sp>
      <p:sp>
        <p:nvSpPr>
          <p:cNvPr id="56328" name="Text Box 1032">
            <a:extLst>
              <a:ext uri="{FF2B5EF4-FFF2-40B4-BE49-F238E27FC236}">
                <a16:creationId xmlns:a16="http://schemas.microsoft.com/office/drawing/2014/main" id="{1A347936-702F-4075-BDE2-139AC9535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Кубом</a:t>
            </a:r>
            <a:r>
              <a:rPr lang="ru-RU" altLang="ru-RU" dirty="0"/>
              <a:t> называется многогранник,</a:t>
            </a:r>
            <a:r>
              <a:rPr lang="en-US" altLang="ru-RU" dirty="0"/>
              <a:t> </a:t>
            </a:r>
            <a:r>
              <a:rPr lang="ru-RU" altLang="ru-RU" dirty="0"/>
              <a:t>поверхность которого состоит из шести квадратов.</a:t>
            </a:r>
          </a:p>
        </p:txBody>
      </p:sp>
      <p:pic>
        <p:nvPicPr>
          <p:cNvPr id="56330" name="Picture 1034">
            <a:extLst>
              <a:ext uri="{FF2B5EF4-FFF2-40B4-BE49-F238E27FC236}">
                <a16:creationId xmlns:a16="http://schemas.microsoft.com/office/drawing/2014/main" id="{0B2F0182-B8A4-45BB-B389-9C7AEDD47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295400"/>
            <a:ext cx="34305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31" name="Text Box 1035">
            <a:extLst>
              <a:ext uri="{FF2B5EF4-FFF2-40B4-BE49-F238E27FC236}">
                <a16:creationId xmlns:a16="http://schemas.microsoft.com/office/drawing/2014/main" id="{237D1E09-2761-402D-9944-582E937C7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1005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Обычно куб изображается так, как показано на рисунке. А именно, рисуется квадрат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ru-RU" altLang="ru-RU" dirty="0"/>
              <a:t>изображающий одну из граней куба, и равный ему квадрат </a:t>
            </a:r>
            <a:r>
              <a:rPr lang="en-US" altLang="ru-RU" i="1" dirty="0"/>
              <a:t>DCC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, стороны которого параллельны соответствующим сторонам квадрата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. </a:t>
            </a:r>
            <a:r>
              <a:rPr lang="ru-RU" altLang="ru-RU" dirty="0"/>
              <a:t>Соответствующие вершины этих квадратов соединяются отрезками. Некоторые из полученных отрезков, изображающих невидимые ребра куба, проводятся пунктиром.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F50E583-1707-48C3-A79F-310FFF0B6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6DB1F36-42E1-4898-B559-DA0A52838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066800"/>
            <a:ext cx="7543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Какой многоугольник лежит в основании пирамиды, которая имеет: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A748A730-3E95-49F5-822E-2D384D85E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59-</a:t>
            </a:r>
            <a:r>
              <a:rPr lang="ru-RU" altLang="ru-RU">
                <a:cs typeface="Times New Roman" panose="02020603050405020304" pitchFamily="18" charset="0"/>
              </a:rPr>
              <a:t>угольник.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28E66EF9-F69C-46A7-950A-A4381DDF9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209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8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EAF585D3-7BF9-4901-98B2-80F8A41BD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22 вершины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A2280972-927D-4EBE-9B04-6185A36EE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60 граней?</a:t>
            </a:r>
            <a:endParaRPr lang="ru-RU" altLang="ru-RU"/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D86741C0-8DFF-418E-80E0-BB314AC4F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098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cs typeface="Times New Roman" panose="02020603050405020304" pitchFamily="18" charset="0"/>
              </a:rPr>
              <a:t>4-</a:t>
            </a:r>
            <a:r>
              <a:rPr lang="ru-RU" altLang="ru-RU"/>
              <a:t>у</a:t>
            </a:r>
            <a:r>
              <a:rPr lang="ru-RU" altLang="ru-RU">
                <a:cs typeface="Times New Roman" panose="02020603050405020304" pitchFamily="18" charset="0"/>
              </a:rPr>
              <a:t>гольник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4AC1D46B-AB5A-4AD1-914C-C27520084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194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21-у</a:t>
            </a:r>
            <a:r>
              <a:rPr lang="ru-RU" altLang="ru-RU">
                <a:cs typeface="Times New Roman" panose="02020603050405020304" pitchFamily="18" charset="0"/>
              </a:rPr>
              <a:t>гольник</a:t>
            </a:r>
            <a:r>
              <a:rPr lang="ru-RU" alt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D1B0A97-F8D6-4CA5-8288-3AFE3E0B4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4FB244D-E7A0-42AB-8375-C3F0C16EC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Сколько диагоналей у: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19B69D88-54FD-41CF-AA55-8A7777A7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4</a:t>
            </a:r>
            <a:r>
              <a:rPr lang="ru-RU" altLang="ru-RU"/>
              <a:t>.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0E087D8D-5E89-4B32-8A61-2ECF86907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5240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куба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8E893976-FD34-4EFD-ABD7-B550E6DC3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981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тетраэдра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3C35CA08-76B5-49E4-8FFF-BCDC1BF76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4384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параллелепипеда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457B1651-6252-44EA-BA24-B0DE4EADF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пятиугольной призмы</a:t>
            </a:r>
            <a:r>
              <a:rPr lang="ru-RU" altLang="ru-RU"/>
              <a:t>?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AA774340-5CC7-4D8D-8A29-324EDD6EA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4290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д) шестиугольной пирамиды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FE4CB931-7370-4606-8F2E-22E508920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8862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е) октаэдра?</a:t>
            </a:r>
            <a:endParaRPr lang="ru-RU" altLang="ru-RU"/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71DC36C2-4C1B-4C09-B255-60C41DEA0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905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0.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ED44DFD8-E0BF-48AB-A70D-BDCAD3ECD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362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4</a:t>
            </a:r>
            <a:r>
              <a:rPr lang="ru-RU" altLang="ru-RU"/>
              <a:t>.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DD99EAD5-3C14-4F9F-91DB-3B316912B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19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10.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E029B31F-D8D7-41E3-86CC-420C5D3C1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352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0.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8AAE8FE5-98E3-4FFB-A458-8D71E15AF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3.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45" grpId="0" autoUpdateAnimBg="0"/>
      <p:bldP spid="10246" grpId="0" autoUpdateAnimBg="0"/>
      <p:bldP spid="10247" grpId="0" autoUpdateAnimBg="0"/>
      <p:bldP spid="10248" grpId="0" autoUpdateAnimBg="0"/>
      <p:bldP spid="10249" grpId="0" autoUpdateAnimBg="0"/>
      <p:bldP spid="10250" grpId="0" autoUpdateAnimBg="0"/>
      <p:bldP spid="10251" grpId="0" autoUpdateAnimBg="0"/>
      <p:bldP spid="10252" grpId="0" autoUpdateAnimBg="0"/>
      <p:bldP spid="10253" grpId="0" autoUpdateAnimBg="0"/>
      <p:bldP spid="10254" grpId="0" autoUpdateAnimBg="0"/>
      <p:bldP spid="1025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495B0A2-5D0C-4B1B-A2A9-DEE3140F5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79CEADEA-9872-4002-BBBB-32FA5367E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7924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У многогранника шесть вершин и в каждой из них сходится четыре ребра. Сколько у него рёбер?</a:t>
            </a:r>
          </a:p>
        </p:txBody>
      </p:sp>
      <p:grpSp>
        <p:nvGrpSpPr>
          <p:cNvPr id="11270" name="Group 6">
            <a:extLst>
              <a:ext uri="{FF2B5EF4-FFF2-40B4-BE49-F238E27FC236}">
                <a16:creationId xmlns:a16="http://schemas.microsoft.com/office/drawing/2014/main" id="{6CB897D3-4E5C-4690-B76B-B74178E8D322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743200"/>
            <a:ext cx="7924800" cy="723900"/>
            <a:chOff x="864" y="1728"/>
            <a:chExt cx="4992" cy="456"/>
          </a:xfrm>
        </p:grpSpPr>
        <p:sp>
          <p:nvSpPr>
            <p:cNvPr id="11268" name="Text Box 4">
              <a:extLst>
                <a:ext uri="{FF2B5EF4-FFF2-40B4-BE49-F238E27FC236}">
                  <a16:creationId xmlns:a16="http://schemas.microsoft.com/office/drawing/2014/main" id="{1DB5D04D-0B3B-496A-8F0A-590EF673EA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76"/>
              <a:ext cx="49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endParaRPr lang="ru-RU" altLang="ru-RU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269" name="Object 5">
              <a:extLst>
                <a:ext uri="{FF2B5EF4-FFF2-40B4-BE49-F238E27FC236}">
                  <a16:creationId xmlns:a16="http://schemas.microsoft.com/office/drawing/2014/main" id="{38391CFE-013B-4D57-89BD-F2C373CD13D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8" y="1728"/>
            <a:ext cx="73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168200" imgH="723600" progId="Equation.DSMT4">
                    <p:embed/>
                  </p:oleObj>
                </mc:Choice>
                <mc:Fallback>
                  <p:oleObj name="Equation" r:id="rId3" imgW="1168200" imgH="723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1728"/>
                          <a:ext cx="73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1DCDC8A-ACEB-46B9-8C42-483B7E88D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82E98AC8-1984-4AFD-A884-00781ADB2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У многогранника двенадцать граней и все они пятиугольные. Сколько у него рёбер?</a:t>
            </a:r>
          </a:p>
        </p:txBody>
      </p:sp>
      <p:grpSp>
        <p:nvGrpSpPr>
          <p:cNvPr id="12294" name="Group 6">
            <a:extLst>
              <a:ext uri="{FF2B5EF4-FFF2-40B4-BE49-F238E27FC236}">
                <a16:creationId xmlns:a16="http://schemas.microsoft.com/office/drawing/2014/main" id="{7A9DB61C-AD65-44B5-921C-4C0E8DC4CED5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667000"/>
            <a:ext cx="7924800" cy="723900"/>
            <a:chOff x="768" y="1680"/>
            <a:chExt cx="4992" cy="456"/>
          </a:xfrm>
        </p:grpSpPr>
        <p:sp>
          <p:nvSpPr>
            <p:cNvPr id="12292" name="Text Box 4">
              <a:extLst>
                <a:ext uri="{FF2B5EF4-FFF2-40B4-BE49-F238E27FC236}">
                  <a16:creationId xmlns:a16="http://schemas.microsoft.com/office/drawing/2014/main" id="{BEE95DB5-F305-46B1-8DD6-BE2E0D216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776"/>
              <a:ext cx="49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endParaRPr lang="ru-RU" altLang="ru-RU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293" name="Object 5">
              <a:extLst>
                <a:ext uri="{FF2B5EF4-FFF2-40B4-BE49-F238E27FC236}">
                  <a16:creationId xmlns:a16="http://schemas.microsoft.com/office/drawing/2014/main" id="{973F76D9-6F81-46DD-B3BF-3D2C84EFA1B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1680"/>
            <a:ext cx="824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307880" imgH="723600" progId="Equation.DSMT4">
                    <p:embed/>
                  </p:oleObj>
                </mc:Choice>
                <mc:Fallback>
                  <p:oleObj name="Equation" r:id="rId3" imgW="1307880" imgH="723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680"/>
                          <a:ext cx="824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B2115FF-A333-469F-B58E-47A553C6B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539262B2-15BF-47A2-BFEC-23173944E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рёбер может сходиться в вершине многогранника?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EF50BDF8-8904-4BF6-9EF6-D81EA6496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581525"/>
            <a:ext cx="5183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Любое число, не меньшее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86B958B-6E69-4B80-BF39-0C55873E8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845BD2A3-A52A-4175-9A9E-52D7253EB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сумму всех плоских углов: а) параллелепипеда; б) тетраэдра; в) четырёхугольной пирамиды.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52680A0C-0EB9-477D-991B-57B492A77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581525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2160</a:t>
            </a:r>
            <a:r>
              <a:rPr lang="ru-RU" altLang="ru-RU" baseline="30000"/>
              <a:t>о</a:t>
            </a:r>
            <a:r>
              <a:rPr lang="ru-RU" altLang="ru-RU"/>
              <a:t>; 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D0342D9E-AB76-4C54-ACFF-80CC5C4D2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581525"/>
            <a:ext cx="1296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б) 720</a:t>
            </a:r>
            <a:r>
              <a:rPr lang="ru-RU" altLang="ru-RU" baseline="30000"/>
              <a:t>о</a:t>
            </a:r>
            <a:r>
              <a:rPr lang="ru-RU" altLang="ru-RU"/>
              <a:t>; 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D595E9EB-A3FD-4021-B055-4BC7022E4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581525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в) 1080</a:t>
            </a:r>
            <a:r>
              <a:rPr lang="ru-RU" altLang="ru-RU" baseline="30000"/>
              <a:t>о</a:t>
            </a:r>
            <a:r>
              <a:rPr lang="ru-RU" alt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35845" grpId="0" autoUpdateAnimBg="0"/>
      <p:bldP spid="3584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5DB3E1F-8C84-482A-9E8C-BBE1E702C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515937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51F44A68-98F4-4736-B152-7DEC02D26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Существуют ли многогранники, отличные от куба, все грани которых – квадраты?</a:t>
            </a:r>
          </a:p>
        </p:txBody>
      </p:sp>
      <p:grpSp>
        <p:nvGrpSpPr>
          <p:cNvPr id="37897" name="Group 9">
            <a:extLst>
              <a:ext uri="{FF2B5EF4-FFF2-40B4-BE49-F238E27FC236}">
                <a16:creationId xmlns:a16="http://schemas.microsoft.com/office/drawing/2014/main" id="{8472C6ED-62E9-471D-8735-4A2E26F45B02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349500"/>
            <a:ext cx="8135937" cy="3768725"/>
            <a:chOff x="431" y="1480"/>
            <a:chExt cx="5125" cy="2374"/>
          </a:xfrm>
        </p:grpSpPr>
        <p:sp>
          <p:nvSpPr>
            <p:cNvPr id="37892" name="Text Box 4">
              <a:extLst>
                <a:ext uri="{FF2B5EF4-FFF2-40B4-BE49-F238E27FC236}">
                  <a16:creationId xmlns:a16="http://schemas.microsoft.com/office/drawing/2014/main" id="{F5CF095C-0551-4D84-B7FA-F32524523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566"/>
              <a:ext cx="51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Да, например, пространственный крест. </a:t>
              </a:r>
            </a:p>
          </p:txBody>
        </p:sp>
        <p:pic>
          <p:nvPicPr>
            <p:cNvPr id="37895" name="Picture 7">
              <a:extLst>
                <a:ext uri="{FF2B5EF4-FFF2-40B4-BE49-F238E27FC236}">
                  <a16:creationId xmlns:a16="http://schemas.microsoft.com/office/drawing/2014/main" id="{F25075B2-9880-47E2-8340-A4EFE0E1D9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1480"/>
              <a:ext cx="2027" cy="2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6885EDE-4159-4CBD-A488-560F0C3B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EF07E102-F045-4389-8265-7693C92A0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Существуют ли многогранники, отличные от параллелепипеда, все грани которых – параллелограммы?</a:t>
            </a:r>
          </a:p>
        </p:txBody>
      </p:sp>
      <p:grpSp>
        <p:nvGrpSpPr>
          <p:cNvPr id="40970" name="Group 10">
            <a:extLst>
              <a:ext uri="{FF2B5EF4-FFF2-40B4-BE49-F238E27FC236}">
                <a16:creationId xmlns:a16="http://schemas.microsoft.com/office/drawing/2014/main" id="{6B1155BC-B111-41A9-9494-666601A97D48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420938"/>
            <a:ext cx="5430837" cy="2711450"/>
            <a:chOff x="431" y="1525"/>
            <a:chExt cx="3421" cy="1708"/>
          </a:xfrm>
        </p:grpSpPr>
        <p:sp>
          <p:nvSpPr>
            <p:cNvPr id="40965" name="Text Box 5">
              <a:extLst>
                <a:ext uri="{FF2B5EF4-FFF2-40B4-BE49-F238E27FC236}">
                  <a16:creationId xmlns:a16="http://schemas.microsoft.com/office/drawing/2014/main" id="{D760E492-11EB-40B6-9147-B8AD51F63F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2931"/>
              <a:ext cx="11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Да.</a:t>
              </a:r>
            </a:p>
          </p:txBody>
        </p:sp>
        <p:pic>
          <p:nvPicPr>
            <p:cNvPr id="40967" name="Picture 7">
              <a:extLst>
                <a:ext uri="{FF2B5EF4-FFF2-40B4-BE49-F238E27FC236}">
                  <a16:creationId xmlns:a16="http://schemas.microsoft.com/office/drawing/2014/main" id="{8F79C998-8240-4B3E-BB74-CE8607BB1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1525"/>
              <a:ext cx="1970" cy="1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2FB96AD-4F08-4915-9A5A-A11BF4844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EB3C10B7-A999-4576-BE27-087016234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Существуют ли многогранник, у которого:</a:t>
            </a:r>
          </a:p>
        </p:txBody>
      </p:sp>
      <p:sp>
        <p:nvSpPr>
          <p:cNvPr id="44039" name="Text Box 7">
            <a:extLst>
              <a:ext uri="{FF2B5EF4-FFF2-40B4-BE49-F238E27FC236}">
                <a16:creationId xmlns:a16="http://schemas.microsoft.com/office/drawing/2014/main" id="{3FA8B456-0236-4CC2-A9DB-16DCCE321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а) 5 ребер?</a:t>
            </a:r>
          </a:p>
        </p:txBody>
      </p:sp>
      <p:sp>
        <p:nvSpPr>
          <p:cNvPr id="44041" name="Text Box 9">
            <a:extLst>
              <a:ext uri="{FF2B5EF4-FFF2-40B4-BE49-F238E27FC236}">
                <a16:creationId xmlns:a16="http://schemas.microsoft.com/office/drawing/2014/main" id="{AA06DD04-954D-4344-B672-E39F1FDAA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4478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Нет.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146292AC-A1F1-4DC0-8BE7-C911ED6AA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05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б) 6 ребер?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12CE95BE-2F8A-4E91-A10B-F2C3B69F5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Да, тетраэдр.</a:t>
            </a:r>
          </a:p>
        </p:txBody>
      </p:sp>
      <p:sp>
        <p:nvSpPr>
          <p:cNvPr id="44044" name="Text Box 12">
            <a:extLst>
              <a:ext uri="{FF2B5EF4-FFF2-40B4-BE49-F238E27FC236}">
                <a16:creationId xmlns:a16="http://schemas.microsoft.com/office/drawing/2014/main" id="{B9A0A887-132B-407C-8873-2174B50A0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3622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в) 7 ребер?</a:t>
            </a:r>
          </a:p>
        </p:txBody>
      </p:sp>
      <p:sp>
        <p:nvSpPr>
          <p:cNvPr id="44045" name="Text Box 13">
            <a:extLst>
              <a:ext uri="{FF2B5EF4-FFF2-40B4-BE49-F238E27FC236}">
                <a16:creationId xmlns:a16="http://schemas.microsoft.com/office/drawing/2014/main" id="{67620517-A717-4D83-A36E-0AC46C12D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622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Нет.</a:t>
            </a:r>
          </a:p>
        </p:txBody>
      </p:sp>
      <p:sp>
        <p:nvSpPr>
          <p:cNvPr id="44046" name="Text Box 14">
            <a:extLst>
              <a:ext uri="{FF2B5EF4-FFF2-40B4-BE49-F238E27FC236}">
                <a16:creationId xmlns:a16="http://schemas.microsoft.com/office/drawing/2014/main" id="{288320AF-DB70-4046-8E8E-B6500D602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19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г) 8 ребер?</a:t>
            </a:r>
          </a:p>
        </p:txBody>
      </p:sp>
      <p:sp>
        <p:nvSpPr>
          <p:cNvPr id="44047" name="Text Box 15">
            <a:extLst>
              <a:ext uri="{FF2B5EF4-FFF2-40B4-BE49-F238E27FC236}">
                <a16:creationId xmlns:a16="http://schemas.microsoft.com/office/drawing/2014/main" id="{45F38264-5FD2-4D57-800B-1BF400560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19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Да, четырехугольная пирамида.</a:t>
            </a:r>
          </a:p>
        </p:txBody>
      </p:sp>
      <p:sp>
        <p:nvSpPr>
          <p:cNvPr id="44048" name="Text Box 16">
            <a:extLst>
              <a:ext uri="{FF2B5EF4-FFF2-40B4-BE49-F238E27FC236}">
                <a16:creationId xmlns:a16="http://schemas.microsoft.com/office/drawing/2014/main" id="{AB516149-7D09-44C5-8989-F3720E7CD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76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д) 9 ребер?</a:t>
            </a:r>
          </a:p>
        </p:txBody>
      </p:sp>
      <p:sp>
        <p:nvSpPr>
          <p:cNvPr id="44049" name="Text Box 17">
            <a:extLst>
              <a:ext uri="{FF2B5EF4-FFF2-40B4-BE49-F238E27FC236}">
                <a16:creationId xmlns:a16="http://schemas.microsoft.com/office/drawing/2014/main" id="{E65D4720-3D2C-4FCE-B927-EC644A5B5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766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Да, треугольная призма.</a:t>
            </a: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46064A45-23A7-4FD3-BF00-4C2DE5FD2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е) 10 ребер?</a:t>
            </a:r>
          </a:p>
        </p:txBody>
      </p:sp>
      <p:sp>
        <p:nvSpPr>
          <p:cNvPr id="44051" name="Text Box 19">
            <a:extLst>
              <a:ext uri="{FF2B5EF4-FFF2-40B4-BE49-F238E27FC236}">
                <a16:creationId xmlns:a16="http://schemas.microsoft.com/office/drawing/2014/main" id="{41BA4668-CB1D-4A09-AC68-BC0F7AC65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100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Да, пятиугольная пирамида.</a:t>
            </a:r>
          </a:p>
        </p:txBody>
      </p:sp>
      <p:sp>
        <p:nvSpPr>
          <p:cNvPr id="44052" name="Text Box 20">
            <a:extLst>
              <a:ext uri="{FF2B5EF4-FFF2-40B4-BE49-F238E27FC236}">
                <a16:creationId xmlns:a16="http://schemas.microsoft.com/office/drawing/2014/main" id="{497AD0B6-A270-481C-A15F-A1F329E21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419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/>
              <a:t>ж)* 11 ребер?</a:t>
            </a:r>
          </a:p>
        </p:txBody>
      </p:sp>
      <p:sp>
        <p:nvSpPr>
          <p:cNvPr id="44053" name="Text Box 21">
            <a:extLst>
              <a:ext uri="{FF2B5EF4-FFF2-40B4-BE49-F238E27FC236}">
                <a16:creationId xmlns:a16="http://schemas.microsoft.com/office/drawing/2014/main" id="{BC4D1940-F2EF-49B7-A6A2-735A5710E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419600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Да, пример такого многогранника изображен на рисунке.</a:t>
            </a:r>
          </a:p>
        </p:txBody>
      </p:sp>
      <p:pic>
        <p:nvPicPr>
          <p:cNvPr id="44054" name="Picture 22">
            <a:extLst>
              <a:ext uri="{FF2B5EF4-FFF2-40B4-BE49-F238E27FC236}">
                <a16:creationId xmlns:a16="http://schemas.microsoft.com/office/drawing/2014/main" id="{EEC9BB6C-A365-4267-B583-83EB6A8F1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181600"/>
            <a:ext cx="1560513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 autoUpdateAnimBg="0"/>
      <p:bldP spid="44041" grpId="0" autoUpdateAnimBg="0"/>
      <p:bldP spid="44042" grpId="0" autoUpdateAnimBg="0"/>
      <p:bldP spid="44043" grpId="0" autoUpdateAnimBg="0"/>
      <p:bldP spid="44044" grpId="0" autoUpdateAnimBg="0"/>
      <p:bldP spid="44045" grpId="0" autoUpdateAnimBg="0"/>
      <p:bldP spid="44046" grpId="0" autoUpdateAnimBg="0"/>
      <p:bldP spid="44047" grpId="0" autoUpdateAnimBg="0"/>
      <p:bldP spid="44048" grpId="0" autoUpdateAnimBg="0"/>
      <p:bldP spid="44049" grpId="0" autoUpdateAnimBg="0"/>
      <p:bldP spid="44050" grpId="0" autoUpdateAnimBg="0"/>
      <p:bldP spid="44051" grpId="0" autoUpdateAnimBg="0"/>
      <p:bldP spid="44052" grpId="0" autoUpdateAnimBg="0"/>
      <p:bldP spid="4405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16E6F076-C410-4301-9FD5-E01B9F8A2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ПАРАЛЛЕЛЕПИПЕД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D9BFD0D2-9DE7-4DE0-ABC2-536A3D6B3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83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Параллелепипедом</a:t>
            </a:r>
            <a:r>
              <a:rPr lang="ru-RU" altLang="ru-RU" sz="2200" dirty="0"/>
              <a:t> называется многогранник, поверхность которого состоит из шести параллелограммов.</a:t>
            </a: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CBE95D8A-7884-4C8C-9BDC-0217A9C77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876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Прямоугольным параллелепипедом</a:t>
            </a:r>
            <a:r>
              <a:rPr lang="ru-RU" altLang="ru-RU" sz="2200" dirty="0"/>
              <a:t> называется параллелепипед, грани которого – прямоугольники.</a:t>
            </a:r>
          </a:p>
        </p:txBody>
      </p:sp>
      <p:pic>
        <p:nvPicPr>
          <p:cNvPr id="69642" name="Picture 10">
            <a:extLst>
              <a:ext uri="{FF2B5EF4-FFF2-40B4-BE49-F238E27FC236}">
                <a16:creationId xmlns:a16="http://schemas.microsoft.com/office/drawing/2014/main" id="{360ADB2F-F9F0-47F5-B4CA-E8B83C297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096000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43" name="Text Box 11">
            <a:extLst>
              <a:ext uri="{FF2B5EF4-FFF2-40B4-BE49-F238E27FC236}">
                <a16:creationId xmlns:a16="http://schemas.microsoft.com/office/drawing/2014/main" id="{A7421920-DB68-4546-A0BF-6E6563A09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0"/>
            <a:ext cx="91440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Обычно параллелепипед изображается так, как показано на рисунке. А именно, рисуется параллелограмм </a:t>
            </a:r>
            <a:r>
              <a:rPr lang="en-US" altLang="ru-RU" sz="2200" i="1" dirty="0"/>
              <a:t>ABB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, </a:t>
            </a:r>
            <a:r>
              <a:rPr lang="ru-RU" altLang="ru-RU" sz="2200" dirty="0"/>
              <a:t>изображающий одну из граней параллелепипеда, и равный ему параллелограмм </a:t>
            </a:r>
            <a:r>
              <a:rPr lang="en-US" altLang="ru-RU" sz="2200" i="1" dirty="0"/>
              <a:t>DCC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D</a:t>
            </a:r>
            <a:r>
              <a:rPr lang="en-US" altLang="ru-RU" sz="2200" baseline="-25000" dirty="0"/>
              <a:t>1</a:t>
            </a:r>
            <a:r>
              <a:rPr lang="ru-RU" altLang="ru-RU" sz="2200" dirty="0"/>
              <a:t>, стороны которого параллельны соответствующим сторонам параллелограмма </a:t>
            </a:r>
            <a:r>
              <a:rPr lang="en-US" altLang="ru-RU" sz="2200" i="1" dirty="0"/>
              <a:t>ABB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. </a:t>
            </a:r>
            <a:r>
              <a:rPr lang="ru-RU" altLang="ru-RU" sz="2200" dirty="0"/>
              <a:t>Соответствующие вершины этих параллелограммов соединяются отрезками. Некоторые из полученных отрезков, изображающих невидимые ребра куба, проводятся пунктиром. В случае прямоугольного параллелепипеда вместо параллелограммов, изображающих две грани, рисуются равные прямоугольники.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27A7329-C767-4466-A1DB-FB36AD1D0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ПРИЗМА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EFA8B244-EB2F-4AF0-86A7-9F512481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Призмой</a:t>
            </a:r>
            <a:r>
              <a:rPr lang="ru-RU" altLang="ru-RU" sz="2200" dirty="0"/>
              <a:t> называется многогранник, поверхность которого состоит из двух равных многоугольников, называемых основаниями призмы, и параллелограммов, имеющих общие стороны с каждым из оснований и называемых боковыми гранями призмы. Стороны боковых граней называются боковыми ребрами призмы.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 dirty="0"/>
              <a:t>	Призма называется </a:t>
            </a:r>
            <a:r>
              <a:rPr lang="en-US" altLang="ru-RU" sz="2200" i="1" dirty="0">
                <a:solidFill>
                  <a:srgbClr val="FF3300"/>
                </a:solidFill>
              </a:rPr>
              <a:t>n</a:t>
            </a:r>
            <a:r>
              <a:rPr lang="ru-RU" altLang="ru-RU" sz="2200" dirty="0">
                <a:solidFill>
                  <a:srgbClr val="FF3300"/>
                </a:solidFill>
              </a:rPr>
              <a:t>-угольной</a:t>
            </a:r>
            <a:r>
              <a:rPr lang="ru-RU" altLang="ru-RU" sz="2200" dirty="0"/>
              <a:t>, если ее основаниями являются </a:t>
            </a:r>
            <a:r>
              <a:rPr lang="en-US" altLang="ru-RU" sz="2200" i="1" dirty="0"/>
              <a:t>n</a:t>
            </a:r>
            <a:r>
              <a:rPr lang="ru-RU" altLang="ru-RU" sz="2200" dirty="0"/>
              <a:t>-угольники.</a:t>
            </a:r>
          </a:p>
        </p:txBody>
      </p:sp>
      <p:pic>
        <p:nvPicPr>
          <p:cNvPr id="3089" name="Picture 17">
            <a:extLst>
              <a:ext uri="{FF2B5EF4-FFF2-40B4-BE49-F238E27FC236}">
                <a16:creationId xmlns:a16="http://schemas.microsoft.com/office/drawing/2014/main" id="{2EAEAAC5-997D-4EAF-AEA3-5354D47FC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3429000" cy="245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1" name="Text Box 19">
            <a:extLst>
              <a:ext uri="{FF2B5EF4-FFF2-40B4-BE49-F238E27FC236}">
                <a16:creationId xmlns:a16="http://schemas.microsoft.com/office/drawing/2014/main" id="{8E6BA49F-D040-4871-9F68-CE2268E8E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91113"/>
            <a:ext cx="90678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На рисунке изображена четырехугольная призма. </a:t>
            </a:r>
            <a:r>
              <a:rPr lang="en-US" altLang="ru-RU" sz="2200" i="1" dirty="0"/>
              <a:t>ABCD</a:t>
            </a:r>
            <a:r>
              <a:rPr lang="ru-RU" altLang="ru-RU" sz="2200" dirty="0"/>
              <a:t> и</a:t>
            </a:r>
            <a:r>
              <a:rPr lang="en-US" altLang="ru-RU" sz="2200" dirty="0"/>
              <a:t> 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B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C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D</a:t>
            </a:r>
            <a:r>
              <a:rPr lang="en-US" altLang="ru-RU" sz="2200" baseline="-25000" dirty="0"/>
              <a:t>1 </a:t>
            </a:r>
            <a:r>
              <a:rPr lang="en-US" altLang="ru-RU" sz="2200" dirty="0"/>
              <a:t>– </a:t>
            </a:r>
            <a:r>
              <a:rPr lang="ru-RU" altLang="ru-RU" sz="2200" dirty="0"/>
              <a:t>равные четырехугольники с соответственно параллельными сторонами. Соответствующие вершины этих четырехугольников соединены отрезками. Некоторые из полученных отрезков, изображающих невидимые ребра призмы, проведены пунктиром.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>
            <a:extLst>
              <a:ext uri="{FF2B5EF4-FFF2-40B4-BE49-F238E27FC236}">
                <a16:creationId xmlns:a16="http://schemas.microsoft.com/office/drawing/2014/main" id="{EE223927-81C7-4EAA-B56C-A5018E604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ПРЯМАЯ ПРИЗМА</a:t>
            </a:r>
          </a:p>
        </p:txBody>
      </p:sp>
      <p:sp>
        <p:nvSpPr>
          <p:cNvPr id="71684" name="Text Box 1028">
            <a:extLst>
              <a:ext uri="{FF2B5EF4-FFF2-40B4-BE49-F238E27FC236}">
                <a16:creationId xmlns:a16="http://schemas.microsoft.com/office/drawing/2014/main" id="{CEBB885B-859F-40F1-B655-1558D4C29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Призма называется </a:t>
            </a:r>
            <a:r>
              <a:rPr lang="ru-RU" altLang="ru-RU" dirty="0">
                <a:solidFill>
                  <a:srgbClr val="FF3300"/>
                </a:solidFill>
              </a:rPr>
              <a:t>прямой</a:t>
            </a:r>
            <a:r>
              <a:rPr lang="ru-RU" altLang="ru-RU" dirty="0"/>
              <a:t>, если её боковые грани – прямоугольники.</a:t>
            </a:r>
          </a:p>
        </p:txBody>
      </p:sp>
      <p:sp>
        <p:nvSpPr>
          <p:cNvPr id="71685" name="Text Box 1029">
            <a:extLst>
              <a:ext uri="{FF2B5EF4-FFF2-40B4-BE49-F238E27FC236}">
                <a16:creationId xmlns:a16="http://schemas.microsoft.com/office/drawing/2014/main" id="{80312BF7-4AC0-4EAC-B996-588675496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 изображена прямая треугольная призма,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– прямоугольник. </a:t>
            </a:r>
          </a:p>
        </p:txBody>
      </p:sp>
      <p:pic>
        <p:nvPicPr>
          <p:cNvPr id="71686" name="Picture 1030">
            <a:extLst>
              <a:ext uri="{FF2B5EF4-FFF2-40B4-BE49-F238E27FC236}">
                <a16:creationId xmlns:a16="http://schemas.microsoft.com/office/drawing/2014/main" id="{153BA293-6CE8-4CE3-AFCD-7AEE2F139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264001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074">
            <a:extLst>
              <a:ext uri="{FF2B5EF4-FFF2-40B4-BE49-F238E27FC236}">
                <a16:creationId xmlns:a16="http://schemas.microsoft.com/office/drawing/2014/main" id="{3C9B06D4-DB68-4324-B4FD-5EB458070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ПРАВИЛЬНАЯ ПРИЗМА</a:t>
            </a:r>
          </a:p>
        </p:txBody>
      </p:sp>
      <p:sp>
        <p:nvSpPr>
          <p:cNvPr id="73732" name="Text Box 3076">
            <a:extLst>
              <a:ext uri="{FF2B5EF4-FFF2-40B4-BE49-F238E27FC236}">
                <a16:creationId xmlns:a16="http://schemas.microsoft.com/office/drawing/2014/main" id="{F4602188-E808-40A8-B8BE-C490B0022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Прямая призма называется </a:t>
            </a:r>
            <a:r>
              <a:rPr lang="ru-RU" altLang="ru-RU" dirty="0">
                <a:solidFill>
                  <a:srgbClr val="FF3300"/>
                </a:solidFill>
              </a:rPr>
              <a:t>правильной</a:t>
            </a:r>
            <a:r>
              <a:rPr lang="ru-RU" altLang="ru-RU" dirty="0"/>
              <a:t>, если её основания – правильные многоугольники.</a:t>
            </a:r>
          </a:p>
        </p:txBody>
      </p:sp>
      <p:pic>
        <p:nvPicPr>
          <p:cNvPr id="73734" name="Picture 3078">
            <a:extLst>
              <a:ext uri="{FF2B5EF4-FFF2-40B4-BE49-F238E27FC236}">
                <a16:creationId xmlns:a16="http://schemas.microsoft.com/office/drawing/2014/main" id="{EC58EC29-04FB-4B24-80FC-A3F92490B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0"/>
            <a:ext cx="2757488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5" name="Text Box 3079">
            <a:extLst>
              <a:ext uri="{FF2B5EF4-FFF2-40B4-BE49-F238E27FC236}">
                <a16:creationId xmlns:a16="http://schemas.microsoft.com/office/drawing/2014/main" id="{8A8666AF-83D9-43D5-8CF6-69E199B1E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6482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 изображена правильная шестиугольная призма. Ее основания изображаются шестиугольниками, противоположные стороны которых равны и параллельны. Боковые грани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DEE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изображаются прямоугольниками.</a:t>
            </a:r>
            <a:endParaRPr lang="ru-RU" altLang="ru-RU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074">
            <a:extLst>
              <a:ext uri="{FF2B5EF4-FFF2-40B4-BE49-F238E27FC236}">
                <a16:creationId xmlns:a16="http://schemas.microsoft.com/office/drawing/2014/main" id="{78A53DCF-25C4-4C52-AC8F-CD94E1F1D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ПИРАМИДА</a:t>
            </a:r>
          </a:p>
        </p:txBody>
      </p:sp>
      <p:sp>
        <p:nvSpPr>
          <p:cNvPr id="75779" name="Text Box 3075">
            <a:extLst>
              <a:ext uri="{FF2B5EF4-FFF2-40B4-BE49-F238E27FC236}">
                <a16:creationId xmlns:a16="http://schemas.microsoft.com/office/drawing/2014/main" id="{695E687C-59F0-4871-9B2E-C8B66A17E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297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Пирамидой</a:t>
            </a:r>
            <a:r>
              <a:rPr lang="ru-RU" altLang="ru-RU" sz="2200" dirty="0"/>
              <a:t> называется многогранник, поверхность которого состоит из многоугольника, называемого основанием пирамиды, и треугольников с общей вершиной, называемых боковыми гранями пирамиды. Стороны боковых граней называются боковыми ребрами пирамиды. Общая вершина боковых граней называется вершиной пирамиды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 dirty="0"/>
              <a:t>	Пирамида называется </a:t>
            </a:r>
            <a:r>
              <a:rPr lang="en-US" altLang="ru-RU" sz="2200" i="1" dirty="0">
                <a:solidFill>
                  <a:srgbClr val="FF3300"/>
                </a:solidFill>
              </a:rPr>
              <a:t>n</a:t>
            </a:r>
            <a:r>
              <a:rPr lang="ru-RU" altLang="ru-RU" sz="2200" dirty="0">
                <a:solidFill>
                  <a:srgbClr val="FF3300"/>
                </a:solidFill>
              </a:rPr>
              <a:t>-угольной</a:t>
            </a:r>
            <a:r>
              <a:rPr lang="ru-RU" altLang="ru-RU" sz="2200" dirty="0"/>
              <a:t>, если ее основанием является </a:t>
            </a:r>
            <a:r>
              <a:rPr lang="en-US" altLang="ru-RU" sz="2200" i="1" dirty="0"/>
              <a:t>n</a:t>
            </a:r>
            <a:r>
              <a:rPr lang="ru-RU" altLang="ru-RU" sz="2200" dirty="0"/>
              <a:t>-угольник.</a:t>
            </a:r>
          </a:p>
        </p:txBody>
      </p:sp>
      <p:sp>
        <p:nvSpPr>
          <p:cNvPr id="75781" name="Text Box 3077">
            <a:extLst>
              <a:ext uri="{FF2B5EF4-FFF2-40B4-BE49-F238E27FC236}">
                <a16:creationId xmlns:a16="http://schemas.microsoft.com/office/drawing/2014/main" id="{A5E626BB-BA97-457C-B736-94D9FDA33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62600"/>
            <a:ext cx="906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На рисунке изображена четырехугольная пирамида. Четырехугольник </a:t>
            </a:r>
            <a:r>
              <a:rPr lang="en-US" altLang="ru-RU" sz="2200" i="1" dirty="0"/>
              <a:t>ABCD</a:t>
            </a:r>
            <a:r>
              <a:rPr lang="ru-RU" altLang="ru-RU" sz="2200" dirty="0"/>
              <a:t> </a:t>
            </a:r>
            <a:r>
              <a:rPr lang="en-US" altLang="ru-RU" sz="2200" baseline="-25000" dirty="0"/>
              <a:t> </a:t>
            </a:r>
            <a:r>
              <a:rPr lang="en-US" altLang="ru-RU" sz="2200" dirty="0"/>
              <a:t>– </a:t>
            </a:r>
            <a:r>
              <a:rPr lang="ru-RU" altLang="ru-RU" sz="2200" dirty="0"/>
              <a:t>основание, </a:t>
            </a:r>
            <a:r>
              <a:rPr lang="en-US" altLang="ru-RU" sz="2200" i="1" dirty="0"/>
              <a:t>S </a:t>
            </a:r>
            <a:r>
              <a:rPr lang="ru-RU" altLang="ru-RU" sz="2200" dirty="0"/>
              <a:t>– вершина пирамиды.</a:t>
            </a:r>
          </a:p>
        </p:txBody>
      </p:sp>
      <p:pic>
        <p:nvPicPr>
          <p:cNvPr id="75782" name="Picture 3078">
            <a:extLst>
              <a:ext uri="{FF2B5EF4-FFF2-40B4-BE49-F238E27FC236}">
                <a16:creationId xmlns:a16="http://schemas.microsoft.com/office/drawing/2014/main" id="{949CF4D2-0E09-4DD9-808C-1A6E8CD7C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048000"/>
            <a:ext cx="2757488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6D1054E-4189-4AEB-913B-1880B0D17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ПРАВИЛЬНАЯ ПИРАМИДА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A9B0631D-E5D7-4C04-A7CB-C028B8388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Пирамида называется </a:t>
            </a:r>
            <a:r>
              <a:rPr lang="ru-RU" altLang="ru-RU" dirty="0">
                <a:solidFill>
                  <a:srgbClr val="FF3300"/>
                </a:solidFill>
              </a:rPr>
              <a:t>правильной</a:t>
            </a:r>
            <a:r>
              <a:rPr lang="ru-RU" altLang="ru-RU" dirty="0"/>
              <a:t>, если её основание – правильный многоугольник и все боковые ребра равны.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E0F8480E-6F88-4432-B19E-2910C151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2672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рисунках изображены правильная четырехугольная и правильная шестиугольная пирамиды. Их основания изображаются соответственно параллелограммом и шестиугольником, противоположные стороны которого равны и параллельны. </a:t>
            </a:r>
            <a:endParaRPr lang="ru-RU" altLang="ru-RU" baseline="-25000" dirty="0"/>
          </a:p>
        </p:txBody>
      </p:sp>
      <p:pic>
        <p:nvPicPr>
          <p:cNvPr id="4112" name="Picture 16">
            <a:extLst>
              <a:ext uri="{FF2B5EF4-FFF2-40B4-BE49-F238E27FC236}">
                <a16:creationId xmlns:a16="http://schemas.microsoft.com/office/drawing/2014/main" id="{8159CB63-B6D6-402E-BCBD-790E8736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2917825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>
            <a:extLst>
              <a:ext uri="{FF2B5EF4-FFF2-40B4-BE49-F238E27FC236}">
                <a16:creationId xmlns:a16="http://schemas.microsoft.com/office/drawing/2014/main" id="{393879F0-20F3-4D45-9032-8D7E842F9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3484563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1745</Words>
  <Application>Microsoft Office PowerPoint</Application>
  <PresentationFormat>Экран (4:3)</PresentationFormat>
  <Paragraphs>230</Paragraphs>
  <Slides>38</Slides>
  <Notes>38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Times New Roman</vt:lpstr>
      <vt:lpstr>Оформление по умолчанию</vt:lpstr>
      <vt:lpstr>Точечный рисунок</vt:lpstr>
      <vt:lpstr>MathType 5.0 Equation</vt:lpstr>
      <vt:lpstr>Фигуры в пространстве</vt:lpstr>
      <vt:lpstr>МНОГОГРАННИКИ</vt:lpstr>
      <vt:lpstr>КУБ</vt:lpstr>
      <vt:lpstr>ПАРАЛЛЕЛЕПИПЕД</vt:lpstr>
      <vt:lpstr>ПРИЗМА</vt:lpstr>
      <vt:lpstr>ПРЯМАЯ ПРИЗМА</vt:lpstr>
      <vt:lpstr>ПРАВИЛЬНАЯ ПРИЗМА</vt:lpstr>
      <vt:lpstr>ПИРАМИДА</vt:lpstr>
      <vt:lpstr>ПРАВИЛЬНАЯ ПИРАМИДА</vt:lpstr>
      <vt:lpstr>ПРАВИЛЬНЫЕ МНОГОГРАННИКИ</vt:lpstr>
      <vt:lpstr>КРУГЛЫЕ ТЕЛА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15</vt:lpstr>
      <vt:lpstr>Упражнение 26</vt:lpstr>
      <vt:lpstr>Упражнение 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ПАРАЛЛЕЛЕПИПЕД</dc:title>
  <dc:creator>*</dc:creator>
  <cp:lastModifiedBy>Смирнов Владимир Алексеевич</cp:lastModifiedBy>
  <cp:revision>39</cp:revision>
  <dcterms:created xsi:type="dcterms:W3CDTF">2006-09-17T07:14:52Z</dcterms:created>
  <dcterms:modified xsi:type="dcterms:W3CDTF">2021-07-15T03:07:54Z</dcterms:modified>
</cp:coreProperties>
</file>