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4" r:id="rId2"/>
    <p:sldId id="307" r:id="rId3"/>
    <p:sldId id="295" r:id="rId4"/>
    <p:sldId id="258" r:id="rId5"/>
    <p:sldId id="297" r:id="rId6"/>
    <p:sldId id="296" r:id="rId7"/>
    <p:sldId id="301" r:id="rId8"/>
    <p:sldId id="302" r:id="rId9"/>
    <p:sldId id="303" r:id="rId10"/>
    <p:sldId id="304" r:id="rId11"/>
    <p:sldId id="306" r:id="rId12"/>
    <p:sldId id="300" r:id="rId13"/>
    <p:sldId id="261" r:id="rId14"/>
    <p:sldId id="262" r:id="rId15"/>
    <p:sldId id="298" r:id="rId16"/>
    <p:sldId id="263" r:id="rId17"/>
    <p:sldId id="264" r:id="rId18"/>
    <p:sldId id="265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9" autoAdjust="0"/>
    <p:restoredTop sz="90929"/>
  </p:normalViewPr>
  <p:slideViewPr>
    <p:cSldViewPr>
      <p:cViewPr varScale="1">
        <p:scale>
          <a:sx n="97" d="100"/>
          <a:sy n="97" d="100"/>
        </p:scale>
        <p:origin x="3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3143523-80E5-48B5-A93D-9A098CD096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6703F41-96B0-445B-8F69-C1AC77CD086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2CC4D336-85EF-49FD-B562-BFE099E4E869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FD596E51-61DF-4A24-A7A2-64B59E8D0A2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BD88740F-F97A-44E4-A658-85D19E5FE89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8886F467-E5A1-473F-9C52-DAE3866FE6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9ADD8D-04FC-459B-805E-0EDD53C55AD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1485ACC5-094C-478B-B34D-EEBB945BE2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10AD494C-521C-44B3-9F8A-D0B706BD56D9}" type="slidenum">
              <a:rPr lang="ru-RU" altLang="ru-RU" sz="1200"/>
              <a:pPr algn="r" eaLnBrk="1" hangingPunct="1"/>
              <a:t>1</a:t>
            </a:fld>
            <a:endParaRPr lang="ru-RU" altLang="ru-RU" sz="1200"/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3D43C2C6-04FD-4D33-907B-8B7D32D8D3D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 cap="flat"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10185052-138F-4CEE-9BCF-F3912571027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ru-RU" altLang="ru-RU" sz="1400"/>
              <a:t>В режиме слайдов рисунки и формулировки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>
            <a:extLst>
              <a:ext uri="{FF2B5EF4-FFF2-40B4-BE49-F238E27FC236}">
                <a16:creationId xmlns:a16="http://schemas.microsoft.com/office/drawing/2014/main" id="{94A9B5AA-EC53-4031-91AC-258898D8F78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8B58B996-D84A-4368-B9F7-DB29B21F121F}" type="slidenum">
              <a:rPr lang="ru-RU" altLang="ru-RU" sz="1200"/>
              <a:pPr algn="r" eaLnBrk="1" hangingPunct="1"/>
              <a:t>10</a:t>
            </a:fld>
            <a:endParaRPr lang="ru-RU" altLang="ru-RU" sz="1200"/>
          </a:p>
        </p:txBody>
      </p:sp>
      <p:sp>
        <p:nvSpPr>
          <p:cNvPr id="117763" name="Rectangle 2">
            <a:extLst>
              <a:ext uri="{FF2B5EF4-FFF2-40B4-BE49-F238E27FC236}">
                <a16:creationId xmlns:a16="http://schemas.microsoft.com/office/drawing/2014/main" id="{813D750F-6FEE-4A0B-8E5E-249F40CF9AB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4" name="Rectangle 3">
            <a:extLst>
              <a:ext uri="{FF2B5EF4-FFF2-40B4-BE49-F238E27FC236}">
                <a16:creationId xmlns:a16="http://schemas.microsoft.com/office/drawing/2014/main" id="{4DAFD98B-9DEF-4B99-97D9-27F7B9DEC8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ответ появляется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>
            <a:extLst>
              <a:ext uri="{FF2B5EF4-FFF2-40B4-BE49-F238E27FC236}">
                <a16:creationId xmlns:a16="http://schemas.microsoft.com/office/drawing/2014/main" id="{FDA67905-22BA-480E-9D6D-97314FB7C59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4F8C0B9E-D1FA-4512-B3EE-2679B4C67AE0}" type="slidenum">
              <a:rPr lang="ru-RU" altLang="ru-RU" sz="1200"/>
              <a:pPr algn="r" eaLnBrk="1" hangingPunct="1"/>
              <a:t>11</a:t>
            </a:fld>
            <a:endParaRPr lang="ru-RU" altLang="ru-RU" sz="1200"/>
          </a:p>
        </p:txBody>
      </p:sp>
      <p:sp>
        <p:nvSpPr>
          <p:cNvPr id="123907" name="Rectangle 2">
            <a:extLst>
              <a:ext uri="{FF2B5EF4-FFF2-40B4-BE49-F238E27FC236}">
                <a16:creationId xmlns:a16="http://schemas.microsoft.com/office/drawing/2014/main" id="{11E0E19A-D413-44E3-BAF4-870EB42EBB3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8" name="Rectangle 3">
            <a:extLst>
              <a:ext uri="{FF2B5EF4-FFF2-40B4-BE49-F238E27FC236}">
                <a16:creationId xmlns:a16="http://schemas.microsoft.com/office/drawing/2014/main" id="{60EA4E7A-2F5D-468B-BA33-7DE7E458F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>
            <a:extLst>
              <a:ext uri="{FF2B5EF4-FFF2-40B4-BE49-F238E27FC236}">
                <a16:creationId xmlns:a16="http://schemas.microsoft.com/office/drawing/2014/main" id="{2D12DC5D-D1FC-4582-957F-05ACCCFAA50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46FF44AD-3F77-48A8-B20C-E12B9CCA1752}" type="slidenum">
              <a:rPr lang="ru-RU" altLang="ru-RU" sz="1200"/>
              <a:pPr algn="r" eaLnBrk="1" hangingPunct="1"/>
              <a:t>12</a:t>
            </a:fld>
            <a:endParaRPr lang="ru-RU" altLang="ru-RU" sz="1200"/>
          </a:p>
        </p:txBody>
      </p:sp>
      <p:sp>
        <p:nvSpPr>
          <p:cNvPr id="109571" name="Rectangle 2">
            <a:extLst>
              <a:ext uri="{FF2B5EF4-FFF2-40B4-BE49-F238E27FC236}">
                <a16:creationId xmlns:a16="http://schemas.microsoft.com/office/drawing/2014/main" id="{F9990F92-1B80-4F40-9048-C2BC616668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>
            <a:extLst>
              <a:ext uri="{FF2B5EF4-FFF2-40B4-BE49-F238E27FC236}">
                <a16:creationId xmlns:a16="http://schemas.microsoft.com/office/drawing/2014/main" id="{1776BADD-113B-4A07-870E-63F6FF0548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3CBFF6FB-38BF-4546-87D9-ADA23BE3DB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6385A37-1CAB-4659-BFFD-AA03FC667F71}" type="slidenum">
              <a:rPr lang="ru-RU" altLang="ru-RU" sz="1200"/>
              <a:pPr eaLnBrk="1" hangingPunct="1"/>
              <a:t>13</a:t>
            </a:fld>
            <a:endParaRPr lang="ru-RU" altLang="ru-RU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0B1BD39-3B20-4733-8D38-D98DD2BC12B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9D20142-6A6F-4864-B587-80E1535A6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95C9BB92-C931-4DF7-BED3-B78D203F3E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36034EA-145C-415B-9123-B93B4F255A7B}" type="slidenum">
              <a:rPr lang="ru-RU" altLang="ru-RU" sz="1200"/>
              <a:pPr eaLnBrk="1" hangingPunct="1"/>
              <a:t>14</a:t>
            </a:fld>
            <a:endParaRPr lang="ru-RU" altLang="ru-RU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9760B5B3-53D1-426F-95A2-75953D0BF06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52BBAD9A-E055-4EC1-A6D9-0CA19F524A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>
            <a:extLst>
              <a:ext uri="{FF2B5EF4-FFF2-40B4-BE49-F238E27FC236}">
                <a16:creationId xmlns:a16="http://schemas.microsoft.com/office/drawing/2014/main" id="{7788F039-F12A-4A4A-A224-995B2E6B3B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71141546-D454-4397-98A4-7CBA76B83159}" type="slidenum">
              <a:rPr lang="ru-RU" altLang="ru-RU" sz="1200"/>
              <a:pPr algn="r" eaLnBrk="1" hangingPunct="1"/>
              <a:t>15</a:t>
            </a:fld>
            <a:endParaRPr lang="ru-RU" altLang="ru-RU" sz="1200"/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D72D1BBA-02CA-4D0B-84D8-07276BDDD50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F84EF113-8176-47FF-A927-BCFA36287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59213EFD-CE1F-4D9D-84F1-F0B018059F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91DBFA7-CC48-4433-834D-F0918F49DCDD}" type="slidenum">
              <a:rPr lang="ru-RU" altLang="ru-RU" sz="1200"/>
              <a:pPr eaLnBrk="1" hangingPunct="1"/>
              <a:t>16</a:t>
            </a:fld>
            <a:endParaRPr lang="ru-RU" altLang="ru-RU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EC7066F-F253-4B0B-968F-9F30B8DC36B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B6E407A-BDA7-4B6C-9F63-25FD65CB3E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AEF72746-4580-4279-A672-3B3A019AF7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EEA015A-2608-4327-A0A6-1BA23B93A7C0}" type="slidenum">
              <a:rPr lang="ru-RU" altLang="ru-RU" sz="1200"/>
              <a:pPr eaLnBrk="1" hangingPunct="1"/>
              <a:t>17</a:t>
            </a:fld>
            <a:endParaRPr lang="ru-RU" altLang="ru-RU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7ADD9DB-AAD4-4296-9731-319A74CD483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276CB021-DB16-4650-B1BA-3D39A01130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DEA28B6-6A5C-48D3-8867-0E2FE9D627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52C3503-B2BA-4E24-97FC-D1587AF070C4}" type="slidenum">
              <a:rPr lang="ru-RU" altLang="ru-RU" sz="1200"/>
              <a:pPr eaLnBrk="1" hangingPunct="1"/>
              <a:t>18</a:t>
            </a:fld>
            <a:endParaRPr lang="ru-RU" altLang="ru-RU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6836C220-1EDF-448B-A5B6-DC4A7C5F6FD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A24C1715-6CEC-4C3D-8F4D-823325BF6C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1485ACC5-094C-478B-B34D-EEBB945BE2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10AD494C-521C-44B3-9F8A-D0B706BD56D9}" type="slidenum">
              <a:rPr lang="ru-RU" altLang="ru-RU" sz="1200"/>
              <a:pPr algn="r" eaLnBrk="1" hangingPunct="1"/>
              <a:t>2</a:t>
            </a:fld>
            <a:endParaRPr lang="ru-RU" altLang="ru-RU" sz="1200"/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3D43C2C6-04FD-4D33-907B-8B7D32D8D3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 cap="flat"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10185052-138F-4CEE-9BCF-F391257102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ru-RU" altLang="ru-RU" sz="1400"/>
              <a:t>В режиме слайдов рисунки и формулировки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04496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>
            <a:extLst>
              <a:ext uri="{FF2B5EF4-FFF2-40B4-BE49-F238E27FC236}">
                <a16:creationId xmlns:a16="http://schemas.microsoft.com/office/drawing/2014/main" id="{CEE82940-FCAC-4798-8160-CC4816A4D0D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09B74ADB-2CEB-41D1-8A96-93217C3492E1}" type="slidenum">
              <a:rPr lang="ru-RU" altLang="ru-RU" sz="1200"/>
              <a:pPr algn="r" eaLnBrk="1" hangingPunct="1"/>
              <a:t>3</a:t>
            </a:fld>
            <a:endParaRPr lang="ru-RU" altLang="ru-RU" sz="1200"/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BDAA6834-5B38-4801-8EBC-D411FF71E52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solidFill>
            <a:srgbClr val="FFFFFF"/>
          </a:solidFill>
          <a:ln w="12700" cap="flat"/>
        </p:spPr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89E55E4A-1B96-470E-A4F4-162E55EE156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ru-RU" altLang="ru-RU" sz="1400"/>
              <a:t>В режиме слайдов рисунки и формулировки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9987A802-94E3-4697-AF42-33329A048D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C06A61F-292E-4034-A2B6-CF5E10284FD8}" type="slidenum">
              <a:rPr lang="ru-RU" altLang="ru-RU" sz="1200"/>
              <a:pPr eaLnBrk="1" hangingPunct="1"/>
              <a:t>4</a:t>
            </a:fld>
            <a:endParaRPr lang="ru-RU" altLang="ru-RU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8D01DF6-F250-48AD-B8A7-08E67532A57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35043BC-677E-4004-BE9C-F361E2A98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C25FA424-B7A8-4D78-869B-5C2BD394F42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FF2F1C54-7A70-4732-B64A-10A752EEC23D}" type="slidenum">
              <a:rPr lang="ru-RU" altLang="ru-RU" sz="1200"/>
              <a:pPr algn="r" eaLnBrk="1" hangingPunct="1"/>
              <a:t>5</a:t>
            </a:fld>
            <a:endParaRPr lang="ru-RU" altLang="ru-RU" sz="1200"/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38F69633-8AD8-41E0-9404-8657D69E99C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255B82C6-F71A-422A-BC2D-93E8955D83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8B76EF1D-ECA8-4F21-BD10-22FF16C31BF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26210060-500F-4A8D-889F-26E06DCC26D1}" type="slidenum">
              <a:rPr lang="ru-RU" altLang="ru-RU" sz="1200"/>
              <a:pPr algn="r" eaLnBrk="1" hangingPunct="1"/>
              <a:t>6</a:t>
            </a:fld>
            <a:endParaRPr lang="ru-RU" altLang="ru-RU" sz="1200"/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1470F5D0-6932-450C-BDFB-0C788161D52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A3088D86-7930-4678-B441-A18368A9E0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:a16="http://schemas.microsoft.com/office/drawing/2014/main" id="{A242704C-911B-43CE-96C2-86EE84B7104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46EC2D93-D9FF-4F2B-8FFC-D0BD71957E02}" type="slidenum">
              <a:rPr lang="ru-RU" altLang="ru-RU" sz="1200"/>
              <a:pPr algn="r" eaLnBrk="1" hangingPunct="1"/>
              <a:t>7</a:t>
            </a:fld>
            <a:endParaRPr lang="ru-RU" altLang="ru-RU" sz="1200"/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2E75FD7C-31BA-485F-A6C6-AABC362C7BE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1F3B300F-46B8-4425-8FB3-16E61326B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ответ появляется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>
            <a:extLst>
              <a:ext uri="{FF2B5EF4-FFF2-40B4-BE49-F238E27FC236}">
                <a16:creationId xmlns:a16="http://schemas.microsoft.com/office/drawing/2014/main" id="{F40D4F1D-A4FA-4B90-9DE2-0ED46E6975B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1504CE5C-1868-4E8C-A98F-A35AA7555D86}" type="slidenum">
              <a:rPr lang="ru-RU" altLang="ru-RU" sz="1200"/>
              <a:pPr algn="r" eaLnBrk="1" hangingPunct="1"/>
              <a:t>8</a:t>
            </a:fld>
            <a:endParaRPr lang="ru-RU" altLang="ru-RU" sz="1200"/>
          </a:p>
        </p:txBody>
      </p:sp>
      <p:sp>
        <p:nvSpPr>
          <p:cNvPr id="113667" name="Rectangle 2">
            <a:extLst>
              <a:ext uri="{FF2B5EF4-FFF2-40B4-BE49-F238E27FC236}">
                <a16:creationId xmlns:a16="http://schemas.microsoft.com/office/drawing/2014/main" id="{07A75163-F794-4E26-982C-F1A64963085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8" name="Rectangle 3">
            <a:extLst>
              <a:ext uri="{FF2B5EF4-FFF2-40B4-BE49-F238E27FC236}">
                <a16:creationId xmlns:a16="http://schemas.microsoft.com/office/drawing/2014/main" id="{10A665F2-4CBD-4391-8178-8B6356833E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ответ появляется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>
            <a:extLst>
              <a:ext uri="{FF2B5EF4-FFF2-40B4-BE49-F238E27FC236}">
                <a16:creationId xmlns:a16="http://schemas.microsoft.com/office/drawing/2014/main" id="{47B998E3-2EC3-4B39-A60E-C27F6C27162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42B36F46-E208-4815-AB00-569F5A0D4F8E}" type="slidenum">
              <a:rPr lang="ru-RU" altLang="ru-RU" sz="1200"/>
              <a:pPr algn="r" eaLnBrk="1" hangingPunct="1"/>
              <a:t>9</a:t>
            </a:fld>
            <a:endParaRPr lang="ru-RU" altLang="ru-RU" sz="1200"/>
          </a:p>
        </p:txBody>
      </p:sp>
      <p:sp>
        <p:nvSpPr>
          <p:cNvPr id="115715" name="Rectangle 2">
            <a:extLst>
              <a:ext uri="{FF2B5EF4-FFF2-40B4-BE49-F238E27FC236}">
                <a16:creationId xmlns:a16="http://schemas.microsoft.com/office/drawing/2014/main" id="{BD7CB57F-DB2D-459D-9300-C2B6F4451A0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6" name="Rectangle 3">
            <a:extLst>
              <a:ext uri="{FF2B5EF4-FFF2-40B4-BE49-F238E27FC236}">
                <a16:creationId xmlns:a16="http://schemas.microsoft.com/office/drawing/2014/main" id="{B9EFAEFF-9ABD-4BC6-8050-6412A02DD7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ответ появляется после кликанья мышкой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A8E22B-43F0-4225-93A4-9B7895BF5F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5C7D79-0FE7-4910-AED9-052B54514C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B9398D-FC1F-49B6-B41C-2823603B89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01CE90-A298-479F-B984-7A2FBF7BF8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7009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053661-4429-4041-AF47-FDEF5DE355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6E9216-C171-497F-8CAB-A993C56AA1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A1AA5C4-9A33-4FE0-A408-A9DB8B9D9B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13E7A-1B9E-4602-A004-32C81EADEA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5958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DA9902-6D1E-40BA-911B-411E66453E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1BC289-52C7-4AE9-8A6A-3B764A9FA4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0460DE-57C9-42E4-AF21-1071471E1E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C49BE8-4729-4E91-A5C4-53A60ECE27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0330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D5C9AD-5614-402C-B763-E73BE0FCDB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7648CB-9FFB-4D42-8EA5-7F5B9870E4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78F77A-3DB2-415E-9BBA-B3786FEEF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49E54B-E58A-41EF-B38B-080CCA78DC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8001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D4E48B-C932-41D9-86F8-FA324D5804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F3BB39-5E8D-47D6-9A1A-1D4E455DC6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439A2E-E240-461F-8F7F-C5CA094D0E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512218-F7EC-4D31-A192-C1C2684A9D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696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A9BEC8-ADD7-440B-A5D4-6A973DDCF5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ED8D74-3CA6-4BBB-B698-0013F4340F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47B523-FC4E-4AF4-9B24-386452A71B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E9C0F4-5A70-4DF6-87BF-65814F79D2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6506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9F4D0E5-AA4A-4E7F-AEE7-899BC50EC2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7857CDE-FC88-4066-9830-AAAC3E1965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482C796-301B-4E8F-A967-7B9A7625F1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C303D5-3BCC-4D31-B7BF-18414DF6E2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487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892EDB5-E874-466B-8950-BFF5B49D60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5F9B516-7026-4FF9-8A06-B884A2AD32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46643D7-4470-4462-A735-263B607B55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6B8271-4883-421F-9E00-F54643F5DB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2588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A1AF527-758B-49C5-A680-96FCDAA99D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F7ACCD1-AFEF-4383-BCF7-F5E4D35E74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822EBB6-CD5D-4DC7-AE22-49EEE75DB0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9BF0CE-3E1B-4516-B792-C173D73266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2877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7C4C00-4694-499C-BB5A-C17654EFC3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4BB4D0-57B6-4DA4-B825-32202E56B4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6D244A-8B5F-4C02-9C95-1640D6B9EF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0B401A-24D7-42AB-A29D-02C5C4CDF2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0073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A3929E-5900-49D4-BA30-0105C23630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27CB15-8E64-43E9-9263-986D901A01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59814F-0354-4F98-9A5B-DE2E17BD69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2EFD88-C0B7-41FC-A516-E3CF9B9546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8602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2E01823-8055-4FDA-98B4-08472DA541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CEB225F-0C54-4E30-A2B2-911CD10868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EADB416-C838-410C-962E-5A631CFADE0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7AD9A0B-EAF0-46A6-AB1A-429AAB4ACC8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F2A03C-A581-4E23-87AB-5AF1C863012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C005C99-FFDF-4E8F-B60D-79AAE0C9BA0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28AA7C34-95A8-4559-B10C-4C7EA17F00A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35596" y="1556792"/>
            <a:ext cx="7272808" cy="2844552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ru-RU" altLang="ru-RU" dirty="0">
                <a:solidFill>
                  <a:srgbClr val="FF3300"/>
                </a:solidFill>
              </a:rPr>
              <a:t>Основные понятия стереометрии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7893B394-D018-47A7-AF1F-04AC84A522C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Упражнение</a:t>
            </a:r>
            <a:r>
              <a:rPr lang="en-US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>
                <a:solidFill>
                  <a:srgbClr val="FF3300"/>
                </a:solidFill>
              </a:rPr>
              <a:t>5</a:t>
            </a:r>
            <a:endParaRPr lang="en-US" altLang="ru-RU" sz="2800">
              <a:solidFill>
                <a:srgbClr val="FF3300"/>
              </a:solidFill>
            </a:endParaRPr>
          </a:p>
        </p:txBody>
      </p:sp>
      <p:sp>
        <p:nvSpPr>
          <p:cNvPr id="116739" name="Text Box 3">
            <a:extLst>
              <a:ext uri="{FF2B5EF4-FFF2-40B4-BE49-F238E27FC236}">
                <a16:creationId xmlns:a16="http://schemas.microsoft.com/office/drawing/2014/main" id="{BD9E74FF-18FD-4DDE-9D55-BFE1F67B4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90600"/>
            <a:ext cx="8382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Верно ли, что через любые две прямые проходит плоскость?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3778BE77-3719-4AE6-862D-3BF90FA08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20040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742861C0-6900-491D-9A4C-2D6BC177195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</a:t>
            </a:r>
            <a:r>
              <a:rPr lang="en-US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>
                <a:solidFill>
                  <a:srgbClr val="FF3300"/>
                </a:solidFill>
              </a:rPr>
              <a:t>6</a:t>
            </a:r>
            <a:endParaRPr lang="en-US" altLang="ru-RU" sz="2800">
              <a:solidFill>
                <a:srgbClr val="FF3300"/>
              </a:solidFill>
            </a:endParaRPr>
          </a:p>
        </p:txBody>
      </p:sp>
      <p:sp>
        <p:nvSpPr>
          <p:cNvPr id="122883" name="Text Box 3">
            <a:extLst>
              <a:ext uri="{FF2B5EF4-FFF2-40B4-BE49-F238E27FC236}">
                <a16:creationId xmlns:a16="http://schemas.microsoft.com/office/drawing/2014/main" id="{3E87E8B8-81DC-4E5E-ABDD-0E2761A88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4400"/>
            <a:ext cx="8610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плоскостей проходит через три точки пространства?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828FAF6A-B6D8-4E95-AF14-0400DB379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2514600"/>
            <a:ext cx="843528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Одна, если три точки не принадлежат одной прямой; бесконечно много в противном случае.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1216F404-73D5-4D23-92C9-C9B227F65E5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04800"/>
            <a:ext cx="7772400" cy="5334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</a:t>
            </a:r>
            <a:r>
              <a:rPr lang="en-US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108547" name="Text Box 3">
            <a:extLst>
              <a:ext uri="{FF2B5EF4-FFF2-40B4-BE49-F238E27FC236}">
                <a16:creationId xmlns:a16="http://schemas.microsoft.com/office/drawing/2014/main" id="{ED30190B-B386-41E5-99B5-E82C6F166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8610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общих точек могут иметь две плоскости?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A0B515AB-E726-4E74-9638-299522E4E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971800"/>
            <a:ext cx="7772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Ни одной, или бесконечно много.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6FB80E5-6B95-4EFB-83C2-264852EAE0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5334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</a:t>
            </a:r>
            <a:r>
              <a:rPr lang="en-US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C29AE2F1-7289-47A1-8DC3-1512B7B52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86106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Верно ли утверждение</a:t>
            </a:r>
            <a:r>
              <a:rPr lang="ru-RU" altLang="ru-RU" sz="2800" dirty="0"/>
              <a:t> о том</a:t>
            </a:r>
            <a:r>
              <a:rPr lang="ru-RU" altLang="ru-RU" sz="2800" dirty="0">
                <a:cs typeface="Times New Roman" panose="02020603050405020304" pitchFamily="18" charset="0"/>
              </a:rPr>
              <a:t>, что всякие: а) три точки; б) четыре точки пространства принадлежат одной плоскости?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9D3A3A20-4E1E-4095-AB8D-9A42FD3D6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971800"/>
            <a:ext cx="7772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а) Да; б) 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B3E8F2F-CD73-4D6F-8BF8-117A60F59C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</a:t>
            </a:r>
            <a:r>
              <a:rPr lang="en-US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>
                <a:solidFill>
                  <a:srgbClr val="FF3300"/>
                </a:solidFill>
              </a:rPr>
              <a:t>9</a:t>
            </a:r>
            <a:endParaRPr lang="en-US" altLang="ru-RU" sz="2800">
              <a:solidFill>
                <a:srgbClr val="FF3300"/>
              </a:solidFill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5333368D-0791-4576-94E4-15E041357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14400"/>
            <a:ext cx="88392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пространстве даны четыре точки, не принадлежащие одной плоскости. Сколько плоскостей проходит через различные тройки из этих точек? 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D437814D-4B92-48F6-90FA-B41B7800B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895600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/>
              <a:t>4</a:t>
            </a:r>
            <a:r>
              <a:rPr lang="ru-RU" altLang="ru-RU" sz="2800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B027CD24-5BE6-4678-A606-A419306813F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</a:t>
            </a:r>
            <a:r>
              <a:rPr lang="en-US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>
                <a:solidFill>
                  <a:srgbClr val="FF3300"/>
                </a:solidFill>
              </a:rPr>
              <a:t>10</a:t>
            </a:r>
            <a:endParaRPr lang="en-US" altLang="ru-RU" sz="2800">
              <a:solidFill>
                <a:srgbClr val="FF3300"/>
              </a:solidFill>
            </a:endParaRPr>
          </a:p>
        </p:txBody>
      </p:sp>
      <p:sp>
        <p:nvSpPr>
          <p:cNvPr id="104451" name="Text Box 3">
            <a:extLst>
              <a:ext uri="{FF2B5EF4-FFF2-40B4-BE49-F238E27FC236}">
                <a16:creationId xmlns:a16="http://schemas.microsoft.com/office/drawing/2014/main" id="{0B42E267-D7E3-4CF3-8D0F-AF086D04C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83820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Верно ли, что если окружность имеет с плоскостью две общие точки, то окружность лежит в этой плоскости?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BF0E7CB8-6FEE-4B9B-9743-2BAA83480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895600"/>
            <a:ext cx="2133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>
            <a:extLst>
              <a:ext uri="{FF2B5EF4-FFF2-40B4-BE49-F238E27FC236}">
                <a16:creationId xmlns:a16="http://schemas.microsoft.com/office/drawing/2014/main" id="{AFACB717-6721-4242-AD6C-2FF707826C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</a:t>
            </a:r>
            <a:r>
              <a:rPr lang="en-US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>
                <a:solidFill>
                  <a:srgbClr val="FF3300"/>
                </a:solidFill>
              </a:rPr>
              <a:t>11</a:t>
            </a: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5B005C8A-F187-4C39-ABAA-F473FEF7CB30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5410200"/>
            <a:ext cx="2819400" cy="457200"/>
            <a:chOff x="576" y="3360"/>
            <a:chExt cx="1776" cy="288"/>
          </a:xfrm>
        </p:grpSpPr>
        <p:sp>
          <p:nvSpPr>
            <p:cNvPr id="1033" name="Text Box 4">
              <a:extLst>
                <a:ext uri="{FF2B5EF4-FFF2-40B4-BE49-F238E27FC236}">
                  <a16:creationId xmlns:a16="http://schemas.microsoft.com/office/drawing/2014/main" id="{91AD1214-B537-499E-B3C8-673D197BEC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360"/>
              <a:ext cx="17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  <a:cs typeface="Times New Roman" panose="02020603050405020304" pitchFamily="18" charset="0"/>
                </a:rPr>
                <a:t>Ответ:           </a:t>
              </a:r>
              <a:r>
                <a:rPr lang="ru-RU" altLang="ru-RU">
                  <a:solidFill>
                    <a:srgbClr val="FF3300"/>
                  </a:solidFill>
                  <a:latin typeface="Times New Roman Cyr" panose="02020603050405020304" pitchFamily="18" charset="0"/>
                </a:rPr>
                <a:t>.</a:t>
              </a:r>
            </a:p>
          </p:txBody>
        </p:sp>
        <p:graphicFrame>
          <p:nvGraphicFramePr>
            <p:cNvPr id="1027" name="Object 5">
              <a:extLst>
                <a:ext uri="{FF2B5EF4-FFF2-40B4-BE49-F238E27FC236}">
                  <a16:creationId xmlns:a16="http://schemas.microsoft.com/office/drawing/2014/main" id="{D27C6EB2-7AA6-4A69-879D-C485BE49C85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00" y="3408"/>
            <a:ext cx="488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774360" imgH="342720" progId="Equation.DSMT4">
                    <p:embed/>
                  </p:oleObj>
                </mc:Choice>
                <mc:Fallback>
                  <p:oleObj name="Equation" r:id="rId3" imgW="774360" imgH="34272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3408"/>
                          <a:ext cx="488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31" name="Text Box 7">
            <a:extLst>
              <a:ext uri="{FF2B5EF4-FFF2-40B4-BE49-F238E27FC236}">
                <a16:creationId xmlns:a16="http://schemas.microsoft.com/office/drawing/2014/main" id="{C88BDDF8-30CA-4F3D-ABDA-A3C4E28FA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924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Определите по рисунку плоскостям каких фигур принадлежит точка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 плоскости    </a:t>
            </a:r>
            <a:r>
              <a:rPr lang="ru-RU" altLang="ru-RU" dirty="0">
                <a:latin typeface="Times New Roman Cyr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dirty="0">
              <a:latin typeface="Times New Roman Cyr" panose="02020603050405020304" pitchFamily="18" charset="0"/>
            </a:endParaRPr>
          </a:p>
        </p:txBody>
      </p:sp>
      <p:graphicFrame>
        <p:nvGraphicFramePr>
          <p:cNvPr id="1026" name="Object 8">
            <a:extLst>
              <a:ext uri="{FF2B5EF4-FFF2-40B4-BE49-F238E27FC236}">
                <a16:creationId xmlns:a16="http://schemas.microsoft.com/office/drawing/2014/main" id="{0B0FEE75-515F-45E2-9F11-2FC8F3B04F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00600" y="1905000"/>
          <a:ext cx="2286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8600" imgH="215640" progId="Equation.DSMT4">
                  <p:embed/>
                </p:oleObj>
              </mc:Choice>
              <mc:Fallback>
                <p:oleObj name="Equation" r:id="rId5" imgW="228600" imgH="215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905000"/>
                        <a:ext cx="2286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2" name="Picture 9">
            <a:extLst>
              <a:ext uri="{FF2B5EF4-FFF2-40B4-BE49-F238E27FC236}">
                <a16:creationId xmlns:a16="http://schemas.microsoft.com/office/drawing/2014/main" id="{189E2CAD-D442-4773-8277-7AF6C5D0F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743200"/>
            <a:ext cx="5438775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Rectangle 2">
            <a:extLst>
              <a:ext uri="{FF2B5EF4-FFF2-40B4-BE49-F238E27FC236}">
                <a16:creationId xmlns:a16="http://schemas.microsoft.com/office/drawing/2014/main" id="{920370BC-FBD3-4781-8AF1-7BE558CE48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5334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</a:t>
            </a:r>
            <a:r>
              <a:rPr lang="en-US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>
                <a:solidFill>
                  <a:srgbClr val="FF3300"/>
                </a:solidFill>
              </a:rPr>
              <a:t>12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B8979A08-7AD9-4D54-B6AB-F22F99594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91200"/>
            <a:ext cx="838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dirty="0">
                <a:cs typeface="Times New Roman" panose="02020603050405020304" pitchFamily="18" charset="0"/>
              </a:rPr>
              <a:t>а) Точки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должны принадлежать одной прямой;  б) точки </a:t>
            </a:r>
            <a:r>
              <a:rPr lang="en-US" altLang="ru-RU" i="1" dirty="0">
                <a:cs typeface="Times New Roman" panose="02020603050405020304" pitchFamily="18" charset="0"/>
              </a:rPr>
              <a:t>K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L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 должны принадлежать одной прямой.</a:t>
            </a:r>
          </a:p>
        </p:txBody>
      </p:sp>
      <p:sp>
        <p:nvSpPr>
          <p:cNvPr id="2065" name="Text Box 5">
            <a:extLst>
              <a:ext uri="{FF2B5EF4-FFF2-40B4-BE49-F238E27FC236}">
                <a16:creationId xmlns:a16="http://schemas.microsoft.com/office/drawing/2014/main" id="{07D59F8D-9629-4DA3-833E-84A8A556E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14400"/>
            <a:ext cx="7924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ошибку на рисунках, если: а) α и β - две пересекающиеся плоскости, и точки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 принадлежат как α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,так и β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; б) α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, β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, γ 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- три попарно пересекающиеся плоскости, причем точки </a:t>
            </a:r>
            <a:r>
              <a:rPr lang="en-US" altLang="ru-RU" i="1" dirty="0">
                <a:cs typeface="Times New Roman" panose="02020603050405020304" pitchFamily="18" charset="0"/>
              </a:rPr>
              <a:t>K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L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M</a:t>
            </a:r>
            <a:r>
              <a:rPr lang="ru-RU" altLang="ru-RU" dirty="0">
                <a:cs typeface="Times New Roman" panose="02020603050405020304" pitchFamily="18" charset="0"/>
              </a:rPr>
              <a:t> принадлежат плоскостям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α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и β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, а точки </a:t>
            </a:r>
            <a:r>
              <a:rPr lang="en-US" altLang="ru-RU" i="1" dirty="0">
                <a:cs typeface="Times New Roman" panose="02020603050405020304" pitchFamily="18" charset="0"/>
              </a:rPr>
              <a:t>N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P</a:t>
            </a:r>
            <a:r>
              <a:rPr lang="ru-RU" altLang="ru-RU" dirty="0">
                <a:cs typeface="Times New Roman" panose="02020603050405020304" pitchFamily="18" charset="0"/>
              </a:rPr>
              <a:t> – плоскостям α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и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γ .</a:t>
            </a:r>
          </a:p>
        </p:txBody>
      </p:sp>
      <p:pic>
        <p:nvPicPr>
          <p:cNvPr id="2064" name="Picture 17">
            <a:extLst>
              <a:ext uri="{FF2B5EF4-FFF2-40B4-BE49-F238E27FC236}">
                <a16:creationId xmlns:a16="http://schemas.microsoft.com/office/drawing/2014/main" id="{A0CF20E6-0123-4EAB-9F11-8F77912175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43200"/>
            <a:ext cx="8004175" cy="311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0FF6D0E-E53A-422F-9235-C31E760BF5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5334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</a:t>
            </a:r>
            <a:r>
              <a:rPr lang="en-US" altLang="ru-RU" sz="2800">
                <a:solidFill>
                  <a:srgbClr val="FF3300"/>
                </a:solidFill>
                <a:latin typeface="Times New Roman Cyr" panose="02020603050405020304" pitchFamily="18" charset="0"/>
              </a:rPr>
              <a:t> </a:t>
            </a:r>
            <a:r>
              <a:rPr lang="ru-RU" altLang="ru-RU" sz="2800">
                <a:solidFill>
                  <a:srgbClr val="FF3300"/>
                </a:solidFill>
                <a:latin typeface="Times New Roman Cyr" panose="02020603050405020304" pitchFamily="18" charset="0"/>
              </a:rPr>
              <a:t>13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78CF3125-D038-4E64-BD26-D6FA603A1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Нет, прямая 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>
                <a:cs typeface="Times New Roman" panose="02020603050405020304" pitchFamily="18" charset="0"/>
              </a:rPr>
              <a:t> не может пересекать прямую </a:t>
            </a:r>
            <a:r>
              <a:rPr lang="en-US" altLang="ru-RU" i="1">
                <a:cs typeface="Times New Roman" panose="02020603050405020304" pitchFamily="18" charset="0"/>
              </a:rPr>
              <a:t>c</a:t>
            </a:r>
            <a:r>
              <a:rPr lang="ru-RU" altLang="ru-RU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73F13895-9980-4F3A-BF27-4CB35C151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153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рисунке попарно пересекающиеся прямые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 пересекают плоскость  соответственно в точках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. Правильно ли выполнен рисунок?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10245" name="Picture 5">
            <a:extLst>
              <a:ext uri="{FF2B5EF4-FFF2-40B4-BE49-F238E27FC236}">
                <a16:creationId xmlns:a16="http://schemas.microsoft.com/office/drawing/2014/main" id="{077FC67A-2D73-450C-8C26-778A6C040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81200"/>
            <a:ext cx="4359275" cy="342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2" name="Text Box 42">
            <a:extLst>
              <a:ext uri="{FF2B5EF4-FFF2-40B4-BE49-F238E27FC236}">
                <a16:creationId xmlns:a16="http://schemas.microsoft.com/office/drawing/2014/main" id="{C9D79CE6-B926-47A4-B606-A4F967745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88640"/>
            <a:ext cx="88392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Стереометрия</a:t>
            </a:r>
            <a:r>
              <a:rPr lang="ru-RU" altLang="ru-RU" dirty="0">
                <a:cs typeface="Times New Roman" panose="02020603050405020304" pitchFamily="18" charset="0"/>
              </a:rPr>
              <a:t>, или геометрия в пространстве, – это раздел геометрии, изучающий положение, форму, размеры и свойства различных пространственных фигур.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Стереометрия - греческое слово. Оно произошло от слов "стерео" - тело и "</a:t>
            </a:r>
            <a:r>
              <a:rPr lang="ru-RU" altLang="ru-RU" dirty="0" err="1">
                <a:cs typeface="Times New Roman" panose="02020603050405020304" pitchFamily="18" charset="0"/>
              </a:rPr>
              <a:t>метрео</a:t>
            </a:r>
            <a:r>
              <a:rPr lang="ru-RU" altLang="ru-RU" dirty="0">
                <a:cs typeface="Times New Roman" panose="02020603050405020304" pitchFamily="18" charset="0"/>
              </a:rPr>
              <a:t>" - измерять, т.е. буквально стереометрия означает "</a:t>
            </a:r>
            <a:r>
              <a:rPr lang="ru-RU" altLang="ru-RU" dirty="0" err="1">
                <a:cs typeface="Times New Roman" panose="02020603050405020304" pitchFamily="18" charset="0"/>
              </a:rPr>
              <a:t>те­ломерие</a:t>
            </a:r>
            <a:r>
              <a:rPr lang="ru-RU" altLang="ru-RU" dirty="0">
                <a:cs typeface="Times New Roman" panose="02020603050405020304" pitchFamily="18" charset="0"/>
              </a:rPr>
              <a:t>".</a:t>
            </a:r>
          </a:p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Помимо точки, прямой и плоскости, основным понятием стереометрии является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пространство</a:t>
            </a:r>
            <a:r>
              <a:rPr lang="ru-RU" altLang="ru-RU" dirty="0">
                <a:cs typeface="Times New Roman" panose="02020603050405020304" pitchFamily="18" charset="0"/>
              </a:rPr>
              <a:t>. Как и раньше, точки обозначаются прописными латинскими буквами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, ... . Прямые обозначаются строчными латинскими буквами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, … , или двумя большими латинскими буквами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CD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EF</a:t>
            </a:r>
            <a:r>
              <a:rPr lang="ru-RU" altLang="ru-RU" dirty="0">
                <a:cs typeface="Times New Roman" panose="02020603050405020304" pitchFamily="18" charset="0"/>
              </a:rPr>
              <a:t>, … , указывающими точки на этих прямых. Плоскости обозначаются греческими буквами </a:t>
            </a:r>
            <a:r>
              <a:rPr lang="en-US" altLang="ru-RU" dirty="0">
                <a:cs typeface="Times New Roman" panose="02020603050405020304" pitchFamily="18" charset="0"/>
              </a:rPr>
              <a:t>α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dirty="0">
                <a:cs typeface="Times New Roman" panose="02020603050405020304" pitchFamily="18" charset="0"/>
              </a:rPr>
              <a:t>β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dirty="0">
                <a:cs typeface="Times New Roman" panose="02020603050405020304" pitchFamily="18" charset="0"/>
              </a:rPr>
              <a:t>γ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25320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74AD2EF5-B39B-4308-A161-C1745E33DB8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152400"/>
            <a:ext cx="4800600" cy="4572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ru-RU" altLang="ru-RU" sz="2400">
                <a:solidFill>
                  <a:srgbClr val="FF3300"/>
                </a:solidFill>
              </a:rPr>
              <a:t>Аксиомы стереометрии</a:t>
            </a:r>
          </a:p>
        </p:txBody>
      </p:sp>
      <p:graphicFrame>
        <p:nvGraphicFramePr>
          <p:cNvPr id="98307" name="Group 3">
            <a:extLst>
              <a:ext uri="{FF2B5EF4-FFF2-40B4-BE49-F238E27FC236}">
                <a16:creationId xmlns:a16="http://schemas.microsoft.com/office/drawing/2014/main" id="{5EF5F2DA-0BDF-4506-AFEE-9B5C35F8BEED}"/>
              </a:ext>
            </a:extLst>
          </p:cNvPr>
          <p:cNvGraphicFramePr>
            <a:graphicFrameLocks noGrp="1"/>
          </p:cNvGraphicFramePr>
          <p:nvPr/>
        </p:nvGraphicFramePr>
        <p:xfrm>
          <a:off x="381000" y="762000"/>
          <a:ext cx="8534400" cy="5867402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2779199074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val="3552145833"/>
                    </a:ext>
                  </a:extLst>
                </a:gridCol>
              </a:tblGrid>
              <a:tr h="1173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141881"/>
                  </a:ext>
                </a:extLst>
              </a:tr>
              <a:tr h="1173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2201710"/>
                  </a:ext>
                </a:extLst>
              </a:tr>
              <a:tr h="1174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6579873"/>
                  </a:ext>
                </a:extLst>
              </a:tr>
              <a:tr h="1173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9673736"/>
                  </a:ext>
                </a:extLst>
              </a:tr>
              <a:tr h="1173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5530368"/>
                  </a:ext>
                </a:extLst>
              </a:tr>
            </a:tbl>
          </a:graphicData>
        </a:graphic>
      </p:graphicFrame>
      <p:sp>
        <p:nvSpPr>
          <p:cNvPr id="3092" name="Rectangle 20">
            <a:extLst>
              <a:ext uri="{FF2B5EF4-FFF2-40B4-BE49-F238E27FC236}">
                <a16:creationId xmlns:a16="http://schemas.microsoft.com/office/drawing/2014/main" id="{7069D80F-4F05-4D67-88AE-0E9818EB0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914400"/>
            <a:ext cx="5562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/>
              <a:t>Через любые две точки пространства проходит единственная прямая</a:t>
            </a:r>
            <a:endParaRPr lang="ru-RU" altLang="ru-RU">
              <a:latin typeface="Times New Roman Cyr" panose="02020603050405020304" pitchFamily="18" charset="0"/>
            </a:endParaRPr>
          </a:p>
        </p:txBody>
      </p:sp>
      <p:sp>
        <p:nvSpPr>
          <p:cNvPr id="3093" name="Rectangle 21">
            <a:extLst>
              <a:ext uri="{FF2B5EF4-FFF2-40B4-BE49-F238E27FC236}">
                <a16:creationId xmlns:a16="http://schemas.microsoft.com/office/drawing/2014/main" id="{533CABEE-B2A2-4387-A940-AD40472C3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905000"/>
            <a:ext cx="5638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/>
              <a:t>Через любые три точки пространства, не принадлежащие одной прямой, проходит единственная плоскость</a:t>
            </a:r>
            <a:endParaRPr lang="ru-RU" altLang="ru-RU">
              <a:latin typeface="Times New Roman Cyr" panose="02020603050405020304" pitchFamily="18" charset="0"/>
            </a:endParaRPr>
          </a:p>
        </p:txBody>
      </p:sp>
      <p:sp>
        <p:nvSpPr>
          <p:cNvPr id="3094" name="Rectangle 22">
            <a:extLst>
              <a:ext uri="{FF2B5EF4-FFF2-40B4-BE49-F238E27FC236}">
                <a16:creationId xmlns:a16="http://schemas.microsoft.com/office/drawing/2014/main" id="{0E6A7A0B-F186-4BF3-80D9-28B5FD910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200400"/>
            <a:ext cx="5638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/>
              <a:t>Если две плоскости имеют общую точку, то они пересекаются по прямой</a:t>
            </a:r>
            <a:endParaRPr lang="ru-RU" altLang="ru-RU">
              <a:latin typeface="Times New Roman Cyr" panose="02020603050405020304" pitchFamily="18" charset="0"/>
            </a:endParaRPr>
          </a:p>
        </p:txBody>
      </p:sp>
      <p:sp>
        <p:nvSpPr>
          <p:cNvPr id="3095" name="Rectangle 23">
            <a:extLst>
              <a:ext uri="{FF2B5EF4-FFF2-40B4-BE49-F238E27FC236}">
                <a16:creationId xmlns:a16="http://schemas.microsoft.com/office/drawing/2014/main" id="{042E44A7-56CD-4B2B-A8A4-1B757B058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67200"/>
            <a:ext cx="5334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/>
              <a:t>Существуют по крайней мере четыре точки, не принадлежащие одной плоскости</a:t>
            </a:r>
            <a:endParaRPr lang="ru-RU" altLang="ru-RU">
              <a:latin typeface="Times New Roman Cyr" panose="02020603050405020304" pitchFamily="18" charset="0"/>
            </a:endParaRPr>
          </a:p>
        </p:txBody>
      </p:sp>
      <p:pic>
        <p:nvPicPr>
          <p:cNvPr id="3096" name="Picture 24">
            <a:extLst>
              <a:ext uri="{FF2B5EF4-FFF2-40B4-BE49-F238E27FC236}">
                <a16:creationId xmlns:a16="http://schemas.microsoft.com/office/drawing/2014/main" id="{506026B5-6ADF-46DA-AF71-B01774479C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90600"/>
            <a:ext cx="17653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25">
            <a:extLst>
              <a:ext uri="{FF2B5EF4-FFF2-40B4-BE49-F238E27FC236}">
                <a16:creationId xmlns:a16="http://schemas.microsoft.com/office/drawing/2014/main" id="{E29DD00E-6B33-421C-9ADC-7793C9440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133600"/>
            <a:ext cx="23082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26">
            <a:extLst>
              <a:ext uri="{FF2B5EF4-FFF2-40B4-BE49-F238E27FC236}">
                <a16:creationId xmlns:a16="http://schemas.microsoft.com/office/drawing/2014/main" id="{C4AD82D2-D004-41B0-86A0-6BDA307A6D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419600"/>
            <a:ext cx="196215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9" name="Picture 27">
            <a:extLst>
              <a:ext uri="{FF2B5EF4-FFF2-40B4-BE49-F238E27FC236}">
                <a16:creationId xmlns:a16="http://schemas.microsoft.com/office/drawing/2014/main" id="{92F8CC76-90F4-42F7-80BC-FC963C1384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124200"/>
            <a:ext cx="1890713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35" name="Picture 31">
            <a:extLst>
              <a:ext uri="{FF2B5EF4-FFF2-40B4-BE49-F238E27FC236}">
                <a16:creationId xmlns:a16="http://schemas.microsoft.com/office/drawing/2014/main" id="{B7381C7F-8735-4F84-9E0F-E37276B608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638800"/>
            <a:ext cx="2255838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23">
            <a:extLst>
              <a:ext uri="{FF2B5EF4-FFF2-40B4-BE49-F238E27FC236}">
                <a16:creationId xmlns:a16="http://schemas.microsoft.com/office/drawing/2014/main" id="{D4859D4B-D644-480F-9DFF-9D01F27CC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562600"/>
            <a:ext cx="533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/>
              <a:t>На любой плоскости выполняются все аксиомы планиметрии</a:t>
            </a:r>
            <a:endParaRPr lang="ru-RU" altLang="ru-RU">
              <a:latin typeface="Times New Roman Cyr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" grpId="0" autoUpdateAnimBg="0"/>
      <p:bldP spid="3093" grpId="0" autoUpdateAnimBg="0"/>
      <p:bldP spid="3094" grpId="0" autoUpdateAnimBg="0"/>
      <p:bldP spid="3095" grpId="0" autoUpdateAnimBg="0"/>
      <p:bldP spid="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>
            <a:extLst>
              <a:ext uri="{FF2B5EF4-FFF2-40B4-BE49-F238E27FC236}">
                <a16:creationId xmlns:a16="http://schemas.microsoft.com/office/drawing/2014/main" id="{C6DE787C-85D4-46B7-BB8C-FDA557313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52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</a:t>
            </a:r>
            <a:r>
              <a:rPr lang="ru-RU" altLang="ru-RU" sz="2800" dirty="0">
                <a:solidFill>
                  <a:srgbClr val="FF3300"/>
                </a:solidFill>
              </a:rPr>
              <a:t> 1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Если прямая имеет с плоскостью две общие точки, то она целиком лежит в этой плоскости. 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5A1EB1CA-23A0-47F8-8DAE-AFF3340DA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05200"/>
            <a:ext cx="89916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: </a:t>
            </a:r>
            <a:r>
              <a:rPr lang="ru-RU" altLang="ru-RU" dirty="0">
                <a:cs typeface="Times New Roman" panose="02020603050405020304" pitchFamily="18" charset="0"/>
              </a:rPr>
              <a:t>Пусть прямая </a:t>
            </a:r>
            <a:r>
              <a:rPr lang="ru-RU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имеет с  плоскостью  α</a:t>
            </a:r>
            <a:r>
              <a:rPr lang="ru-RU" altLang="ru-RU" b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две общие точки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 и	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Так как в плоскости α выполняются аксиомы планиметрии, то в этой плоскости через точки </a:t>
            </a:r>
            <a:r>
              <a:rPr lang="ru-RU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проходит единственная прямая. Если бы она не совпадала с прямой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, то мы получили бы две прямые в пространстве, проходящие через две данные точки, а это противоречит аксиоме 1. Следовательно, эти прямые совпадают, и, значит, прямая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целиком лежит в плоскости α. </a:t>
            </a:r>
          </a:p>
        </p:txBody>
      </p:sp>
      <p:pic>
        <p:nvPicPr>
          <p:cNvPr id="5125" name="Picture 5">
            <a:extLst>
              <a:ext uri="{FF2B5EF4-FFF2-40B4-BE49-F238E27FC236}">
                <a16:creationId xmlns:a16="http://schemas.microsoft.com/office/drawing/2014/main" id="{4E16C222-73A5-41C4-8499-7821CC0BA7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118" y="1484784"/>
            <a:ext cx="3687763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Text Box 3">
            <a:extLst>
              <a:ext uri="{FF2B5EF4-FFF2-40B4-BE49-F238E27FC236}">
                <a16:creationId xmlns:a16="http://schemas.microsoft.com/office/drawing/2014/main" id="{F8E416E3-4EE1-4366-9AE6-8D0D3792F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8915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</a:t>
            </a:r>
            <a:r>
              <a:rPr lang="ru-RU" altLang="ru-RU" sz="2800" dirty="0">
                <a:solidFill>
                  <a:srgbClr val="FF3300"/>
                </a:solidFill>
              </a:rPr>
              <a:t> 2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Через прямую и не принадлежащую ей точку проходит единственная плоскость. 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EF28D8CD-ADA8-4B50-B512-67776CBCB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114675"/>
            <a:ext cx="8763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: </a:t>
            </a:r>
            <a:r>
              <a:rPr lang="ru-RU" altLang="ru-RU" dirty="0">
                <a:cs typeface="Times New Roman" panose="02020603050405020304" pitchFamily="18" charset="0"/>
              </a:rPr>
              <a:t>Пусть точка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не принадлежит прямой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. Так как на прямой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выполняются аксиомы планиметрии, то на ней найдутся точки </a:t>
            </a:r>
            <a:r>
              <a:rPr lang="ru-RU" altLang="ru-RU" i="1" dirty="0">
                <a:cs typeface="Times New Roman" panose="02020603050405020304" pitchFamily="18" charset="0"/>
              </a:rPr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С.</a:t>
            </a:r>
            <a:r>
              <a:rPr lang="ru-RU" altLang="ru-RU" dirty="0">
                <a:cs typeface="Times New Roman" panose="02020603050405020304" pitchFamily="18" charset="0"/>
              </a:rPr>
              <a:t> В силу аксиомы 2, через точки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В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 проходит единственная плоскость </a:t>
            </a:r>
            <a:r>
              <a:rPr lang="en-US" altLang="ru-RU" dirty="0">
                <a:cs typeface="Times New Roman" panose="02020603050405020304" pitchFamily="18" charset="0"/>
              </a:rPr>
              <a:t>α</a:t>
            </a:r>
            <a:r>
              <a:rPr lang="ru-RU" altLang="ru-RU" dirty="0">
                <a:cs typeface="Times New Roman" panose="02020603050405020304" pitchFamily="18" charset="0"/>
              </a:rPr>
              <a:t>. По предыдущей теореме, прямая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лежит в плоскости </a:t>
            </a:r>
            <a:r>
              <a:rPr lang="en-US" altLang="ru-RU" dirty="0">
                <a:cs typeface="Times New Roman" panose="02020603050405020304" pitchFamily="18" charset="0"/>
              </a:rPr>
              <a:t>α</a:t>
            </a:r>
            <a:r>
              <a:rPr lang="ru-RU" altLang="ru-RU" dirty="0">
                <a:cs typeface="Times New Roman" panose="02020603050405020304" pitchFamily="18" charset="0"/>
              </a:rPr>
              <a:t>. Значит, плоскость </a:t>
            </a:r>
            <a:r>
              <a:rPr lang="en-US" altLang="ru-RU" dirty="0">
                <a:cs typeface="Times New Roman" panose="02020603050405020304" pitchFamily="18" charset="0"/>
              </a:rPr>
              <a:t>α</a:t>
            </a:r>
            <a:r>
              <a:rPr lang="ru-RU" altLang="ru-RU" dirty="0">
                <a:cs typeface="Times New Roman" panose="02020603050405020304" pitchFamily="18" charset="0"/>
              </a:rPr>
              <a:t> проходит через прямую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точку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/>
              <a:t>Д</a:t>
            </a:r>
            <a:r>
              <a:rPr lang="ru-RU" altLang="ru-RU" dirty="0">
                <a:cs typeface="Times New Roman" panose="02020603050405020304" pitchFamily="18" charset="0"/>
              </a:rPr>
              <a:t>окажем, что эта плоскость единственна. Действительно, всякая плоскость, проходящая через прямую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точку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 будет проходить также через точки </a:t>
            </a:r>
            <a:r>
              <a:rPr lang="ru-RU" altLang="ru-RU" i="1" dirty="0">
                <a:cs typeface="Times New Roman" panose="02020603050405020304" pitchFamily="18" charset="0"/>
              </a:rPr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. По аксиоме 2 она должна совпадать с плоскостью </a:t>
            </a:r>
            <a:r>
              <a:rPr lang="en-US" altLang="ru-RU" dirty="0">
                <a:cs typeface="Times New Roman" panose="02020603050405020304" pitchFamily="18" charset="0"/>
              </a:rPr>
              <a:t>α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02406" name="Picture 6">
            <a:extLst>
              <a:ext uri="{FF2B5EF4-FFF2-40B4-BE49-F238E27FC236}">
                <a16:creationId xmlns:a16="http://schemas.microsoft.com/office/drawing/2014/main" id="{DDB13C2B-1356-416A-B077-47AA55865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96752"/>
            <a:ext cx="3751263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E4E78AA1-E284-4C07-9A98-2D6D216E2B0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</a:t>
            </a:r>
            <a:r>
              <a:rPr lang="en-US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100355" name="Text Box 3">
            <a:extLst>
              <a:ext uri="{FF2B5EF4-FFF2-40B4-BE49-F238E27FC236}">
                <a16:creationId xmlns:a16="http://schemas.microsoft.com/office/drawing/2014/main" id="{08E54360-0E8F-4282-B5F1-79DB17823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828800"/>
            <a:ext cx="8382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прямых проходит через две точки пространства?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BC238050-7539-4258-B1B3-41B570A4B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88620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Одна.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1556A107-B1FB-45C9-A44D-65EB7F1B123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Упражнение</a:t>
            </a:r>
            <a:r>
              <a:rPr lang="en-US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>
                <a:solidFill>
                  <a:srgbClr val="FF3300"/>
                </a:solidFill>
              </a:rPr>
              <a:t>2</a:t>
            </a:r>
            <a:endParaRPr lang="en-US" altLang="ru-RU" sz="2800">
              <a:solidFill>
                <a:srgbClr val="FF3300"/>
              </a:solidFill>
            </a:endParaRPr>
          </a:p>
        </p:txBody>
      </p:sp>
      <p:sp>
        <p:nvSpPr>
          <p:cNvPr id="110595" name="Text Box 3">
            <a:extLst>
              <a:ext uri="{FF2B5EF4-FFF2-40B4-BE49-F238E27FC236}">
                <a16:creationId xmlns:a16="http://schemas.microsoft.com/office/drawing/2014/main" id="{67D5E5BE-346C-40FF-946E-7DE3CB4A2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90600"/>
            <a:ext cx="8382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Четыре точки не принадлежат одной плоскости. Могут ли три из них принадлежать одной прямой?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5A06550B-267C-4441-A4ED-C5E242714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20040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ECBDE343-2661-41CF-99F6-C3222C21772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26035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Упражнение</a:t>
            </a:r>
            <a:r>
              <a:rPr lang="en-US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>
                <a:solidFill>
                  <a:srgbClr val="FF3300"/>
                </a:solidFill>
              </a:rPr>
              <a:t>3</a:t>
            </a:r>
            <a:endParaRPr lang="en-US" altLang="ru-RU" sz="2800">
              <a:solidFill>
                <a:srgbClr val="FF3300"/>
              </a:solidFill>
            </a:endParaRPr>
          </a:p>
        </p:txBody>
      </p:sp>
      <p:sp>
        <p:nvSpPr>
          <p:cNvPr id="112643" name="Text Box 3">
            <a:extLst>
              <a:ext uri="{FF2B5EF4-FFF2-40B4-BE49-F238E27FC236}">
                <a16:creationId xmlns:a16="http://schemas.microsoft.com/office/drawing/2014/main" id="{4F34E8CE-C661-49B7-B073-5DEFD8BEF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613"/>
            <a:ext cx="914400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Три вершины параллелограмма принадлежат некоторой плоскости. Верно ли, что и четвёртая вершина этого параллелограмма принадлежит той же плоскости?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CCB4BC38-B96F-4CC0-9855-574257AE6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95300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070708AC-047A-460D-8655-51FB13AAB00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26035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Упражнение</a:t>
            </a:r>
            <a:r>
              <a:rPr lang="en-US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>
                <a:solidFill>
                  <a:srgbClr val="FF3300"/>
                </a:solidFill>
              </a:rPr>
              <a:t>4</a:t>
            </a:r>
            <a:endParaRPr lang="en-US" altLang="ru-RU" sz="2800">
              <a:solidFill>
                <a:srgbClr val="FF3300"/>
              </a:solidFill>
            </a:endParaRPr>
          </a:p>
        </p:txBody>
      </p:sp>
      <p:sp>
        <p:nvSpPr>
          <p:cNvPr id="114691" name="Text Box 3">
            <a:extLst>
              <a:ext uri="{FF2B5EF4-FFF2-40B4-BE49-F238E27FC236}">
                <a16:creationId xmlns:a16="http://schemas.microsoft.com/office/drawing/2014/main" id="{AA038E18-0AB9-4586-9FB4-2FDF32E6C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36613"/>
            <a:ext cx="8763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Две вершины и точка пересечения диагоналей параллелограмма принадлежат одной плоскости. Верно ли, что и две другие вершины параллелограмма принадлежат этой плоскости?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6DFF34AB-7969-4D5E-A85D-1957D6EDB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267200"/>
            <a:ext cx="2286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Ответ: </a:t>
            </a:r>
            <a:r>
              <a:rPr lang="ru-RU" altLang="ru-RU" sz="2800"/>
              <a:t>Нет</a:t>
            </a:r>
            <a:r>
              <a:rPr lang="ru-RU" altLang="ru-RU" sz="2800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1001</Words>
  <Application>Microsoft Office PowerPoint</Application>
  <PresentationFormat>Экран (4:3)</PresentationFormat>
  <Paragraphs>89</Paragraphs>
  <Slides>18</Slides>
  <Notes>18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Times New Roman</vt:lpstr>
      <vt:lpstr>Arial</vt:lpstr>
      <vt:lpstr>Times New Roman Cyr</vt:lpstr>
      <vt:lpstr>Оформление по умолчанию</vt:lpstr>
      <vt:lpstr>MathType 5.0 Equation</vt:lpstr>
      <vt:lpstr>Основные понятия стереометрии</vt:lpstr>
      <vt:lpstr>Презентация PowerPoint</vt:lpstr>
      <vt:lpstr>Аксиомы стереометрии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АКСИОМЫ СТЕРЕОМЕТРИИ</dc:title>
  <dc:creator>*</dc:creator>
  <cp:lastModifiedBy>Смирнов Владимир Алексеевич</cp:lastModifiedBy>
  <cp:revision>16</cp:revision>
  <dcterms:created xsi:type="dcterms:W3CDTF">2007-12-15T05:25:09Z</dcterms:created>
  <dcterms:modified xsi:type="dcterms:W3CDTF">2021-07-15T03:01:42Z</dcterms:modified>
</cp:coreProperties>
</file>