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0" r:id="rId2"/>
    <p:sldId id="468" r:id="rId3"/>
    <p:sldId id="469" r:id="rId4"/>
    <p:sldId id="457" r:id="rId5"/>
    <p:sldId id="458" r:id="rId6"/>
    <p:sldId id="459" r:id="rId7"/>
    <p:sldId id="470" r:id="rId8"/>
    <p:sldId id="413" r:id="rId9"/>
    <p:sldId id="460" r:id="rId10"/>
    <p:sldId id="471" r:id="rId11"/>
    <p:sldId id="454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72" r:id="rId22"/>
    <p:sldId id="483" r:id="rId23"/>
    <p:sldId id="484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0929"/>
  </p:normalViewPr>
  <p:slideViewPr>
    <p:cSldViewPr>
      <p:cViewPr varScale="1">
        <p:scale>
          <a:sx n="97" d="100"/>
          <a:sy n="97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AED600-7F94-48A5-AFA8-4C1668A577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4A616CE-C277-4B61-AF08-6E2AE504BD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B7C75D2-309A-457A-8D4B-4A50258EE3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2848A1F-956B-4827-BFB6-561F1D3A7B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CD09622-42F9-488F-806E-CAC3352019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2B9ACF6-D7FD-44DC-85DD-51DFB32D18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7D473D-32FD-4BC5-8572-434DCA7B96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8662A-D376-4BEE-B715-FC3BADB8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914F-125F-45A2-A04D-F3A4563E758F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E0F387F9-0E24-40DE-B89D-1759956AE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ABAA8EF9-1175-41F4-BDAD-A44D6B73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FCF39C-2376-4A8B-954E-EFAFA6BE6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29DB5-B417-4D13-A66F-F116A6FE9A5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6B6ED01D-4792-41FB-9D41-1460AA0C0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73FC0578-FC5A-418D-BB81-BD5C0DA0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250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152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209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396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714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4019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00803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310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9533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8662A-D376-4BEE-B715-FC3BADB8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914F-125F-45A2-A04D-F3A4563E758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E0F387F9-0E24-40DE-B89D-1759956AE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ABAA8EF9-1175-41F4-BDAD-A44D6B73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867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910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8861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4249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3475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6805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634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3366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58721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5578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66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8662A-D376-4BEE-B715-FC3BADB80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7914F-125F-45A2-A04D-F3A4563E758F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E0F387F9-0E24-40DE-B89D-1759956AE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1027">
            <a:extLst>
              <a:ext uri="{FF2B5EF4-FFF2-40B4-BE49-F238E27FC236}">
                <a16:creationId xmlns:a16="http://schemas.microsoft.com/office/drawing/2014/main" id="{ABAA8EF9-1175-41F4-BDAD-A44D6B73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7793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6567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9535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4866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1292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7695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2520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1173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46727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18579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0585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B583C8-C59D-4290-9986-C02D0DA3D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F0DE9-D2BA-4B0B-9C37-9769B16B7BC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70018" name="Rectangle 2">
            <a:extLst>
              <a:ext uri="{FF2B5EF4-FFF2-40B4-BE49-F238E27FC236}">
                <a16:creationId xmlns:a16="http://schemas.microsoft.com/office/drawing/2014/main" id="{08DB0000-FE41-4CAD-883B-BB13657AE1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9" name="Rectangle 3">
            <a:extLst>
              <a:ext uri="{FF2B5EF4-FFF2-40B4-BE49-F238E27FC236}">
                <a16:creationId xmlns:a16="http://schemas.microsoft.com/office/drawing/2014/main" id="{278D3BD9-89A2-411C-802F-175AA23B2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476FC1-0DA6-437D-89C1-9956C73FC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766D7-5EDB-4684-BA07-21C044638016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4FE46D7C-FBB4-4E2C-AC32-94A1A5F4C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5" name="Rectangle 3">
            <a:extLst>
              <a:ext uri="{FF2B5EF4-FFF2-40B4-BE49-F238E27FC236}">
                <a16:creationId xmlns:a16="http://schemas.microsoft.com/office/drawing/2014/main" id="{93C35B8F-130E-4437-B4DB-6F1E57FA1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795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01790A-D130-4EE7-9145-684654CDF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FD613-5DCA-4EB9-9DA0-F19754B0999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72066" name="Rectangle 2">
            <a:extLst>
              <a:ext uri="{FF2B5EF4-FFF2-40B4-BE49-F238E27FC236}">
                <a16:creationId xmlns:a16="http://schemas.microsoft.com/office/drawing/2014/main" id="{2E4432E5-6F56-4357-ACE6-DC0A651027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8A22D5E1-D0B3-41C4-BE2B-2248C9E15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45E022-DC1C-4BE7-A3C6-3063760A2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35F27-D87E-43DE-B3D6-29744DA8E3F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4A9DF8C8-43AD-40B8-83C8-E34605DF8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8E18C984-CF64-4787-846A-5A3949DCF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45E022-DC1C-4BE7-A3C6-3063760A2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35F27-D87E-43DE-B3D6-29744DA8E3F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4A9DF8C8-43AD-40B8-83C8-E34605DF8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8E18C984-CF64-4787-846A-5A3949DCF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683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7190B4-E6F6-4151-982D-41081D545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EFFF2-22F8-4387-B73B-5D580E1E91D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C1970A80-3E6C-4CB5-8D64-09B04CF362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570D0CED-636A-4FF5-AB0D-96F593F67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FCF39C-2376-4A8B-954E-EFAFA6BE6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29DB5-B417-4D13-A66F-F116A6FE9A5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6B6ED01D-4792-41FB-9D41-1460AA0C03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73FC0578-FC5A-418D-BB81-BD5C0DA0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6F13F-2300-48C2-99C9-1ABB225D6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3A6223-1AE7-46BA-BC5D-7BCAC9B2F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4F946-6AA4-43C9-A5DF-99F88434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81143-8791-4B59-AC32-07CF58E7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DB27A-3894-4A00-A843-6AC82249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DDCF-57F4-415F-93DE-76E2389ED0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71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00F87-1163-46B5-90F4-67E091E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32539B-8259-4913-9236-A7D7F985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4DEF4-9EBC-4ECD-A666-9A537CB0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C20B2-DE62-438E-8ABA-C967FE7B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638F-FC82-4978-AFEF-587162DE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A778-2A05-4985-87E9-B9320CC79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92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E18088-6C17-4D86-A695-761B761F4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2E5DE5-74E8-47E7-B38F-5E66F41E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D4A14-0713-4C1C-B8E8-FEDB2397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00E45-9FBC-43BE-A138-0303E944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7C258-ABDA-4194-B555-63378DA9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513B-6373-41A9-A6AF-EBE9FE1DD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88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F1101-272C-462E-823B-AF43C8C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65872-5A17-4EFC-A898-F334C573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68F48-6C6E-44FC-B260-607B1C8C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5FA74-79AB-49C1-ACF2-B0438E1F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C108-52C7-47CC-B398-453B7F7D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23AA9-09A2-433F-A8B8-210D82446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9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54E1-B8B7-4B0A-99C9-E864F00B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11DF3-F13F-4A0B-AF47-B578D606D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D47DF-42C3-4ED5-B068-F7B39DD8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9814C-1451-4C3A-A79F-01E6E8A8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2E0C5-13C1-46CB-A4FD-1D9DD0F0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F37E-F426-4A4F-813D-12E7852E4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0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422C3-55E6-454F-AC51-53B534FD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CB353-E51C-4B07-91B7-626C3063E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24D73-AADD-4CA9-98B8-151B5AF05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AC0F4-7086-49B3-8D86-82C14347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1C2C7-56D2-40A0-A7D7-EF9EDF2D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DD4F0-8058-40A0-BD2F-AA88A3B21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9FD13-EB99-4136-964C-FE7B422DB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32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8BBA4-E752-49D6-8BEE-E12613D5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9BD0C-CAA5-4A19-A61A-BA3A8810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ECF0F-C9FB-4D19-A693-F2228D918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C81FBD-4B2D-4781-80DA-33A699823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71E9B8-E41E-4154-9374-184740BE4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C0670D-1B6A-48A2-A825-C5D27803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3F7E64-D5DB-43BE-AB00-5F0005E9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5932E4-3522-4E51-884C-4F4EB37EA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A4449-4373-42B0-B5D6-CE5B1F71B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61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BC8C9-2B1A-4C3F-9DB5-9837E3E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CCC0D-7C80-433C-BBBE-29ABE349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10EAC-F217-49F3-A5C5-479ABE80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C18D35-A35D-4DE2-80C3-E3E4E3F7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B3A9-FC20-4C79-AD87-011E0E71D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1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D840A-4299-47D3-9370-A2183DCF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AE6A25-2A1A-448C-8339-92F66F6C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B6D38D-D181-47D8-A941-87A6C8D9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9C7D-A74F-4F61-B51A-A2CFDAB9C5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13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983B8-0F31-496B-B615-92E421BF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63B4F-0605-45A6-A64A-65B5C131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C6166D-1A08-45F5-A80B-A377EF29C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BB1DE3-3147-4138-BA51-626D85FE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5B000-0656-4A20-9BBF-60F0B75C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D1E7B-B674-49F2-A74F-D487E778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1ED6-BD13-4AF9-9BCA-52D98ABD1F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65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CE3C6-886E-4114-87B6-D160651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29091F-36D7-4FD4-A397-63A10F77D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DBE576-95EC-41EB-9E64-1EF7A1C2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4DA24D-F0AA-447E-9EC4-15276286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ABE554-45DD-47E8-A0FE-9A1BCB79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22FDE-F321-415B-921B-5CF004DC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D2A81-A5A6-46CB-B5EB-E3BBA50E5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204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58DE5C-6E62-4775-9D99-3624A7D8D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3D531D-1268-4F47-AE81-0F1AD8F25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7DD47BB-F720-47AA-9D3A-A2BCB05332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EC096E-BFA1-4A9B-A370-AE5A8AE732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2A441-A746-4E07-B340-234BFDC471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812B49-9C96-46CD-8AD5-BA78C80A7B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C3A95F3-2BAF-4313-87F2-B5CE9CD74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56184"/>
            <a:ext cx="9144000" cy="1772816"/>
          </a:xfrm>
        </p:spPr>
        <p:txBody>
          <a:bodyPr/>
          <a:lstStyle/>
          <a:p>
            <a:r>
              <a:rPr lang="en-US" altLang="ru-RU">
                <a:solidFill>
                  <a:srgbClr val="FF3300"/>
                </a:solidFill>
              </a:rPr>
              <a:t>75. </a:t>
            </a:r>
            <a:r>
              <a:rPr lang="ru-RU" altLang="ru-RU" dirty="0">
                <a:solidFill>
                  <a:srgbClr val="FF3300"/>
                </a:solidFill>
              </a:rPr>
              <a:t>Тригонометрические функции произвольных градусных величин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5140" name="Text Box 4">
                <a:extLst>
                  <a:ext uri="{FF2B5EF4-FFF2-40B4-BE49-F238E27FC236}">
                    <a16:creationId xmlns:a16="http://schemas.microsoft.com/office/drawing/2014/main" id="{510A0CD7-47BF-484D-B463-810885592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612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Напомним, что углы можно измерять не только в градусах, но и в радианах. Единицей радианной меры углов является </a:t>
                </a:r>
                <a:r>
                  <a:rPr lang="ru-RU" dirty="0">
                    <a:solidFill>
                      <a:srgbClr val="FF0000"/>
                    </a:solidFill>
                  </a:rPr>
                  <a:t>радиан</a:t>
                </a:r>
                <a:r>
                  <a:rPr lang="ru-RU" dirty="0"/>
                  <a:t>. Угол в один радиан – это угол, для которого длина соответствующей дуги единичной окружности равна единице. </a:t>
                </a:r>
              </a:p>
              <a:p>
                <a:pPr algn="just"/>
                <a:r>
                  <a:rPr lang="ru-RU" dirty="0"/>
                  <a:t>	Равенство </a:t>
                </a:r>
                <a:r>
                  <a:rPr lang="en-US" i="1" dirty="0"/>
                  <a:t>l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πφ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dirty="0"/>
                  <a:t>, выражающее длину дуги единичной окружности 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градусов, устанавливает соответствие между длиной дуги единичной окружности и её градусной величиной. </a:t>
                </a:r>
              </a:p>
              <a:p>
                <a:pPr algn="just"/>
                <a:r>
                  <a:rPr lang="ru-RU" dirty="0"/>
                  <a:t>	Распространим это соответствие на произвольные градусные величины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Это позволяет определить тригонометрические функции не только для градусных величин, но и для числового аргумента: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πφ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 i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dirty="0"/>
              </a:p>
              <a:p>
                <a:pPr algn="just"/>
                <a:r>
                  <a:rPr lang="ru-RU" dirty="0"/>
                  <a:t>	Например,</a:t>
                </a: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0=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45°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90°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150°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360°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420°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5140" name="Text Box 4">
                <a:extLst>
                  <a:ext uri="{FF2B5EF4-FFF2-40B4-BE49-F238E27FC236}">
                    <a16:creationId xmlns:a16="http://schemas.microsoft.com/office/drawing/2014/main" id="{510A0CD7-47BF-484D-B463-81088559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612644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6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1</a:t>
            </a: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Какая окружность называется единичной?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462851" name="Text Box 3">
            <a:extLst>
              <a:ext uri="{FF2B5EF4-FFF2-40B4-BE49-F238E27FC236}">
                <a16:creationId xmlns:a16="http://schemas.microsoft.com/office/drawing/2014/main" id="{7AFF0ADB-369A-4BB6-8AED-31981DCD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53136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Окружность единичного радиуса с центром в начале координат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единичной.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Как определяются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в случае 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&lt; 360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4653136"/>
                <a:ext cx="89916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dirty="0"/>
                  <a:t>Р</a:t>
                </a:r>
                <a:r>
                  <a:rPr lang="ru-RU" dirty="0"/>
                  <a:t>ассмотрим точку </a:t>
                </a:r>
                <a:r>
                  <a:rPr lang="ru-RU" i="1" dirty="0"/>
                  <a:t>А</a:t>
                </a:r>
                <a:r>
                  <a:rPr lang="ru-RU" dirty="0"/>
                  <a:t>, получающуюся поворотом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(1, 0) вокруг точки </a:t>
                </a:r>
                <a:r>
                  <a:rPr lang="en-US" i="1" dirty="0"/>
                  <a:t>O </a:t>
                </a:r>
                <a:r>
                  <a:rPr 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против часовой стрелки.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dirty="0"/>
                  <a:t>Ордината точки </a:t>
                </a:r>
                <a:r>
                  <a:rPr lang="en-US" i="1" dirty="0"/>
                  <a:t>A </a:t>
                </a:r>
                <a:r>
                  <a:rPr lang="ru-RU" dirty="0"/>
                  <a:t>называется синусом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обоз­начается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Абсцисса точки </a:t>
                </a:r>
                <a:r>
                  <a:rPr lang="en-US" i="1" dirty="0"/>
                  <a:t>A</a:t>
                </a:r>
                <a:r>
                  <a:rPr lang="ru-RU" dirty="0"/>
                  <a:t> называется косинусом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обозна­чается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653136"/>
                <a:ext cx="8991600" cy="1569660"/>
              </a:xfrm>
              <a:prstGeom prst="rect">
                <a:avLst/>
              </a:prstGeom>
              <a:blipFill>
                <a:blip r:embed="rId4"/>
                <a:stretch>
                  <a:fillRect l="-1017" t="-3101" r="-1017" b="-7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5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 Как определяются </a:t>
                </a:r>
                <a:r>
                  <a:rPr lang="en-US" sz="2800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и </a:t>
                </a:r>
                <a:r>
                  <a:rPr lang="en-US" sz="2800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в случае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= 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= 360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4653136"/>
                <a:ext cx="899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/>
                  <a:t> =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ru-RU" dirty="0"/>
                  <a:t> = 0,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/>
                  <a:t> =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ru-RU" dirty="0"/>
                  <a:t> = 1.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653136"/>
                <a:ext cx="899160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2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 Как определяются </a:t>
                </a:r>
                <a:r>
                  <a:rPr lang="en-US" sz="2800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и </a:t>
                </a:r>
                <a:r>
                  <a:rPr lang="en-US" sz="2800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в случае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&gt; 360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397488"/>
                <a:ext cx="9144000" cy="26776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Определим поворот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(1, 0) на градусную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dirty="0">
                    <a:sym typeface="Symbol" panose="05050102010706020507" pitchFamily="18" charset="2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 360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Для этого представим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в виде суммы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…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меньше 360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Результат последовательного выполнения поворотов на углы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против часовой стрелки и будет искомым поворотом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 Ордината и абсцисса полученной в результате полного поворота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называется соответственно синусом и косинусом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обозначается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sin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97488"/>
                <a:ext cx="9144000" cy="2677656"/>
              </a:xfrm>
              <a:prstGeom prst="rect">
                <a:avLst/>
              </a:prstGeom>
              <a:blipFill>
                <a:blip r:embed="rId4"/>
                <a:stretch>
                  <a:fillRect l="-1000" t="-1818" r="-1000" b="-4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 Как определяются </a:t>
                </a:r>
                <a:r>
                  <a:rPr lang="en-US" sz="2800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i="1" dirty="0"/>
                  <a:t> </a:t>
                </a:r>
                <a:r>
                  <a:rPr lang="ru-RU" sz="2800" dirty="0"/>
                  <a:t>и </a:t>
                </a:r>
                <a:r>
                  <a:rPr lang="en-US" sz="2800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для отрицательных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Для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&lt; 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поворот 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определяется, как и для положительных, но делается в направлении по часовой стрелке. В этом случае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также полагаются равными соответственно ординате и абсциссе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полученной в результате поворота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25000" dirty="0"/>
                  <a:t>0</a:t>
                </a:r>
                <a:r>
                  <a:rPr lang="ru-RU" altLang="ru-RU" dirty="0"/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1938992"/>
              </a:xfrm>
              <a:prstGeom prst="rect">
                <a:avLst/>
              </a:prstGeom>
              <a:blipFill>
                <a:blip r:embed="rId4"/>
                <a:stretch>
                  <a:fillRect l="-1000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8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6</a:t>
            </a: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 Какие тождества выполняются для синуса и косинуса в случае произвольных градусных величин?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dirty="0"/>
                  <a:t>(1) 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+360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+360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(2) 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 –sin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–cos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(3) sin(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–sin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(4) sin(90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cos(90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t="-3113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6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Как определяются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в случае произвольных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674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dirty="0">
                    <a:ea typeface="Times New Roman" panose="02020603050405020304" pitchFamily="18" charset="0"/>
                  </a:rPr>
                  <a:t>tg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ea typeface="Times New Roman" panose="02020603050405020304" pitchFamily="18" charset="0"/>
                  </a:rPr>
                  <a:t>ctg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674672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4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 </a:t>
                </a:r>
                <a:r>
                  <a:rPr lang="ru-RU" sz="2800" dirty="0"/>
                  <a:t>Для каких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 не </a:t>
                </a:r>
                <a:r>
                  <a:rPr lang="ru-RU" sz="2800" dirty="0" err="1"/>
                  <a:t>опредёлен</a:t>
                </a:r>
                <a:r>
                  <a:rPr lang="ru-RU" sz="2800" dirty="0"/>
                  <a:t>: а) </a:t>
                </a:r>
                <a:r>
                  <a:rPr lang="en-US" sz="2800" dirty="0" err="1"/>
                  <a:t>tg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; б) </a:t>
                </a:r>
                <a:r>
                  <a:rPr lang="en-US" sz="2800" dirty="0" err="1"/>
                  <a:t>ctg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en-US" dirty="0">
                    <a:ea typeface="Times New Roman" panose="02020603050405020304" pitchFamily="18" charset="0"/>
                  </a:rPr>
                  <a:t>tg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определён только в случае,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, т. е.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отлично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, где </a:t>
                </a:r>
                <a:r>
                  <a:rPr lang="en-US" i="1" dirty="0">
                    <a:ea typeface="Times New Roman" panose="02020603050405020304" pitchFamily="18" charset="0"/>
                  </a:rPr>
                  <a:t>k </a:t>
                </a:r>
                <a:r>
                  <a:rPr lang="ru-RU" dirty="0">
                    <a:ea typeface="Times New Roman" panose="02020603050405020304" pitchFamily="18" charset="0"/>
                  </a:rPr>
                  <a:t>– целое число; </a:t>
                </a:r>
                <a:r>
                  <a:rPr lang="en-US" dirty="0" err="1">
                    <a:ea typeface="Times New Roman" panose="02020603050405020304" pitchFamily="18" charset="0"/>
                  </a:rPr>
                  <a:t>ctg</a:t>
                </a:r>
                <a:r>
                  <a:rPr lang="en-US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определён только в случае,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, т. е.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 отлично от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a typeface="Times New Roman" panose="02020603050405020304" pitchFamily="18" charset="0"/>
                  </a:rPr>
                  <a:t>, где </a:t>
                </a:r>
                <a:r>
                  <a:rPr lang="en-US" i="1" dirty="0">
                    <a:ea typeface="Times New Roman" panose="02020603050405020304" pitchFamily="18" charset="0"/>
                  </a:rPr>
                  <a:t>k </a:t>
                </a:r>
                <a:r>
                  <a:rPr lang="ru-RU" dirty="0">
                    <a:ea typeface="Times New Roman" panose="02020603050405020304" pitchFamily="18" charset="0"/>
                  </a:rPr>
                  <a:t>– целое число.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9</a:t>
            </a: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 В чём состоит основное тригонометрическое тождество?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3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76" name="Text Box 16">
                <a:extLst>
                  <a:ext uri="{FF2B5EF4-FFF2-40B4-BE49-F238E27FC236}">
                    <a16:creationId xmlns:a16="http://schemas.microsoft.com/office/drawing/2014/main" id="{ABF9391A-F4BB-4770-95A7-ECB8D5335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2861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349250" algn="just"/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Напомним, что тригонометрические функции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i="1" dirty="0">
                    <a:effectLst/>
                    <a:ea typeface="Times New Roman" panose="02020603050405020304" pitchFamily="18" charset="0"/>
                  </a:rPr>
                  <a:t>,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определялись для острого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прямоугольного треугольника (0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&lt; 90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). А именно, если угол </a:t>
                </a:r>
                <a:r>
                  <a:rPr lang="en-US" sz="2800" i="1" dirty="0">
                    <a:effectLst/>
                    <a:ea typeface="Times New Roman" panose="02020603050405020304" pitchFamily="18" charset="0"/>
                  </a:rPr>
                  <a:t>AOB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прямоугольного треугольника </a:t>
                </a:r>
                <a:r>
                  <a:rPr lang="en-US" sz="2800" i="1" dirty="0">
                    <a:effectLst/>
                    <a:ea typeface="Times New Roman" panose="02020603050405020304" pitchFamily="18" charset="0"/>
                  </a:rPr>
                  <a:t>AOB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∠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 равен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то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num>
                          <m:den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num>
                          <m:den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num>
                          <m:den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ctg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num>
                          <m:den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sz="2800" dirty="0">
                  <a:solidFill>
                    <a:schemeClr val="accent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6" name="Text Box 16">
                <a:extLst>
                  <a:ext uri="{FF2B5EF4-FFF2-40B4-BE49-F238E27FC236}">
                    <a16:creationId xmlns:a16="http://schemas.microsoft.com/office/drawing/2014/main" id="{ABF9391A-F4BB-4770-95A7-ECB8D533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2861553"/>
              </a:xfrm>
              <a:prstGeom prst="rect">
                <a:avLst/>
              </a:prstGeom>
              <a:blipFill>
                <a:blip r:embed="rId3"/>
                <a:stretch>
                  <a:fillRect l="-1333" t="-2128" r="-67" b="-14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828500-DD3F-443B-83AE-3A3BA9B8B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140968"/>
            <a:ext cx="2702384" cy="2154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6">
                <a:extLst>
                  <a:ext uri="{FF2B5EF4-FFF2-40B4-BE49-F238E27FC236}">
                    <a16:creationId xmlns:a16="http://schemas.microsoft.com/office/drawing/2014/main" id="{29A15D7D-CF0D-4F43-81D5-E3EE16953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10591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800" dirty="0"/>
                  <a:t>Нашей задачей является определение тригонометрических функций для произвольных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800" dirty="0"/>
                  <a:t>.</a:t>
                </a:r>
              </a:p>
            </p:txBody>
          </p:sp>
        </mc:Choice>
        <mc:Fallback xmlns="">
          <p:sp>
            <p:nvSpPr>
              <p:cNvPr id="7" name="Text Box 16">
                <a:extLst>
                  <a:ext uri="{FF2B5EF4-FFF2-40B4-BE49-F238E27FC236}">
                    <a16:creationId xmlns:a16="http://schemas.microsoft.com/office/drawing/2014/main" id="{29A15D7D-CF0D-4F43-81D5-E3EE1695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10591"/>
                <a:ext cx="9144000" cy="1384995"/>
              </a:xfrm>
              <a:prstGeom prst="rect">
                <a:avLst/>
              </a:prstGeom>
              <a:blipFill>
                <a:blip r:embed="rId5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10</a:t>
            </a: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Как определяются тригонометрические функции для числового аргумента?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27944"/>
                <a:ext cx="9144000" cy="587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πφ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1" name="Text Box 3">
                <a:extLst>
                  <a:ext uri="{FF2B5EF4-FFF2-40B4-BE49-F238E27FC236}">
                    <a16:creationId xmlns:a16="http://schemas.microsoft.com/office/drawing/2014/main" id="{7AFF0ADB-369A-4BB6-8AED-31981DCD3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27944"/>
                <a:ext cx="9144000" cy="587277"/>
              </a:xfrm>
              <a:prstGeom prst="rect">
                <a:avLst/>
              </a:prstGeom>
              <a:blipFill>
                <a:blip r:embed="rId3"/>
                <a:stretch>
                  <a:fillRect t="-1042" b="-9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3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На единичной окружности с центром в начале координат изобразите точку, полученную поворотом точки </a:t>
                </a:r>
                <a:r>
                  <a:rPr lang="ru-RU" sz="28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8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(1, 0) на угол: а) 450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; б) 540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; в) –270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; г) –300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 l="-1333" t="-844" r="-1333" b="-10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C615A-F751-40ED-8D43-F27E1A0C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204864"/>
            <a:ext cx="3296110" cy="2915057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D61C816-92F6-4F31-B1DB-268D66E05096}"/>
              </a:ext>
            </a:extLst>
          </p:cNvPr>
          <p:cNvGrpSpPr/>
          <p:nvPr/>
        </p:nvGrpSpPr>
        <p:grpSpPr>
          <a:xfrm>
            <a:off x="107504" y="2208485"/>
            <a:ext cx="5878681" cy="2911436"/>
            <a:chOff x="107504" y="2208485"/>
            <a:chExt cx="5878681" cy="291143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661FD92-D9E3-49C3-9034-2C840856D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2208485"/>
              <a:ext cx="3286393" cy="2911436"/>
            </a:xfrm>
            <a:prstGeom prst="rect">
              <a:avLst/>
            </a:prstGeom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0F533B25-FED9-4433-B819-C1D3154E6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4658256"/>
              <a:ext cx="24117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A59FC-B4AD-4B46-9E51-0D8EEDAC4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955" y="2214431"/>
            <a:ext cx="3286393" cy="291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F43F8E-441A-4E61-B6B1-A73B360AC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201" y="2204864"/>
            <a:ext cx="3351169" cy="2968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1BE058-A64A-48FB-955A-CE95A5944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240" y="2239481"/>
            <a:ext cx="3303945" cy="29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/>
              <a:t>На какую градусную величину повернётся минутная стрелка за: а) 1 ч 45 мин; б) 2 ч 30 мин; в) 3 ч 20 мин?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579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630°</m:t>
                    </m:r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900°</m:t>
                    </m:r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1200°</m:t>
                    </m:r>
                  </m:oMath>
                </a14:m>
                <a:r>
                  <a:rPr lang="ru-RU" dirty="0"/>
                  <a:t>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579438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2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800" dirty="0"/>
                  <a:t>Точка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 получена в результате поворота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0</a:t>
                </a:r>
                <a:r>
                  <a:rPr lang="ru-RU" sz="2800" dirty="0"/>
                  <a:t>(1, 0) на угол: а) 30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б) 45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в) 60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г) 90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Чему равны координаты точки </a:t>
                </a:r>
                <a:r>
                  <a:rPr lang="en-US" sz="2800" i="1" dirty="0"/>
                  <a:t>A</a:t>
                </a:r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г) (0, 1).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6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800" dirty="0"/>
                  <a:t>Точка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 получена в результате поворота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0</a:t>
                </a:r>
                <a:r>
                  <a:rPr lang="ru-RU" sz="2800" dirty="0"/>
                  <a:t>(1, 0) на угол: а) 120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б) 135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в) 150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г) 180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Чему равны координаты точки </a:t>
                </a:r>
                <a:r>
                  <a:rPr lang="en-US" sz="2800" i="1" dirty="0"/>
                  <a:t>A</a:t>
                </a:r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г) (–1, 0).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7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800" dirty="0"/>
                  <a:t>Точка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 получена в результате поворота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0</a:t>
                </a:r>
                <a:r>
                  <a:rPr lang="ru-RU" sz="2800" dirty="0"/>
                  <a:t>(1, 0) на угол: а) 210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б) 225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в) 240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г) 270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Чему равны координаты точки </a:t>
                </a:r>
                <a:r>
                  <a:rPr lang="en-US" sz="2800" i="1" dirty="0"/>
                  <a:t>A</a:t>
                </a:r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1116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г) (0, –1).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1116203"/>
              </a:xfrm>
              <a:prstGeom prst="rect">
                <a:avLst/>
              </a:prstGeom>
              <a:blipFill>
                <a:blip r:embed="rId4"/>
                <a:stretch>
                  <a:fillRect l="-1024" b="-114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Точка </a:t>
                </a:r>
                <a:r>
                  <a:rPr lang="en-US" sz="2800" i="1" dirty="0"/>
                  <a:t>A</a:t>
                </a:r>
                <a:r>
                  <a:rPr lang="ru-RU" sz="2800" dirty="0"/>
                  <a:t> получена в результате поворота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0</a:t>
                </a:r>
                <a:r>
                  <a:rPr lang="ru-RU" sz="2800" dirty="0"/>
                  <a:t>(1, 0) на угол: а) 300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б) 315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в) 330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г) 360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Чему равны координаты точки </a:t>
                </a:r>
                <a:r>
                  <a:rPr lang="en-US" sz="2800" i="1" dirty="0"/>
                  <a:t>A</a:t>
                </a:r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ru-RU" dirty="0"/>
                  <a:t>; г) (1, 0).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746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38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Найдите: а) </a:t>
                </a:r>
                <a:r>
                  <a:rPr lang="en-US" sz="2800" dirty="0"/>
                  <a:t>sin</a:t>
                </a:r>
                <a:r>
                  <a:rPr lang="ru-RU" sz="2800" dirty="0"/>
                  <a:t>(–30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); б) </a:t>
                </a:r>
                <a:r>
                  <a:rPr lang="en-US" sz="2800" dirty="0"/>
                  <a:t>sin</a:t>
                </a:r>
                <a:r>
                  <a:rPr lang="ru-RU" sz="2800" dirty="0"/>
                  <a:t>(–150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); в) </a:t>
                </a:r>
                <a:r>
                  <a:rPr lang="en-US" sz="2800" dirty="0"/>
                  <a:t>cos</a:t>
                </a:r>
                <a:r>
                  <a:rPr lang="ru-RU" sz="2800" dirty="0"/>
                  <a:t> 420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г) </a:t>
                </a:r>
                <a:r>
                  <a:rPr lang="en-US" sz="2800" dirty="0"/>
                  <a:t>cos</a:t>
                </a:r>
                <a:r>
                  <a:rPr lang="ru-RU" sz="2800" dirty="0"/>
                  <a:t>(–135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).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685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г)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685509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48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288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Найдите: а) </a:t>
                </a:r>
                <a:r>
                  <a:rPr lang="en-US" sz="2800" dirty="0"/>
                  <a:t>cos</a:t>
                </a:r>
                <a:r>
                  <a:rPr lang="ru-RU" sz="2800" dirty="0"/>
                  <a:t> 0;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д)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е)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ж)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з)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800" dirty="0"/>
                  <a:t>; и)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func>
                  </m:oMath>
                </a14:m>
                <a:r>
                  <a:rPr lang="ru-RU" sz="2800" dirty="0"/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288943"/>
              </a:xfrm>
              <a:prstGeom prst="rect">
                <a:avLst/>
              </a:prstGeom>
              <a:blipFill>
                <a:blip r:embed="rId3"/>
                <a:stretch>
                  <a:fillRect l="-1333" t="-1422" r="-1333" b="-5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1054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1;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д) 0; е)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ж)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з)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и) –1.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1054841"/>
              </a:xfrm>
              <a:prstGeom prst="rect">
                <a:avLst/>
              </a:prstGeom>
              <a:blipFill>
                <a:blip r:embed="rId4"/>
                <a:stretch>
                  <a:fillRect l="-1024" r="-410" b="-12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4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288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Найдите: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д)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е)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ж)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288943"/>
              </a:xfrm>
              <a:prstGeom prst="rect">
                <a:avLst/>
              </a:prstGeom>
              <a:blipFill>
                <a:blip r:embed="rId3"/>
                <a:stretch>
                  <a:fillRect t="-1422" r="-1333" b="-5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685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г) –1; д)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е) 0; ж)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ru-RU" b="1" dirty="0"/>
                  <a:t> </a:t>
                </a:r>
                <a:endParaRPr lang="ru-RU" altLang="ru-RU" sz="32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685509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ABF9391A-F4BB-4770-95A7-ECB8D533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Рассмотрим декартову систему координат и окружность единичного радиуса с центром в начале координат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Такую окружность будем называть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единичной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2259" name="Text Box 99">
            <a:extLst>
              <a:ext uri="{FF2B5EF4-FFF2-40B4-BE49-F238E27FC236}">
                <a16:creationId xmlns:a16="http://schemas.microsoft.com/office/drawing/2014/main" id="{67D8E3CD-2BB0-4A5B-A53F-F8FBB94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4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Каждому углу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&lt;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 &lt; 90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соответствует точка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на единичной окружности, полученная поворотом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0</a:t>
            </a:r>
            <a:r>
              <a:rPr lang="ru-RU" altLang="ru-RU" dirty="0">
                <a:cs typeface="Times New Roman" panose="02020603050405020304" pitchFamily="18" charset="0"/>
              </a:rPr>
              <a:t>(1, 0) на угол </a:t>
            </a:r>
            <a:r>
              <a:rPr lang="ru-RU" altLang="ru-RU" dirty="0"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ru-RU" altLang="ru-RU" dirty="0">
                <a:cs typeface="Times New Roman" panose="02020603050405020304" pitchFamily="18" charset="0"/>
              </a:rPr>
              <a:t> против часовой стрелки. Поскольку гипотенуза </a:t>
            </a:r>
            <a:r>
              <a:rPr lang="ru-RU" altLang="ru-RU" i="1" dirty="0">
                <a:cs typeface="Times New Roman" panose="02020603050405020304" pitchFamily="18" charset="0"/>
              </a:rPr>
              <a:t>ОА</a:t>
            </a:r>
            <a:r>
              <a:rPr lang="ru-RU" altLang="ru-RU" dirty="0">
                <a:cs typeface="Times New Roman" panose="02020603050405020304" pitchFamily="18" charset="0"/>
              </a:rPr>
              <a:t> прямоугольного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OAB </a:t>
            </a:r>
            <a:r>
              <a:rPr lang="ru-RU" altLang="ru-RU" dirty="0">
                <a:cs typeface="Times New Roman" panose="02020603050405020304" pitchFamily="18" charset="0"/>
              </a:rPr>
              <a:t>равна единице, то, как легко видеть, синус этого угла будет равен ординате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, а косинус –  абсциссе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1ED563-348E-41D2-BB65-7370EDCDC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400872"/>
            <a:ext cx="329611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580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На единичной окружности с центром в начале координат изобразите точку, полученною поворотом точки </a:t>
                </a:r>
                <a:r>
                  <a:rPr lang="en-US" sz="2800" i="1" dirty="0"/>
                  <a:t>A</a:t>
                </a:r>
                <a:r>
                  <a:rPr lang="ru-RU" sz="2800" baseline="-25000" dirty="0"/>
                  <a:t>0</a:t>
                </a:r>
                <a:r>
                  <a:rPr lang="ru-RU" sz="2800" dirty="0"/>
                  <a:t>(1, 0) на угол: а)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ru-RU" sz="28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ru-RU" sz="2800" dirty="0"/>
                  <a:t>; б)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/>
                  <a:t>; в)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dirty="0"/>
                  <a:t>; г)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ru-RU" sz="28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/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580754"/>
              </a:xfrm>
              <a:prstGeom prst="rect">
                <a:avLst/>
              </a:prstGeom>
              <a:blipFill>
                <a:blip r:embed="rId3"/>
                <a:stretch>
                  <a:fillRect l="-1333" t="-3861" r="-1333" b="-3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BA0FB-7ED4-462A-88C1-615783978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204864"/>
            <a:ext cx="3296110" cy="291505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E3C06B-95DE-477D-B983-6C8DEE7B32CD}"/>
              </a:ext>
            </a:extLst>
          </p:cNvPr>
          <p:cNvGrpSpPr/>
          <p:nvPr/>
        </p:nvGrpSpPr>
        <p:grpSpPr>
          <a:xfrm>
            <a:off x="539552" y="2190354"/>
            <a:ext cx="5456350" cy="2996455"/>
            <a:chOff x="539552" y="2190354"/>
            <a:chExt cx="5456350" cy="2996455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408CF725-57E1-4969-B114-6E2475D5D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4725144"/>
              <a:ext cx="24117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081BD54-7F6D-4BBB-9B49-DCCB0C3F3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9792" y="2190354"/>
              <a:ext cx="3296110" cy="2920044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B8D2F-CE38-44EC-B4C9-D60D97BFF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2204864"/>
            <a:ext cx="3279731" cy="2905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584DE7-8A59-4688-A487-FC59448B7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527" y="2215602"/>
            <a:ext cx="3271247" cy="28980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B424BE-509A-4238-91FE-5E0064E9D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7302" y="2207902"/>
            <a:ext cx="3271246" cy="28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За сколько времени минутная стрелка повернётся на: а) 300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б) 420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; в) 540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?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">
            <a:extLst>
              <a:ext uri="{FF2B5EF4-FFF2-40B4-BE49-F238E27FC236}">
                <a16:creationId xmlns:a16="http://schemas.microsoft.com/office/drawing/2014/main" id="{304D0430-3F57-4D72-8E55-1A439163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861559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dirty="0"/>
              <a:t>а) 50 мин; б) 1 ч 10 мин; в) 1 ч 30 мин.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Могут ли синус и косинус принимать значения: а) большие 1; б) меньшие –1?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04D0430-3F57-4D72-8E55-1A439163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861559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dirty="0"/>
              <a:t>а), б) Нет.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Укажите, для каких градусных величин синус принимает: а) поло­жительные значения; б) значения, равные нулю; в) отрицательные значе­ния.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360°∙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&lt;180°+360°∙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−180°+360°∙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&lt;360°∙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k </a:t>
                </a:r>
                <a:r>
                  <a:rPr lang="ru-RU" dirty="0"/>
                  <a:t>– целое.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954107"/>
              </a:xfrm>
              <a:prstGeom prst="rect">
                <a:avLst/>
              </a:prstGeom>
              <a:blipFill>
                <a:blip r:embed="rId3"/>
                <a:stretch>
                  <a:fillRect r="-1160" b="-133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8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Укажите, для каких градусных величин косинус принимает: а) по­ложительные значения; б) значения, равные нулю; в) отрицательные значе­ния.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−90°+360°∙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&lt;90°+360°∙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=90°+180°∙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90°+360°∙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&lt;270°+360°∙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k </a:t>
                </a:r>
                <a:r>
                  <a:rPr lang="ru-RU" dirty="0"/>
                  <a:t>– целое.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954107"/>
              </a:xfrm>
              <a:prstGeom prst="rect">
                <a:avLst/>
              </a:prstGeom>
              <a:blipFill>
                <a:blip r:embed="rId3"/>
                <a:stretch>
                  <a:fillRect l="-137" b="-133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3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 ли тангенс и котангенс принимать значения: а) большие 1; б) меньшие –1?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04D0430-3F57-4D72-8E55-1A439163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861559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dirty="0"/>
              <a:t>а), б) Да.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9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Найдите: а)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(–30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); б)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(–150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); в)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420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; г) </a:t>
                </a:r>
                <a:r>
                  <a:rPr lang="en-US" sz="2800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(–135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l="-1333" t="-6369" r="-1333" b="-16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686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; г) 1.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686406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6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41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/>
                  <a:t>Найдите: а)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б)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tg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в)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ctg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; г)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ctg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 panose="020405030504060302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ru-RU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41329"/>
              </a:xfrm>
              <a:prstGeom prst="rect">
                <a:avLst/>
              </a:prstGeom>
              <a:blipFill>
                <a:blip r:embed="rId3"/>
                <a:stretch>
                  <a:fillRect r="-1333" b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686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–1; б)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; г) 1.</a:t>
                </a:r>
                <a:r>
                  <a:rPr lang="ru-RU" b="1" dirty="0"/>
                  <a:t>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686406"/>
              </a:xfrm>
              <a:prstGeom prst="rect">
                <a:avLst/>
              </a:prstGeom>
              <a:blipFill>
                <a:blip r:embed="rId4"/>
                <a:stretch>
                  <a:fillRect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1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Для каких градусных величин тангенс принимает значения: а) боль­ше нуля; б) равные нулю; в) меньше нуля?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18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&lt;90°+180°∙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−90°+180°∙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k </a:t>
                </a:r>
                <a:r>
                  <a:rPr lang="ru-RU" dirty="0"/>
                  <a:t>– целое.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830997"/>
              </a:xfrm>
              <a:prstGeom prst="rect">
                <a:avLst/>
              </a:prstGeom>
              <a:blipFill>
                <a:blip r:embed="rId3"/>
                <a:stretch>
                  <a:fillRect t="-510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4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2853" name="Text Box 5">
            <a:extLst>
              <a:ext uri="{FF2B5EF4-FFF2-40B4-BE49-F238E27FC236}">
                <a16:creationId xmlns:a16="http://schemas.microsoft.com/office/drawing/2014/main" id="{21194654-1994-4960-BB43-3F5A0F21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каких градусных величин котангенс принимает значения: а) больше нуля; б) равные нулю; в) меньше нуля?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512" y="4861559"/>
                <a:ext cx="892899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а) 18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&lt;90°+180°∙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б)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; в)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−90°+180°∙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&lt;180°∙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dirty="0"/>
                  <a:t>, </a:t>
                </a:r>
                <a:r>
                  <a:rPr lang="en-US" i="1" dirty="0"/>
                  <a:t>k </a:t>
                </a:r>
                <a:r>
                  <a:rPr lang="ru-RU" dirty="0"/>
                  <a:t>– целое.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4861559"/>
                <a:ext cx="8928992" cy="830997"/>
              </a:xfrm>
              <a:prstGeom prst="rect">
                <a:avLst/>
              </a:prstGeom>
              <a:blipFill>
                <a:blip r:embed="rId3"/>
                <a:stretch>
                  <a:fillRect t="-510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8996" name="Text Box 4">
                <a:extLst>
                  <a:ext uri="{FF2B5EF4-FFF2-40B4-BE49-F238E27FC236}">
                    <a16:creationId xmlns:a16="http://schemas.microsoft.com/office/drawing/2014/main" id="{8CDA66D7-548D-4ACC-8EED-C13387C93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0"/>
                <a:ext cx="90678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ru-RU" dirty="0"/>
                  <a:t>	Определим теперь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в случае 0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dirty="0"/>
                  <a:t> 360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. Для этого рассмотрим точку </a:t>
                </a:r>
                <a:r>
                  <a:rPr lang="ru-RU" i="1" dirty="0"/>
                  <a:t>А</a:t>
                </a:r>
                <a:r>
                  <a:rPr lang="ru-RU" dirty="0"/>
                  <a:t>, получающуюся поворотом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(1, 0) вокруг точки </a:t>
                </a:r>
                <a:r>
                  <a:rPr lang="en-US" i="1" dirty="0"/>
                  <a:t>O </a:t>
                </a:r>
                <a:r>
                  <a:rPr 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против часовой стрелки. Будем считать, что поворот точки </a:t>
                </a:r>
                <a:r>
                  <a:rPr lang="en-US" i="1" dirty="0"/>
                  <a:t>O </a:t>
                </a:r>
                <a:r>
                  <a:rPr lang="ru-RU" dirty="0"/>
                  <a:t>на углы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=360°</m:t>
                    </m:r>
                  </m:oMath>
                </a14:m>
                <a:r>
                  <a:rPr lang="ru-RU" dirty="0"/>
                  <a:t> оставляют все точки на месте.</a:t>
                </a:r>
              </a:p>
            </p:txBody>
          </p:sp>
        </mc:Choice>
        <mc:Fallback xmlns="">
          <p:sp>
            <p:nvSpPr>
              <p:cNvPr id="468996" name="Text Box 4">
                <a:extLst>
                  <a:ext uri="{FF2B5EF4-FFF2-40B4-BE49-F238E27FC236}">
                    <a16:creationId xmlns:a16="http://schemas.microsoft.com/office/drawing/2014/main" id="{8CDA66D7-548D-4ACC-8EED-C13387C9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0"/>
                <a:ext cx="9067800" cy="1938992"/>
              </a:xfrm>
              <a:prstGeom prst="rect">
                <a:avLst/>
              </a:prstGeom>
              <a:blipFill>
                <a:blip r:embed="rId3"/>
                <a:stretch>
                  <a:fillRect l="-1076" t="-2516" r="-1009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0F49C-2084-48B9-8285-62EDF56AD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498" y="1772816"/>
            <a:ext cx="3077004" cy="2724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404BE604-5BA2-4C59-991D-F662AED62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653136"/>
                <a:ext cx="91440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Ордината точки </a:t>
                </a:r>
                <a:r>
                  <a:rPr lang="en-US" i="1" dirty="0"/>
                  <a:t>A </a:t>
                </a:r>
                <a:r>
                  <a:rPr lang="ru-RU" dirty="0"/>
                  <a:t>называется синусом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обоз­начается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Абсцисса точки </a:t>
                </a:r>
                <a:r>
                  <a:rPr lang="en-US" i="1" dirty="0"/>
                  <a:t>A</a:t>
                </a:r>
                <a:r>
                  <a:rPr lang="ru-RU" dirty="0"/>
                  <a:t> называется косинусом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и обозна­чается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</a:t>
                </a:r>
              </a:p>
              <a:p>
                <a:pPr algn="just"/>
                <a:r>
                  <a:rPr lang="ru-RU" dirty="0"/>
                  <a:t>Поэтому для этих углов синусом и косинусом будем считать соответственно ординату и абсциссу точки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, т. е.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/>
                  <a:t> = 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ru-RU" dirty="0"/>
                  <a:t> = 0,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ru-RU" dirty="0"/>
                  <a:t> =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ru-RU" dirty="0"/>
                  <a:t> = 1.</a:t>
                </a: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404BE604-5BA2-4C59-991D-F662AED6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53136"/>
                <a:ext cx="9144000" cy="1938992"/>
              </a:xfrm>
              <a:prstGeom prst="rect">
                <a:avLst/>
              </a:prstGeom>
              <a:blipFill>
                <a:blip r:embed="rId5"/>
                <a:stretch>
                  <a:fillRect l="-1000" t="-2516" r="-1000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>
            <a:extLst>
              <a:ext uri="{FF2B5EF4-FFF2-40B4-BE49-F238E27FC236}">
                <a16:creationId xmlns:a16="http://schemas.microsoft.com/office/drawing/2014/main" id="{1C8BD748-F1AE-4D8F-BA02-D46E8AD22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1047750" marR="1005840" indent="-698500" algn="just">
                  <a:spcAft>
                    <a:spcPts val="0"/>
                  </a:spcAft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Докажите, что имеют место тождества: </a:t>
                </a:r>
              </a:p>
              <a:p>
                <a:pPr algn="just"/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+180°) =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+180°) =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–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–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ctg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2853" name="Text Box 5">
                <a:extLst>
                  <a:ext uri="{FF2B5EF4-FFF2-40B4-BE49-F238E27FC236}">
                    <a16:creationId xmlns:a16="http://schemas.microsoft.com/office/drawing/2014/main" id="{21194654-1994-4960-BB43-3F5A0F218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77072"/>
                <a:ext cx="9108504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:r>
                  <a:rPr lang="ru-RU" dirty="0"/>
                  <a:t>Воспользуемся формулами </a:t>
                </a:r>
                <a:r>
                  <a:rPr lang="en-US" dirty="0"/>
                  <a:t>sin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+180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) =  –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, </a:t>
                </a:r>
                <a:r>
                  <a:rPr lang="en-US" dirty="0"/>
                  <a:t>cos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+180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dirty="0"/>
                  <a:t>) = –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Получим </a:t>
                </a:r>
                <a:r>
                  <a:rPr lang="en-US" dirty="0" err="1"/>
                  <a:t>tg</a:t>
                </a:r>
                <a:r>
                  <a:rPr lang="ru-RU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+180°) = </a:t>
                </a:r>
                <a:r>
                  <a:rPr lang="en-US" dirty="0" err="1"/>
                  <a:t>tg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, </a:t>
                </a:r>
                <a:r>
                  <a:rPr lang="en-US" dirty="0" err="1"/>
                  <a:t>ctg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+180°) = </a:t>
                </a:r>
                <a:r>
                  <a:rPr lang="en-US" dirty="0" err="1"/>
                  <a:t>ctg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</a:t>
                </a:r>
              </a:p>
              <a:p>
                <a:r>
                  <a:rPr lang="ru-RU" dirty="0"/>
                  <a:t>	Воспользуемся формулами </a:t>
                </a:r>
                <a:r>
                  <a:rPr lang="en-US" dirty="0"/>
                  <a:t>sin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) = –</a:t>
                </a:r>
                <a:r>
                  <a:rPr lang="en-US" dirty="0"/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 , </a:t>
                </a:r>
                <a:r>
                  <a:rPr lang="en-US" dirty="0"/>
                  <a:t>cos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) = 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 Получим </a:t>
                </a:r>
                <a:r>
                  <a:rPr lang="en-US" dirty="0" err="1"/>
                  <a:t>tg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) = –</a:t>
                </a:r>
                <a:r>
                  <a:rPr lang="en-US" dirty="0" err="1"/>
                  <a:t>tg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, </a:t>
                </a:r>
                <a:r>
                  <a:rPr lang="en-US" dirty="0" err="1"/>
                  <a:t>ctg</a:t>
                </a:r>
                <a:r>
                  <a:rPr lang="ru-RU" dirty="0"/>
                  <a:t>(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) = –</a:t>
                </a:r>
                <a:r>
                  <a:rPr lang="en-US" dirty="0" err="1"/>
                  <a:t>ctg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304D0430-3F57-4D72-8E55-1A4391639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7072"/>
                <a:ext cx="9108504" cy="1938992"/>
              </a:xfrm>
              <a:prstGeom prst="rect">
                <a:avLst/>
              </a:prstGeom>
              <a:blipFill>
                <a:blip r:embed="rId4"/>
                <a:stretch>
                  <a:fillRect l="-1004" t="-2516" b="-62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5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43" name="Text Box 3">
                <a:extLst>
                  <a:ext uri="{FF2B5EF4-FFF2-40B4-BE49-F238E27FC236}">
                    <a16:creationId xmlns:a16="http://schemas.microsoft.com/office/drawing/2014/main" id="{57748033-AB74-426A-9E07-0AC0951055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624"/>
                <a:ext cx="9067800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Определим поворот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(1, 0) на градусную величину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altLang="ru-RU" dirty="0">
                    <a:sym typeface="Symbol" panose="05050102010706020507" pitchFamily="18" charset="2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 360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Для этого представим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в виде суммы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+ …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меньше 360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Результат последовательного выполнения поворотов на углы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i="1" baseline="-30000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против часовой стрелки и будет искомым поворотом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0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 Ордината и абсцисса полученной в результате полного поворота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называется соответственно синусом и косинусом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обозначается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sin </a:t>
                </a:r>
                <a:r>
                  <a:rPr lang="ru-RU" altLang="ru-RU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1043" name="Text Box 3">
                <a:extLst>
                  <a:ext uri="{FF2B5EF4-FFF2-40B4-BE49-F238E27FC236}">
                    <a16:creationId xmlns:a16="http://schemas.microsoft.com/office/drawing/2014/main" id="{57748033-AB74-426A-9E07-0AC09510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624"/>
                <a:ext cx="9067800" cy="3046988"/>
              </a:xfrm>
              <a:prstGeom prst="rect">
                <a:avLst/>
              </a:prstGeom>
              <a:blipFill>
                <a:blip r:embed="rId3"/>
                <a:stretch>
                  <a:fillRect l="-1076" t="-1600" r="-1009" b="-3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046" name="Text Box 6">
                <a:extLst>
                  <a:ext uri="{FF2B5EF4-FFF2-40B4-BE49-F238E27FC236}">
                    <a16:creationId xmlns:a16="http://schemas.microsoft.com/office/drawing/2014/main" id="{7EBF11C3-8E96-46B8-A341-17937CAA4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2852936"/>
                <a:ext cx="5257800" cy="3416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Для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&lt; 0</a:t>
                </a:r>
                <a:r>
                  <a:rPr lang="ru-RU" altLang="ru-RU" baseline="30000" dirty="0"/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поворот 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определяется аналогичным образом, но делается в направлении по часовой стрелке. В этом случае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также полагаются равными соответственно ординате и абсциссе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полученной в результате поворота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25000" dirty="0"/>
                  <a:t>0</a:t>
                </a:r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471046" name="Text Box 6">
                <a:extLst>
                  <a:ext uri="{FF2B5EF4-FFF2-40B4-BE49-F238E27FC236}">
                    <a16:creationId xmlns:a16="http://schemas.microsoft.com/office/drawing/2014/main" id="{7EBF11C3-8E96-46B8-A341-17937CAA4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2852936"/>
                <a:ext cx="5257800" cy="3416320"/>
              </a:xfrm>
              <a:prstGeom prst="rect">
                <a:avLst/>
              </a:prstGeom>
              <a:blipFill>
                <a:blip r:embed="rId4"/>
                <a:stretch>
                  <a:fillRect l="-1856" t="-1429" r="-1740" b="-32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7D881-205C-412D-85AC-819A30FC4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154713"/>
            <a:ext cx="3296110" cy="291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3091" name="Text Box 3">
                <a:extLst>
                  <a:ext uri="{FF2B5EF4-FFF2-40B4-BE49-F238E27FC236}">
                    <a16:creationId xmlns:a16="http://schemas.microsoft.com/office/drawing/2014/main" id="{28A23CF4-E123-4A65-B806-C9D5A9C4A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153987"/>
                <a:ext cx="90678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/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dirty="0"/>
                  <a:t>Из определения синуса и косинуса следу­ет, что выполняются следующие тождества: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(1) 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+360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+360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(2) sin(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 –sin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+180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) = –cos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(3) sin(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–sin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;</a:t>
                </a:r>
                <a:endParaRPr lang="ru-RU" dirty="0"/>
              </a:p>
              <a:p>
                <a:pPr algn="just"/>
                <a:r>
                  <a:rPr lang="ru-RU" dirty="0"/>
                  <a:t>	</a:t>
                </a:r>
                <a:r>
                  <a:rPr lang="en-US" dirty="0"/>
                  <a:t>(4) sin(90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, cos(90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) = sin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.</a:t>
                </a:r>
                <a:endParaRPr lang="ru-RU" altLang="ru-RU" dirty="0">
                  <a:solidFill>
                    <a:srgbClr val="FF33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3091" name="Text Box 3">
                <a:extLst>
                  <a:ext uri="{FF2B5EF4-FFF2-40B4-BE49-F238E27FC236}">
                    <a16:creationId xmlns:a16="http://schemas.microsoft.com/office/drawing/2014/main" id="{28A23CF4-E123-4A65-B806-C9D5A9C4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3987"/>
                <a:ext cx="9067800" cy="2308324"/>
              </a:xfrm>
              <a:prstGeom prst="rect">
                <a:avLst/>
              </a:prstGeom>
              <a:blipFill>
                <a:blip r:embed="rId3"/>
                <a:stretch>
                  <a:fillRect l="-1076" t="-2111" r="-1009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097" name="Text Box 9">
                <a:extLst>
                  <a:ext uri="{FF2B5EF4-FFF2-40B4-BE49-F238E27FC236}">
                    <a16:creationId xmlns:a16="http://schemas.microsoft.com/office/drawing/2014/main" id="{56FAE335-80F8-4391-8F2E-EAB5E1898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80928"/>
                <a:ext cx="8991600" cy="3813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349250" algn="just"/>
                <a:r>
                  <a:rPr lang="en-US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Тригонометрические функции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для произвольных градусных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определяются обычным образом, а именно,</a:t>
                </a:r>
              </a:p>
              <a:p>
                <a:pPr marR="111760" algn="ctr"/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φ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effectLst/>
                    <a:ea typeface="Times New Roman" panose="02020603050405020304" pitchFamily="18" charset="0"/>
                  </a:rPr>
                  <a:t>	Отметим, что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определён только в случае,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т. е.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отлично от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°∙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где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k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– целое число; </a:t>
                </a:r>
                <a:r>
                  <a:rPr lang="en-US" dirty="0" err="1">
                    <a:effectLst/>
                    <a:ea typeface="Times New Roman" panose="02020603050405020304" pitchFamily="18" charset="0"/>
                  </a:rPr>
                  <a:t>ctg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определён только в случае, если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т. е.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отлично от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°∙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, где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k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– целое число.</a:t>
                </a:r>
                <a:endParaRPr lang="en-US" altLang="ru-RU" dirty="0"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3097" name="Text Box 9">
                <a:extLst>
                  <a:ext uri="{FF2B5EF4-FFF2-40B4-BE49-F238E27FC236}">
                    <a16:creationId xmlns:a16="http://schemas.microsoft.com/office/drawing/2014/main" id="{56FAE335-80F8-4391-8F2E-EAB5E189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80928"/>
                <a:ext cx="8991600" cy="3813993"/>
              </a:xfrm>
              <a:prstGeom prst="rect">
                <a:avLst/>
              </a:prstGeom>
              <a:blipFill>
                <a:blip r:embed="rId4"/>
                <a:stretch>
                  <a:fillRect l="-1017" t="-1278" r="-1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3091" name="Text Box 3">
                <a:extLst>
                  <a:ext uri="{FF2B5EF4-FFF2-40B4-BE49-F238E27FC236}">
                    <a16:creationId xmlns:a16="http://schemas.microsoft.com/office/drawing/2014/main" id="{28A23CF4-E123-4A65-B806-C9D5A9C4A8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153987"/>
                <a:ext cx="90678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55880" indent="349250" algn="just"/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Теорема. 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Для произвольных </a:t>
                </a:r>
                <a:r>
                  <a:rPr lang="ru-RU" sz="2800" dirty="0" err="1">
                    <a:effectLst/>
                    <a:ea typeface="Times New Roman" panose="02020603050405020304" pitchFamily="18" charset="0"/>
                  </a:rPr>
                  <a:t>гадусных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величин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имеет место ос­новное тригонометрическое тождество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si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3091" name="Text Box 3">
                <a:extLst>
                  <a:ext uri="{FF2B5EF4-FFF2-40B4-BE49-F238E27FC236}">
                    <a16:creationId xmlns:a16="http://schemas.microsoft.com/office/drawing/2014/main" id="{28A23CF4-E123-4A65-B806-C9D5A9C4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3987"/>
                <a:ext cx="9067800" cy="1384995"/>
              </a:xfrm>
              <a:prstGeom prst="rect">
                <a:avLst/>
              </a:prstGeom>
              <a:blipFill>
                <a:blip r:embed="rId3"/>
                <a:stretch>
                  <a:fillRect l="-1412" t="-44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097" name="Text Box 9">
                <a:extLst>
                  <a:ext uri="{FF2B5EF4-FFF2-40B4-BE49-F238E27FC236}">
                    <a16:creationId xmlns:a16="http://schemas.microsoft.com/office/drawing/2014/main" id="{56FAE335-80F8-4391-8F2E-EAB5E1898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628800"/>
                <a:ext cx="8991600" cy="1586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349250" algn="just"/>
                <a:r>
                  <a:rPr lang="en-US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По определению (</a:t>
                </a:r>
                <a:r>
                  <a:rPr lang="en-US" dirty="0"/>
                  <a:t>cos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, </a:t>
                </a:r>
                <a:r>
                  <a:rPr lang="en-US" dirty="0"/>
                  <a:t>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dirty="0"/>
                  <a:t>) представляет собой координаты точки на единичной окружности, 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dirty="0"/>
                  <a:t>является квадратом расстояния от этой точки до начала координат. Следовательно,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3097" name="Text Box 9">
                <a:extLst>
                  <a:ext uri="{FF2B5EF4-FFF2-40B4-BE49-F238E27FC236}">
                    <a16:creationId xmlns:a16="http://schemas.microsoft.com/office/drawing/2014/main" id="{56FAE335-80F8-4391-8F2E-EAB5E189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28800"/>
                <a:ext cx="8991600" cy="1586332"/>
              </a:xfrm>
              <a:prstGeom prst="rect">
                <a:avLst/>
              </a:prstGeom>
              <a:blipFill>
                <a:blip r:embed="rId4"/>
                <a:stretch>
                  <a:fillRect l="-1017" t="-3077" b="-8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89CD94-7289-45E8-B7D8-3B59CD944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598" y="3304950"/>
            <a:ext cx="3077004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B82AE1EC-03C4-4D37-9F3D-82B411A2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Пример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891" name="Text Box 11">
                <a:extLst>
                  <a:ext uri="{FF2B5EF4-FFF2-40B4-BE49-F238E27FC236}">
                    <a16:creationId xmlns:a16="http://schemas.microsoft.com/office/drawing/2014/main" id="{5694FC05-0EB8-42AC-AE81-6BBA5F928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077072"/>
                <a:ext cx="8839200" cy="1877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Решение.</a:t>
                </a:r>
                <a:r>
                  <a:rPr lang="ru-RU" sz="2800" b="1" dirty="0"/>
                  <a:t> </a:t>
                </a:r>
                <a:r>
                  <a:rPr lang="ru-RU" sz="2800" dirty="0"/>
                  <a:t>За час минутная стрелка поворачивается на 360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За 2 ч она повернётся на 720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, и за 30 мин – на 180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 Таким образом, поворот составит 720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 + 180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 = 900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/>
                  <a:t>.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378891" name="Text Box 11">
                <a:extLst>
                  <a:ext uri="{FF2B5EF4-FFF2-40B4-BE49-F238E27FC236}">
                    <a16:creationId xmlns:a16="http://schemas.microsoft.com/office/drawing/2014/main" id="{5694FC05-0EB8-42AC-AE81-6BBA5F928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077072"/>
                <a:ext cx="8839200" cy="1877437"/>
              </a:xfrm>
              <a:prstGeom prst="rect">
                <a:avLst/>
              </a:prstGeom>
              <a:blipFill>
                <a:blip r:embed="rId3"/>
                <a:stretch>
                  <a:fillRect l="-1448" t="-974" r="-1379" b="-8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884" name="Text Box 4">
            <a:extLst>
              <a:ext uri="{FF2B5EF4-FFF2-40B4-BE49-F238E27FC236}">
                <a16:creationId xmlns:a16="http://schemas.microsoft.com/office/drawing/2014/main" id="{3EDDBA05-D9D1-4FBC-A3C0-6568606D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 какую градусную величину повернется минутная стрелка за 2 ч 30 мин?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>
            <a:extLst>
              <a:ext uri="{FF2B5EF4-FFF2-40B4-BE49-F238E27FC236}">
                <a16:creationId xmlns:a16="http://schemas.microsoft.com/office/drawing/2014/main" id="{274B64DD-4DEE-4DD8-9761-7C5B24839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Пример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5140" name="Text Box 4">
                <a:extLst>
                  <a:ext uri="{FF2B5EF4-FFF2-40B4-BE49-F238E27FC236}">
                    <a16:creationId xmlns:a16="http://schemas.microsoft.com/office/drawing/2014/main" id="{510A0CD7-47BF-484D-B463-810885592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685800"/>
                <a:ext cx="89154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Найдите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510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(–300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5140" name="Text Box 4">
                <a:extLst>
                  <a:ext uri="{FF2B5EF4-FFF2-40B4-BE49-F238E27FC236}">
                    <a16:creationId xmlns:a16="http://schemas.microsoft.com/office/drawing/2014/main" id="{510A0CD7-47BF-484D-B463-81088559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5800"/>
                <a:ext cx="8915400" cy="523220"/>
              </a:xfrm>
              <a:prstGeom prst="rect">
                <a:avLst/>
              </a:prstGeom>
              <a:blipFill>
                <a:blip r:embed="rId3"/>
                <a:stretch>
                  <a:fillRect t="-12941" b="-3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139" name="Text Box 3">
                <a:extLst>
                  <a:ext uri="{FF2B5EF4-FFF2-40B4-BE49-F238E27FC236}">
                    <a16:creationId xmlns:a16="http://schemas.microsoft.com/office/drawing/2014/main" id="{8702E7B6-8B25-42A5-9BA5-32AF12F29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4146550"/>
                <a:ext cx="8839200" cy="13090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Решение.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510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(360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+150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 =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sin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150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;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(–300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 =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(–300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+360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) = </a:t>
                </a:r>
                <a:r>
                  <a:rPr lang="en-US" sz="2800" dirty="0">
                    <a:effectLst/>
                    <a:ea typeface="Times New Roman" panose="02020603050405020304" pitchFamily="18" charset="0"/>
                  </a:rPr>
                  <a:t>cos</a:t>
                </a:r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effectLst/>
                    <a:ea typeface="Times New Roman" panose="02020603050405020304" pitchFamily="18" charset="0"/>
                  </a:rPr>
                  <a:t>.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5139" name="Text Box 3">
                <a:extLst>
                  <a:ext uri="{FF2B5EF4-FFF2-40B4-BE49-F238E27FC236}">
                    <a16:creationId xmlns:a16="http://schemas.microsoft.com/office/drawing/2014/main" id="{8702E7B6-8B25-42A5-9BA5-32AF12F29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146550"/>
                <a:ext cx="8839200" cy="1309076"/>
              </a:xfrm>
              <a:prstGeom prst="rect">
                <a:avLst/>
              </a:prstGeom>
              <a:blipFill>
                <a:blip r:embed="rId4"/>
                <a:stretch>
                  <a:fillRect l="-1379" b="-4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3149</Words>
  <Application>Microsoft Office PowerPoint</Application>
  <PresentationFormat>Экран (4:3)</PresentationFormat>
  <Paragraphs>208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Cambria Math</vt:lpstr>
      <vt:lpstr>Times New Roman</vt:lpstr>
      <vt:lpstr>Оформление по умолчанию</vt:lpstr>
      <vt:lpstr>75. Тригонометрические функции произвольных градусных величин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1</vt:lpstr>
      <vt:lpstr>Пример 2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111</cp:revision>
  <dcterms:created xsi:type="dcterms:W3CDTF">2008-04-30T05:51:18Z</dcterms:created>
  <dcterms:modified xsi:type="dcterms:W3CDTF">2022-03-27T08:29:54Z</dcterms:modified>
</cp:coreProperties>
</file>