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0" r:id="rId2"/>
    <p:sldId id="462" r:id="rId3"/>
    <p:sldId id="450" r:id="rId4"/>
    <p:sldId id="451" r:id="rId5"/>
    <p:sldId id="452" r:id="rId6"/>
    <p:sldId id="453" r:id="rId7"/>
    <p:sldId id="457" r:id="rId8"/>
    <p:sldId id="413" r:id="rId9"/>
    <p:sldId id="454" r:id="rId10"/>
    <p:sldId id="455" r:id="rId11"/>
    <p:sldId id="456" r:id="rId12"/>
    <p:sldId id="459" r:id="rId13"/>
    <p:sldId id="461" r:id="rId14"/>
    <p:sldId id="463" r:id="rId15"/>
    <p:sldId id="464" r:id="rId16"/>
    <p:sldId id="465" r:id="rId17"/>
    <p:sldId id="466" r:id="rId18"/>
    <p:sldId id="467" r:id="rId19"/>
    <p:sldId id="468" r:id="rId20"/>
    <p:sldId id="469" r:id="rId21"/>
    <p:sldId id="471" r:id="rId22"/>
    <p:sldId id="472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4" d="100"/>
          <a:sy n="94" d="100"/>
        </p:scale>
        <p:origin x="4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EC16D14-8B1F-4056-B80E-8FADD8E633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DFE5A0D-F2FA-4561-8094-8C6336D2D18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35743D10-04ED-4387-93DE-B345D83DC7C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6877076-16B0-477C-91F1-926A71FE0CD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539A02F-5BB1-423C-ADDD-5FFD46F1D6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973D3F0-BEC8-4336-AD3E-5C0BA7B4F6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0EEA53A-112C-4283-8950-610C2ECB1EF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E6E473-7FE7-461C-8A5B-4D9CD0C417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67398D-798A-4065-AD90-63A3EC954F9E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1026">
            <a:extLst>
              <a:ext uri="{FF2B5EF4-FFF2-40B4-BE49-F238E27FC236}">
                <a16:creationId xmlns:a16="http://schemas.microsoft.com/office/drawing/2014/main" id="{871F4A48-A6C5-4A10-9802-98D4294136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1027">
            <a:extLst>
              <a:ext uri="{FF2B5EF4-FFF2-40B4-BE49-F238E27FC236}">
                <a16:creationId xmlns:a16="http://schemas.microsoft.com/office/drawing/2014/main" id="{857874ED-FD0C-4DB2-96F2-3B7A47B70D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3B64AC-6B34-4746-92EE-12F8C08C16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84AB55-B187-4D42-8C02-1B03FE6B139A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65922" name="Rectangle 2">
            <a:extLst>
              <a:ext uri="{FF2B5EF4-FFF2-40B4-BE49-F238E27FC236}">
                <a16:creationId xmlns:a16="http://schemas.microsoft.com/office/drawing/2014/main" id="{3C0CBCF7-9710-42DE-AE85-0B46923DE2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5923" name="Rectangle 3">
            <a:extLst>
              <a:ext uri="{FF2B5EF4-FFF2-40B4-BE49-F238E27FC236}">
                <a16:creationId xmlns:a16="http://schemas.microsoft.com/office/drawing/2014/main" id="{A202ADE0-FF41-4C60-A4DD-F76728F840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C935725-03A2-4EA0-AFB7-3DDE292C52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224787-19D5-4826-BF44-48CFA6A58414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67970" name="Rectangle 2">
            <a:extLst>
              <a:ext uri="{FF2B5EF4-FFF2-40B4-BE49-F238E27FC236}">
                <a16:creationId xmlns:a16="http://schemas.microsoft.com/office/drawing/2014/main" id="{454BC741-3CC7-43E9-8194-409C937312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7971" name="Rectangle 3">
            <a:extLst>
              <a:ext uri="{FF2B5EF4-FFF2-40B4-BE49-F238E27FC236}">
                <a16:creationId xmlns:a16="http://schemas.microsoft.com/office/drawing/2014/main" id="{8AD9E24B-F0C5-45FC-85A1-92F3470261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C96EFA-9B53-4231-85D1-87B83B81A9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8BD40B-112E-4540-9ECA-4DFD3258317A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74114" name="Rectangle 2">
            <a:extLst>
              <a:ext uri="{FF2B5EF4-FFF2-40B4-BE49-F238E27FC236}">
                <a16:creationId xmlns:a16="http://schemas.microsoft.com/office/drawing/2014/main" id="{B1F6E3F2-6BCC-4F28-93AA-D2AA13522F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4115" name="Rectangle 3">
            <a:extLst>
              <a:ext uri="{FF2B5EF4-FFF2-40B4-BE49-F238E27FC236}">
                <a16:creationId xmlns:a16="http://schemas.microsoft.com/office/drawing/2014/main" id="{4CEAD66C-47B7-47C2-B32C-A84761EAAE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610F6EF-8ACE-4E61-A067-F1BA20BC0E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42FD53-5451-44E6-8CD3-72B3824046A9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78210" name="Rectangle 2">
            <a:extLst>
              <a:ext uri="{FF2B5EF4-FFF2-40B4-BE49-F238E27FC236}">
                <a16:creationId xmlns:a16="http://schemas.microsoft.com/office/drawing/2014/main" id="{34E13F22-9439-4505-9ECF-FD60663B4A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8211" name="Rectangle 3">
            <a:extLst>
              <a:ext uri="{FF2B5EF4-FFF2-40B4-BE49-F238E27FC236}">
                <a16:creationId xmlns:a16="http://schemas.microsoft.com/office/drawing/2014/main" id="{B8A2FBEC-2CB5-45A4-9D03-3E4D309959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844ECA2-4C0F-4FEA-A8FA-2CA1C1CF3B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0A1316-CA6F-4340-9CFB-F673E1B6D4AE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55682" name="Rectangle 2">
            <a:extLst>
              <a:ext uri="{FF2B5EF4-FFF2-40B4-BE49-F238E27FC236}">
                <a16:creationId xmlns:a16="http://schemas.microsoft.com/office/drawing/2014/main" id="{24804A9C-6C53-4043-8BE0-010E9E049F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5683" name="Rectangle 3">
            <a:extLst>
              <a:ext uri="{FF2B5EF4-FFF2-40B4-BE49-F238E27FC236}">
                <a16:creationId xmlns:a16="http://schemas.microsoft.com/office/drawing/2014/main" id="{C5466041-22E3-4BF7-AB5F-F89647F160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492099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780583D-FD52-4A9C-BAF5-59AC2A08D6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7EB306-6B9F-4197-AA28-87EC3776BD78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57730" name="Rectangle 2">
            <a:extLst>
              <a:ext uri="{FF2B5EF4-FFF2-40B4-BE49-F238E27FC236}">
                <a16:creationId xmlns:a16="http://schemas.microsoft.com/office/drawing/2014/main" id="{92BC34CE-3DE0-4708-8FEF-E187977EB5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7731" name="Rectangle 3">
            <a:extLst>
              <a:ext uri="{FF2B5EF4-FFF2-40B4-BE49-F238E27FC236}">
                <a16:creationId xmlns:a16="http://schemas.microsoft.com/office/drawing/2014/main" id="{9B965BA9-0D6A-41BC-8F39-D8ED7D3666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039459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040B4A6-FB46-4205-8C73-286689FDA6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C08771-C3C5-42A7-93C7-CAA48A46F117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59778" name="Rectangle 2">
            <a:extLst>
              <a:ext uri="{FF2B5EF4-FFF2-40B4-BE49-F238E27FC236}">
                <a16:creationId xmlns:a16="http://schemas.microsoft.com/office/drawing/2014/main" id="{CBFB5C85-FA02-4C4A-83D6-93ED4E2F04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9779" name="Rectangle 3">
            <a:extLst>
              <a:ext uri="{FF2B5EF4-FFF2-40B4-BE49-F238E27FC236}">
                <a16:creationId xmlns:a16="http://schemas.microsoft.com/office/drawing/2014/main" id="{CECD47FF-30A7-4BDA-9953-D4973AA984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566834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97AAE8-8B75-4626-B0EB-A0E5A58EB8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06702B-5A6F-4636-83CF-616D1B8FE5D8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461826" name="Rectangle 2">
            <a:extLst>
              <a:ext uri="{FF2B5EF4-FFF2-40B4-BE49-F238E27FC236}">
                <a16:creationId xmlns:a16="http://schemas.microsoft.com/office/drawing/2014/main" id="{3194F6B7-1DBF-40E3-8A5E-C3A0E6DD1C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1827" name="Rectangle 3">
            <a:extLst>
              <a:ext uri="{FF2B5EF4-FFF2-40B4-BE49-F238E27FC236}">
                <a16:creationId xmlns:a16="http://schemas.microsoft.com/office/drawing/2014/main" id="{EBD4F667-2C72-4418-93E3-391EA8D2CB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715699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D232F4-9CC3-4050-A8CC-31EAEB81E9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F59AFB-A263-4A34-8867-07FB5304B15A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70018" name="Rectangle 1026">
            <a:extLst>
              <a:ext uri="{FF2B5EF4-FFF2-40B4-BE49-F238E27FC236}">
                <a16:creationId xmlns:a16="http://schemas.microsoft.com/office/drawing/2014/main" id="{1E3C7FB7-BD86-4972-8931-254694107A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0019" name="Rectangle 1027">
            <a:extLst>
              <a:ext uri="{FF2B5EF4-FFF2-40B4-BE49-F238E27FC236}">
                <a16:creationId xmlns:a16="http://schemas.microsoft.com/office/drawing/2014/main" id="{28C3E925-510F-4B87-AB39-79E1EDDBCF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420614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844ECA2-4C0F-4FEA-A8FA-2CA1C1CF3B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0A1316-CA6F-4340-9CFB-F673E1B6D4AE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455682" name="Rectangle 2">
            <a:extLst>
              <a:ext uri="{FF2B5EF4-FFF2-40B4-BE49-F238E27FC236}">
                <a16:creationId xmlns:a16="http://schemas.microsoft.com/office/drawing/2014/main" id="{24804A9C-6C53-4043-8BE0-010E9E049F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5683" name="Rectangle 3">
            <a:extLst>
              <a:ext uri="{FF2B5EF4-FFF2-40B4-BE49-F238E27FC236}">
                <a16:creationId xmlns:a16="http://schemas.microsoft.com/office/drawing/2014/main" id="{C5466041-22E3-4BF7-AB5F-F89647F160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092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E6E473-7FE7-461C-8A5B-4D9CD0C417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67398D-798A-4065-AD90-63A3EC954F9E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93186" name="Rectangle 1026">
            <a:extLst>
              <a:ext uri="{FF2B5EF4-FFF2-40B4-BE49-F238E27FC236}">
                <a16:creationId xmlns:a16="http://schemas.microsoft.com/office/drawing/2014/main" id="{871F4A48-A6C5-4A10-9802-98D4294136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1027">
            <a:extLst>
              <a:ext uri="{FF2B5EF4-FFF2-40B4-BE49-F238E27FC236}">
                <a16:creationId xmlns:a16="http://schemas.microsoft.com/office/drawing/2014/main" id="{857874ED-FD0C-4DB2-96F2-3B7A47B70D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669236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780583D-FD52-4A9C-BAF5-59AC2A08D6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7EB306-6B9F-4197-AA28-87EC3776BD78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457730" name="Rectangle 2">
            <a:extLst>
              <a:ext uri="{FF2B5EF4-FFF2-40B4-BE49-F238E27FC236}">
                <a16:creationId xmlns:a16="http://schemas.microsoft.com/office/drawing/2014/main" id="{92BC34CE-3DE0-4708-8FEF-E187977EB5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7731" name="Rectangle 3">
            <a:extLst>
              <a:ext uri="{FF2B5EF4-FFF2-40B4-BE49-F238E27FC236}">
                <a16:creationId xmlns:a16="http://schemas.microsoft.com/office/drawing/2014/main" id="{9B965BA9-0D6A-41BC-8F39-D8ED7D3666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031844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97AAE8-8B75-4626-B0EB-A0E5A58EB8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06702B-5A6F-4636-83CF-616D1B8FE5D8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461826" name="Rectangle 2">
            <a:extLst>
              <a:ext uri="{FF2B5EF4-FFF2-40B4-BE49-F238E27FC236}">
                <a16:creationId xmlns:a16="http://schemas.microsoft.com/office/drawing/2014/main" id="{3194F6B7-1DBF-40E3-8A5E-C3A0E6DD1C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1827" name="Rectangle 3">
            <a:extLst>
              <a:ext uri="{FF2B5EF4-FFF2-40B4-BE49-F238E27FC236}">
                <a16:creationId xmlns:a16="http://schemas.microsoft.com/office/drawing/2014/main" id="{EBD4F667-2C72-4418-93E3-391EA8D2CB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007483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D232F4-9CC3-4050-A8CC-31EAEB81E9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F59AFB-A263-4A34-8867-07FB5304B15A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470018" name="Rectangle 1026">
            <a:extLst>
              <a:ext uri="{FF2B5EF4-FFF2-40B4-BE49-F238E27FC236}">
                <a16:creationId xmlns:a16="http://schemas.microsoft.com/office/drawing/2014/main" id="{1E3C7FB7-BD86-4972-8931-254694107A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0019" name="Rectangle 1027">
            <a:extLst>
              <a:ext uri="{FF2B5EF4-FFF2-40B4-BE49-F238E27FC236}">
                <a16:creationId xmlns:a16="http://schemas.microsoft.com/office/drawing/2014/main" id="{28C3E925-510F-4B87-AB39-79E1EDDBCF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80536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844ECA2-4C0F-4FEA-A8FA-2CA1C1CF3B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0A1316-CA6F-4340-9CFB-F673E1B6D4AE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455682" name="Rectangle 2">
            <a:extLst>
              <a:ext uri="{FF2B5EF4-FFF2-40B4-BE49-F238E27FC236}">
                <a16:creationId xmlns:a16="http://schemas.microsoft.com/office/drawing/2014/main" id="{24804A9C-6C53-4043-8BE0-010E9E049F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5683" name="Rectangle 3">
            <a:extLst>
              <a:ext uri="{FF2B5EF4-FFF2-40B4-BE49-F238E27FC236}">
                <a16:creationId xmlns:a16="http://schemas.microsoft.com/office/drawing/2014/main" id="{C5466041-22E3-4BF7-AB5F-F89647F160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780583D-FD52-4A9C-BAF5-59AC2A08D6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7EB306-6B9F-4197-AA28-87EC3776BD78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57730" name="Rectangle 2">
            <a:extLst>
              <a:ext uri="{FF2B5EF4-FFF2-40B4-BE49-F238E27FC236}">
                <a16:creationId xmlns:a16="http://schemas.microsoft.com/office/drawing/2014/main" id="{92BC34CE-3DE0-4708-8FEF-E187977EB5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7731" name="Rectangle 3">
            <a:extLst>
              <a:ext uri="{FF2B5EF4-FFF2-40B4-BE49-F238E27FC236}">
                <a16:creationId xmlns:a16="http://schemas.microsoft.com/office/drawing/2014/main" id="{9B965BA9-0D6A-41BC-8F39-D8ED7D3666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040B4A6-FB46-4205-8C73-286689FDA6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C08771-C3C5-42A7-93C7-CAA48A46F117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459778" name="Rectangle 2">
            <a:extLst>
              <a:ext uri="{FF2B5EF4-FFF2-40B4-BE49-F238E27FC236}">
                <a16:creationId xmlns:a16="http://schemas.microsoft.com/office/drawing/2014/main" id="{CBFB5C85-FA02-4C4A-83D6-93ED4E2F04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9779" name="Rectangle 3">
            <a:extLst>
              <a:ext uri="{FF2B5EF4-FFF2-40B4-BE49-F238E27FC236}">
                <a16:creationId xmlns:a16="http://schemas.microsoft.com/office/drawing/2014/main" id="{CECD47FF-30A7-4BDA-9953-D4973AA984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97AAE8-8B75-4626-B0EB-A0E5A58EB8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06702B-5A6F-4636-83CF-616D1B8FE5D8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461826" name="Rectangle 2">
            <a:extLst>
              <a:ext uri="{FF2B5EF4-FFF2-40B4-BE49-F238E27FC236}">
                <a16:creationId xmlns:a16="http://schemas.microsoft.com/office/drawing/2014/main" id="{3194F6B7-1DBF-40E3-8A5E-C3A0E6DD1C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1827" name="Rectangle 3">
            <a:extLst>
              <a:ext uri="{FF2B5EF4-FFF2-40B4-BE49-F238E27FC236}">
                <a16:creationId xmlns:a16="http://schemas.microsoft.com/office/drawing/2014/main" id="{EBD4F667-2C72-4418-93E3-391EA8D2CB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D232F4-9CC3-4050-A8CC-31EAEB81E9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F59AFB-A263-4A34-8867-07FB5304B15A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70018" name="Rectangle 1026">
            <a:extLst>
              <a:ext uri="{FF2B5EF4-FFF2-40B4-BE49-F238E27FC236}">
                <a16:creationId xmlns:a16="http://schemas.microsoft.com/office/drawing/2014/main" id="{1E3C7FB7-BD86-4972-8931-254694107A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0019" name="Rectangle 1027">
            <a:extLst>
              <a:ext uri="{FF2B5EF4-FFF2-40B4-BE49-F238E27FC236}">
                <a16:creationId xmlns:a16="http://schemas.microsoft.com/office/drawing/2014/main" id="{28C3E925-510F-4B87-AB39-79E1EDDBCF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335A565-66DA-44BD-AD0F-D19C98102D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35A3FA-5D52-4E0A-851F-1DFDBE41F72D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E73FE21F-8539-486C-B3FF-1FA7EE7DE7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D3FF4C76-C7CC-45F0-B0A8-C247B4D8DD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4AE52E-DFD0-4423-B8AA-98361D5608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29FA74-8335-40D4-A4AB-CAC6236CEECD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63874" name="Rectangle 2">
            <a:extLst>
              <a:ext uri="{FF2B5EF4-FFF2-40B4-BE49-F238E27FC236}">
                <a16:creationId xmlns:a16="http://schemas.microsoft.com/office/drawing/2014/main" id="{11977BB7-27AE-49C4-81BB-9FE93EA137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3875" name="Rectangle 3">
            <a:extLst>
              <a:ext uri="{FF2B5EF4-FFF2-40B4-BE49-F238E27FC236}">
                <a16:creationId xmlns:a16="http://schemas.microsoft.com/office/drawing/2014/main" id="{31CCA4ED-3D8D-4773-BA9F-0465316737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06288-752C-4256-916E-23F56910D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D6E7A36-D7E8-45A8-8D1D-26BFD866A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35785F-A56D-4813-A316-806CA2A8B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9F31AB-DEF1-451E-A500-BA0332699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38E6DE-38C2-4258-9166-0F52DA436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FF03C-F84D-4EE8-87C4-18F5CF9BCA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6399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B54244-3999-4143-93AB-8D0911955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434D883-9AB2-4E15-BA9A-CB94A8CF8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2A10D0-FB29-4B6E-B0A9-38C45169D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4FE038-6640-43DA-8828-8DB8BF827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625047-0017-4AE3-A227-E08955229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B9B20-C909-4B62-8759-75B880CB81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8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BED8BE9-C67E-4712-8A6A-2F1C18D81E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2172F65-A12A-46BE-B47C-3F5E28A2B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9ABED1-0A7E-471C-AD23-331848A81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DE6C1F-0050-4F69-8999-F060427AF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2F38D8-1DA3-431A-B747-E5938DF00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C95D6-FC1F-44BA-9646-350CF58AAA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725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F6FCB3-0B80-4EBF-AADD-BDF022E02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4E70D6-76B2-437A-9DA0-D6FB4F950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8D57B9-FE6B-452A-A416-A660151B8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E7370A-DBC8-4962-9082-C3771FD54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84B4AC-6537-44DD-ACC1-9DA1D3CCB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19C23-1715-4F21-BE2A-F79C41CEB6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049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8EB798-5C0F-4300-BFB0-D6096B539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6E1601-71D4-4398-B828-A5A195328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826491-CCC8-4AF8-A99B-D70A91C2D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AA599E-9065-4EF2-9BF0-1EC99BD51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567FD6-EA8E-4F50-A3A3-2FF06514C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40FA5-6DE5-49DF-99B5-EA07249BF7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079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157AE-F57E-4DC6-9E11-B1249330B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8922F9-F392-4E10-9245-EB6C212FA4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8E38277-835F-4AEB-B404-06AAB59ECD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D529A0-7DA1-4AF6-815F-5FBC10297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7C90B7-66E1-41AE-B7D7-06DFDDBE8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82F026-D09F-411A-8605-BC9E42205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4E886-BFEA-46A8-9B70-F0707DFD63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6738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019912-FADC-4912-94E9-CC1474918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719C856-5B0C-4FB0-BE30-9D5E9C7C5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E5662EE-6850-45F9-921D-EB99024A2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0372F92-880C-4451-AB8D-F9AA796D00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2329BC8-0932-42FF-B1B2-9A61A09519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9AD9407-E124-4264-A620-1E1B6EF2E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A36AB49-169E-4297-BA3F-8307EC950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29ABC84-77D4-4867-A0FA-9B1DE1F24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BAC23-FB0D-4902-9E3E-210CF1E031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2716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29DB12-4FAF-46D5-94C9-31DAD424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CD5039B-BFE0-4C52-A19E-81A752506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776C6D0-417E-4EE2-8B8D-A5F011AA0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8D8446-FC32-44DB-A920-93C2B451A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5A473D-AFE6-49F1-A37A-EC06ED7F31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3998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4BC40CF-837F-4467-ABB3-11A16E779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265D96F-2250-43ED-9948-7E4EB6249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A3D71B5-BA0E-47ED-BBDA-61B7825E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D135B9-47D1-430B-A63A-7F6E167524B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5026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12BF9E-DC7C-4C88-98F7-7975C840E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2DA0EC-9118-42B2-A15E-B662444D8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2F528D9-224D-4144-BF6F-A26153451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FE1802C-76F6-42DB-9C09-34B5AC90C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DEA628B-5929-466D-980A-C64F7B01F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466D9F-8344-40E1-AB3D-763C04D0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D4DBBA-C7E8-415D-A2D1-614B8D02BE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477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715353-FB15-4C6B-8803-D638A346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4CA13D6-992B-43B9-8D75-2186157160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65C44D6-B935-4346-888C-601ED8E62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B8C758F-75F9-4A17-B029-5229B3789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614CBF4-9C5C-4335-B793-7BE1BE393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81D304-0308-4269-9EA9-CEE5DFB5E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659712-536D-406E-AD63-26E5E40A8F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456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859B6E0-920B-4440-A288-23FB21EA5A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76C8F60-FD45-4897-9DE0-9B0C6A77F1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1FA1090-B547-4930-B095-70708E895B8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15E15C5-C91B-4B40-B7E3-9F45C709CF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E223DF-B126-43E6-A3C4-D0E25F9DA0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D7A1E37-7643-4B3D-BB50-3C3D4E74397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4D15C0CF-CDD3-44FD-9A80-C894C19C7D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12776"/>
            <a:ext cx="7772400" cy="457200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Задачи оптимизации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>
            <a:extLst>
              <a:ext uri="{FF2B5EF4-FFF2-40B4-BE49-F238E27FC236}">
                <a16:creationId xmlns:a16="http://schemas.microsoft.com/office/drawing/2014/main" id="{A9B6F552-938F-4016-84F6-97CBBF8E49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464899" name="Text Box 3">
            <a:extLst>
              <a:ext uri="{FF2B5EF4-FFF2-40B4-BE49-F238E27FC236}">
                <a16:creationId xmlns:a16="http://schemas.microsoft.com/office/drawing/2014/main" id="{5A3C0408-A305-4963-A48B-74C1E9C00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102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4, </a:t>
            </a:r>
            <a:r>
              <a:rPr lang="en-US" altLang="ru-RU" sz="3200">
                <a:cs typeface="Times New Roman" panose="02020603050405020304" pitchFamily="18" charset="0"/>
              </a:rPr>
              <a:t>-5.</a:t>
            </a:r>
            <a:r>
              <a:rPr lang="en-US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464900" name="Text Box 4">
            <a:extLst>
              <a:ext uri="{FF2B5EF4-FFF2-40B4-BE49-F238E27FC236}">
                <a16:creationId xmlns:a16="http://schemas.microsoft.com/office/drawing/2014/main" id="{5D28F985-06E3-4824-938D-6AA1607FD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15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Пусть математическая модель некоторой задачи представляется следующей системой ограничений</a:t>
            </a:r>
            <a:endParaRPr lang="ru-RU" altLang="ru-RU" sz="3200" dirty="0"/>
          </a:p>
          <a:p>
            <a:pPr algn="just">
              <a:spcBef>
                <a:spcPct val="50000"/>
              </a:spcBef>
            </a:pPr>
            <a:endParaRPr lang="ru-RU" altLang="ru-RU" sz="3200" dirty="0"/>
          </a:p>
          <a:p>
            <a:pPr algn="just">
              <a:spcBef>
                <a:spcPct val="50000"/>
              </a:spcBef>
            </a:pPr>
            <a:endParaRPr lang="ru-RU" altLang="ru-RU" sz="3200" dirty="0"/>
          </a:p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 множестве решений этой системы найдите </a:t>
            </a:r>
            <a:r>
              <a:rPr lang="ru-RU" altLang="ru-RU" sz="3200" dirty="0"/>
              <a:t>наибольшее и </a:t>
            </a:r>
            <a:r>
              <a:rPr lang="ru-RU" altLang="ru-RU" sz="3200" dirty="0">
                <a:cs typeface="Times New Roman" panose="02020603050405020304" pitchFamily="18" charset="0"/>
              </a:rPr>
              <a:t>наименьшее значени</a:t>
            </a:r>
            <a:r>
              <a:rPr lang="ru-RU" altLang="ru-RU" sz="3200" dirty="0"/>
              <a:t>я</a:t>
            </a:r>
            <a:r>
              <a:rPr lang="ru-RU" altLang="ru-RU" sz="3200" dirty="0">
                <a:cs typeface="Times New Roman" panose="02020603050405020304" pitchFamily="18" charset="0"/>
              </a:rPr>
              <a:t> функции </a:t>
            </a:r>
            <a:r>
              <a:rPr lang="en-US" altLang="ru-RU" sz="3200" i="1" dirty="0">
                <a:cs typeface="Times New Roman" panose="02020603050405020304" pitchFamily="18" charset="0"/>
              </a:rPr>
              <a:t>f</a:t>
            </a:r>
            <a:r>
              <a:rPr lang="ru-RU" altLang="ru-RU" sz="3200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- </a:t>
            </a:r>
            <a:r>
              <a:rPr lang="en-US" altLang="ru-RU" sz="3200" dirty="0">
                <a:cs typeface="Times New Roman" panose="02020603050405020304" pitchFamily="18" charset="0"/>
              </a:rPr>
              <a:t>2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ru-RU" altLang="ru-RU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4902" name="Object 6">
                <a:extLst>
                  <a:ext uri="{FF2B5EF4-FFF2-40B4-BE49-F238E27FC236}">
                    <a16:creationId xmlns:a16="http://schemas.microsoft.com/office/drawing/2014/main" id="{AAB246AD-A9CF-4A94-9505-BBC4862CE93F}"/>
                  </a:ext>
                </a:extLst>
              </p:cNvPr>
              <p:cNvSpPr txBox="1"/>
              <p:nvPr/>
            </p:nvSpPr>
            <p:spPr bwMode="auto">
              <a:xfrm>
                <a:off x="3236487" y="2060848"/>
                <a:ext cx="2419740" cy="136815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≥0,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&amp;2−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&amp;4−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64902" name="Object 6">
                <a:extLst>
                  <a:ext uri="{FF2B5EF4-FFF2-40B4-BE49-F238E27FC236}">
                    <a16:creationId xmlns:a16="http://schemas.microsoft.com/office/drawing/2014/main" id="{AAB246AD-A9CF-4A94-9505-BBC4862CE9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6487" y="2060848"/>
                <a:ext cx="2419740" cy="13681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4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89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>
            <a:extLst>
              <a:ext uri="{FF2B5EF4-FFF2-40B4-BE49-F238E27FC236}">
                <a16:creationId xmlns:a16="http://schemas.microsoft.com/office/drawing/2014/main" id="{C6F18DC0-22DA-42CF-B55F-56515C666A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2</a:t>
            </a:r>
          </a:p>
        </p:txBody>
      </p:sp>
      <p:sp>
        <p:nvSpPr>
          <p:cNvPr id="466948" name="Text Box 4">
            <a:extLst>
              <a:ext uri="{FF2B5EF4-FFF2-40B4-BE49-F238E27FC236}">
                <a16:creationId xmlns:a16="http://schemas.microsoft.com/office/drawing/2014/main" id="{34A74A80-D9B7-4BCC-B701-1E759E3509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Мастерская выпускает трансформаторы двух видов. На один трансформатор первого вида расходуется 5 кг трансформаторного железа и 3 кг проволоки, а на один трансформатор второго вида - 3 кг железа и 2 кг проволоки. От реализации одного трансформатора первого вида мастерская получает 1</a:t>
            </a:r>
            <a:r>
              <a:rPr lang="ru-RU" altLang="ru-RU" sz="2800" dirty="0"/>
              <a:t>5</a:t>
            </a:r>
            <a:r>
              <a:rPr lang="ru-RU" altLang="ru-RU" sz="2800" dirty="0">
                <a:cs typeface="Times New Roman" panose="02020603050405020304" pitchFamily="18" charset="0"/>
              </a:rPr>
              <a:t>0 руб.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прибыли</a:t>
            </a:r>
            <a:r>
              <a:rPr lang="ru-RU" altLang="ru-RU" sz="2800" dirty="0">
                <a:cs typeface="Times New Roman" panose="02020603050405020304" pitchFamily="18" charset="0"/>
              </a:rPr>
              <a:t>, а от реализации одного трансформатора второго вида - </a:t>
            </a:r>
            <a:r>
              <a:rPr lang="ru-RU" altLang="ru-RU" sz="2800" dirty="0"/>
              <a:t>10</a:t>
            </a:r>
            <a:r>
              <a:rPr lang="ru-RU" altLang="ru-RU" sz="2800" dirty="0">
                <a:cs typeface="Times New Roman" panose="02020603050405020304" pitchFamily="18" charset="0"/>
              </a:rPr>
              <a:t>0 руб. Сколько трансформаторов каждого вида нужно выпустить, чтобы получить наибольшую сумму прибыли, если мастерская располагает 480 кг железа и 300 кг проволоки?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>
            <a:extLst>
              <a:ext uri="{FF2B5EF4-FFF2-40B4-BE49-F238E27FC236}">
                <a16:creationId xmlns:a16="http://schemas.microsoft.com/office/drawing/2014/main" id="{437FC6A5-3AD2-426E-8F0C-6ADA2E7D7F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Решение задачи 2</a:t>
            </a:r>
          </a:p>
        </p:txBody>
      </p:sp>
      <p:sp>
        <p:nvSpPr>
          <p:cNvPr id="473091" name="Text Box 3">
            <a:extLst>
              <a:ext uri="{FF2B5EF4-FFF2-40B4-BE49-F238E27FC236}">
                <a16:creationId xmlns:a16="http://schemas.microsoft.com/office/drawing/2014/main" id="{BC655EFA-887F-4D45-AA1F-B50228F31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Пусть </a:t>
            </a:r>
            <a:r>
              <a:rPr lang="en-US" altLang="ru-RU" i="1" dirty="0"/>
              <a:t>x </a:t>
            </a:r>
            <a:r>
              <a:rPr lang="ru-RU" altLang="ru-RU" dirty="0"/>
              <a:t>– число трансформаторов первого вида, </a:t>
            </a:r>
            <a:r>
              <a:rPr lang="en-US" altLang="ru-RU" i="1" dirty="0"/>
              <a:t>y </a:t>
            </a:r>
            <a:r>
              <a:rPr lang="ru-RU" altLang="ru-RU" dirty="0"/>
              <a:t>– число трансформаторов второго вида. Тогда общая прибыль от продажи трансформаторов выражается функцией </a:t>
            </a:r>
            <a:endParaRPr lang="en-US" altLang="ru-RU" dirty="0"/>
          </a:p>
        </p:txBody>
      </p:sp>
      <p:sp>
        <p:nvSpPr>
          <p:cNvPr id="473132" name="Text Box 44">
            <a:extLst>
              <a:ext uri="{FF2B5EF4-FFF2-40B4-BE49-F238E27FC236}">
                <a16:creationId xmlns:a16="http://schemas.microsoft.com/office/drawing/2014/main" id="{B3B39CBD-5612-4EF9-8281-663807862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05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i="1" dirty="0"/>
              <a:t>f</a:t>
            </a:r>
            <a:r>
              <a:rPr lang="en-US" altLang="ru-RU" dirty="0"/>
              <a:t>(</a:t>
            </a:r>
            <a:r>
              <a:rPr lang="en-US" altLang="ru-RU" i="1" dirty="0"/>
              <a:t>x</a:t>
            </a:r>
            <a:r>
              <a:rPr lang="en-US" altLang="ru-RU" dirty="0"/>
              <a:t>, </a:t>
            </a:r>
            <a:r>
              <a:rPr lang="en-US" altLang="ru-RU" i="1" dirty="0"/>
              <a:t>y</a:t>
            </a:r>
            <a:r>
              <a:rPr lang="en-US" altLang="ru-RU" dirty="0"/>
              <a:t>) = 1</a:t>
            </a:r>
            <a:r>
              <a:rPr lang="ru-RU" altLang="ru-RU" dirty="0"/>
              <a:t>5</a:t>
            </a:r>
            <a:r>
              <a:rPr lang="en-US" altLang="ru-RU" dirty="0"/>
              <a:t>0</a:t>
            </a:r>
            <a:r>
              <a:rPr lang="en-US" altLang="ru-RU" i="1" dirty="0"/>
              <a:t>x + </a:t>
            </a:r>
            <a:r>
              <a:rPr lang="ru-RU" altLang="ru-RU" dirty="0"/>
              <a:t>10</a:t>
            </a:r>
            <a:r>
              <a:rPr lang="en-US" altLang="ru-RU" dirty="0"/>
              <a:t>0</a:t>
            </a:r>
            <a:r>
              <a:rPr lang="en-US" altLang="ru-RU" i="1" dirty="0"/>
              <a:t>y</a:t>
            </a:r>
            <a:r>
              <a:rPr lang="en-US" altLang="ru-RU" dirty="0"/>
              <a:t>.</a:t>
            </a:r>
          </a:p>
        </p:txBody>
      </p:sp>
      <p:sp>
        <p:nvSpPr>
          <p:cNvPr id="473133" name="Text Box 45">
            <a:extLst>
              <a:ext uri="{FF2B5EF4-FFF2-40B4-BE49-F238E27FC236}">
                <a16:creationId xmlns:a16="http://schemas.microsoft.com/office/drawing/2014/main" id="{57094FEE-6C7F-4144-8480-1A6DCBFC9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Аргументы </a:t>
            </a:r>
            <a:r>
              <a:rPr lang="en-US" altLang="ru-RU" i="1" dirty="0"/>
              <a:t>x </a:t>
            </a:r>
            <a:r>
              <a:rPr lang="ru-RU" altLang="ru-RU" dirty="0"/>
              <a:t>и </a:t>
            </a:r>
            <a:r>
              <a:rPr lang="en-US" altLang="ru-RU" i="1" dirty="0"/>
              <a:t>y</a:t>
            </a:r>
            <a:r>
              <a:rPr lang="ru-RU" altLang="ru-RU" dirty="0"/>
              <a:t> имеют ограничения, выражаемые системой неравенств:</a:t>
            </a:r>
            <a:endParaRPr lang="en-US" alt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3134" name="Object 46">
                <a:extLst>
                  <a:ext uri="{FF2B5EF4-FFF2-40B4-BE49-F238E27FC236}">
                    <a16:creationId xmlns:a16="http://schemas.microsoft.com/office/drawing/2014/main" id="{557EDD36-3EE9-475C-BFE9-CE4D353B13C2}"/>
                  </a:ext>
                </a:extLst>
              </p:cNvPr>
              <p:cNvSpPr txBox="1"/>
              <p:nvPr/>
            </p:nvSpPr>
            <p:spPr bwMode="auto">
              <a:xfrm>
                <a:off x="381000" y="3352800"/>
                <a:ext cx="1917700" cy="13462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≥0, 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&amp;5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≤480,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&amp;3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≤300.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/>
              </a:p>
            </p:txBody>
          </p:sp>
        </mc:Choice>
        <mc:Fallback>
          <p:sp>
            <p:nvSpPr>
              <p:cNvPr id="473134" name="Object 46">
                <a:extLst>
                  <a:ext uri="{FF2B5EF4-FFF2-40B4-BE49-F238E27FC236}">
                    <a16:creationId xmlns:a16="http://schemas.microsoft.com/office/drawing/2014/main" id="{557EDD36-3EE9-475C-BFE9-CE4D353B13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3352800"/>
                <a:ext cx="1917700" cy="13462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3135" name="Text Box 47">
            <a:extLst>
              <a:ext uri="{FF2B5EF4-FFF2-40B4-BE49-F238E27FC236}">
                <a16:creationId xmlns:a16="http://schemas.microsoft.com/office/drawing/2014/main" id="{26E10B54-7DA3-44F3-AB84-B78EB6B78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69160"/>
            <a:ext cx="3886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Эти </a:t>
            </a:r>
            <a:r>
              <a:rPr lang="ru-RU" altLang="ru-RU" dirty="0">
                <a:cs typeface="Times New Roman" panose="02020603050405020304" pitchFamily="18" charset="0"/>
              </a:rPr>
              <a:t>неравенства </a:t>
            </a:r>
            <a:r>
              <a:rPr lang="ru-RU" altLang="ru-RU" dirty="0"/>
              <a:t>зада</a:t>
            </a:r>
            <a:r>
              <a:rPr lang="ru-RU" altLang="ru-RU" dirty="0">
                <a:cs typeface="Times New Roman" panose="02020603050405020304" pitchFamily="18" charset="0"/>
              </a:rPr>
              <a:t>ют многоугольник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OABC</a:t>
            </a:r>
            <a:r>
              <a:rPr lang="ru-RU" altLang="ru-RU" dirty="0">
                <a:cs typeface="Times New Roman" panose="02020603050405020304" pitchFamily="18" charset="0"/>
              </a:rPr>
              <a:t>, изображенный на рисунке. </a:t>
            </a:r>
            <a:endParaRPr lang="ru-RU" altLang="ru-RU" dirty="0"/>
          </a:p>
        </p:txBody>
      </p:sp>
      <p:pic>
        <p:nvPicPr>
          <p:cNvPr id="473137" name="Picture 49">
            <a:extLst>
              <a:ext uri="{FF2B5EF4-FFF2-40B4-BE49-F238E27FC236}">
                <a16:creationId xmlns:a16="http://schemas.microsoft.com/office/drawing/2014/main" id="{CB8D1B91-ED55-48C9-9716-750D560B6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124200"/>
            <a:ext cx="2500313" cy="322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7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7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7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7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1" grpId="0" autoUpdateAnimBg="0"/>
      <p:bldP spid="473132" grpId="0" autoUpdateAnimBg="0"/>
      <p:bldP spid="473133" grpId="0" autoUpdateAnimBg="0"/>
      <p:bldP spid="47313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9" name="Text Box 5">
            <a:extLst>
              <a:ext uri="{FF2B5EF4-FFF2-40B4-BE49-F238E27FC236}">
                <a16:creationId xmlns:a16="http://schemas.microsoft.com/office/drawing/2014/main" id="{0443EFBF-5318-45E1-A69A-B2AED0F64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ершины </a:t>
            </a:r>
            <a:r>
              <a:rPr lang="ru-RU" altLang="ru-RU" dirty="0"/>
              <a:t>многоугольника </a:t>
            </a:r>
            <a:r>
              <a:rPr lang="ru-RU" altLang="ru-RU" dirty="0">
                <a:cs typeface="Times New Roman" panose="02020603050405020304" pitchFamily="18" charset="0"/>
              </a:rPr>
              <a:t>имеют координаты</a:t>
            </a:r>
            <a:r>
              <a:rPr lang="ru-RU" altLang="ru-RU" dirty="0"/>
              <a:t>:</a:t>
            </a:r>
          </a:p>
        </p:txBody>
      </p:sp>
      <p:sp>
        <p:nvSpPr>
          <p:cNvPr id="477191" name="Text Box 7">
            <a:extLst>
              <a:ext uri="{FF2B5EF4-FFF2-40B4-BE49-F238E27FC236}">
                <a16:creationId xmlns:a16="http://schemas.microsoft.com/office/drawing/2014/main" id="{B501F08A-E1E8-429B-8E55-F6A268143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743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Наибольшее</a:t>
            </a:r>
            <a:r>
              <a:rPr lang="ru-RU" altLang="ru-RU" dirty="0">
                <a:cs typeface="Times New Roman" panose="02020603050405020304" pitchFamily="18" charset="0"/>
              </a:rPr>
              <a:t> значение функции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равно 15000 и </a:t>
            </a:r>
            <a:r>
              <a:rPr lang="ru-RU" altLang="ru-RU" dirty="0">
                <a:cs typeface="Times New Roman" panose="02020603050405020304" pitchFamily="18" charset="0"/>
              </a:rPr>
              <a:t>достигается в </a:t>
            </a:r>
            <a:r>
              <a:rPr lang="ru-RU" altLang="ru-RU" dirty="0"/>
              <a:t>вершинах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(0, 15</a:t>
            </a:r>
            <a:r>
              <a:rPr lang="ru-RU" altLang="ru-RU" dirty="0"/>
              <a:t>0</a:t>
            </a:r>
            <a:r>
              <a:rPr lang="ru-RU" altLang="ru-RU" dirty="0">
                <a:cs typeface="Times New Roman" panose="02020603050405020304" pitchFamily="18" charset="0"/>
              </a:rPr>
              <a:t>)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ru-RU" altLang="ru-RU" dirty="0"/>
              <a:t>60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/>
              <a:t>60</a:t>
            </a:r>
            <a:r>
              <a:rPr lang="ru-RU" altLang="ru-RU" dirty="0">
                <a:cs typeface="Times New Roman" panose="02020603050405020304" pitchFamily="18" charset="0"/>
              </a:rPr>
              <a:t>)</a:t>
            </a:r>
            <a:r>
              <a:rPr lang="ru-RU" altLang="ru-RU" dirty="0"/>
              <a:t>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477194" name="Text Box 10">
            <a:extLst>
              <a:ext uri="{FF2B5EF4-FFF2-40B4-BE49-F238E27FC236}">
                <a16:creationId xmlns:a16="http://schemas.microsoft.com/office/drawing/2014/main" id="{27CCA2D9-36FA-4CD6-87C3-C629746DF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76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Значения функции </a:t>
            </a:r>
            <a:r>
              <a:rPr lang="en-US" altLang="ru-RU" i="1" dirty="0"/>
              <a:t>f</a:t>
            </a:r>
            <a:r>
              <a:rPr lang="en-US" altLang="ru-RU" dirty="0"/>
              <a:t>(</a:t>
            </a:r>
            <a:r>
              <a:rPr lang="en-US" altLang="ru-RU" i="1" dirty="0"/>
              <a:t>x</a:t>
            </a:r>
            <a:r>
              <a:rPr lang="en-US" altLang="ru-RU" dirty="0"/>
              <a:t>, </a:t>
            </a:r>
            <a:r>
              <a:rPr lang="en-US" altLang="ru-RU" i="1" dirty="0"/>
              <a:t>y</a:t>
            </a:r>
            <a:r>
              <a:rPr lang="en-US" altLang="ru-RU" dirty="0"/>
              <a:t>) </a:t>
            </a:r>
            <a:r>
              <a:rPr lang="ru-RU" altLang="ru-RU" dirty="0"/>
              <a:t>в этих вершинах соответственно равны:</a:t>
            </a:r>
          </a:p>
        </p:txBody>
      </p:sp>
      <p:sp>
        <p:nvSpPr>
          <p:cNvPr id="477195" name="Text Box 11">
            <a:extLst>
              <a:ext uri="{FF2B5EF4-FFF2-40B4-BE49-F238E27FC236}">
                <a16:creationId xmlns:a16="http://schemas.microsoft.com/office/drawing/2014/main" id="{A9CF0A5B-4566-40F4-8D32-44883D5C2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43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i="1">
                <a:cs typeface="Times New Roman" panose="02020603050405020304" pitchFamily="18" charset="0"/>
              </a:rPr>
              <a:t>O</a:t>
            </a:r>
            <a:r>
              <a:rPr lang="ru-RU" altLang="ru-RU">
                <a:cs typeface="Times New Roman" panose="02020603050405020304" pitchFamily="18" charset="0"/>
              </a:rPr>
              <a:t>(0, 0),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>
                <a:cs typeface="Times New Roman" panose="02020603050405020304" pitchFamily="18" charset="0"/>
              </a:rPr>
              <a:t>(0, 15</a:t>
            </a:r>
            <a:r>
              <a:rPr lang="ru-RU" altLang="ru-RU"/>
              <a:t>0</a:t>
            </a:r>
            <a:r>
              <a:rPr lang="ru-RU" altLang="ru-RU">
                <a:cs typeface="Times New Roman" panose="02020603050405020304" pitchFamily="18" charset="0"/>
              </a:rPr>
              <a:t>),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>
                <a:cs typeface="Times New Roman" panose="02020603050405020304" pitchFamily="18" charset="0"/>
              </a:rPr>
              <a:t>(</a:t>
            </a:r>
            <a:r>
              <a:rPr lang="ru-RU" altLang="ru-RU"/>
              <a:t>60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ru-RU" altLang="ru-RU"/>
              <a:t>60</a:t>
            </a:r>
            <a:r>
              <a:rPr lang="ru-RU" altLang="ru-RU">
                <a:cs typeface="Times New Roman" panose="02020603050405020304" pitchFamily="18" charset="0"/>
              </a:rPr>
              <a:t>), </a:t>
            </a:r>
            <a:r>
              <a:rPr lang="en-US" altLang="ru-RU" i="1">
                <a:cs typeface="Times New Roman" panose="02020603050405020304" pitchFamily="18" charset="0"/>
              </a:rPr>
              <a:t>C</a:t>
            </a:r>
            <a:r>
              <a:rPr lang="ru-RU" altLang="ru-RU">
                <a:cs typeface="Times New Roman" panose="02020603050405020304" pitchFamily="18" charset="0"/>
              </a:rPr>
              <a:t>(</a:t>
            </a:r>
            <a:r>
              <a:rPr lang="ru-RU" altLang="ru-RU"/>
              <a:t>96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en-US" altLang="ru-RU">
                <a:cs typeface="Times New Roman" panose="02020603050405020304" pitchFamily="18" charset="0"/>
              </a:rPr>
              <a:t>0</a:t>
            </a:r>
            <a:r>
              <a:rPr lang="ru-RU" altLang="ru-RU">
                <a:cs typeface="Times New Roman" panose="02020603050405020304" pitchFamily="18" charset="0"/>
              </a:rPr>
              <a:t>)</a:t>
            </a:r>
            <a:r>
              <a:rPr lang="ru-RU" altLang="ru-RU"/>
              <a:t>.</a:t>
            </a:r>
          </a:p>
        </p:txBody>
      </p:sp>
      <p:sp>
        <p:nvSpPr>
          <p:cNvPr id="477196" name="Rectangle 12">
            <a:extLst>
              <a:ext uri="{FF2B5EF4-FFF2-40B4-BE49-F238E27FC236}">
                <a16:creationId xmlns:a16="http://schemas.microsoft.com/office/drawing/2014/main" id="{1FD91D05-B924-4F22-9A67-781598C9A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2050197"/>
            <a:ext cx="6497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en-US" altLang="ru-RU" dirty="0">
                <a:cs typeface="Times New Roman" panose="02020603050405020304" pitchFamily="18" charset="0"/>
              </a:rPr>
              <a:t>) = 0,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dirty="0">
                <a:cs typeface="Times New Roman" panose="02020603050405020304" pitchFamily="18" charset="0"/>
              </a:rPr>
              <a:t>) = </a:t>
            </a:r>
            <a:r>
              <a:rPr lang="ru-RU" altLang="ru-RU" dirty="0"/>
              <a:t>15</a:t>
            </a:r>
            <a:r>
              <a:rPr lang="en-US" altLang="ru-RU" dirty="0"/>
              <a:t>0</a:t>
            </a:r>
            <a:r>
              <a:rPr lang="ru-RU" altLang="ru-RU" dirty="0"/>
              <a:t>00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en-US" altLang="ru-RU" dirty="0">
                <a:cs typeface="Times New Roman" panose="02020603050405020304" pitchFamily="18" charset="0"/>
              </a:rPr>
              <a:t>) = </a:t>
            </a:r>
            <a:r>
              <a:rPr lang="ru-RU" altLang="ru-RU" dirty="0"/>
              <a:t>15000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dirty="0">
                <a:cs typeface="Times New Roman" panose="02020603050405020304" pitchFamily="18" charset="0"/>
              </a:rPr>
              <a:t>) = 1</a:t>
            </a:r>
            <a:r>
              <a:rPr lang="ru-RU" altLang="ru-RU" dirty="0"/>
              <a:t>4400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477197" name="Text Box 13">
            <a:extLst>
              <a:ext uri="{FF2B5EF4-FFF2-40B4-BE49-F238E27FC236}">
                <a16:creationId xmlns:a16="http://schemas.microsoft.com/office/drawing/2014/main" id="{32FA68CD-5FE4-439C-AE24-65EA5609E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648200"/>
            <a:ext cx="8991600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en-US" altLang="ru-RU" sz="3200" dirty="0"/>
              <a:t> 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Трансформаторов первого вида можно выпускать 2</a:t>
            </a:r>
            <a:r>
              <a:rPr lang="en-US" altLang="ru-RU" sz="2800" i="1" dirty="0"/>
              <a:t>k</a:t>
            </a:r>
            <a:r>
              <a:rPr lang="ru-RU" altLang="ru-RU" sz="2800" i="1" dirty="0"/>
              <a:t> </a:t>
            </a:r>
            <a:r>
              <a:rPr lang="ru-RU" altLang="ru-RU" sz="2800" dirty="0"/>
              <a:t>штук,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трансформаторов второго вида 150 – 3</a:t>
            </a:r>
            <a:r>
              <a:rPr lang="en-US" altLang="ru-RU" sz="2800" i="1" dirty="0"/>
              <a:t>k </a:t>
            </a:r>
            <a:r>
              <a:rPr lang="ru-RU" altLang="ru-RU" sz="2800" dirty="0"/>
              <a:t>штук,</a:t>
            </a:r>
            <a:r>
              <a:rPr lang="en-US" altLang="ru-RU" sz="2800" dirty="0"/>
              <a:t> </a:t>
            </a:r>
            <a:r>
              <a:rPr lang="en-US" altLang="ru-RU" sz="2800" i="1" dirty="0"/>
              <a:t>k = </a:t>
            </a:r>
            <a:r>
              <a:rPr lang="en-US" altLang="ru-RU" sz="2800" dirty="0"/>
              <a:t>0, …, 30</a:t>
            </a:r>
            <a:r>
              <a:rPr lang="ru-RU" altLang="ru-RU" sz="2800" dirty="0"/>
              <a:t>. При этом прибыль будет одинаковой, равной 15000 руб.</a:t>
            </a:r>
          </a:p>
        </p:txBody>
      </p:sp>
      <p:sp>
        <p:nvSpPr>
          <p:cNvPr id="477198" name="Text Box 14">
            <a:extLst>
              <a:ext uri="{FF2B5EF4-FFF2-40B4-BE49-F238E27FC236}">
                <a16:creationId xmlns:a16="http://schemas.microsoft.com/office/drawing/2014/main" id="{D7A63FE8-273E-489B-8E09-29AA33E8B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76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Следовательно, это значение принимается и во всех точках отрезка </a:t>
            </a:r>
            <a:r>
              <a:rPr lang="en-US" altLang="ru-RU" i="1" dirty="0"/>
              <a:t>AB</a:t>
            </a:r>
            <a:r>
              <a:rPr lang="ru-RU" alt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7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7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7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7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7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7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89" grpId="0" autoUpdateAnimBg="0"/>
      <p:bldP spid="477191" grpId="0" autoUpdateAnimBg="0"/>
      <p:bldP spid="477194" grpId="0" autoUpdateAnimBg="0"/>
      <p:bldP spid="477195" grpId="0" autoUpdateAnimBg="0"/>
      <p:bldP spid="477196" grpId="0" autoUpdateAnimBg="0"/>
      <p:bldP spid="477197" grpId="0" autoUpdateAnimBg="0"/>
      <p:bldP spid="47719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>
            <a:extLst>
              <a:ext uri="{FF2B5EF4-FFF2-40B4-BE49-F238E27FC236}">
                <a16:creationId xmlns:a16="http://schemas.microsoft.com/office/drawing/2014/main" id="{9755C38E-0B40-4650-9EE3-5F3BD70D76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Транспортная задача 3</a:t>
            </a:r>
          </a:p>
        </p:txBody>
      </p:sp>
      <p:sp>
        <p:nvSpPr>
          <p:cNvPr id="454659" name="Text Box 3">
            <a:extLst>
              <a:ext uri="{FF2B5EF4-FFF2-40B4-BE49-F238E27FC236}">
                <a16:creationId xmlns:a16="http://schemas.microsoft.com/office/drawing/2014/main" id="{2389D53C-7E00-4E24-8B40-26DBDC2B4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3385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Песок для двух строительных комбинатов С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С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берется из трёх</a:t>
            </a:r>
            <a:b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карьеров К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Первому строительному комбинату требуется 40 тонн песка в день, второму – 30 тонн. В карьерах К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добывается соответственно 20 т 30 т и 20 т песка в день. Расстояния от карьеров до строительных комбинатов С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С</a:t>
            </a:r>
            <a:r>
              <a:rPr lang="ru-RU" sz="2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равны соответственно: 5 км, 10 км, 20 км и 20 км, 15 км, 10 км. Требуется найти наиболее выгод­ный вариант перевозок, т. е. такой, при котором общее число тонно-кило­метров наименьшее.</a:t>
            </a:r>
            <a:endParaRPr lang="ru-RU" altLang="ru-RU" sz="2200" dirty="0"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ru-RU" dirty="0" err="1">
                <a:cs typeface="Times New Roman" panose="02020603050405020304" pitchFamily="18" charset="0"/>
              </a:rPr>
              <a:t>Таблица</a:t>
            </a:r>
            <a:r>
              <a:rPr lang="en-US" altLang="ru-RU" dirty="0">
                <a:cs typeface="Times New Roman" panose="02020603050405020304" pitchFamily="18" charset="0"/>
              </a:rPr>
              <a:t> 1</a:t>
            </a:r>
            <a:r>
              <a:rPr lang="ru-RU" altLang="ru-RU" dirty="0"/>
              <a:t>                                                  </a:t>
            </a:r>
            <a:r>
              <a:rPr lang="en-US" altLang="ru-RU" dirty="0" err="1">
                <a:cs typeface="Times New Roman" panose="02020603050405020304" pitchFamily="18" charset="0"/>
              </a:rPr>
              <a:t>Таблица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2</a:t>
            </a:r>
          </a:p>
        </p:txBody>
      </p:sp>
      <p:grpSp>
        <p:nvGrpSpPr>
          <p:cNvPr id="454699" name="Group 43">
            <a:extLst>
              <a:ext uri="{FF2B5EF4-FFF2-40B4-BE49-F238E27FC236}">
                <a16:creationId xmlns:a16="http://schemas.microsoft.com/office/drawing/2014/main" id="{FCFF6DD4-7251-480A-BF01-09B2ABF03321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962400"/>
            <a:ext cx="4198938" cy="2441575"/>
            <a:chOff x="-2" y="-2"/>
            <a:chExt cx="2645" cy="1538"/>
          </a:xfrm>
        </p:grpSpPr>
        <p:grpSp>
          <p:nvGrpSpPr>
            <p:cNvPr id="454697" name="Group 41">
              <a:extLst>
                <a:ext uri="{FF2B5EF4-FFF2-40B4-BE49-F238E27FC236}">
                  <a16:creationId xmlns:a16="http://schemas.microsoft.com/office/drawing/2014/main" id="{BD34BBDB-4558-41A4-A8EA-EC86FBBF96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2641" cy="1534"/>
              <a:chOff x="0" y="0"/>
              <a:chExt cx="2641" cy="1534"/>
            </a:xfrm>
          </p:grpSpPr>
          <p:grpSp>
            <p:nvGrpSpPr>
              <p:cNvPr id="454674" name="Group 18">
                <a:extLst>
                  <a:ext uri="{FF2B5EF4-FFF2-40B4-BE49-F238E27FC236}">
                    <a16:creationId xmlns:a16="http://schemas.microsoft.com/office/drawing/2014/main" id="{BAC6120E-B394-486F-BF68-244B575537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1249" cy="690"/>
                <a:chOff x="0" y="0"/>
                <a:chExt cx="1249" cy="690"/>
              </a:xfrm>
            </p:grpSpPr>
            <p:sp>
              <p:nvSpPr>
                <p:cNvPr id="454661" name="Rectangle 5">
                  <a:extLst>
                    <a:ext uri="{FF2B5EF4-FFF2-40B4-BE49-F238E27FC236}">
                      <a16:creationId xmlns:a16="http://schemas.microsoft.com/office/drawing/2014/main" id="{C3728B2D-3197-4892-8F13-C6D26CEB24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163" cy="6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>
                      <a:cs typeface="Times New Roman" panose="02020603050405020304" pitchFamily="18" charset="0"/>
                    </a:rPr>
                    <a:t>Наличие сырья (в т)</a:t>
                  </a:r>
                </a:p>
                <a:p>
                  <a:pPr algn="ctr" eaLnBrk="0" hangingPunct="0"/>
                  <a:r>
                    <a:rPr lang="ru-RU" altLang="ru-RU" sz="2000">
                      <a:cs typeface="Times New Roman" panose="02020603050405020304" pitchFamily="18" charset="0"/>
                    </a:rPr>
                    <a:t>на складе</a:t>
                  </a:r>
                </a:p>
                <a:p>
                  <a:pPr algn="ctr" eaLnBrk="0" hangingPunct="0"/>
                  <a:endParaRPr lang="ru-RU" altLang="ru-RU" sz="2000"/>
                </a:p>
              </p:txBody>
            </p:sp>
            <p:sp>
              <p:nvSpPr>
                <p:cNvPr id="454673" name="Rectangle 17">
                  <a:extLst>
                    <a:ext uri="{FF2B5EF4-FFF2-40B4-BE49-F238E27FC236}">
                      <a16:creationId xmlns:a16="http://schemas.microsoft.com/office/drawing/2014/main" id="{C3D29E9D-5776-49F3-9C24-ECF81ED68B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249" cy="69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76" name="Group 20">
                <a:extLst>
                  <a:ext uri="{FF2B5EF4-FFF2-40B4-BE49-F238E27FC236}">
                    <a16:creationId xmlns:a16="http://schemas.microsoft.com/office/drawing/2014/main" id="{34F89066-A576-496A-8D69-9491A2D61F2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9" y="0"/>
                <a:ext cx="1392" cy="690"/>
                <a:chOff x="1249" y="0"/>
                <a:chExt cx="1392" cy="690"/>
              </a:xfrm>
            </p:grpSpPr>
            <p:sp>
              <p:nvSpPr>
                <p:cNvPr id="454662" name="Rectangle 6">
                  <a:extLst>
                    <a:ext uri="{FF2B5EF4-FFF2-40B4-BE49-F238E27FC236}">
                      <a16:creationId xmlns:a16="http://schemas.microsoft.com/office/drawing/2014/main" id="{E263F863-4C09-46A8-896C-2E513CD406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92" y="0"/>
                  <a:ext cx="1306" cy="6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>
                      <a:cs typeface="Times New Roman" panose="02020603050405020304" pitchFamily="18" charset="0"/>
                    </a:rPr>
                    <a:t>Потребность в сырье</a:t>
                  </a:r>
                </a:p>
                <a:p>
                  <a:pPr algn="ctr" eaLnBrk="0" hangingPunct="0"/>
                  <a:r>
                    <a:rPr lang="ru-RU" altLang="ru-RU" sz="2000">
                      <a:cs typeface="Times New Roman" panose="02020603050405020304" pitchFamily="18" charset="0"/>
                    </a:rPr>
                    <a:t>(в т) на заводе</a:t>
                  </a:r>
                </a:p>
                <a:p>
                  <a:pPr algn="ctr" eaLnBrk="0" hangingPunct="0"/>
                  <a:endParaRPr lang="ru-RU" altLang="ru-RU" sz="2000"/>
                </a:p>
              </p:txBody>
            </p:sp>
            <p:sp>
              <p:nvSpPr>
                <p:cNvPr id="454675" name="Rectangle 19">
                  <a:extLst>
                    <a:ext uri="{FF2B5EF4-FFF2-40B4-BE49-F238E27FC236}">
                      <a16:creationId xmlns:a16="http://schemas.microsoft.com/office/drawing/2014/main" id="{DFD4B6E4-711E-4FCD-AEF5-E7BB41981A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9" y="0"/>
                  <a:ext cx="1392" cy="69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78" name="Group 22">
                <a:extLst>
                  <a:ext uri="{FF2B5EF4-FFF2-40B4-BE49-F238E27FC236}">
                    <a16:creationId xmlns:a16="http://schemas.microsoft.com/office/drawing/2014/main" id="{E1AFA6B6-78B1-4DC5-9BC5-B0A7B3CE505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690"/>
                <a:ext cx="573" cy="422"/>
                <a:chOff x="0" y="690"/>
                <a:chExt cx="573" cy="422"/>
              </a:xfrm>
            </p:grpSpPr>
            <p:sp>
              <p:nvSpPr>
                <p:cNvPr id="454663" name="Rectangle 7">
                  <a:extLst>
                    <a:ext uri="{FF2B5EF4-FFF2-40B4-BE49-F238E27FC236}">
                      <a16:creationId xmlns:a16="http://schemas.microsoft.com/office/drawing/2014/main" id="{AE1F6306-3D1F-45F4-BD1E-CFDCE795A2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690"/>
                  <a:ext cx="487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С</a:t>
                  </a:r>
                  <a:r>
                    <a:rPr lang="ru-RU" altLang="ru-RU" sz="2000" baseline="-30000" dirty="0">
                      <a:cs typeface="Times New Roman" panose="02020603050405020304" pitchFamily="18" charset="0"/>
                    </a:rPr>
                    <a:t>1</a:t>
                  </a:r>
                  <a:endParaRPr lang="ru-RU" altLang="ru-RU" sz="2000" dirty="0">
                    <a:cs typeface="Times New Roman" panose="02020603050405020304" pitchFamily="18" charset="0"/>
                  </a:endParaRP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77" name="Rectangle 21">
                  <a:extLst>
                    <a:ext uri="{FF2B5EF4-FFF2-40B4-BE49-F238E27FC236}">
                      <a16:creationId xmlns:a16="http://schemas.microsoft.com/office/drawing/2014/main" id="{4E8EAB10-12DA-4747-A2C8-8D1D15891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690"/>
                  <a:ext cx="573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80" name="Group 24">
                <a:extLst>
                  <a:ext uri="{FF2B5EF4-FFF2-40B4-BE49-F238E27FC236}">
                    <a16:creationId xmlns:a16="http://schemas.microsoft.com/office/drawing/2014/main" id="{09DD1D98-2B05-49CD-80CC-DC5B6FCF610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73" y="690"/>
                <a:ext cx="676" cy="422"/>
                <a:chOff x="573" y="690"/>
                <a:chExt cx="676" cy="422"/>
              </a:xfrm>
            </p:grpSpPr>
            <p:sp>
              <p:nvSpPr>
                <p:cNvPr id="454664" name="Rectangle 8">
                  <a:extLst>
                    <a:ext uri="{FF2B5EF4-FFF2-40B4-BE49-F238E27FC236}">
                      <a16:creationId xmlns:a16="http://schemas.microsoft.com/office/drawing/2014/main" id="{1F53EF36-A4F2-4713-9DA7-9B694A4039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690"/>
                  <a:ext cx="59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>
                      <a:cs typeface="Times New Roman" panose="02020603050405020304" pitchFamily="18" charset="0"/>
                    </a:rPr>
                    <a:t>С</a:t>
                  </a:r>
                  <a:r>
                    <a:rPr lang="ru-RU" altLang="ru-RU" sz="2000" baseline="-30000">
                      <a:cs typeface="Times New Roman" panose="02020603050405020304" pitchFamily="18" charset="0"/>
                    </a:rPr>
                    <a:t>2</a:t>
                  </a:r>
                  <a:endParaRPr lang="ru-RU" altLang="ru-RU" sz="2000">
                    <a:cs typeface="Times New Roman" panose="02020603050405020304" pitchFamily="18" charset="0"/>
                  </a:endParaRPr>
                </a:p>
                <a:p>
                  <a:pPr algn="ctr" eaLnBrk="0" hangingPunct="0"/>
                  <a:endParaRPr lang="ru-RU" altLang="ru-RU" sz="2000"/>
                </a:p>
              </p:txBody>
            </p:sp>
            <p:sp>
              <p:nvSpPr>
                <p:cNvPr id="454679" name="Rectangle 23">
                  <a:extLst>
                    <a:ext uri="{FF2B5EF4-FFF2-40B4-BE49-F238E27FC236}">
                      <a16:creationId xmlns:a16="http://schemas.microsoft.com/office/drawing/2014/main" id="{2A524F1F-0527-4BEC-841A-F0434B907A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3" y="690"/>
                  <a:ext cx="67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82" name="Group 26">
                <a:extLst>
                  <a:ext uri="{FF2B5EF4-FFF2-40B4-BE49-F238E27FC236}">
                    <a16:creationId xmlns:a16="http://schemas.microsoft.com/office/drawing/2014/main" id="{335057D6-E066-4570-B352-D54B8FE2ECF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9" y="690"/>
                <a:ext cx="446" cy="422"/>
                <a:chOff x="1249" y="690"/>
                <a:chExt cx="446" cy="422"/>
              </a:xfrm>
            </p:grpSpPr>
            <p:sp>
              <p:nvSpPr>
                <p:cNvPr id="454665" name="Rectangle 9">
                  <a:extLst>
                    <a:ext uri="{FF2B5EF4-FFF2-40B4-BE49-F238E27FC236}">
                      <a16:creationId xmlns:a16="http://schemas.microsoft.com/office/drawing/2014/main" id="{18BA450A-060A-41E7-ACAA-7983D00F6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92" y="690"/>
                  <a:ext cx="36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К</a:t>
                  </a:r>
                  <a:r>
                    <a:rPr lang="ru-RU" altLang="ru-RU" sz="2000" baseline="-30000" dirty="0">
                      <a:cs typeface="Times New Roman" panose="02020603050405020304" pitchFamily="18" charset="0"/>
                    </a:rPr>
                    <a:t>1</a:t>
                  </a:r>
                  <a:endParaRPr lang="ru-RU" altLang="ru-RU" sz="2000" dirty="0">
                    <a:cs typeface="Times New Roman" panose="02020603050405020304" pitchFamily="18" charset="0"/>
                  </a:endParaRP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81" name="Rectangle 25">
                  <a:extLst>
                    <a:ext uri="{FF2B5EF4-FFF2-40B4-BE49-F238E27FC236}">
                      <a16:creationId xmlns:a16="http://schemas.microsoft.com/office/drawing/2014/main" id="{0CCBC48F-989F-4B52-9103-3371CE61ED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9" y="690"/>
                  <a:ext cx="44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84" name="Group 28">
                <a:extLst>
                  <a:ext uri="{FF2B5EF4-FFF2-40B4-BE49-F238E27FC236}">
                    <a16:creationId xmlns:a16="http://schemas.microsoft.com/office/drawing/2014/main" id="{A2A338AB-5FAC-4A05-A35F-B8D96C1E238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95" y="690"/>
                <a:ext cx="460" cy="422"/>
                <a:chOff x="1695" y="690"/>
                <a:chExt cx="460" cy="422"/>
              </a:xfrm>
            </p:grpSpPr>
            <p:sp>
              <p:nvSpPr>
                <p:cNvPr id="454666" name="Rectangle 10">
                  <a:extLst>
                    <a:ext uri="{FF2B5EF4-FFF2-40B4-BE49-F238E27FC236}">
                      <a16:creationId xmlns:a16="http://schemas.microsoft.com/office/drawing/2014/main" id="{3858E4BA-9A29-4FF8-8D45-CAD680F682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38" y="690"/>
                  <a:ext cx="37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К</a:t>
                  </a:r>
                  <a:r>
                    <a:rPr lang="ru-RU" altLang="ru-RU" sz="2000" baseline="-30000" dirty="0">
                      <a:cs typeface="Times New Roman" panose="02020603050405020304" pitchFamily="18" charset="0"/>
                    </a:rPr>
                    <a:t>2</a:t>
                  </a:r>
                  <a:endParaRPr lang="ru-RU" altLang="ru-RU" sz="2000" dirty="0">
                    <a:cs typeface="Times New Roman" panose="02020603050405020304" pitchFamily="18" charset="0"/>
                  </a:endParaRP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83" name="Rectangle 27">
                  <a:extLst>
                    <a:ext uri="{FF2B5EF4-FFF2-40B4-BE49-F238E27FC236}">
                      <a16:creationId xmlns:a16="http://schemas.microsoft.com/office/drawing/2014/main" id="{8A406C47-DECE-4670-91ED-479E746667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95" y="690"/>
                  <a:ext cx="46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86" name="Group 30">
                <a:extLst>
                  <a:ext uri="{FF2B5EF4-FFF2-40B4-BE49-F238E27FC236}">
                    <a16:creationId xmlns:a16="http://schemas.microsoft.com/office/drawing/2014/main" id="{13F14B7E-3FD2-4C73-A8EE-98DEFDC1A8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55" y="690"/>
                <a:ext cx="486" cy="422"/>
                <a:chOff x="2155" y="690"/>
                <a:chExt cx="486" cy="422"/>
              </a:xfrm>
            </p:grpSpPr>
            <p:sp>
              <p:nvSpPr>
                <p:cNvPr id="454667" name="Rectangle 11">
                  <a:extLst>
                    <a:ext uri="{FF2B5EF4-FFF2-40B4-BE49-F238E27FC236}">
                      <a16:creationId xmlns:a16="http://schemas.microsoft.com/office/drawing/2014/main" id="{8501C78D-8D0B-4F18-AFC6-C231FE6490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98" y="690"/>
                  <a:ext cx="40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К</a:t>
                  </a:r>
                  <a:r>
                    <a:rPr lang="ru-RU" altLang="ru-RU" sz="2000" baseline="-30000" dirty="0">
                      <a:cs typeface="Times New Roman" panose="02020603050405020304" pitchFamily="18" charset="0"/>
                    </a:rPr>
                    <a:t>3</a:t>
                  </a:r>
                  <a:endParaRPr lang="ru-RU" altLang="ru-RU" sz="2000" dirty="0">
                    <a:cs typeface="Times New Roman" panose="02020603050405020304" pitchFamily="18" charset="0"/>
                  </a:endParaRP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85" name="Rectangle 29">
                  <a:extLst>
                    <a:ext uri="{FF2B5EF4-FFF2-40B4-BE49-F238E27FC236}">
                      <a16:creationId xmlns:a16="http://schemas.microsoft.com/office/drawing/2014/main" id="{4720545D-66F1-4EFD-AD95-8A4465E012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55" y="690"/>
                  <a:ext cx="48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88" name="Group 32">
                <a:extLst>
                  <a:ext uri="{FF2B5EF4-FFF2-40B4-BE49-F238E27FC236}">
                    <a16:creationId xmlns:a16="http://schemas.microsoft.com/office/drawing/2014/main" id="{BB679472-07A9-4E81-86E9-B28F884136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112"/>
                <a:ext cx="573" cy="422"/>
                <a:chOff x="0" y="1112"/>
                <a:chExt cx="573" cy="422"/>
              </a:xfrm>
            </p:grpSpPr>
            <p:sp>
              <p:nvSpPr>
                <p:cNvPr id="454668" name="Rectangle 12">
                  <a:extLst>
                    <a:ext uri="{FF2B5EF4-FFF2-40B4-BE49-F238E27FC236}">
                      <a16:creationId xmlns:a16="http://schemas.microsoft.com/office/drawing/2014/main" id="{7DBEF426-4C9F-4E86-BAFF-F23C0E44CA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112"/>
                  <a:ext cx="487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40</a:t>
                  </a: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87" name="Rectangle 31">
                  <a:extLst>
                    <a:ext uri="{FF2B5EF4-FFF2-40B4-BE49-F238E27FC236}">
                      <a16:creationId xmlns:a16="http://schemas.microsoft.com/office/drawing/2014/main" id="{3C9F3C97-EF71-42A8-AAAD-95D000584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112"/>
                  <a:ext cx="573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90" name="Group 34">
                <a:extLst>
                  <a:ext uri="{FF2B5EF4-FFF2-40B4-BE49-F238E27FC236}">
                    <a16:creationId xmlns:a16="http://schemas.microsoft.com/office/drawing/2014/main" id="{5CF26EF6-9153-477D-B93E-AB92DF739FD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73" y="1112"/>
                <a:ext cx="676" cy="422"/>
                <a:chOff x="573" y="1112"/>
                <a:chExt cx="676" cy="422"/>
              </a:xfrm>
            </p:grpSpPr>
            <p:sp>
              <p:nvSpPr>
                <p:cNvPr id="454669" name="Rectangle 13">
                  <a:extLst>
                    <a:ext uri="{FF2B5EF4-FFF2-40B4-BE49-F238E27FC236}">
                      <a16:creationId xmlns:a16="http://schemas.microsoft.com/office/drawing/2014/main" id="{304E0825-9722-4C91-B0BC-0EE2B71F69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1112"/>
                  <a:ext cx="59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30</a:t>
                  </a: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89" name="Rectangle 33">
                  <a:extLst>
                    <a:ext uri="{FF2B5EF4-FFF2-40B4-BE49-F238E27FC236}">
                      <a16:creationId xmlns:a16="http://schemas.microsoft.com/office/drawing/2014/main" id="{5B1A70E0-AD0D-4B85-ADE7-D502541AF2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3" y="1112"/>
                  <a:ext cx="67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92" name="Group 36">
                <a:extLst>
                  <a:ext uri="{FF2B5EF4-FFF2-40B4-BE49-F238E27FC236}">
                    <a16:creationId xmlns:a16="http://schemas.microsoft.com/office/drawing/2014/main" id="{33BB692B-20FC-4978-A193-010DD0139D6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9" y="1112"/>
                <a:ext cx="446" cy="422"/>
                <a:chOff x="1249" y="1112"/>
                <a:chExt cx="446" cy="422"/>
              </a:xfrm>
            </p:grpSpPr>
            <p:sp>
              <p:nvSpPr>
                <p:cNvPr id="454670" name="Rectangle 14">
                  <a:extLst>
                    <a:ext uri="{FF2B5EF4-FFF2-40B4-BE49-F238E27FC236}">
                      <a16:creationId xmlns:a16="http://schemas.microsoft.com/office/drawing/2014/main" id="{1CBE9FC4-69CC-4AB2-9DE4-CA61F556CB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92" y="1112"/>
                  <a:ext cx="36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20</a:t>
                  </a: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91" name="Rectangle 35">
                  <a:extLst>
                    <a:ext uri="{FF2B5EF4-FFF2-40B4-BE49-F238E27FC236}">
                      <a16:creationId xmlns:a16="http://schemas.microsoft.com/office/drawing/2014/main" id="{075D12AC-D076-4543-8AC6-6E3211FE7D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9" y="1112"/>
                  <a:ext cx="44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94" name="Group 38">
                <a:extLst>
                  <a:ext uri="{FF2B5EF4-FFF2-40B4-BE49-F238E27FC236}">
                    <a16:creationId xmlns:a16="http://schemas.microsoft.com/office/drawing/2014/main" id="{B1DA82B1-65DF-412D-AE37-B284547306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95" y="1112"/>
                <a:ext cx="460" cy="422"/>
                <a:chOff x="1695" y="1112"/>
                <a:chExt cx="460" cy="422"/>
              </a:xfrm>
            </p:grpSpPr>
            <p:sp>
              <p:nvSpPr>
                <p:cNvPr id="454671" name="Rectangle 15">
                  <a:extLst>
                    <a:ext uri="{FF2B5EF4-FFF2-40B4-BE49-F238E27FC236}">
                      <a16:creationId xmlns:a16="http://schemas.microsoft.com/office/drawing/2014/main" id="{38776A9E-DD08-4243-B957-440D6BA710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38" y="1112"/>
                  <a:ext cx="37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30</a:t>
                  </a: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93" name="Rectangle 37">
                  <a:extLst>
                    <a:ext uri="{FF2B5EF4-FFF2-40B4-BE49-F238E27FC236}">
                      <a16:creationId xmlns:a16="http://schemas.microsoft.com/office/drawing/2014/main" id="{FE092C79-38DD-4515-BF96-9FAA85922C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95" y="1112"/>
                  <a:ext cx="46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96" name="Group 40">
                <a:extLst>
                  <a:ext uri="{FF2B5EF4-FFF2-40B4-BE49-F238E27FC236}">
                    <a16:creationId xmlns:a16="http://schemas.microsoft.com/office/drawing/2014/main" id="{FDD2CACF-6836-443B-93BB-752ED252A2E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55" y="1112"/>
                <a:ext cx="486" cy="422"/>
                <a:chOff x="2155" y="1112"/>
                <a:chExt cx="486" cy="422"/>
              </a:xfrm>
            </p:grpSpPr>
            <p:sp>
              <p:nvSpPr>
                <p:cNvPr id="454672" name="Rectangle 16">
                  <a:extLst>
                    <a:ext uri="{FF2B5EF4-FFF2-40B4-BE49-F238E27FC236}">
                      <a16:creationId xmlns:a16="http://schemas.microsoft.com/office/drawing/2014/main" id="{999E2544-312F-42D7-8DA2-D00234826B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98" y="1112"/>
                  <a:ext cx="40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>
                      <a:cs typeface="Times New Roman" panose="02020603050405020304" pitchFamily="18" charset="0"/>
                    </a:rPr>
                    <a:t>20</a:t>
                  </a:r>
                </a:p>
                <a:p>
                  <a:pPr algn="ctr" eaLnBrk="0" hangingPunct="0"/>
                  <a:endParaRPr lang="ru-RU" altLang="ru-RU" sz="2000"/>
                </a:p>
              </p:txBody>
            </p:sp>
            <p:sp>
              <p:nvSpPr>
                <p:cNvPr id="454695" name="Rectangle 39">
                  <a:extLst>
                    <a:ext uri="{FF2B5EF4-FFF2-40B4-BE49-F238E27FC236}">
                      <a16:creationId xmlns:a16="http://schemas.microsoft.com/office/drawing/2014/main" id="{48116524-BB32-4DCF-AFD9-DEF5EE203C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55" y="1112"/>
                  <a:ext cx="48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454698" name="Rectangle 42">
              <a:extLst>
                <a:ext uri="{FF2B5EF4-FFF2-40B4-BE49-F238E27FC236}">
                  <a16:creationId xmlns:a16="http://schemas.microsoft.com/office/drawing/2014/main" id="{99334A76-5902-4988-AB3C-3A32D4902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" y="-2"/>
              <a:ext cx="2645" cy="1538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4784" name="Group 128">
            <a:extLst>
              <a:ext uri="{FF2B5EF4-FFF2-40B4-BE49-F238E27FC236}">
                <a16:creationId xmlns:a16="http://schemas.microsoft.com/office/drawing/2014/main" id="{7A47B1FA-E524-49C6-9108-6733843417FA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3962400"/>
            <a:ext cx="4648200" cy="2438400"/>
            <a:chOff x="-2" y="-2"/>
            <a:chExt cx="3024" cy="1663"/>
          </a:xfrm>
        </p:grpSpPr>
        <p:grpSp>
          <p:nvGrpSpPr>
            <p:cNvPr id="454782" name="Group 126">
              <a:extLst>
                <a:ext uri="{FF2B5EF4-FFF2-40B4-BE49-F238E27FC236}">
                  <a16:creationId xmlns:a16="http://schemas.microsoft.com/office/drawing/2014/main" id="{21B408B9-4D38-4291-8E4B-21F7473BBA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3020" cy="1659"/>
              <a:chOff x="0" y="0"/>
              <a:chExt cx="3020" cy="1659"/>
            </a:xfrm>
          </p:grpSpPr>
          <p:grpSp>
            <p:nvGrpSpPr>
              <p:cNvPr id="454757" name="Group 101">
                <a:extLst>
                  <a:ext uri="{FF2B5EF4-FFF2-40B4-BE49-F238E27FC236}">
                    <a16:creationId xmlns:a16="http://schemas.microsoft.com/office/drawing/2014/main" id="{16F3676E-0323-448C-BDC9-1DB614D841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664" cy="815"/>
                <a:chOff x="0" y="0"/>
                <a:chExt cx="664" cy="815"/>
              </a:xfrm>
            </p:grpSpPr>
            <p:sp>
              <p:nvSpPr>
                <p:cNvPr id="454743" name="Rectangle 87">
                  <a:extLst>
                    <a:ext uri="{FF2B5EF4-FFF2-40B4-BE49-F238E27FC236}">
                      <a16:creationId xmlns:a16="http://schemas.microsoft.com/office/drawing/2014/main" id="{562DA41E-8641-4D97-8907-8174F18F25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578" cy="81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-68241" rIns="-50784" bIns="0"/>
                <a:lstStyle/>
                <a:p>
                  <a:r>
                    <a:rPr lang="ru-RU" altLang="ru-RU" sz="2000" b="1">
                      <a:solidFill>
                        <a:schemeClr val="accent1"/>
                      </a:solidFill>
                      <a:cs typeface="Times New Roman" panose="02020603050405020304" pitchFamily="18" charset="0"/>
                    </a:rPr>
                    <a:t>  </a:t>
                  </a:r>
                  <a:r>
                    <a:rPr lang="en-US" altLang="ru-RU" sz="2000">
                      <a:cs typeface="Times New Roman" panose="02020603050405020304" pitchFamily="18" charset="0"/>
                    </a:rPr>
                    <a:t>Склад</a:t>
                  </a:r>
                  <a:endParaRPr lang="en-US" altLang="ru-RU" sz="2000" b="1"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en-US" altLang="ru-RU" sz="2000"/>
                </a:p>
              </p:txBody>
            </p:sp>
            <p:sp>
              <p:nvSpPr>
                <p:cNvPr id="454756" name="Rectangle 100">
                  <a:extLst>
                    <a:ext uri="{FF2B5EF4-FFF2-40B4-BE49-F238E27FC236}">
                      <a16:creationId xmlns:a16="http://schemas.microsoft.com/office/drawing/2014/main" id="{3DDA0352-679C-4799-97A9-C01984CDAF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664" cy="81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59" name="Group 103">
                <a:extLst>
                  <a:ext uri="{FF2B5EF4-FFF2-40B4-BE49-F238E27FC236}">
                    <a16:creationId xmlns:a16="http://schemas.microsoft.com/office/drawing/2014/main" id="{25C78EBE-7F82-4617-ADD1-A87E97BCA78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4" y="0"/>
                <a:ext cx="2356" cy="393"/>
                <a:chOff x="664" y="0"/>
                <a:chExt cx="2356" cy="393"/>
              </a:xfrm>
            </p:grpSpPr>
            <p:sp>
              <p:nvSpPr>
                <p:cNvPr id="454744" name="Rectangle 88">
                  <a:extLst>
                    <a:ext uri="{FF2B5EF4-FFF2-40B4-BE49-F238E27FC236}">
                      <a16:creationId xmlns:a16="http://schemas.microsoft.com/office/drawing/2014/main" id="{44E1A2BA-7EA7-4BF0-AE5A-3D949279CF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07" y="0"/>
                  <a:ext cx="2270" cy="3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349140" rIns="111090" bIns="0"/>
                <a:lstStyle/>
                <a:p>
                  <a:pPr algn="ctr"/>
                  <a:r>
                    <a:rPr lang="ru-RU" altLang="ru-RU" sz="2000">
                      <a:cs typeface="Times New Roman" panose="02020603050405020304" pitchFamily="18" charset="0"/>
                    </a:rPr>
                    <a:t>Расстояние (в км) от склада до завода</a:t>
                  </a:r>
                  <a:endParaRPr lang="en-US" altLang="ru-RU" sz="2000" b="1"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en-US" altLang="ru-RU" sz="2000"/>
                </a:p>
              </p:txBody>
            </p:sp>
            <p:sp>
              <p:nvSpPr>
                <p:cNvPr id="454758" name="Rectangle 102">
                  <a:extLst>
                    <a:ext uri="{FF2B5EF4-FFF2-40B4-BE49-F238E27FC236}">
                      <a16:creationId xmlns:a16="http://schemas.microsoft.com/office/drawing/2014/main" id="{BF73F69F-6528-4C49-AFA9-5B6F9C7D7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64" y="0"/>
                  <a:ext cx="2356" cy="39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61" name="Group 105">
                <a:extLst>
                  <a:ext uri="{FF2B5EF4-FFF2-40B4-BE49-F238E27FC236}">
                    <a16:creationId xmlns:a16="http://schemas.microsoft.com/office/drawing/2014/main" id="{7CF8C0E1-B1D7-48F1-ACB8-E6607E719F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4" y="393"/>
                <a:ext cx="710" cy="422"/>
                <a:chOff x="664" y="393"/>
                <a:chExt cx="710" cy="422"/>
              </a:xfrm>
            </p:grpSpPr>
            <p:sp>
              <p:nvSpPr>
                <p:cNvPr id="454745" name="Rectangle 89">
                  <a:extLst>
                    <a:ext uri="{FF2B5EF4-FFF2-40B4-BE49-F238E27FC236}">
                      <a16:creationId xmlns:a16="http://schemas.microsoft.com/office/drawing/2014/main" id="{FAC640B3-CE68-466E-B8EB-51FD472C5B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07" y="393"/>
                  <a:ext cx="62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solidFill>
                        <a:schemeClr val="accent1"/>
                      </a:solidFill>
                    </a:rPr>
                    <a:t>    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К</a:t>
                  </a:r>
                  <a:r>
                    <a:rPr lang="ru-RU" altLang="ru-RU" sz="2000" baseline="-30000" dirty="0">
                      <a:cs typeface="Times New Roman" panose="02020603050405020304" pitchFamily="18" charset="0"/>
                    </a:rPr>
                    <a:t>1</a:t>
                  </a:r>
                  <a:endParaRPr lang="ru-RU" altLang="ru-RU" sz="2000" dirty="0"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60" name="Rectangle 104">
                  <a:extLst>
                    <a:ext uri="{FF2B5EF4-FFF2-40B4-BE49-F238E27FC236}">
                      <a16:creationId xmlns:a16="http://schemas.microsoft.com/office/drawing/2014/main" id="{BFBCB17A-6027-4B85-9C03-8EFD3279C1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64" y="393"/>
                  <a:ext cx="71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63" name="Group 107">
                <a:extLst>
                  <a:ext uri="{FF2B5EF4-FFF2-40B4-BE49-F238E27FC236}">
                    <a16:creationId xmlns:a16="http://schemas.microsoft.com/office/drawing/2014/main" id="{166CAB91-504E-45CE-9081-C2BE3D3E1CD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74" y="393"/>
                <a:ext cx="806" cy="422"/>
                <a:chOff x="1374" y="393"/>
                <a:chExt cx="806" cy="422"/>
              </a:xfrm>
            </p:grpSpPr>
            <p:sp>
              <p:nvSpPr>
                <p:cNvPr id="454746" name="Rectangle 90">
                  <a:extLst>
                    <a:ext uri="{FF2B5EF4-FFF2-40B4-BE49-F238E27FC236}">
                      <a16:creationId xmlns:a16="http://schemas.microsoft.com/office/drawing/2014/main" id="{2193F9F4-73A4-40B4-860A-636B748A64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17" y="393"/>
                  <a:ext cx="72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solidFill>
                        <a:schemeClr val="accent1"/>
                      </a:solidFill>
                    </a:rPr>
                    <a:t>    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К</a:t>
                  </a:r>
                  <a:r>
                    <a:rPr lang="ru-RU" altLang="ru-RU" sz="2000" baseline="-30000" dirty="0">
                      <a:cs typeface="Times New Roman" panose="02020603050405020304" pitchFamily="18" charset="0"/>
                    </a:rPr>
                    <a:t>2</a:t>
                  </a:r>
                  <a:endParaRPr lang="ru-RU" altLang="ru-RU" sz="2000" dirty="0"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62" name="Rectangle 106">
                  <a:extLst>
                    <a:ext uri="{FF2B5EF4-FFF2-40B4-BE49-F238E27FC236}">
                      <a16:creationId xmlns:a16="http://schemas.microsoft.com/office/drawing/2014/main" id="{C7EA397F-7A5D-4FF6-B335-D28A9DB392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74" y="393"/>
                  <a:ext cx="80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65" name="Group 109">
                <a:extLst>
                  <a:ext uri="{FF2B5EF4-FFF2-40B4-BE49-F238E27FC236}">
                    <a16:creationId xmlns:a16="http://schemas.microsoft.com/office/drawing/2014/main" id="{E7FFF4FA-5881-4908-9ED8-13FB2F68F1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80" y="393"/>
                <a:ext cx="840" cy="422"/>
                <a:chOff x="2180" y="393"/>
                <a:chExt cx="840" cy="422"/>
              </a:xfrm>
            </p:grpSpPr>
            <p:sp>
              <p:nvSpPr>
                <p:cNvPr id="454747" name="Rectangle 91">
                  <a:extLst>
                    <a:ext uri="{FF2B5EF4-FFF2-40B4-BE49-F238E27FC236}">
                      <a16:creationId xmlns:a16="http://schemas.microsoft.com/office/drawing/2014/main" id="{CC9438BB-DB11-4179-9C11-B6A2E47B65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23" y="393"/>
                  <a:ext cx="75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solidFill>
                        <a:schemeClr val="accent1"/>
                      </a:solidFill>
                    </a:rPr>
                    <a:t>    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К</a:t>
                  </a:r>
                  <a:r>
                    <a:rPr lang="ru-RU" altLang="ru-RU" sz="2000" baseline="-30000" dirty="0">
                      <a:cs typeface="Times New Roman" panose="02020603050405020304" pitchFamily="18" charset="0"/>
                    </a:rPr>
                    <a:t>3</a:t>
                  </a:r>
                  <a:endParaRPr lang="ru-RU" altLang="ru-RU" sz="2000" dirty="0"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64" name="Rectangle 108">
                  <a:extLst>
                    <a:ext uri="{FF2B5EF4-FFF2-40B4-BE49-F238E27FC236}">
                      <a16:creationId xmlns:a16="http://schemas.microsoft.com/office/drawing/2014/main" id="{B0BD1ED0-D521-4305-BE01-15BF92DF46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0" y="393"/>
                  <a:ext cx="84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67" name="Group 111">
                <a:extLst>
                  <a:ext uri="{FF2B5EF4-FFF2-40B4-BE49-F238E27FC236}">
                    <a16:creationId xmlns:a16="http://schemas.microsoft.com/office/drawing/2014/main" id="{37B97336-C145-4165-A55E-338C48D235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815"/>
                <a:ext cx="664" cy="422"/>
                <a:chOff x="0" y="815"/>
                <a:chExt cx="664" cy="422"/>
              </a:xfrm>
            </p:grpSpPr>
            <p:sp>
              <p:nvSpPr>
                <p:cNvPr id="454748" name="Rectangle 92">
                  <a:extLst>
                    <a:ext uri="{FF2B5EF4-FFF2-40B4-BE49-F238E27FC236}">
                      <a16:creationId xmlns:a16="http://schemas.microsoft.com/office/drawing/2014/main" id="{931D853B-E65F-4EC3-BCC3-4F38419602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815"/>
                  <a:ext cx="578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>
                      <a:solidFill>
                        <a:schemeClr val="accent1"/>
                      </a:solidFill>
                      <a:cs typeface="Times New Roman" panose="02020603050405020304" pitchFamily="18" charset="0"/>
                    </a:rPr>
                    <a:t>   </a:t>
                  </a:r>
                  <a:r>
                    <a:rPr lang="ru-RU" altLang="ru-RU" sz="2000">
                      <a:cs typeface="Times New Roman" panose="02020603050405020304" pitchFamily="18" charset="0"/>
                    </a:rPr>
                    <a:t>С</a:t>
                  </a:r>
                  <a:r>
                    <a:rPr lang="ru-RU" altLang="ru-RU" sz="2000" baseline="-30000">
                      <a:cs typeface="Times New Roman" panose="02020603050405020304" pitchFamily="18" charset="0"/>
                    </a:rPr>
                    <a:t>1</a:t>
                  </a:r>
                  <a:endParaRPr lang="ru-RU" altLang="ru-RU" sz="2000"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ru-RU" altLang="ru-RU" sz="2000"/>
                </a:p>
              </p:txBody>
            </p:sp>
            <p:sp>
              <p:nvSpPr>
                <p:cNvPr id="454766" name="Rectangle 110">
                  <a:extLst>
                    <a:ext uri="{FF2B5EF4-FFF2-40B4-BE49-F238E27FC236}">
                      <a16:creationId xmlns:a16="http://schemas.microsoft.com/office/drawing/2014/main" id="{286A4D71-59AE-4A8B-B4A1-E0007DDFEE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815"/>
                  <a:ext cx="664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69" name="Group 113">
                <a:extLst>
                  <a:ext uri="{FF2B5EF4-FFF2-40B4-BE49-F238E27FC236}">
                    <a16:creationId xmlns:a16="http://schemas.microsoft.com/office/drawing/2014/main" id="{09476A21-1BAC-409F-A102-D65915DA5B3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4" y="815"/>
                <a:ext cx="710" cy="422"/>
                <a:chOff x="664" y="815"/>
                <a:chExt cx="710" cy="422"/>
              </a:xfrm>
            </p:grpSpPr>
            <p:sp>
              <p:nvSpPr>
                <p:cNvPr id="454749" name="Rectangle 93">
                  <a:extLst>
                    <a:ext uri="{FF2B5EF4-FFF2-40B4-BE49-F238E27FC236}">
                      <a16:creationId xmlns:a16="http://schemas.microsoft.com/office/drawing/2014/main" id="{625D13D5-5B48-450B-A2EF-8D6D5A4369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07" y="815"/>
                  <a:ext cx="62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solidFill>
                        <a:schemeClr val="accent1"/>
                      </a:solidFill>
                    </a:rPr>
                    <a:t>     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5</a:t>
                  </a: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68" name="Rectangle 112">
                  <a:extLst>
                    <a:ext uri="{FF2B5EF4-FFF2-40B4-BE49-F238E27FC236}">
                      <a16:creationId xmlns:a16="http://schemas.microsoft.com/office/drawing/2014/main" id="{42DEBAC5-FEBD-44C7-ADF9-882B495EC9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64" y="815"/>
                  <a:ext cx="71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71" name="Group 115">
                <a:extLst>
                  <a:ext uri="{FF2B5EF4-FFF2-40B4-BE49-F238E27FC236}">
                    <a16:creationId xmlns:a16="http://schemas.microsoft.com/office/drawing/2014/main" id="{807DA63F-ABB8-44EA-9A74-125D2CC46F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74" y="815"/>
                <a:ext cx="806" cy="422"/>
                <a:chOff x="1374" y="815"/>
                <a:chExt cx="806" cy="422"/>
              </a:xfrm>
            </p:grpSpPr>
            <p:sp>
              <p:nvSpPr>
                <p:cNvPr id="454750" name="Rectangle 94">
                  <a:extLst>
                    <a:ext uri="{FF2B5EF4-FFF2-40B4-BE49-F238E27FC236}">
                      <a16:creationId xmlns:a16="http://schemas.microsoft.com/office/drawing/2014/main" id="{53A11C09-22BC-4BBF-9477-5936207B32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17" y="815"/>
                  <a:ext cx="72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cs typeface="Times New Roman" panose="02020603050405020304" pitchFamily="18" charset="0"/>
                    </a:rPr>
                    <a:t> </a:t>
                  </a:r>
                  <a:r>
                    <a:rPr lang="ru-RU" altLang="ru-RU" sz="2000" dirty="0"/>
                    <a:t> 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  10</a:t>
                  </a: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70" name="Rectangle 114">
                  <a:extLst>
                    <a:ext uri="{FF2B5EF4-FFF2-40B4-BE49-F238E27FC236}">
                      <a16:creationId xmlns:a16="http://schemas.microsoft.com/office/drawing/2014/main" id="{833893B8-87D9-4E83-B549-39C5B62362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74" y="815"/>
                  <a:ext cx="80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73" name="Group 117">
                <a:extLst>
                  <a:ext uri="{FF2B5EF4-FFF2-40B4-BE49-F238E27FC236}">
                    <a16:creationId xmlns:a16="http://schemas.microsoft.com/office/drawing/2014/main" id="{0531B55D-6DA1-4ECB-B07B-AB820389AC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80" y="815"/>
                <a:ext cx="840" cy="422"/>
                <a:chOff x="2180" y="815"/>
                <a:chExt cx="840" cy="422"/>
              </a:xfrm>
            </p:grpSpPr>
            <p:sp>
              <p:nvSpPr>
                <p:cNvPr id="454751" name="Rectangle 95">
                  <a:extLst>
                    <a:ext uri="{FF2B5EF4-FFF2-40B4-BE49-F238E27FC236}">
                      <a16:creationId xmlns:a16="http://schemas.microsoft.com/office/drawing/2014/main" id="{86F91E4A-3B9E-4E6E-AFBF-69A32E9421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23" y="815"/>
                  <a:ext cx="75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solidFill>
                        <a:schemeClr val="accent1"/>
                      </a:solidFill>
                    </a:rPr>
                    <a:t> </a:t>
                  </a:r>
                  <a:r>
                    <a:rPr lang="ru-RU" altLang="ru-RU" sz="2000" dirty="0">
                      <a:solidFill>
                        <a:schemeClr val="accent1"/>
                      </a:solidFill>
                      <a:cs typeface="Times New Roman" panose="02020603050405020304" pitchFamily="18" charset="0"/>
                    </a:rPr>
                    <a:t>  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20</a:t>
                  </a: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72" name="Rectangle 116">
                  <a:extLst>
                    <a:ext uri="{FF2B5EF4-FFF2-40B4-BE49-F238E27FC236}">
                      <a16:creationId xmlns:a16="http://schemas.microsoft.com/office/drawing/2014/main" id="{32420D32-6D43-4E6F-A351-E17405B932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0" y="815"/>
                  <a:ext cx="84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75" name="Group 119">
                <a:extLst>
                  <a:ext uri="{FF2B5EF4-FFF2-40B4-BE49-F238E27FC236}">
                    <a16:creationId xmlns:a16="http://schemas.microsoft.com/office/drawing/2014/main" id="{B90B4E4E-E36A-4FC5-9F03-F6539C112B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237"/>
                <a:ext cx="664" cy="422"/>
                <a:chOff x="0" y="1237"/>
                <a:chExt cx="664" cy="422"/>
              </a:xfrm>
            </p:grpSpPr>
            <p:sp>
              <p:nvSpPr>
                <p:cNvPr id="454752" name="Rectangle 96">
                  <a:extLst>
                    <a:ext uri="{FF2B5EF4-FFF2-40B4-BE49-F238E27FC236}">
                      <a16:creationId xmlns:a16="http://schemas.microsoft.com/office/drawing/2014/main" id="{5F03461F-AC26-4E0D-90C9-BD9E12BE8B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237"/>
                  <a:ext cx="578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>
                      <a:solidFill>
                        <a:schemeClr val="accent1"/>
                      </a:solidFill>
                    </a:rPr>
                    <a:t>    </a:t>
                  </a:r>
                  <a:r>
                    <a:rPr lang="ru-RU" altLang="ru-RU" sz="2000">
                      <a:cs typeface="Times New Roman" panose="02020603050405020304" pitchFamily="18" charset="0"/>
                    </a:rPr>
                    <a:t>С</a:t>
                  </a:r>
                  <a:r>
                    <a:rPr lang="ru-RU" altLang="ru-RU" sz="2000" baseline="-30000">
                      <a:cs typeface="Times New Roman" panose="02020603050405020304" pitchFamily="18" charset="0"/>
                    </a:rPr>
                    <a:t>2</a:t>
                  </a:r>
                  <a:endParaRPr lang="ru-RU" altLang="ru-RU" sz="2000"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ru-RU" altLang="ru-RU" sz="2000"/>
                </a:p>
              </p:txBody>
            </p:sp>
            <p:sp>
              <p:nvSpPr>
                <p:cNvPr id="454774" name="Rectangle 118">
                  <a:extLst>
                    <a:ext uri="{FF2B5EF4-FFF2-40B4-BE49-F238E27FC236}">
                      <a16:creationId xmlns:a16="http://schemas.microsoft.com/office/drawing/2014/main" id="{2933CE21-935D-443A-823D-50F4041BE5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237"/>
                  <a:ext cx="664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77" name="Group 121">
                <a:extLst>
                  <a:ext uri="{FF2B5EF4-FFF2-40B4-BE49-F238E27FC236}">
                    <a16:creationId xmlns:a16="http://schemas.microsoft.com/office/drawing/2014/main" id="{31D1DC0A-7880-4881-9C03-E7C86F1A0BA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4" y="1237"/>
                <a:ext cx="710" cy="422"/>
                <a:chOff x="664" y="1237"/>
                <a:chExt cx="710" cy="422"/>
              </a:xfrm>
            </p:grpSpPr>
            <p:sp>
              <p:nvSpPr>
                <p:cNvPr id="454753" name="Rectangle 97">
                  <a:extLst>
                    <a:ext uri="{FF2B5EF4-FFF2-40B4-BE49-F238E27FC236}">
                      <a16:creationId xmlns:a16="http://schemas.microsoft.com/office/drawing/2014/main" id="{16351010-A714-4660-8BCC-6B09FC7575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07" y="1237"/>
                  <a:ext cx="62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solidFill>
                        <a:schemeClr val="accent1"/>
                      </a:solidFill>
                    </a:rPr>
                    <a:t>      </a:t>
                  </a:r>
                  <a:r>
                    <a:rPr lang="ru-RU" altLang="ru-RU" sz="2000" dirty="0"/>
                    <a:t>20</a:t>
                  </a:r>
                  <a:endParaRPr lang="ru-RU" altLang="ru-RU" sz="2000" dirty="0"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76" name="Rectangle 120">
                  <a:extLst>
                    <a:ext uri="{FF2B5EF4-FFF2-40B4-BE49-F238E27FC236}">
                      <a16:creationId xmlns:a16="http://schemas.microsoft.com/office/drawing/2014/main" id="{CBB72C49-F67B-4AAD-9F83-3BA3FD7A67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64" y="1237"/>
                  <a:ext cx="71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79" name="Group 123">
                <a:extLst>
                  <a:ext uri="{FF2B5EF4-FFF2-40B4-BE49-F238E27FC236}">
                    <a16:creationId xmlns:a16="http://schemas.microsoft.com/office/drawing/2014/main" id="{71E8B8D4-C967-4D4D-B701-4089D15F36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74" y="1237"/>
                <a:ext cx="806" cy="422"/>
                <a:chOff x="1374" y="1237"/>
                <a:chExt cx="806" cy="422"/>
              </a:xfrm>
            </p:grpSpPr>
            <p:sp>
              <p:nvSpPr>
                <p:cNvPr id="454754" name="Rectangle 98">
                  <a:extLst>
                    <a:ext uri="{FF2B5EF4-FFF2-40B4-BE49-F238E27FC236}">
                      <a16:creationId xmlns:a16="http://schemas.microsoft.com/office/drawing/2014/main" id="{292BE192-4C33-4280-A5D7-74E0A15046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17" y="1237"/>
                  <a:ext cx="72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solidFill>
                        <a:schemeClr val="accent1"/>
                      </a:solidFill>
                    </a:rPr>
                    <a:t>     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15</a:t>
                  </a: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78" name="Rectangle 122">
                  <a:extLst>
                    <a:ext uri="{FF2B5EF4-FFF2-40B4-BE49-F238E27FC236}">
                      <a16:creationId xmlns:a16="http://schemas.microsoft.com/office/drawing/2014/main" id="{B21B2584-1084-4164-ABF6-0A0F4C234E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74" y="1237"/>
                  <a:ext cx="80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81" name="Group 125">
                <a:extLst>
                  <a:ext uri="{FF2B5EF4-FFF2-40B4-BE49-F238E27FC236}">
                    <a16:creationId xmlns:a16="http://schemas.microsoft.com/office/drawing/2014/main" id="{31446D97-FEC5-4A1C-AD48-7E304591CB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80" y="1237"/>
                <a:ext cx="840" cy="422"/>
                <a:chOff x="2180" y="1237"/>
                <a:chExt cx="840" cy="422"/>
              </a:xfrm>
            </p:grpSpPr>
            <p:sp>
              <p:nvSpPr>
                <p:cNvPr id="454755" name="Rectangle 99">
                  <a:extLst>
                    <a:ext uri="{FF2B5EF4-FFF2-40B4-BE49-F238E27FC236}">
                      <a16:creationId xmlns:a16="http://schemas.microsoft.com/office/drawing/2014/main" id="{39F43F09-95DA-46E7-BEBF-E0AFD1C7A7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23" y="1237"/>
                  <a:ext cx="75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solidFill>
                        <a:schemeClr val="accent1"/>
                      </a:solidFill>
                    </a:rPr>
                    <a:t>    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10</a:t>
                  </a: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80" name="Rectangle 124">
                  <a:extLst>
                    <a:ext uri="{FF2B5EF4-FFF2-40B4-BE49-F238E27FC236}">
                      <a16:creationId xmlns:a16="http://schemas.microsoft.com/office/drawing/2014/main" id="{4FD99314-A80B-46F0-8C4B-0BD394BA93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0" y="1237"/>
                  <a:ext cx="84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454783" name="Rectangle 127">
              <a:extLst>
                <a:ext uri="{FF2B5EF4-FFF2-40B4-BE49-F238E27FC236}">
                  <a16:creationId xmlns:a16="http://schemas.microsoft.com/office/drawing/2014/main" id="{BC6221D7-5D2F-4675-AB40-3903E34C2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" y="-2"/>
              <a:ext cx="3024" cy="1663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86241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54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>
            <a:extLst>
              <a:ext uri="{FF2B5EF4-FFF2-40B4-BE49-F238E27FC236}">
                <a16:creationId xmlns:a16="http://schemas.microsoft.com/office/drawing/2014/main" id="{B320F73F-CD5F-4B92-BA6F-07AD85C20A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Решение транспортной задачи 3</a:t>
            </a:r>
          </a:p>
        </p:txBody>
      </p:sp>
      <p:sp>
        <p:nvSpPr>
          <p:cNvPr id="456707" name="Text Box 3">
            <a:extLst>
              <a:ext uri="{FF2B5EF4-FFF2-40B4-BE49-F238E27FC236}">
                <a16:creationId xmlns:a16="http://schemas.microsoft.com/office/drawing/2014/main" id="{348D1A74-B81B-4189-B8EF-2369F3039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Для решения этой задачи в первую очередь проанализируем ее условие и переведем его на язык математики, т.е. составим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математическую модель</a:t>
            </a:r>
            <a:r>
              <a:rPr lang="ru-RU" altLang="ru-RU" dirty="0">
                <a:cs typeface="Times New Roman" panose="02020603050405020304" pitchFamily="18" charset="0"/>
              </a:rPr>
              <a:t>. Для этого количество сырья, которое нужно перевезти со склада С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на заводы З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З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обозначим через 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 соответственно. </a:t>
            </a:r>
            <a:r>
              <a:rPr lang="en-US" altLang="ru-RU" dirty="0" err="1">
                <a:cs typeface="Times New Roman" panose="02020603050405020304" pitchFamily="18" charset="0"/>
              </a:rPr>
              <a:t>Запишем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cs typeface="Times New Roman" panose="02020603050405020304" pitchFamily="18" charset="0"/>
              </a:rPr>
              <a:t>данные</a:t>
            </a:r>
            <a:r>
              <a:rPr lang="en-US" altLang="ru-RU" dirty="0">
                <a:cs typeface="Times New Roman" panose="02020603050405020304" pitchFamily="18" charset="0"/>
              </a:rPr>
              <a:t> в </a:t>
            </a:r>
            <a:r>
              <a:rPr lang="en-US" altLang="ru-RU" dirty="0" err="1">
                <a:cs typeface="Times New Roman" panose="02020603050405020304" pitchFamily="18" charset="0"/>
              </a:rPr>
              <a:t>виде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cs typeface="Times New Roman" panose="02020603050405020304" pitchFamily="18" charset="0"/>
              </a:rPr>
              <a:t>таблицы</a:t>
            </a:r>
            <a:r>
              <a:rPr lang="en-US" altLang="ru-RU" dirty="0">
                <a:cs typeface="Times New Roman" panose="02020603050405020304" pitchFamily="18" charset="0"/>
              </a:rPr>
              <a:t> 3.</a:t>
            </a:r>
          </a:p>
        </p:txBody>
      </p:sp>
      <p:grpSp>
        <p:nvGrpSpPr>
          <p:cNvPr id="456846" name="Group 142">
            <a:extLst>
              <a:ext uri="{FF2B5EF4-FFF2-40B4-BE49-F238E27FC236}">
                <a16:creationId xmlns:a16="http://schemas.microsoft.com/office/drawing/2014/main" id="{885E8835-32B3-4DED-A75C-7578FE4038C6}"/>
              </a:ext>
            </a:extLst>
          </p:cNvPr>
          <p:cNvGrpSpPr>
            <a:grpSpLocks/>
          </p:cNvGrpSpPr>
          <p:nvPr/>
        </p:nvGrpSpPr>
        <p:grpSpPr bwMode="auto">
          <a:xfrm>
            <a:off x="1984375" y="2898775"/>
            <a:ext cx="1096963" cy="1506538"/>
            <a:chOff x="0" y="0"/>
            <a:chExt cx="691" cy="949"/>
          </a:xfrm>
        </p:grpSpPr>
        <p:sp>
          <p:nvSpPr>
            <p:cNvPr id="456832" name="Rectangle 128">
              <a:extLst>
                <a:ext uri="{FF2B5EF4-FFF2-40B4-BE49-F238E27FC236}">
                  <a16:creationId xmlns:a16="http://schemas.microsoft.com/office/drawing/2014/main" id="{CE6599E6-6E84-4E78-9FC8-114C8E662E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" y="0"/>
              <a:ext cx="605" cy="9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-26979" rIns="-50784" bIns="0"/>
            <a:lstStyle/>
            <a:p>
              <a:r>
                <a:rPr lang="en-US" altLang="ru-RU" sz="140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ru-RU" sz="2000">
                  <a:cs typeface="Times New Roman" panose="02020603050405020304" pitchFamily="18" charset="0"/>
                </a:rPr>
                <a:t>Склады</a:t>
              </a:r>
              <a:endParaRPr lang="en-US" altLang="ru-RU" sz="2000" b="1">
                <a:cs typeface="Times New Roman" panose="02020603050405020304" pitchFamily="18" charset="0"/>
              </a:endParaRPr>
            </a:p>
            <a:p>
              <a:pPr eaLnBrk="0" hangingPunct="0"/>
              <a:endParaRPr lang="en-US" altLang="ru-RU" sz="2000"/>
            </a:p>
          </p:txBody>
        </p:sp>
        <p:sp>
          <p:nvSpPr>
            <p:cNvPr id="456845" name="Rectangle 141">
              <a:extLst>
                <a:ext uri="{FF2B5EF4-FFF2-40B4-BE49-F238E27FC236}">
                  <a16:creationId xmlns:a16="http://schemas.microsoft.com/office/drawing/2014/main" id="{4B024AC5-4847-4629-A8DE-9CFB3BA50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691" cy="949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48" name="Group 144">
            <a:extLst>
              <a:ext uri="{FF2B5EF4-FFF2-40B4-BE49-F238E27FC236}">
                <a16:creationId xmlns:a16="http://schemas.microsoft.com/office/drawing/2014/main" id="{6D59BE70-97A0-4F0C-8E72-01338DFE99EC}"/>
              </a:ext>
            </a:extLst>
          </p:cNvPr>
          <p:cNvGrpSpPr>
            <a:grpSpLocks/>
          </p:cNvGrpSpPr>
          <p:nvPr/>
        </p:nvGrpSpPr>
        <p:grpSpPr bwMode="auto">
          <a:xfrm>
            <a:off x="3081338" y="2898775"/>
            <a:ext cx="4349750" cy="836613"/>
            <a:chOff x="691" y="0"/>
            <a:chExt cx="2740" cy="527"/>
          </a:xfrm>
        </p:grpSpPr>
        <p:sp>
          <p:nvSpPr>
            <p:cNvPr id="456833" name="Rectangle 129">
              <a:extLst>
                <a:ext uri="{FF2B5EF4-FFF2-40B4-BE49-F238E27FC236}">
                  <a16:creationId xmlns:a16="http://schemas.microsoft.com/office/drawing/2014/main" id="{121EA8EA-44E9-4F42-9622-019B67AE68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" y="0"/>
              <a:ext cx="2654" cy="5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49140" rIns="111090" bIns="0"/>
            <a:lstStyle/>
            <a:p>
              <a:pPr algn="ctr"/>
              <a:r>
                <a:rPr lang="ru-RU" altLang="ru-RU" sz="2000" dirty="0">
                  <a:cs typeface="Times New Roman" panose="02020603050405020304" pitchFamily="18" charset="0"/>
                </a:rPr>
                <a:t>Количество песка (в т), перевезенное из карьеров</a:t>
              </a:r>
              <a:endParaRPr lang="en-US" altLang="ru-RU" sz="2000" b="1" dirty="0">
                <a:cs typeface="Times New Roman" panose="02020603050405020304" pitchFamily="18" charset="0"/>
              </a:endParaRPr>
            </a:p>
            <a:p>
              <a:pPr algn="ctr" eaLnBrk="0" hangingPunct="0"/>
              <a:endParaRPr lang="en-US" altLang="ru-RU" sz="2000" dirty="0"/>
            </a:p>
          </p:txBody>
        </p:sp>
        <p:sp>
          <p:nvSpPr>
            <p:cNvPr id="456847" name="Rectangle 143">
              <a:extLst>
                <a:ext uri="{FF2B5EF4-FFF2-40B4-BE49-F238E27FC236}">
                  <a16:creationId xmlns:a16="http://schemas.microsoft.com/office/drawing/2014/main" id="{8292FC60-1D41-4BA4-AAAD-48646C28F0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" y="0"/>
              <a:ext cx="2740" cy="527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50" name="Group 146">
            <a:extLst>
              <a:ext uri="{FF2B5EF4-FFF2-40B4-BE49-F238E27FC236}">
                <a16:creationId xmlns:a16="http://schemas.microsoft.com/office/drawing/2014/main" id="{09482814-FB43-4715-8102-2186CCBD96E8}"/>
              </a:ext>
            </a:extLst>
          </p:cNvPr>
          <p:cNvGrpSpPr>
            <a:grpSpLocks/>
          </p:cNvGrpSpPr>
          <p:nvPr/>
        </p:nvGrpSpPr>
        <p:grpSpPr bwMode="auto">
          <a:xfrm>
            <a:off x="3081338" y="3735388"/>
            <a:ext cx="1377950" cy="669925"/>
            <a:chOff x="691" y="527"/>
            <a:chExt cx="868" cy="422"/>
          </a:xfrm>
        </p:grpSpPr>
        <p:sp>
          <p:nvSpPr>
            <p:cNvPr id="456834" name="Rectangle 130">
              <a:extLst>
                <a:ext uri="{FF2B5EF4-FFF2-40B4-BE49-F238E27FC236}">
                  <a16:creationId xmlns:a16="http://schemas.microsoft.com/office/drawing/2014/main" id="{1C2E4353-0B12-4D1F-8997-0C4DFD8A7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" y="527"/>
              <a:ext cx="782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4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</a:t>
              </a:r>
              <a:r>
                <a:rPr lang="ru-RU" altLang="ru-RU" dirty="0">
                  <a:cs typeface="Times New Roman" panose="02020603050405020304" pitchFamily="18" charset="0"/>
                </a:rPr>
                <a:t>К</a:t>
              </a:r>
              <a:r>
                <a:rPr lang="ru-RU" altLang="ru-RU" baseline="-30000" dirty="0">
                  <a:cs typeface="Times New Roman" panose="02020603050405020304" pitchFamily="18" charset="0"/>
                </a:rPr>
                <a:t>1</a:t>
              </a:r>
              <a:endParaRPr lang="ru-RU" altLang="ru-RU" dirty="0">
                <a:cs typeface="Times New Roman" panose="02020603050405020304" pitchFamily="18" charset="0"/>
              </a:endParaRPr>
            </a:p>
            <a:p>
              <a:pPr eaLnBrk="0" hangingPunct="0"/>
              <a:endParaRPr lang="ru-RU" altLang="ru-RU" dirty="0"/>
            </a:p>
          </p:txBody>
        </p:sp>
        <p:sp>
          <p:nvSpPr>
            <p:cNvPr id="456849" name="Rectangle 145">
              <a:extLst>
                <a:ext uri="{FF2B5EF4-FFF2-40B4-BE49-F238E27FC236}">
                  <a16:creationId xmlns:a16="http://schemas.microsoft.com/office/drawing/2014/main" id="{DC8AE3D4-718E-4CDC-A2DC-0A42295CE0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" y="527"/>
              <a:ext cx="868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52" name="Group 148">
            <a:extLst>
              <a:ext uri="{FF2B5EF4-FFF2-40B4-BE49-F238E27FC236}">
                <a16:creationId xmlns:a16="http://schemas.microsoft.com/office/drawing/2014/main" id="{A28DBA6B-71BA-4FB0-8D71-1F247813799A}"/>
              </a:ext>
            </a:extLst>
          </p:cNvPr>
          <p:cNvGrpSpPr>
            <a:grpSpLocks/>
          </p:cNvGrpSpPr>
          <p:nvPr/>
        </p:nvGrpSpPr>
        <p:grpSpPr bwMode="auto">
          <a:xfrm>
            <a:off x="4459288" y="3735388"/>
            <a:ext cx="1485900" cy="669925"/>
            <a:chOff x="1559" y="527"/>
            <a:chExt cx="936" cy="422"/>
          </a:xfrm>
        </p:grpSpPr>
        <p:sp>
          <p:nvSpPr>
            <p:cNvPr id="456835" name="Rectangle 131">
              <a:extLst>
                <a:ext uri="{FF2B5EF4-FFF2-40B4-BE49-F238E27FC236}">
                  <a16:creationId xmlns:a16="http://schemas.microsoft.com/office/drawing/2014/main" id="{DF4F0C84-382B-4416-AEFE-15F70049D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2" y="527"/>
              <a:ext cx="85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4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  </a:t>
              </a:r>
              <a:r>
                <a:rPr lang="ru-RU" altLang="ru-RU" dirty="0">
                  <a:cs typeface="Times New Roman" panose="02020603050405020304" pitchFamily="18" charset="0"/>
                </a:rPr>
                <a:t>К</a:t>
              </a:r>
              <a:r>
                <a:rPr lang="ru-RU" altLang="ru-RU" baseline="-30000" dirty="0">
                  <a:cs typeface="Times New Roman" panose="02020603050405020304" pitchFamily="18" charset="0"/>
                </a:rPr>
                <a:t>2</a:t>
              </a:r>
              <a:endParaRPr lang="ru-RU" altLang="ru-RU" dirty="0">
                <a:cs typeface="Times New Roman" panose="02020603050405020304" pitchFamily="18" charset="0"/>
              </a:endParaRPr>
            </a:p>
            <a:p>
              <a:pPr eaLnBrk="0" hangingPunct="0"/>
              <a:endParaRPr lang="ru-RU" altLang="ru-RU" dirty="0"/>
            </a:p>
          </p:txBody>
        </p:sp>
        <p:sp>
          <p:nvSpPr>
            <p:cNvPr id="456851" name="Rectangle 147">
              <a:extLst>
                <a:ext uri="{FF2B5EF4-FFF2-40B4-BE49-F238E27FC236}">
                  <a16:creationId xmlns:a16="http://schemas.microsoft.com/office/drawing/2014/main" id="{40FB9F54-F0D0-4B4F-A1A7-52E32DBDD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527"/>
              <a:ext cx="93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54" name="Group 150">
            <a:extLst>
              <a:ext uri="{FF2B5EF4-FFF2-40B4-BE49-F238E27FC236}">
                <a16:creationId xmlns:a16="http://schemas.microsoft.com/office/drawing/2014/main" id="{B084B47C-B57E-47A6-B444-B70409BF3E23}"/>
              </a:ext>
            </a:extLst>
          </p:cNvPr>
          <p:cNvGrpSpPr>
            <a:grpSpLocks/>
          </p:cNvGrpSpPr>
          <p:nvPr/>
        </p:nvGrpSpPr>
        <p:grpSpPr bwMode="auto">
          <a:xfrm>
            <a:off x="5945188" y="3735388"/>
            <a:ext cx="1485900" cy="669925"/>
            <a:chOff x="2495" y="527"/>
            <a:chExt cx="936" cy="422"/>
          </a:xfrm>
        </p:grpSpPr>
        <p:sp>
          <p:nvSpPr>
            <p:cNvPr id="456836" name="Rectangle 132">
              <a:extLst>
                <a:ext uri="{FF2B5EF4-FFF2-40B4-BE49-F238E27FC236}">
                  <a16:creationId xmlns:a16="http://schemas.microsoft.com/office/drawing/2014/main" id="{D486E146-2D01-4683-B022-218D0C0F22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8" y="527"/>
              <a:ext cx="85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4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  </a:t>
              </a:r>
              <a:r>
                <a:rPr lang="ru-RU" altLang="ru-RU" dirty="0">
                  <a:cs typeface="Times New Roman" panose="02020603050405020304" pitchFamily="18" charset="0"/>
                </a:rPr>
                <a:t>К</a:t>
              </a:r>
              <a:r>
                <a:rPr lang="ru-RU" altLang="ru-RU" baseline="-30000" dirty="0">
                  <a:cs typeface="Times New Roman" panose="02020603050405020304" pitchFamily="18" charset="0"/>
                </a:rPr>
                <a:t>3</a:t>
              </a:r>
              <a:endParaRPr lang="ru-RU" altLang="ru-RU" dirty="0">
                <a:cs typeface="Times New Roman" panose="02020603050405020304" pitchFamily="18" charset="0"/>
              </a:endParaRPr>
            </a:p>
            <a:p>
              <a:pPr eaLnBrk="0" hangingPunct="0"/>
              <a:endParaRPr lang="ru-RU" altLang="ru-RU" dirty="0"/>
            </a:p>
          </p:txBody>
        </p:sp>
        <p:sp>
          <p:nvSpPr>
            <p:cNvPr id="456853" name="Rectangle 149">
              <a:extLst>
                <a:ext uri="{FF2B5EF4-FFF2-40B4-BE49-F238E27FC236}">
                  <a16:creationId xmlns:a16="http://schemas.microsoft.com/office/drawing/2014/main" id="{C3513C6A-0D81-4F1F-90D8-A8ED186BD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5" y="527"/>
              <a:ext cx="93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56" name="Group 152">
            <a:extLst>
              <a:ext uri="{FF2B5EF4-FFF2-40B4-BE49-F238E27FC236}">
                <a16:creationId xmlns:a16="http://schemas.microsoft.com/office/drawing/2014/main" id="{28B8D3E0-7958-4226-9B84-08C24691544C}"/>
              </a:ext>
            </a:extLst>
          </p:cNvPr>
          <p:cNvGrpSpPr>
            <a:grpSpLocks/>
          </p:cNvGrpSpPr>
          <p:nvPr/>
        </p:nvGrpSpPr>
        <p:grpSpPr bwMode="auto">
          <a:xfrm>
            <a:off x="1984375" y="4405313"/>
            <a:ext cx="1096963" cy="669925"/>
            <a:chOff x="0" y="949"/>
            <a:chExt cx="691" cy="422"/>
          </a:xfrm>
        </p:grpSpPr>
        <p:sp>
          <p:nvSpPr>
            <p:cNvPr id="456837" name="Rectangle 133">
              <a:extLst>
                <a:ext uri="{FF2B5EF4-FFF2-40B4-BE49-F238E27FC236}">
                  <a16:creationId xmlns:a16="http://schemas.microsoft.com/office/drawing/2014/main" id="{BD8B8170-398A-4BB6-B3B2-06FDF1C4A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" y="949"/>
              <a:ext cx="605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40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</a:t>
              </a:r>
              <a:r>
                <a:rPr lang="ru-RU" altLang="ru-RU">
                  <a:cs typeface="Times New Roman" panose="02020603050405020304" pitchFamily="18" charset="0"/>
                </a:rPr>
                <a:t>С</a:t>
              </a:r>
              <a:r>
                <a:rPr lang="ru-RU" altLang="ru-RU" baseline="-30000">
                  <a:cs typeface="Times New Roman" panose="02020603050405020304" pitchFamily="18" charset="0"/>
                </a:rPr>
                <a:t>1</a:t>
              </a:r>
              <a:endParaRPr lang="ru-RU" altLang="ru-RU"/>
            </a:p>
          </p:txBody>
        </p:sp>
        <p:sp>
          <p:nvSpPr>
            <p:cNvPr id="456855" name="Rectangle 151">
              <a:extLst>
                <a:ext uri="{FF2B5EF4-FFF2-40B4-BE49-F238E27FC236}">
                  <a16:creationId xmlns:a16="http://schemas.microsoft.com/office/drawing/2014/main" id="{66E84171-254A-4A0B-9641-354275B700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49"/>
              <a:ext cx="691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58" name="Group 154">
            <a:extLst>
              <a:ext uri="{FF2B5EF4-FFF2-40B4-BE49-F238E27FC236}">
                <a16:creationId xmlns:a16="http://schemas.microsoft.com/office/drawing/2014/main" id="{0A62EC56-9C2D-4BB6-AE31-BF0E29433E0E}"/>
              </a:ext>
            </a:extLst>
          </p:cNvPr>
          <p:cNvGrpSpPr>
            <a:grpSpLocks/>
          </p:cNvGrpSpPr>
          <p:nvPr/>
        </p:nvGrpSpPr>
        <p:grpSpPr bwMode="auto">
          <a:xfrm>
            <a:off x="3081338" y="4405313"/>
            <a:ext cx="1377950" cy="669925"/>
            <a:chOff x="691" y="949"/>
            <a:chExt cx="868" cy="422"/>
          </a:xfrm>
        </p:grpSpPr>
        <p:sp>
          <p:nvSpPr>
            <p:cNvPr id="456838" name="Rectangle 134">
              <a:extLst>
                <a:ext uri="{FF2B5EF4-FFF2-40B4-BE49-F238E27FC236}">
                  <a16:creationId xmlns:a16="http://schemas.microsoft.com/office/drawing/2014/main" id="{9B25413E-B0B0-4CE7-8235-7CDBD2EDF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" y="949"/>
              <a:ext cx="782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00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   </a:t>
              </a:r>
              <a:r>
                <a:rPr lang="ru-RU" altLang="ru-RU" sz="140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ru-RU" i="1">
                  <a:cs typeface="Times New Roman" panose="02020603050405020304" pitchFamily="18" charset="0"/>
                </a:rPr>
                <a:t>x</a:t>
              </a:r>
              <a:endParaRPr lang="ru-RU" altLang="ru-RU"/>
            </a:p>
          </p:txBody>
        </p:sp>
        <p:sp>
          <p:nvSpPr>
            <p:cNvPr id="456857" name="Rectangle 153">
              <a:extLst>
                <a:ext uri="{FF2B5EF4-FFF2-40B4-BE49-F238E27FC236}">
                  <a16:creationId xmlns:a16="http://schemas.microsoft.com/office/drawing/2014/main" id="{DEC3AAF8-8B43-48EF-BCC8-18243A7E5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" y="949"/>
              <a:ext cx="868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60" name="Group 156">
            <a:extLst>
              <a:ext uri="{FF2B5EF4-FFF2-40B4-BE49-F238E27FC236}">
                <a16:creationId xmlns:a16="http://schemas.microsoft.com/office/drawing/2014/main" id="{7846D0CF-7CDE-429D-9CB0-55BDF302C6B8}"/>
              </a:ext>
            </a:extLst>
          </p:cNvPr>
          <p:cNvGrpSpPr>
            <a:grpSpLocks/>
          </p:cNvGrpSpPr>
          <p:nvPr/>
        </p:nvGrpSpPr>
        <p:grpSpPr bwMode="auto">
          <a:xfrm>
            <a:off x="4459288" y="4405313"/>
            <a:ext cx="1485900" cy="669925"/>
            <a:chOff x="1559" y="949"/>
            <a:chExt cx="936" cy="422"/>
          </a:xfrm>
        </p:grpSpPr>
        <p:sp>
          <p:nvSpPr>
            <p:cNvPr id="456839" name="Rectangle 135">
              <a:extLst>
                <a:ext uri="{FF2B5EF4-FFF2-40B4-BE49-F238E27FC236}">
                  <a16:creationId xmlns:a16="http://schemas.microsoft.com/office/drawing/2014/main" id="{9CAD124E-F1F3-42F4-AFC9-E76C6E6DD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2" y="949"/>
              <a:ext cx="85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0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       </a:t>
              </a:r>
              <a:r>
                <a:rPr lang="en-US" altLang="ru-RU" i="1" dirty="0">
                  <a:cs typeface="Times New Roman" panose="02020603050405020304" pitchFamily="18" charset="0"/>
                </a:rPr>
                <a:t>y</a:t>
              </a:r>
              <a:endParaRPr lang="ru-RU" altLang="ru-RU" dirty="0"/>
            </a:p>
          </p:txBody>
        </p:sp>
        <p:sp>
          <p:nvSpPr>
            <p:cNvPr id="456859" name="Rectangle 155">
              <a:extLst>
                <a:ext uri="{FF2B5EF4-FFF2-40B4-BE49-F238E27FC236}">
                  <a16:creationId xmlns:a16="http://schemas.microsoft.com/office/drawing/2014/main" id="{20793DC8-8542-45F7-809B-FCF04894C1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949"/>
              <a:ext cx="93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62" name="Group 158">
            <a:extLst>
              <a:ext uri="{FF2B5EF4-FFF2-40B4-BE49-F238E27FC236}">
                <a16:creationId xmlns:a16="http://schemas.microsoft.com/office/drawing/2014/main" id="{6872199D-95DB-4A06-90BA-34FC34336DB7}"/>
              </a:ext>
            </a:extLst>
          </p:cNvPr>
          <p:cNvGrpSpPr>
            <a:grpSpLocks/>
          </p:cNvGrpSpPr>
          <p:nvPr/>
        </p:nvGrpSpPr>
        <p:grpSpPr bwMode="auto">
          <a:xfrm>
            <a:off x="5945188" y="4405313"/>
            <a:ext cx="1485900" cy="669925"/>
            <a:chOff x="2495" y="949"/>
            <a:chExt cx="936" cy="422"/>
          </a:xfrm>
        </p:grpSpPr>
        <p:sp>
          <p:nvSpPr>
            <p:cNvPr id="456840" name="Rectangle 136">
              <a:extLst>
                <a:ext uri="{FF2B5EF4-FFF2-40B4-BE49-F238E27FC236}">
                  <a16:creationId xmlns:a16="http://schemas.microsoft.com/office/drawing/2014/main" id="{5625AE1E-31EA-425A-80EF-07E1212DF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8" y="949"/>
              <a:ext cx="85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dirty="0">
                  <a:cs typeface="Times New Roman" panose="02020603050405020304" pitchFamily="18" charset="0"/>
                </a:rPr>
                <a:t>40 </a:t>
              </a:r>
              <a:r>
                <a:rPr lang="en-US" altLang="ru-RU" i="1" dirty="0">
                  <a:cs typeface="Times New Roman" panose="02020603050405020304" pitchFamily="18" charset="0"/>
                </a:rPr>
                <a:t>–</a:t>
              </a:r>
              <a:r>
                <a:rPr lang="ru-RU" altLang="ru-RU" i="1" dirty="0">
                  <a:cs typeface="Times New Roman" panose="02020603050405020304" pitchFamily="18" charset="0"/>
                </a:rPr>
                <a:t> </a:t>
              </a:r>
              <a:r>
                <a:rPr lang="en-US" altLang="ru-RU" i="1" dirty="0">
                  <a:cs typeface="Times New Roman" panose="02020603050405020304" pitchFamily="18" charset="0"/>
                </a:rPr>
                <a:t>x</a:t>
              </a:r>
              <a:r>
                <a:rPr lang="ru-RU" altLang="ru-RU" i="1" dirty="0">
                  <a:cs typeface="Times New Roman" panose="02020603050405020304" pitchFamily="18" charset="0"/>
                </a:rPr>
                <a:t> </a:t>
              </a:r>
              <a:r>
                <a:rPr lang="en-US" altLang="ru-RU" i="1" dirty="0">
                  <a:cs typeface="Times New Roman" panose="02020603050405020304" pitchFamily="18" charset="0"/>
                </a:rPr>
                <a:t>–y</a:t>
              </a:r>
              <a:endParaRPr lang="ru-RU" altLang="ru-RU" dirty="0"/>
            </a:p>
          </p:txBody>
        </p:sp>
        <p:sp>
          <p:nvSpPr>
            <p:cNvPr id="456861" name="Rectangle 157">
              <a:extLst>
                <a:ext uri="{FF2B5EF4-FFF2-40B4-BE49-F238E27FC236}">
                  <a16:creationId xmlns:a16="http://schemas.microsoft.com/office/drawing/2014/main" id="{D4A3990F-32C0-41C9-95E6-A777A575D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5" y="949"/>
              <a:ext cx="93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64" name="Group 160">
            <a:extLst>
              <a:ext uri="{FF2B5EF4-FFF2-40B4-BE49-F238E27FC236}">
                <a16:creationId xmlns:a16="http://schemas.microsoft.com/office/drawing/2014/main" id="{0086A84E-1ABC-418C-B888-82CCB58C2D86}"/>
              </a:ext>
            </a:extLst>
          </p:cNvPr>
          <p:cNvGrpSpPr>
            <a:grpSpLocks/>
          </p:cNvGrpSpPr>
          <p:nvPr/>
        </p:nvGrpSpPr>
        <p:grpSpPr bwMode="auto">
          <a:xfrm>
            <a:off x="1984375" y="5075238"/>
            <a:ext cx="1096963" cy="669925"/>
            <a:chOff x="0" y="1371"/>
            <a:chExt cx="691" cy="422"/>
          </a:xfrm>
        </p:grpSpPr>
        <p:sp>
          <p:nvSpPr>
            <p:cNvPr id="456841" name="Rectangle 137">
              <a:extLst>
                <a:ext uri="{FF2B5EF4-FFF2-40B4-BE49-F238E27FC236}">
                  <a16:creationId xmlns:a16="http://schemas.microsoft.com/office/drawing/2014/main" id="{CCFAD4FB-1B5A-4C58-A22E-627A5BCAB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" y="1371"/>
              <a:ext cx="605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00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    </a:t>
              </a:r>
              <a:r>
                <a:rPr lang="ru-RU" altLang="ru-RU">
                  <a:cs typeface="Times New Roman" panose="02020603050405020304" pitchFamily="18" charset="0"/>
                </a:rPr>
                <a:t>С</a:t>
              </a:r>
              <a:r>
                <a:rPr lang="ru-RU" altLang="ru-RU" baseline="-30000">
                  <a:cs typeface="Times New Roman" panose="02020603050405020304" pitchFamily="18" charset="0"/>
                </a:rPr>
                <a:t>2</a:t>
              </a:r>
              <a:endParaRPr lang="ru-RU" altLang="ru-RU">
                <a:cs typeface="Times New Roman" panose="02020603050405020304" pitchFamily="18" charset="0"/>
              </a:endParaRPr>
            </a:p>
            <a:p>
              <a:pPr eaLnBrk="0" hangingPunct="0"/>
              <a:endParaRPr lang="ru-RU" altLang="ru-RU"/>
            </a:p>
          </p:txBody>
        </p:sp>
        <p:sp>
          <p:nvSpPr>
            <p:cNvPr id="456863" name="Rectangle 159">
              <a:extLst>
                <a:ext uri="{FF2B5EF4-FFF2-40B4-BE49-F238E27FC236}">
                  <a16:creationId xmlns:a16="http://schemas.microsoft.com/office/drawing/2014/main" id="{CE06CB66-014F-47A1-99A1-560AC3557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371"/>
              <a:ext cx="691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66" name="Group 162">
            <a:extLst>
              <a:ext uri="{FF2B5EF4-FFF2-40B4-BE49-F238E27FC236}">
                <a16:creationId xmlns:a16="http://schemas.microsoft.com/office/drawing/2014/main" id="{0E125C77-267A-4AB1-9AF7-302D9EB2BF84}"/>
              </a:ext>
            </a:extLst>
          </p:cNvPr>
          <p:cNvGrpSpPr>
            <a:grpSpLocks/>
          </p:cNvGrpSpPr>
          <p:nvPr/>
        </p:nvGrpSpPr>
        <p:grpSpPr bwMode="auto">
          <a:xfrm>
            <a:off x="3081338" y="5075238"/>
            <a:ext cx="1377950" cy="669925"/>
            <a:chOff x="691" y="1371"/>
            <a:chExt cx="868" cy="422"/>
          </a:xfrm>
        </p:grpSpPr>
        <p:sp>
          <p:nvSpPr>
            <p:cNvPr id="456842" name="Rectangle 138">
              <a:extLst>
                <a:ext uri="{FF2B5EF4-FFF2-40B4-BE49-F238E27FC236}">
                  <a16:creationId xmlns:a16="http://schemas.microsoft.com/office/drawing/2014/main" id="{E101C4CB-3D73-48FD-AD61-73DEFA4CE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" y="1371"/>
              <a:ext cx="782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ru-RU" altLang="ru-RU" dirty="0">
                  <a:cs typeface="Times New Roman" panose="02020603050405020304" pitchFamily="18" charset="0"/>
                </a:rPr>
                <a:t>20 – </a:t>
              </a:r>
              <a:r>
                <a:rPr lang="en-US" altLang="ru-RU" i="1" dirty="0">
                  <a:cs typeface="Times New Roman" panose="02020603050405020304" pitchFamily="18" charset="0"/>
                </a:rPr>
                <a:t>x</a:t>
              </a:r>
              <a:endParaRPr lang="ru-RU" altLang="ru-RU" dirty="0">
                <a:cs typeface="Times New Roman" panose="02020603050405020304" pitchFamily="18" charset="0"/>
              </a:endParaRPr>
            </a:p>
            <a:p>
              <a:pPr eaLnBrk="0" hangingPunct="0"/>
              <a:endParaRPr lang="ru-RU" altLang="ru-RU" dirty="0"/>
            </a:p>
          </p:txBody>
        </p:sp>
        <p:sp>
          <p:nvSpPr>
            <p:cNvPr id="456865" name="Rectangle 161">
              <a:extLst>
                <a:ext uri="{FF2B5EF4-FFF2-40B4-BE49-F238E27FC236}">
                  <a16:creationId xmlns:a16="http://schemas.microsoft.com/office/drawing/2014/main" id="{09340F65-1CEA-4AD3-897B-BCB3C8191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" y="1371"/>
              <a:ext cx="868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68" name="Group 164">
            <a:extLst>
              <a:ext uri="{FF2B5EF4-FFF2-40B4-BE49-F238E27FC236}">
                <a16:creationId xmlns:a16="http://schemas.microsoft.com/office/drawing/2014/main" id="{B65BB93B-4F97-49BC-84BF-B265A00016B1}"/>
              </a:ext>
            </a:extLst>
          </p:cNvPr>
          <p:cNvGrpSpPr>
            <a:grpSpLocks/>
          </p:cNvGrpSpPr>
          <p:nvPr/>
        </p:nvGrpSpPr>
        <p:grpSpPr bwMode="auto">
          <a:xfrm>
            <a:off x="4459288" y="5075238"/>
            <a:ext cx="1485900" cy="669925"/>
            <a:chOff x="1559" y="1371"/>
            <a:chExt cx="936" cy="422"/>
          </a:xfrm>
        </p:grpSpPr>
        <p:sp>
          <p:nvSpPr>
            <p:cNvPr id="456843" name="Rectangle 139">
              <a:extLst>
                <a:ext uri="{FF2B5EF4-FFF2-40B4-BE49-F238E27FC236}">
                  <a16:creationId xmlns:a16="http://schemas.microsoft.com/office/drawing/2014/main" id="{89164545-2E9D-422E-9248-BF6CA935C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2" y="1371"/>
              <a:ext cx="85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0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    </a:t>
              </a:r>
              <a:r>
                <a:rPr lang="ru-RU" altLang="ru-RU" sz="2000" dirty="0">
                  <a:cs typeface="Times New Roman" panose="02020603050405020304" pitchFamily="18" charset="0"/>
                </a:rPr>
                <a:t>30 </a:t>
              </a:r>
              <a:r>
                <a:rPr lang="en-US" altLang="ru-RU" sz="2000" dirty="0">
                  <a:cs typeface="Times New Roman" panose="02020603050405020304" pitchFamily="18" charset="0"/>
                </a:rPr>
                <a:t>–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y</a:t>
              </a:r>
              <a:endParaRPr lang="ru-RU" altLang="ru-RU" sz="2000" dirty="0">
                <a:cs typeface="Times New Roman" panose="02020603050405020304" pitchFamily="18" charset="0"/>
              </a:endParaRPr>
            </a:p>
            <a:p>
              <a:pPr eaLnBrk="0" hangingPunct="0"/>
              <a:endParaRPr lang="ru-RU" altLang="ru-RU" sz="2000" dirty="0"/>
            </a:p>
          </p:txBody>
        </p:sp>
        <p:sp>
          <p:nvSpPr>
            <p:cNvPr id="456867" name="Rectangle 163">
              <a:extLst>
                <a:ext uri="{FF2B5EF4-FFF2-40B4-BE49-F238E27FC236}">
                  <a16:creationId xmlns:a16="http://schemas.microsoft.com/office/drawing/2014/main" id="{A40F0225-076A-4CCD-8E83-C758AD099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1371"/>
              <a:ext cx="93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70" name="Group 166">
            <a:extLst>
              <a:ext uri="{FF2B5EF4-FFF2-40B4-BE49-F238E27FC236}">
                <a16:creationId xmlns:a16="http://schemas.microsoft.com/office/drawing/2014/main" id="{AB068674-0068-4B69-A4BB-F84851433CAC}"/>
              </a:ext>
            </a:extLst>
          </p:cNvPr>
          <p:cNvGrpSpPr>
            <a:grpSpLocks/>
          </p:cNvGrpSpPr>
          <p:nvPr/>
        </p:nvGrpSpPr>
        <p:grpSpPr bwMode="auto">
          <a:xfrm>
            <a:off x="5945188" y="5075238"/>
            <a:ext cx="1485900" cy="669925"/>
            <a:chOff x="2495" y="1371"/>
            <a:chExt cx="936" cy="422"/>
          </a:xfrm>
        </p:grpSpPr>
        <p:sp>
          <p:nvSpPr>
            <p:cNvPr id="456844" name="Rectangle 140">
              <a:extLst>
                <a:ext uri="{FF2B5EF4-FFF2-40B4-BE49-F238E27FC236}">
                  <a16:creationId xmlns:a16="http://schemas.microsoft.com/office/drawing/2014/main" id="{0DF770B4-DD6F-434A-AFE9-007FE641FE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8" y="1371"/>
              <a:ext cx="85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0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 </a:t>
              </a:r>
              <a:r>
                <a:rPr lang="en-US" altLang="ru-RU" i="1" dirty="0" err="1">
                  <a:cs typeface="Times New Roman" panose="02020603050405020304" pitchFamily="18" charset="0"/>
                </a:rPr>
                <a:t>x+y</a:t>
              </a:r>
              <a:r>
                <a:rPr lang="ru-RU" altLang="ru-RU" i="1" dirty="0">
                  <a:cs typeface="Times New Roman" panose="02020603050405020304" pitchFamily="18" charset="0"/>
                </a:rPr>
                <a:t> – </a:t>
              </a:r>
              <a:r>
                <a:rPr lang="ru-RU" altLang="ru-RU" dirty="0">
                  <a:cs typeface="Times New Roman" panose="02020603050405020304" pitchFamily="18" charset="0"/>
                </a:rPr>
                <a:t>20 </a:t>
              </a:r>
            </a:p>
            <a:p>
              <a:pPr eaLnBrk="0" hangingPunct="0"/>
              <a:endParaRPr lang="ru-RU" altLang="ru-RU" dirty="0"/>
            </a:p>
          </p:txBody>
        </p:sp>
        <p:sp>
          <p:nvSpPr>
            <p:cNvPr id="456869" name="Rectangle 165">
              <a:extLst>
                <a:ext uri="{FF2B5EF4-FFF2-40B4-BE49-F238E27FC236}">
                  <a16:creationId xmlns:a16="http://schemas.microsoft.com/office/drawing/2014/main" id="{E2DB465D-6166-430E-A88C-977E91B112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5" y="1371"/>
              <a:ext cx="93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6872" name="Rectangle 168">
            <a:extLst>
              <a:ext uri="{FF2B5EF4-FFF2-40B4-BE49-F238E27FC236}">
                <a16:creationId xmlns:a16="http://schemas.microsoft.com/office/drawing/2014/main" id="{BE84F027-23A8-4C0E-AFFF-81B19C41B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895600"/>
            <a:ext cx="5453063" cy="2852738"/>
          </a:xfrm>
          <a:prstGeom prst="rect">
            <a:avLst/>
          </a:prstGeom>
          <a:noFill/>
          <a:ln w="6350">
            <a:solidFill>
              <a:srgbClr val="A0A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21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56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56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5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5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5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5" name="Text Box 3">
            <a:extLst>
              <a:ext uri="{FF2B5EF4-FFF2-40B4-BE49-F238E27FC236}">
                <a16:creationId xmlns:a16="http://schemas.microsoft.com/office/drawing/2014/main" id="{2C438EAD-EAA2-424A-BD32-9374BA5FE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Поскольку все величины, входящие в эту таблицу, должны быть неотрицательными, получим следующую систему неравенств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8799" name="Object 47">
                <a:extLst>
                  <a:ext uri="{FF2B5EF4-FFF2-40B4-BE49-F238E27FC236}">
                    <a16:creationId xmlns:a16="http://schemas.microsoft.com/office/drawing/2014/main" id="{A124E036-B776-4A5C-BDD7-EAB3FB609772}"/>
                  </a:ext>
                </a:extLst>
              </p:cNvPr>
              <p:cNvSpPr txBox="1"/>
              <p:nvPr/>
            </p:nvSpPr>
            <p:spPr bwMode="auto">
              <a:xfrm>
                <a:off x="899592" y="1322824"/>
                <a:ext cx="1892300" cy="19389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7500" lnSpcReduction="20000"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0−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0−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−20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58799" name="Object 47">
                <a:extLst>
                  <a:ext uri="{FF2B5EF4-FFF2-40B4-BE49-F238E27FC236}">
                    <a16:creationId xmlns:a16="http://schemas.microsoft.com/office/drawing/2014/main" id="{A124E036-B776-4A5C-BDD7-EAB3FB6097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9592" y="1322824"/>
                <a:ext cx="1892300" cy="19389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8800" name="Text Box 48">
            <a:extLst>
              <a:ext uri="{FF2B5EF4-FFF2-40B4-BE49-F238E27FC236}">
                <a16:creationId xmlns:a16="http://schemas.microsoft.com/office/drawing/2014/main" id="{FACA0629-4D28-47DF-ACCF-067F2C319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888" y="1322824"/>
            <a:ext cx="540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Эти неравенства определяют многоугольник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BEFDG</a:t>
            </a:r>
            <a:r>
              <a:rPr lang="ru-RU" altLang="ru-RU" dirty="0">
                <a:cs typeface="Times New Roman" panose="02020603050405020304" pitchFamily="18" charset="0"/>
              </a:rPr>
              <a:t>, изображенный на рисунке. Назовем его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многоугольником ограничений.</a:t>
            </a:r>
            <a:endParaRPr lang="ru-RU" altLang="ru-RU" dirty="0">
              <a:solidFill>
                <a:srgbClr val="FF33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60DC7BA-C000-76E1-0540-DFF40E9118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872" y="3068960"/>
            <a:ext cx="3581342" cy="3581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45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8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80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3" name="Text Box 3">
            <a:extLst>
              <a:ext uri="{FF2B5EF4-FFF2-40B4-BE49-F238E27FC236}">
                <a16:creationId xmlns:a16="http://schemas.microsoft.com/office/drawing/2014/main" id="{F1FCC767-05C3-4F43-A5BC-4B4A2C665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012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Общее число тонно-километров</a:t>
            </a:r>
            <a:r>
              <a:rPr lang="en-US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выражается функцией</a:t>
            </a:r>
            <a:r>
              <a:rPr lang="ru-RU" altLang="ru-RU" dirty="0"/>
              <a:t>: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 =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460808" name="Text Box 8">
            <a:extLst>
              <a:ext uri="{FF2B5EF4-FFF2-40B4-BE49-F238E27FC236}">
                <a16:creationId xmlns:a16="http://schemas.microsoft.com/office/drawing/2014/main" id="{A356159A-DD38-4ADB-A466-7B92EF257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Воспользуемся тем, что </a:t>
            </a:r>
            <a:r>
              <a:rPr lang="ru-RU" altLang="ru-RU" dirty="0">
                <a:cs typeface="Times New Roman" panose="02020603050405020304" pitchFamily="18" charset="0"/>
              </a:rPr>
              <a:t>для нахождения наи</a:t>
            </a:r>
            <a:r>
              <a:rPr lang="ru-RU" altLang="ru-RU" dirty="0"/>
              <a:t>меньшего</a:t>
            </a:r>
            <a:r>
              <a:rPr lang="ru-RU" altLang="ru-RU" dirty="0">
                <a:cs typeface="Times New Roman" panose="02020603050405020304" pitchFamily="18" charset="0"/>
              </a:rPr>
              <a:t> значения линейной функции на многоугольнике достаточно вычислить значения функции в вершинах многоугольника и выбрать из них наи</a:t>
            </a:r>
            <a:r>
              <a:rPr lang="ru-RU" altLang="ru-RU" dirty="0"/>
              <a:t>меньшее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60809" name="Text Box 9">
            <a:extLst>
              <a:ext uri="{FF2B5EF4-FFF2-40B4-BE49-F238E27FC236}">
                <a16:creationId xmlns:a16="http://schemas.microsoft.com/office/drawing/2014/main" id="{CBC90CF0-51BB-48DF-ADDA-F9FC2557E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24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ершины </a:t>
            </a:r>
            <a:r>
              <a:rPr lang="ru-RU" altLang="ru-RU" dirty="0"/>
              <a:t>многоугольника </a:t>
            </a:r>
            <a:r>
              <a:rPr lang="ru-RU" altLang="ru-RU" dirty="0">
                <a:cs typeface="Times New Roman" panose="02020603050405020304" pitchFamily="18" charset="0"/>
              </a:rPr>
              <a:t>имеют координаты</a:t>
            </a:r>
            <a:r>
              <a:rPr lang="ru-RU" altLang="ru-RU" dirty="0"/>
              <a:t>:</a:t>
            </a:r>
          </a:p>
        </p:txBody>
      </p:sp>
      <p:sp>
        <p:nvSpPr>
          <p:cNvPr id="460898" name="Text Box 98">
            <a:extLst>
              <a:ext uri="{FF2B5EF4-FFF2-40B4-BE49-F238E27FC236}">
                <a16:creationId xmlns:a16="http://schemas.microsoft.com/office/drawing/2014/main" id="{E7A1B3EE-F0A4-4C1A-983B-B257D22DE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732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=</a:t>
            </a:r>
            <a:r>
              <a:rPr lang="en-US" altLang="ru-RU" dirty="0"/>
              <a:t> </a:t>
            </a:r>
            <a:r>
              <a:rPr lang="en-US" altLang="ru-RU" dirty="0">
                <a:cs typeface="Times New Roman" panose="02020603050405020304" pitchFamily="18" charset="0"/>
              </a:rPr>
              <a:t>5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 + </a:t>
            </a:r>
            <a:r>
              <a:rPr lang="en-US" altLang="ru-RU" dirty="0">
                <a:cs typeface="Times New Roman" panose="02020603050405020304" pitchFamily="18" charset="0"/>
              </a:rPr>
              <a:t>10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 + </a:t>
            </a:r>
            <a:r>
              <a:rPr lang="en-US" altLang="ru-RU" dirty="0">
                <a:cs typeface="Times New Roman" panose="02020603050405020304" pitchFamily="18" charset="0"/>
              </a:rPr>
              <a:t>20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0 </a:t>
            </a:r>
            <a:r>
              <a:rPr lang="en-US" altLang="ru-RU" i="1" dirty="0">
                <a:cs typeface="Times New Roman" panose="02020603050405020304" pitchFamily="18" charset="0"/>
              </a:rPr>
              <a:t>–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–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) + </a:t>
            </a:r>
            <a:r>
              <a:rPr lang="en-US" altLang="ru-RU" dirty="0">
                <a:cs typeface="Times New Roman" panose="02020603050405020304" pitchFamily="18" charset="0"/>
              </a:rPr>
              <a:t>20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0 </a:t>
            </a:r>
            <a:r>
              <a:rPr lang="en-US" altLang="ru-RU" i="1" dirty="0">
                <a:cs typeface="Times New Roman" panose="02020603050405020304" pitchFamily="18" charset="0"/>
              </a:rPr>
              <a:t>–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) +</a:t>
            </a:r>
            <a:r>
              <a:rPr lang="en-US" altLang="ru-RU" dirty="0">
                <a:cs typeface="Times New Roman" panose="02020603050405020304" pitchFamily="18" charset="0"/>
              </a:rPr>
              <a:t>15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dirty="0">
                <a:cs typeface="Times New Roman" panose="02020603050405020304" pitchFamily="18" charset="0"/>
              </a:rPr>
              <a:t>30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–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) + </a:t>
            </a:r>
            <a:r>
              <a:rPr lang="en-US" altLang="ru-RU" dirty="0">
                <a:cs typeface="Times New Roman" panose="02020603050405020304" pitchFamily="18" charset="0"/>
              </a:rPr>
              <a:t>10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 + </a:t>
            </a:r>
            <a:r>
              <a:rPr lang="en-US" altLang="ru-RU" i="1" dirty="0">
                <a:cs typeface="Times New Roman" panose="02020603050405020304" pitchFamily="18" charset="0"/>
              </a:rPr>
              <a:t>y –</a:t>
            </a:r>
            <a:r>
              <a:rPr lang="en-US" altLang="ru-RU" dirty="0">
                <a:cs typeface="Times New Roman" panose="02020603050405020304" pitchFamily="18" charset="0"/>
              </a:rPr>
              <a:t> 20</a:t>
            </a:r>
            <a:r>
              <a:rPr lang="ru-RU" altLang="ru-RU" dirty="0">
                <a:cs typeface="Times New Roman" panose="02020603050405020304" pitchFamily="18" charset="0"/>
              </a:rPr>
              <a:t>) = </a:t>
            </a:r>
            <a:r>
              <a:rPr lang="en-US" altLang="ru-RU" dirty="0">
                <a:cs typeface="Times New Roman" panose="02020603050405020304" pitchFamily="18" charset="0"/>
              </a:rPr>
              <a:t>1450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–</a:t>
            </a:r>
            <a:r>
              <a:rPr lang="ru-RU" altLang="ru-RU" dirty="0">
                <a:cs typeface="Times New Roman" panose="02020603050405020304" pitchFamily="18" charset="0"/>
              </a:rPr>
              <a:t> 2</a:t>
            </a:r>
            <a:r>
              <a:rPr lang="en-US" altLang="ru-RU" dirty="0">
                <a:cs typeface="Times New Roman" panose="02020603050405020304" pitchFamily="18" charset="0"/>
              </a:rPr>
              <a:t>5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–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dirty="0">
                <a:cs typeface="Times New Roman" panose="02020603050405020304" pitchFamily="18" charset="0"/>
              </a:rPr>
              <a:t>15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60901" name="Text Box 101">
            <a:extLst>
              <a:ext uri="{FF2B5EF4-FFF2-40B4-BE49-F238E27FC236}">
                <a16:creationId xmlns:a16="http://schemas.microsoft.com/office/drawing/2014/main" id="{58282B77-EB04-460C-A9D6-FE62D331D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53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Наименьшее</a:t>
            </a:r>
            <a:r>
              <a:rPr lang="ru-RU" altLang="ru-RU" dirty="0">
                <a:cs typeface="Times New Roman" panose="02020603050405020304" pitchFamily="18" charset="0"/>
              </a:rPr>
              <a:t> значение функции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dirty="0">
                <a:cs typeface="Times New Roman" panose="02020603050405020304" pitchFamily="18" charset="0"/>
              </a:rPr>
              <a:t> достигается в точке 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0,</a:t>
            </a:r>
            <a:r>
              <a:rPr lang="en-US" altLang="ru-RU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0) и </a:t>
            </a:r>
            <a:r>
              <a:rPr lang="ru-RU" altLang="ru-RU" dirty="0"/>
              <a:t>оно </a:t>
            </a:r>
            <a:r>
              <a:rPr lang="ru-RU" altLang="ru-RU" dirty="0">
                <a:cs typeface="Times New Roman" panose="02020603050405020304" pitchFamily="18" charset="0"/>
              </a:rPr>
              <a:t>равно</a:t>
            </a:r>
            <a:r>
              <a:rPr lang="en-US" altLang="ru-RU" dirty="0">
                <a:cs typeface="Times New Roman" panose="02020603050405020304" pitchFamily="18" charset="0"/>
              </a:rPr>
              <a:t> 650.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60906" name="Text Box 106">
            <a:extLst>
              <a:ext uri="{FF2B5EF4-FFF2-40B4-BE49-F238E27FC236}">
                <a16:creationId xmlns:a16="http://schemas.microsoft.com/office/drawing/2014/main" id="{FB4538A4-EA5B-4778-B05E-B8EE4DF51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38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Значения функции в этих вершинах соответственно равны:</a:t>
            </a:r>
          </a:p>
        </p:txBody>
      </p:sp>
      <p:sp>
        <p:nvSpPr>
          <p:cNvPr id="460907" name="Text Box 107">
            <a:extLst>
              <a:ext uri="{FF2B5EF4-FFF2-40B4-BE49-F238E27FC236}">
                <a16:creationId xmlns:a16="http://schemas.microsoft.com/office/drawing/2014/main" id="{14BF1944-A667-4CDF-B821-F07AD16B1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05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dirty="0">
                <a:cs typeface="Times New Roman" panose="02020603050405020304" pitchFamily="18" charset="0"/>
              </a:rPr>
              <a:t>20</a:t>
            </a:r>
            <a:r>
              <a:rPr lang="ru-RU" altLang="ru-RU" dirty="0">
                <a:cs typeface="Times New Roman" panose="02020603050405020304" pitchFamily="18" charset="0"/>
              </a:rPr>
              <a:t>, 0), 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dirty="0">
                <a:cs typeface="Times New Roman" panose="02020603050405020304" pitchFamily="18" charset="0"/>
              </a:rPr>
              <a:t>20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dirty="0">
                <a:cs typeface="Times New Roman" panose="02020603050405020304" pitchFamily="18" charset="0"/>
              </a:rPr>
              <a:t>20</a:t>
            </a:r>
            <a:r>
              <a:rPr lang="ru-RU" altLang="ru-RU" dirty="0">
                <a:cs typeface="Times New Roman" panose="02020603050405020304" pitchFamily="18" charset="0"/>
              </a:rPr>
              <a:t>),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dirty="0">
                <a:cs typeface="Times New Roman" panose="02020603050405020304" pitchFamily="18" charset="0"/>
              </a:rPr>
              <a:t>10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dirty="0">
                <a:cs typeface="Times New Roman" panose="02020603050405020304" pitchFamily="18" charset="0"/>
              </a:rPr>
              <a:t>30</a:t>
            </a:r>
            <a:r>
              <a:rPr lang="ru-RU" altLang="ru-RU" dirty="0">
                <a:cs typeface="Times New Roman" panose="02020603050405020304" pitchFamily="18" charset="0"/>
              </a:rPr>
              <a:t>),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(0, </a:t>
            </a:r>
            <a:r>
              <a:rPr lang="en-US" altLang="ru-RU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0), </a:t>
            </a:r>
            <a:r>
              <a:rPr lang="en-US" altLang="ru-RU" i="1" dirty="0">
                <a:cs typeface="Times New Roman" panose="02020603050405020304" pitchFamily="18" charset="0"/>
              </a:rPr>
              <a:t>G</a:t>
            </a:r>
            <a:r>
              <a:rPr lang="ru-RU" altLang="ru-RU" dirty="0">
                <a:cs typeface="Times New Roman" panose="02020603050405020304" pitchFamily="18" charset="0"/>
              </a:rPr>
              <a:t>(0, </a:t>
            </a:r>
            <a:r>
              <a:rPr lang="en-US" altLang="ru-RU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0)</a:t>
            </a:r>
            <a:r>
              <a:rPr lang="ru-RU" altLang="ru-RU" dirty="0"/>
              <a:t>.</a:t>
            </a:r>
          </a:p>
        </p:txBody>
      </p:sp>
      <p:sp>
        <p:nvSpPr>
          <p:cNvPr id="460908" name="Rectangle 108">
            <a:extLst>
              <a:ext uri="{FF2B5EF4-FFF2-40B4-BE49-F238E27FC236}">
                <a16:creationId xmlns:a16="http://schemas.microsoft.com/office/drawing/2014/main" id="{E6D4FA29-6F64-4FAF-A51A-AD8AF677D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4476095"/>
            <a:ext cx="75759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en-US" altLang="ru-RU" dirty="0">
                <a:cs typeface="Times New Roman" panose="02020603050405020304" pitchFamily="18" charset="0"/>
              </a:rPr>
              <a:t>) = 950,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en-US" altLang="ru-RU" dirty="0">
                <a:cs typeface="Times New Roman" panose="02020603050405020304" pitchFamily="18" charset="0"/>
              </a:rPr>
              <a:t>) = 650,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) = 750,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dirty="0">
                <a:cs typeface="Times New Roman" panose="02020603050405020304" pitchFamily="18" charset="0"/>
              </a:rPr>
              <a:t>) = 1000,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G</a:t>
            </a:r>
            <a:r>
              <a:rPr lang="en-US" altLang="ru-RU" dirty="0">
                <a:cs typeface="Times New Roman" panose="02020603050405020304" pitchFamily="18" charset="0"/>
              </a:rPr>
              <a:t>) = 1150.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14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60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6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6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6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6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6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8" grpId="0" autoUpdateAnimBg="0"/>
      <p:bldP spid="460809" grpId="0" autoUpdateAnimBg="0"/>
      <p:bldP spid="460898" grpId="0" autoUpdateAnimBg="0"/>
      <p:bldP spid="460901" grpId="0" autoUpdateAnimBg="0"/>
      <p:bldP spid="460906" grpId="0" autoUpdateAnimBg="0"/>
      <p:bldP spid="460907" grpId="0" autoUpdateAnimBg="0"/>
      <p:bldP spid="46090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000" name="Text Box 8">
            <a:extLst>
              <a:ext uri="{FF2B5EF4-FFF2-40B4-BE49-F238E27FC236}">
                <a16:creationId xmlns:a16="http://schemas.microsoft.com/office/drawing/2014/main" id="{13D4CFF8-131C-408A-9FA2-98FEF4938A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43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 соответствии с этим наиболее выгодный вариант перевозок задается таблицей. </a:t>
            </a:r>
          </a:p>
        </p:txBody>
      </p:sp>
      <p:grpSp>
        <p:nvGrpSpPr>
          <p:cNvPr id="469002" name="Group 10">
            <a:extLst>
              <a:ext uri="{FF2B5EF4-FFF2-40B4-BE49-F238E27FC236}">
                <a16:creationId xmlns:a16="http://schemas.microsoft.com/office/drawing/2014/main" id="{0372B848-6C52-4822-B302-467B3ADBE5F3}"/>
              </a:ext>
            </a:extLst>
          </p:cNvPr>
          <p:cNvGrpSpPr>
            <a:grpSpLocks/>
          </p:cNvGrpSpPr>
          <p:nvPr/>
        </p:nvGrpSpPr>
        <p:grpSpPr bwMode="auto">
          <a:xfrm>
            <a:off x="1767472" y="2225248"/>
            <a:ext cx="990600" cy="790575"/>
            <a:chOff x="0" y="0"/>
            <a:chExt cx="532" cy="556"/>
          </a:xfrm>
        </p:grpSpPr>
        <p:sp>
          <p:nvSpPr>
            <p:cNvPr id="469003" name="Rectangle 11">
              <a:extLst>
                <a:ext uri="{FF2B5EF4-FFF2-40B4-BE49-F238E27FC236}">
                  <a16:creationId xmlns:a16="http://schemas.microsoft.com/office/drawing/2014/main" id="{42B50657-B56A-4AE1-99BA-701575A3C3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" y="0"/>
              <a:ext cx="500" cy="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en-US" altLang="ru-RU" sz="2000">
                  <a:cs typeface="Times New Roman" panose="02020603050405020304" pitchFamily="18" charset="0"/>
                </a:rPr>
                <a:t>Склад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eaLnBrk="0" hangingPunct="0"/>
              <a:endParaRPr lang="ru-RU" altLang="ru-RU" sz="2000"/>
            </a:p>
          </p:txBody>
        </p:sp>
        <p:sp>
          <p:nvSpPr>
            <p:cNvPr id="469004" name="Rectangle 12">
              <a:extLst>
                <a:ext uri="{FF2B5EF4-FFF2-40B4-BE49-F238E27FC236}">
                  <a16:creationId xmlns:a16="http://schemas.microsoft.com/office/drawing/2014/main" id="{3E69E363-D44E-41E2-B361-340D5A2E5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32" cy="556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05" name="Group 13">
            <a:extLst>
              <a:ext uri="{FF2B5EF4-FFF2-40B4-BE49-F238E27FC236}">
                <a16:creationId xmlns:a16="http://schemas.microsoft.com/office/drawing/2014/main" id="{15ADF50D-8313-4893-8094-1EC865D178EB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2225247"/>
            <a:ext cx="4197350" cy="790575"/>
            <a:chOff x="532" y="0"/>
            <a:chExt cx="2256" cy="556"/>
          </a:xfrm>
        </p:grpSpPr>
        <p:sp>
          <p:nvSpPr>
            <p:cNvPr id="469006" name="Rectangle 14">
              <a:extLst>
                <a:ext uri="{FF2B5EF4-FFF2-40B4-BE49-F238E27FC236}">
                  <a16:creationId xmlns:a16="http://schemas.microsoft.com/office/drawing/2014/main" id="{1FFCD618-0BED-4BAA-9480-C55DB80FC8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" y="0"/>
              <a:ext cx="2224" cy="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ru-RU" altLang="ru-RU" sz="2000" dirty="0">
                  <a:cs typeface="Times New Roman" panose="02020603050405020304" pitchFamily="18" charset="0"/>
                </a:rPr>
                <a:t>Количество песка (в т), перевезенное из карьеров</a:t>
              </a:r>
            </a:p>
            <a:p>
              <a:pPr eaLnBrk="0" hangingPunct="0"/>
              <a:endParaRPr lang="ru-RU" altLang="ru-RU" sz="1800" dirty="0"/>
            </a:p>
          </p:txBody>
        </p:sp>
        <p:sp>
          <p:nvSpPr>
            <p:cNvPr id="469007" name="Rectangle 15">
              <a:extLst>
                <a:ext uri="{FF2B5EF4-FFF2-40B4-BE49-F238E27FC236}">
                  <a16:creationId xmlns:a16="http://schemas.microsoft.com/office/drawing/2014/main" id="{7B3C33F5-6818-49B8-A3B4-4C3018845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" y="0"/>
              <a:ext cx="2256" cy="556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08" name="Group 16">
            <a:extLst>
              <a:ext uri="{FF2B5EF4-FFF2-40B4-BE49-F238E27FC236}">
                <a16:creationId xmlns:a16="http://schemas.microsoft.com/office/drawing/2014/main" id="{9FB79ABA-2A83-499A-8B82-41FFD9BEDD71}"/>
              </a:ext>
            </a:extLst>
          </p:cNvPr>
          <p:cNvGrpSpPr>
            <a:grpSpLocks/>
          </p:cNvGrpSpPr>
          <p:nvPr/>
        </p:nvGrpSpPr>
        <p:grpSpPr bwMode="auto">
          <a:xfrm>
            <a:off x="1767471" y="3015822"/>
            <a:ext cx="990600" cy="600075"/>
            <a:chOff x="0" y="556"/>
            <a:chExt cx="532" cy="422"/>
          </a:xfrm>
        </p:grpSpPr>
        <p:sp>
          <p:nvSpPr>
            <p:cNvPr id="469009" name="Rectangle 17">
              <a:extLst>
                <a:ext uri="{FF2B5EF4-FFF2-40B4-BE49-F238E27FC236}">
                  <a16:creationId xmlns:a16="http://schemas.microsoft.com/office/drawing/2014/main" id="{6542D4B0-E91F-41C0-A45E-9CBC35E66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" y="556"/>
              <a:ext cx="50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800">
                  <a:solidFill>
                    <a:schemeClr val="accent1"/>
                  </a:solidFill>
                  <a:cs typeface="Times New Roman" panose="02020603050405020304" pitchFamily="18" charset="0"/>
                </a:rPr>
                <a:t> </a:t>
              </a:r>
            </a:p>
            <a:p>
              <a:pPr eaLnBrk="0" hangingPunct="0"/>
              <a:endParaRPr lang="ru-RU" altLang="ru-RU" sz="1800">
                <a:solidFill>
                  <a:schemeClr val="accent1"/>
                </a:solidFill>
              </a:endParaRPr>
            </a:p>
          </p:txBody>
        </p:sp>
        <p:sp>
          <p:nvSpPr>
            <p:cNvPr id="469010" name="Rectangle 18">
              <a:extLst>
                <a:ext uri="{FF2B5EF4-FFF2-40B4-BE49-F238E27FC236}">
                  <a16:creationId xmlns:a16="http://schemas.microsoft.com/office/drawing/2014/main" id="{898EC0AE-A9D2-452C-BEE1-A343FFE63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56"/>
              <a:ext cx="532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11" name="Group 19">
            <a:extLst>
              <a:ext uri="{FF2B5EF4-FFF2-40B4-BE49-F238E27FC236}">
                <a16:creationId xmlns:a16="http://schemas.microsoft.com/office/drawing/2014/main" id="{F9AC2F4D-1BE3-481B-8804-ACDEF0829DB2}"/>
              </a:ext>
            </a:extLst>
          </p:cNvPr>
          <p:cNvGrpSpPr>
            <a:grpSpLocks/>
          </p:cNvGrpSpPr>
          <p:nvPr/>
        </p:nvGrpSpPr>
        <p:grpSpPr bwMode="auto">
          <a:xfrm>
            <a:off x="2758071" y="3015822"/>
            <a:ext cx="1331913" cy="600075"/>
            <a:chOff x="532" y="556"/>
            <a:chExt cx="716" cy="422"/>
          </a:xfrm>
        </p:grpSpPr>
        <p:sp>
          <p:nvSpPr>
            <p:cNvPr id="469012" name="Rectangle 20">
              <a:extLst>
                <a:ext uri="{FF2B5EF4-FFF2-40B4-BE49-F238E27FC236}">
                  <a16:creationId xmlns:a16="http://schemas.microsoft.com/office/drawing/2014/main" id="{42BDCD64-7052-484E-BF45-62419E276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" y="556"/>
              <a:ext cx="684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/>
              <a:r>
                <a:rPr lang="ru-RU" altLang="ru-RU" sz="1800" dirty="0">
                  <a:solidFill>
                    <a:schemeClr val="accent1"/>
                  </a:solidFill>
                </a:rPr>
                <a:t>       </a:t>
              </a:r>
              <a:r>
                <a:rPr lang="ru-RU" altLang="ru-RU" sz="2000" dirty="0">
                  <a:cs typeface="Times New Roman" panose="02020603050405020304" pitchFamily="18" charset="0"/>
                </a:rPr>
                <a:t>К</a:t>
              </a:r>
              <a:r>
                <a:rPr lang="en-US" altLang="ru-RU" sz="2000" baseline="-30000" dirty="0">
                  <a:cs typeface="Times New Roman" panose="02020603050405020304" pitchFamily="18" charset="0"/>
                </a:rPr>
                <a:t>1</a:t>
              </a:r>
              <a:endParaRPr lang="ru-RU" altLang="ru-RU" sz="2000" dirty="0">
                <a:cs typeface="Times New Roman" panose="02020603050405020304" pitchFamily="18" charset="0"/>
              </a:endParaRPr>
            </a:p>
            <a:p>
              <a:pPr algn="just" eaLnBrk="0" hangingPunct="0"/>
              <a:endParaRPr lang="ru-RU" altLang="ru-RU" sz="2000" dirty="0"/>
            </a:p>
          </p:txBody>
        </p:sp>
        <p:sp>
          <p:nvSpPr>
            <p:cNvPr id="469013" name="Rectangle 21">
              <a:extLst>
                <a:ext uri="{FF2B5EF4-FFF2-40B4-BE49-F238E27FC236}">
                  <a16:creationId xmlns:a16="http://schemas.microsoft.com/office/drawing/2014/main" id="{0A628501-B0D9-401D-B410-6EE0F9033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" y="556"/>
              <a:ext cx="71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14" name="Group 22">
            <a:extLst>
              <a:ext uri="{FF2B5EF4-FFF2-40B4-BE49-F238E27FC236}">
                <a16:creationId xmlns:a16="http://schemas.microsoft.com/office/drawing/2014/main" id="{5B7D31B1-068A-4EF6-B7E1-513C5AD6A850}"/>
              </a:ext>
            </a:extLst>
          </p:cNvPr>
          <p:cNvGrpSpPr>
            <a:grpSpLocks/>
          </p:cNvGrpSpPr>
          <p:nvPr/>
        </p:nvGrpSpPr>
        <p:grpSpPr bwMode="auto">
          <a:xfrm>
            <a:off x="4089984" y="3015822"/>
            <a:ext cx="1265237" cy="600075"/>
            <a:chOff x="1248" y="556"/>
            <a:chExt cx="680" cy="422"/>
          </a:xfrm>
        </p:grpSpPr>
        <p:sp>
          <p:nvSpPr>
            <p:cNvPr id="469015" name="Rectangle 23">
              <a:extLst>
                <a:ext uri="{FF2B5EF4-FFF2-40B4-BE49-F238E27FC236}">
                  <a16:creationId xmlns:a16="http://schemas.microsoft.com/office/drawing/2014/main" id="{E807904B-DE00-41F1-97FA-74B2F13199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" y="556"/>
              <a:ext cx="648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ru-RU" altLang="ru-RU" sz="2000" dirty="0">
                  <a:cs typeface="Times New Roman" panose="02020603050405020304" pitchFamily="18" charset="0"/>
                </a:rPr>
                <a:t>К</a:t>
              </a:r>
              <a:r>
                <a:rPr lang="en-US" altLang="ru-RU" sz="2000" baseline="-30000" dirty="0">
                  <a:cs typeface="Times New Roman" panose="02020603050405020304" pitchFamily="18" charset="0"/>
                </a:rPr>
                <a:t>2</a:t>
              </a:r>
              <a:endParaRPr lang="ru-RU" altLang="ru-RU" sz="2000" dirty="0">
                <a:cs typeface="Times New Roman" panose="02020603050405020304" pitchFamily="18" charset="0"/>
              </a:endParaRPr>
            </a:p>
            <a:p>
              <a:pPr algn="just" eaLnBrk="0" hangingPunct="0"/>
              <a:endParaRPr lang="ru-RU" altLang="ru-RU" sz="1800" dirty="0"/>
            </a:p>
          </p:txBody>
        </p:sp>
        <p:sp>
          <p:nvSpPr>
            <p:cNvPr id="469016" name="Rectangle 24">
              <a:extLst>
                <a:ext uri="{FF2B5EF4-FFF2-40B4-BE49-F238E27FC236}">
                  <a16:creationId xmlns:a16="http://schemas.microsoft.com/office/drawing/2014/main" id="{37A09FA8-C049-4608-AE08-C9BC982D3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556"/>
              <a:ext cx="680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17" name="Group 25">
            <a:extLst>
              <a:ext uri="{FF2B5EF4-FFF2-40B4-BE49-F238E27FC236}">
                <a16:creationId xmlns:a16="http://schemas.microsoft.com/office/drawing/2014/main" id="{E2EC2EEB-D2AD-4C43-AE45-366B0E6704B2}"/>
              </a:ext>
            </a:extLst>
          </p:cNvPr>
          <p:cNvGrpSpPr>
            <a:grpSpLocks/>
          </p:cNvGrpSpPr>
          <p:nvPr/>
        </p:nvGrpSpPr>
        <p:grpSpPr bwMode="auto">
          <a:xfrm>
            <a:off x="5355221" y="3015822"/>
            <a:ext cx="1600200" cy="600075"/>
            <a:chOff x="1928" y="556"/>
            <a:chExt cx="860" cy="422"/>
          </a:xfrm>
        </p:grpSpPr>
        <p:sp>
          <p:nvSpPr>
            <p:cNvPr id="469018" name="Rectangle 26">
              <a:extLst>
                <a:ext uri="{FF2B5EF4-FFF2-40B4-BE49-F238E27FC236}">
                  <a16:creationId xmlns:a16="http://schemas.microsoft.com/office/drawing/2014/main" id="{A26FA5A2-F949-480B-A497-871C22870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4" y="556"/>
              <a:ext cx="828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ru-RU" altLang="ru-RU" sz="2000" dirty="0">
                  <a:cs typeface="Times New Roman" panose="02020603050405020304" pitchFamily="18" charset="0"/>
                </a:rPr>
                <a:t>К</a:t>
              </a:r>
              <a:r>
                <a:rPr lang="en-US" altLang="ru-RU" sz="2000" baseline="-30000" dirty="0">
                  <a:cs typeface="Times New Roman" panose="02020603050405020304" pitchFamily="18" charset="0"/>
                </a:rPr>
                <a:t>3</a:t>
              </a:r>
              <a:endParaRPr lang="ru-RU" altLang="ru-RU" sz="2000" dirty="0">
                <a:cs typeface="Times New Roman" panose="02020603050405020304" pitchFamily="18" charset="0"/>
              </a:endParaRPr>
            </a:p>
            <a:p>
              <a:pPr algn="ctr" eaLnBrk="0" hangingPunct="0"/>
              <a:endParaRPr lang="ru-RU" altLang="ru-RU" sz="1800" dirty="0"/>
            </a:p>
          </p:txBody>
        </p:sp>
        <p:sp>
          <p:nvSpPr>
            <p:cNvPr id="469019" name="Rectangle 27">
              <a:extLst>
                <a:ext uri="{FF2B5EF4-FFF2-40B4-BE49-F238E27FC236}">
                  <a16:creationId xmlns:a16="http://schemas.microsoft.com/office/drawing/2014/main" id="{F5814D4B-69EA-472F-A87C-C0207E1F6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556"/>
              <a:ext cx="860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20" name="Group 28">
            <a:extLst>
              <a:ext uri="{FF2B5EF4-FFF2-40B4-BE49-F238E27FC236}">
                <a16:creationId xmlns:a16="http://schemas.microsoft.com/office/drawing/2014/main" id="{E36E373D-BB62-4F2D-BB8B-4E7CB8DDC0E3}"/>
              </a:ext>
            </a:extLst>
          </p:cNvPr>
          <p:cNvGrpSpPr>
            <a:grpSpLocks/>
          </p:cNvGrpSpPr>
          <p:nvPr/>
        </p:nvGrpSpPr>
        <p:grpSpPr bwMode="auto">
          <a:xfrm>
            <a:off x="1767471" y="3615897"/>
            <a:ext cx="990600" cy="600075"/>
            <a:chOff x="0" y="978"/>
            <a:chExt cx="532" cy="422"/>
          </a:xfrm>
        </p:grpSpPr>
        <p:sp>
          <p:nvSpPr>
            <p:cNvPr id="469021" name="Rectangle 29">
              <a:extLst>
                <a:ext uri="{FF2B5EF4-FFF2-40B4-BE49-F238E27FC236}">
                  <a16:creationId xmlns:a16="http://schemas.microsoft.com/office/drawing/2014/main" id="{11E47AD1-78C4-467F-AB90-E31BFB9A0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" y="978"/>
              <a:ext cx="50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altLang="ru-RU" sz="2000">
                  <a:cs typeface="Times New Roman" panose="02020603050405020304" pitchFamily="18" charset="0"/>
                </a:rPr>
                <a:t>C</a:t>
              </a:r>
              <a:r>
                <a:rPr lang="en-US" altLang="ru-RU" sz="2000" baseline="-30000">
                  <a:cs typeface="Times New Roman" panose="02020603050405020304" pitchFamily="18" charset="0"/>
                </a:rPr>
                <a:t>1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ctr" eaLnBrk="0" hangingPunct="0"/>
              <a:endParaRPr lang="ru-RU" altLang="ru-RU" sz="2000"/>
            </a:p>
          </p:txBody>
        </p:sp>
        <p:sp>
          <p:nvSpPr>
            <p:cNvPr id="469022" name="Rectangle 30">
              <a:extLst>
                <a:ext uri="{FF2B5EF4-FFF2-40B4-BE49-F238E27FC236}">
                  <a16:creationId xmlns:a16="http://schemas.microsoft.com/office/drawing/2014/main" id="{3443BB96-6C5F-4483-9F3C-11D14D371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78"/>
              <a:ext cx="532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23" name="Group 31">
            <a:extLst>
              <a:ext uri="{FF2B5EF4-FFF2-40B4-BE49-F238E27FC236}">
                <a16:creationId xmlns:a16="http://schemas.microsoft.com/office/drawing/2014/main" id="{5E63B4EC-E4FC-4DB6-9136-002619FE0C4A}"/>
              </a:ext>
            </a:extLst>
          </p:cNvPr>
          <p:cNvGrpSpPr>
            <a:grpSpLocks/>
          </p:cNvGrpSpPr>
          <p:nvPr/>
        </p:nvGrpSpPr>
        <p:grpSpPr bwMode="auto">
          <a:xfrm>
            <a:off x="2758071" y="3615897"/>
            <a:ext cx="1331913" cy="600075"/>
            <a:chOff x="532" y="978"/>
            <a:chExt cx="716" cy="422"/>
          </a:xfrm>
        </p:grpSpPr>
        <p:sp>
          <p:nvSpPr>
            <p:cNvPr id="469024" name="Rectangle 32">
              <a:extLst>
                <a:ext uri="{FF2B5EF4-FFF2-40B4-BE49-F238E27FC236}">
                  <a16:creationId xmlns:a16="http://schemas.microsoft.com/office/drawing/2014/main" id="{43C20BF8-7150-4AF6-AF36-C99B511A61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" y="978"/>
              <a:ext cx="684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/>
              <a:r>
                <a:rPr lang="en-US" altLang="ru-RU" sz="18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</a:t>
              </a:r>
              <a:r>
                <a:rPr lang="ru-RU" altLang="ru-RU" sz="2000" dirty="0">
                  <a:cs typeface="Times New Roman" panose="02020603050405020304" pitchFamily="18" charset="0"/>
                </a:rPr>
                <a:t>2</a:t>
              </a:r>
              <a:r>
                <a:rPr lang="en-US" altLang="ru-RU" sz="2000" dirty="0">
                  <a:cs typeface="Times New Roman" panose="02020603050405020304" pitchFamily="18" charset="0"/>
                </a:rPr>
                <a:t>0</a:t>
              </a:r>
              <a:endParaRPr lang="ru-RU" altLang="ru-RU" sz="2000" dirty="0">
                <a:cs typeface="Times New Roman" panose="02020603050405020304" pitchFamily="18" charset="0"/>
              </a:endParaRPr>
            </a:p>
            <a:p>
              <a:pPr algn="just" eaLnBrk="0" hangingPunct="0"/>
              <a:endParaRPr lang="ru-RU" altLang="ru-RU" sz="2000" dirty="0"/>
            </a:p>
          </p:txBody>
        </p:sp>
        <p:sp>
          <p:nvSpPr>
            <p:cNvPr id="469025" name="Rectangle 33">
              <a:extLst>
                <a:ext uri="{FF2B5EF4-FFF2-40B4-BE49-F238E27FC236}">
                  <a16:creationId xmlns:a16="http://schemas.microsoft.com/office/drawing/2014/main" id="{A473ED5C-42A3-491C-80E5-3AA2B50D6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" y="978"/>
              <a:ext cx="71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26" name="Group 34">
            <a:extLst>
              <a:ext uri="{FF2B5EF4-FFF2-40B4-BE49-F238E27FC236}">
                <a16:creationId xmlns:a16="http://schemas.microsoft.com/office/drawing/2014/main" id="{15CF1747-A310-41C5-9E03-58B1FFE89151}"/>
              </a:ext>
            </a:extLst>
          </p:cNvPr>
          <p:cNvGrpSpPr>
            <a:grpSpLocks/>
          </p:cNvGrpSpPr>
          <p:nvPr/>
        </p:nvGrpSpPr>
        <p:grpSpPr bwMode="auto">
          <a:xfrm>
            <a:off x="4089984" y="3615897"/>
            <a:ext cx="1265237" cy="600075"/>
            <a:chOff x="1248" y="978"/>
            <a:chExt cx="680" cy="422"/>
          </a:xfrm>
        </p:grpSpPr>
        <p:sp>
          <p:nvSpPr>
            <p:cNvPr id="469027" name="Rectangle 35">
              <a:extLst>
                <a:ext uri="{FF2B5EF4-FFF2-40B4-BE49-F238E27FC236}">
                  <a16:creationId xmlns:a16="http://schemas.microsoft.com/office/drawing/2014/main" id="{4F18516C-4BFF-4A3D-8170-D3B3B18B13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" y="978"/>
              <a:ext cx="648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ru-RU" altLang="ru-RU" sz="2000" dirty="0">
                  <a:cs typeface="Times New Roman" panose="02020603050405020304" pitchFamily="18" charset="0"/>
                </a:rPr>
                <a:t>2</a:t>
              </a:r>
              <a:r>
                <a:rPr lang="en-US" altLang="ru-RU" sz="2000" dirty="0">
                  <a:cs typeface="Times New Roman" panose="02020603050405020304" pitchFamily="18" charset="0"/>
                </a:rPr>
                <a:t>0</a:t>
              </a:r>
              <a:endParaRPr lang="ru-RU" altLang="ru-RU" sz="2000" dirty="0">
                <a:cs typeface="Times New Roman" panose="02020603050405020304" pitchFamily="18" charset="0"/>
              </a:endParaRPr>
            </a:p>
            <a:p>
              <a:pPr algn="just" eaLnBrk="0" hangingPunct="0"/>
              <a:endParaRPr lang="ru-RU" altLang="ru-RU" sz="2000" dirty="0"/>
            </a:p>
          </p:txBody>
        </p:sp>
        <p:sp>
          <p:nvSpPr>
            <p:cNvPr id="469028" name="Rectangle 36">
              <a:extLst>
                <a:ext uri="{FF2B5EF4-FFF2-40B4-BE49-F238E27FC236}">
                  <a16:creationId xmlns:a16="http://schemas.microsoft.com/office/drawing/2014/main" id="{E3C78AB1-9812-4AA3-94DC-F7A036585C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978"/>
              <a:ext cx="680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29" name="Group 37">
            <a:extLst>
              <a:ext uri="{FF2B5EF4-FFF2-40B4-BE49-F238E27FC236}">
                <a16:creationId xmlns:a16="http://schemas.microsoft.com/office/drawing/2014/main" id="{0A66E224-9B05-49CD-A94F-AC4FE10E08C8}"/>
              </a:ext>
            </a:extLst>
          </p:cNvPr>
          <p:cNvGrpSpPr>
            <a:grpSpLocks/>
          </p:cNvGrpSpPr>
          <p:nvPr/>
        </p:nvGrpSpPr>
        <p:grpSpPr bwMode="auto">
          <a:xfrm>
            <a:off x="5355221" y="3615897"/>
            <a:ext cx="1600200" cy="600075"/>
            <a:chOff x="1928" y="978"/>
            <a:chExt cx="860" cy="422"/>
          </a:xfrm>
        </p:grpSpPr>
        <p:sp>
          <p:nvSpPr>
            <p:cNvPr id="469030" name="Rectangle 38">
              <a:extLst>
                <a:ext uri="{FF2B5EF4-FFF2-40B4-BE49-F238E27FC236}">
                  <a16:creationId xmlns:a16="http://schemas.microsoft.com/office/drawing/2014/main" id="{AE717C10-6DFA-40DE-8E13-12AB52A116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4" y="978"/>
              <a:ext cx="828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altLang="ru-RU" sz="2000">
                  <a:cs typeface="Times New Roman" panose="02020603050405020304" pitchFamily="18" charset="0"/>
                </a:rPr>
                <a:t>0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ctr" eaLnBrk="0" hangingPunct="0"/>
              <a:endParaRPr lang="ru-RU" altLang="ru-RU" sz="2000"/>
            </a:p>
          </p:txBody>
        </p:sp>
        <p:sp>
          <p:nvSpPr>
            <p:cNvPr id="469031" name="Rectangle 39">
              <a:extLst>
                <a:ext uri="{FF2B5EF4-FFF2-40B4-BE49-F238E27FC236}">
                  <a16:creationId xmlns:a16="http://schemas.microsoft.com/office/drawing/2014/main" id="{4BFE963C-36E7-4040-97D2-45F14CAF3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978"/>
              <a:ext cx="860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32" name="Group 40">
            <a:extLst>
              <a:ext uri="{FF2B5EF4-FFF2-40B4-BE49-F238E27FC236}">
                <a16:creationId xmlns:a16="http://schemas.microsoft.com/office/drawing/2014/main" id="{B7FFD3B1-F138-4396-B1BF-925B01632876}"/>
              </a:ext>
            </a:extLst>
          </p:cNvPr>
          <p:cNvGrpSpPr>
            <a:grpSpLocks/>
          </p:cNvGrpSpPr>
          <p:nvPr/>
        </p:nvGrpSpPr>
        <p:grpSpPr bwMode="auto">
          <a:xfrm>
            <a:off x="1767471" y="4215972"/>
            <a:ext cx="990600" cy="600075"/>
            <a:chOff x="0" y="1400"/>
            <a:chExt cx="532" cy="422"/>
          </a:xfrm>
        </p:grpSpPr>
        <p:sp>
          <p:nvSpPr>
            <p:cNvPr id="469033" name="Rectangle 41">
              <a:extLst>
                <a:ext uri="{FF2B5EF4-FFF2-40B4-BE49-F238E27FC236}">
                  <a16:creationId xmlns:a16="http://schemas.microsoft.com/office/drawing/2014/main" id="{134F038F-A30E-46A0-8B55-21449D09D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" y="1400"/>
              <a:ext cx="50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altLang="ru-RU" sz="2000">
                  <a:cs typeface="Times New Roman" panose="02020603050405020304" pitchFamily="18" charset="0"/>
                </a:rPr>
                <a:t>C</a:t>
              </a:r>
              <a:r>
                <a:rPr lang="en-US" altLang="ru-RU" sz="2000" baseline="-30000">
                  <a:cs typeface="Times New Roman" panose="02020603050405020304" pitchFamily="18" charset="0"/>
                </a:rPr>
                <a:t>2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ctr" eaLnBrk="0" hangingPunct="0"/>
              <a:endParaRPr lang="ru-RU" altLang="ru-RU" sz="2000"/>
            </a:p>
          </p:txBody>
        </p:sp>
        <p:sp>
          <p:nvSpPr>
            <p:cNvPr id="469034" name="Rectangle 42">
              <a:extLst>
                <a:ext uri="{FF2B5EF4-FFF2-40B4-BE49-F238E27FC236}">
                  <a16:creationId xmlns:a16="http://schemas.microsoft.com/office/drawing/2014/main" id="{AC2C3CBF-685D-40D8-9119-7506EBF11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400"/>
              <a:ext cx="532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35" name="Group 43">
            <a:extLst>
              <a:ext uri="{FF2B5EF4-FFF2-40B4-BE49-F238E27FC236}">
                <a16:creationId xmlns:a16="http://schemas.microsoft.com/office/drawing/2014/main" id="{B99C436C-DCD0-4FF2-BB25-125E360DF119}"/>
              </a:ext>
            </a:extLst>
          </p:cNvPr>
          <p:cNvGrpSpPr>
            <a:grpSpLocks/>
          </p:cNvGrpSpPr>
          <p:nvPr/>
        </p:nvGrpSpPr>
        <p:grpSpPr bwMode="auto">
          <a:xfrm>
            <a:off x="2758071" y="4215972"/>
            <a:ext cx="1331913" cy="600075"/>
            <a:chOff x="532" y="1400"/>
            <a:chExt cx="716" cy="422"/>
          </a:xfrm>
        </p:grpSpPr>
        <p:sp>
          <p:nvSpPr>
            <p:cNvPr id="469036" name="Rectangle 44">
              <a:extLst>
                <a:ext uri="{FF2B5EF4-FFF2-40B4-BE49-F238E27FC236}">
                  <a16:creationId xmlns:a16="http://schemas.microsoft.com/office/drawing/2014/main" id="{DB30B111-4FFE-4CB7-8F3A-6410EF25A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" y="1400"/>
              <a:ext cx="684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/>
              <a:r>
                <a:rPr lang="en-US" altLang="ru-RU" sz="180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</a:t>
              </a:r>
              <a:r>
                <a:rPr lang="en-US" altLang="ru-RU" sz="2000">
                  <a:cs typeface="Times New Roman" panose="02020603050405020304" pitchFamily="18" charset="0"/>
                </a:rPr>
                <a:t>0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just" eaLnBrk="0" hangingPunct="0"/>
              <a:endParaRPr lang="ru-RU" altLang="ru-RU" sz="2000"/>
            </a:p>
          </p:txBody>
        </p:sp>
        <p:sp>
          <p:nvSpPr>
            <p:cNvPr id="469037" name="Rectangle 45">
              <a:extLst>
                <a:ext uri="{FF2B5EF4-FFF2-40B4-BE49-F238E27FC236}">
                  <a16:creationId xmlns:a16="http://schemas.microsoft.com/office/drawing/2014/main" id="{84DF61FD-BDB9-4369-A09A-3D14EDABC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" y="1400"/>
              <a:ext cx="71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38" name="Group 46">
            <a:extLst>
              <a:ext uri="{FF2B5EF4-FFF2-40B4-BE49-F238E27FC236}">
                <a16:creationId xmlns:a16="http://schemas.microsoft.com/office/drawing/2014/main" id="{44EA3959-9065-4163-A03E-4ECDA3A658BE}"/>
              </a:ext>
            </a:extLst>
          </p:cNvPr>
          <p:cNvGrpSpPr>
            <a:grpSpLocks/>
          </p:cNvGrpSpPr>
          <p:nvPr/>
        </p:nvGrpSpPr>
        <p:grpSpPr bwMode="auto">
          <a:xfrm>
            <a:off x="4089984" y="4215972"/>
            <a:ext cx="1265237" cy="600075"/>
            <a:chOff x="1248" y="1400"/>
            <a:chExt cx="680" cy="422"/>
          </a:xfrm>
        </p:grpSpPr>
        <p:sp>
          <p:nvSpPr>
            <p:cNvPr id="469039" name="Rectangle 47">
              <a:extLst>
                <a:ext uri="{FF2B5EF4-FFF2-40B4-BE49-F238E27FC236}">
                  <a16:creationId xmlns:a16="http://schemas.microsoft.com/office/drawing/2014/main" id="{608222F8-DEDA-46FA-A661-BE52E9257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" y="1400"/>
              <a:ext cx="648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ru-RU" altLang="ru-RU" sz="2000" dirty="0">
                  <a:cs typeface="Times New Roman" panose="02020603050405020304" pitchFamily="18" charset="0"/>
                </a:rPr>
                <a:t>10</a:t>
              </a:r>
            </a:p>
            <a:p>
              <a:pPr algn="just" eaLnBrk="0" hangingPunct="0"/>
              <a:endParaRPr lang="ru-RU" altLang="ru-RU" sz="2000" dirty="0"/>
            </a:p>
          </p:txBody>
        </p:sp>
        <p:sp>
          <p:nvSpPr>
            <p:cNvPr id="469040" name="Rectangle 48">
              <a:extLst>
                <a:ext uri="{FF2B5EF4-FFF2-40B4-BE49-F238E27FC236}">
                  <a16:creationId xmlns:a16="http://schemas.microsoft.com/office/drawing/2014/main" id="{2F05342B-5DF0-4128-9610-E51CAA9E1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1400"/>
              <a:ext cx="680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41" name="Group 49">
            <a:extLst>
              <a:ext uri="{FF2B5EF4-FFF2-40B4-BE49-F238E27FC236}">
                <a16:creationId xmlns:a16="http://schemas.microsoft.com/office/drawing/2014/main" id="{684F60F7-C39D-419E-8C13-F17EC01384FF}"/>
              </a:ext>
            </a:extLst>
          </p:cNvPr>
          <p:cNvGrpSpPr>
            <a:grpSpLocks/>
          </p:cNvGrpSpPr>
          <p:nvPr/>
        </p:nvGrpSpPr>
        <p:grpSpPr bwMode="auto">
          <a:xfrm>
            <a:off x="5355221" y="4215972"/>
            <a:ext cx="1600200" cy="600075"/>
            <a:chOff x="1928" y="1400"/>
            <a:chExt cx="860" cy="422"/>
          </a:xfrm>
        </p:grpSpPr>
        <p:sp>
          <p:nvSpPr>
            <p:cNvPr id="469042" name="Rectangle 50">
              <a:extLst>
                <a:ext uri="{FF2B5EF4-FFF2-40B4-BE49-F238E27FC236}">
                  <a16:creationId xmlns:a16="http://schemas.microsoft.com/office/drawing/2014/main" id="{746A29FD-946B-4D7B-9078-ECA44CB56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4" y="1400"/>
              <a:ext cx="828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altLang="ru-RU" sz="2000">
                  <a:cs typeface="Times New Roman" panose="02020603050405020304" pitchFamily="18" charset="0"/>
                </a:rPr>
                <a:t>20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ctr" eaLnBrk="0" hangingPunct="0"/>
              <a:endParaRPr lang="ru-RU" altLang="ru-RU" sz="2000"/>
            </a:p>
          </p:txBody>
        </p:sp>
        <p:sp>
          <p:nvSpPr>
            <p:cNvPr id="469043" name="Rectangle 51">
              <a:extLst>
                <a:ext uri="{FF2B5EF4-FFF2-40B4-BE49-F238E27FC236}">
                  <a16:creationId xmlns:a16="http://schemas.microsoft.com/office/drawing/2014/main" id="{F151441C-B4EB-4690-B614-129A46FA9A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1400"/>
              <a:ext cx="860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72594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9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69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6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69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69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69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>
            <a:extLst>
              <a:ext uri="{FF2B5EF4-FFF2-40B4-BE49-F238E27FC236}">
                <a16:creationId xmlns:a16="http://schemas.microsoft.com/office/drawing/2014/main" id="{9755C38E-0B40-4650-9EE3-5F3BD70D76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Задача 4</a:t>
            </a:r>
          </a:p>
        </p:txBody>
      </p:sp>
      <p:sp>
        <p:nvSpPr>
          <p:cNvPr id="454659" name="Text Box 3">
            <a:extLst>
              <a:ext uri="{FF2B5EF4-FFF2-40B4-BE49-F238E27FC236}">
                <a16:creationId xmlns:a16="http://schemas.microsoft.com/office/drawing/2014/main" id="{2389D53C-7E00-4E24-8B40-26DBDC2B4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3385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Некоторая фирма выпускает два набора удобрений для газонов: обычный и улучшенный. В обычный набор входит 3 кг азотных, 4 кг фосфорных и 1 кг калийных удобрений, а в улучшенный – 2 кг азотных, 6 кг фосфорных и 3 кг калийных удобрений. Известно, что для некоторого газона требуется по меньшей мере 10 кг азотных, 20 кг фосфорных и 8 кг калийных удобрений. Обычный набор стоит 30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ед., а улучшенный – 40 </a:t>
            </a:r>
            <a:r>
              <a:rPr lang="ru-RU" sz="2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ед. Какие и сколько наборов удобрений нужно купить, чтобы обеспечить эффективное питание почвы и минимизировать стоимость?</a:t>
            </a:r>
          </a:p>
          <a:p>
            <a:pPr algn="just">
              <a:spcBef>
                <a:spcPct val="50000"/>
              </a:spcBef>
            </a:pPr>
            <a:r>
              <a:rPr lang="en-US" altLang="ru-RU" dirty="0" err="1">
                <a:cs typeface="Times New Roman" panose="02020603050405020304" pitchFamily="18" charset="0"/>
              </a:rPr>
              <a:t>Таблица</a:t>
            </a:r>
            <a:r>
              <a:rPr lang="en-US" altLang="ru-RU" dirty="0">
                <a:cs typeface="Times New Roman" panose="02020603050405020304" pitchFamily="18" charset="0"/>
              </a:rPr>
              <a:t> 1</a:t>
            </a:r>
            <a:r>
              <a:rPr lang="ru-RU" altLang="ru-RU" dirty="0"/>
              <a:t>                                                  </a:t>
            </a:r>
            <a:r>
              <a:rPr lang="en-US" altLang="ru-RU" dirty="0" err="1">
                <a:cs typeface="Times New Roman" panose="02020603050405020304" pitchFamily="18" charset="0"/>
              </a:rPr>
              <a:t>Таблица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2</a:t>
            </a:r>
          </a:p>
        </p:txBody>
      </p:sp>
      <p:grpSp>
        <p:nvGrpSpPr>
          <p:cNvPr id="454699" name="Group 43">
            <a:extLst>
              <a:ext uri="{FF2B5EF4-FFF2-40B4-BE49-F238E27FC236}">
                <a16:creationId xmlns:a16="http://schemas.microsoft.com/office/drawing/2014/main" id="{FCFF6DD4-7251-480A-BF01-09B2ABF03321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962400"/>
            <a:ext cx="4198938" cy="2441575"/>
            <a:chOff x="-2" y="-2"/>
            <a:chExt cx="2645" cy="1538"/>
          </a:xfrm>
        </p:grpSpPr>
        <p:grpSp>
          <p:nvGrpSpPr>
            <p:cNvPr id="454697" name="Group 41">
              <a:extLst>
                <a:ext uri="{FF2B5EF4-FFF2-40B4-BE49-F238E27FC236}">
                  <a16:creationId xmlns:a16="http://schemas.microsoft.com/office/drawing/2014/main" id="{BD34BBDB-4558-41A4-A8EA-EC86FBBF96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2641" cy="1534"/>
              <a:chOff x="0" y="0"/>
              <a:chExt cx="2641" cy="1534"/>
            </a:xfrm>
          </p:grpSpPr>
          <p:grpSp>
            <p:nvGrpSpPr>
              <p:cNvPr id="454674" name="Group 18">
                <a:extLst>
                  <a:ext uri="{FF2B5EF4-FFF2-40B4-BE49-F238E27FC236}">
                    <a16:creationId xmlns:a16="http://schemas.microsoft.com/office/drawing/2014/main" id="{BAC6120E-B394-486F-BF68-244B575537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1249" cy="690"/>
                <a:chOff x="0" y="0"/>
                <a:chExt cx="1249" cy="690"/>
              </a:xfrm>
            </p:grpSpPr>
            <p:sp>
              <p:nvSpPr>
                <p:cNvPr id="454661" name="Rectangle 5">
                  <a:extLst>
                    <a:ext uri="{FF2B5EF4-FFF2-40B4-BE49-F238E27FC236}">
                      <a16:creationId xmlns:a16="http://schemas.microsoft.com/office/drawing/2014/main" id="{C3728B2D-3197-4892-8F13-C6D26CEB24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163" cy="6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Стоимость удобрений </a:t>
                  </a:r>
                </a:p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(в </a:t>
                  </a:r>
                  <a:r>
                    <a:rPr lang="ru-RU" altLang="ru-RU" sz="2000" dirty="0" err="1">
                      <a:cs typeface="Times New Roman" panose="02020603050405020304" pitchFamily="18" charset="0"/>
                    </a:rPr>
                    <a:t>усл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. </a:t>
                  </a:r>
                  <a:r>
                    <a:rPr lang="ru-RU" altLang="ru-RU" sz="2000" dirty="0" err="1">
                      <a:cs typeface="Times New Roman" panose="02020603050405020304" pitchFamily="18" charset="0"/>
                    </a:rPr>
                    <a:t>ед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)</a:t>
                  </a: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73" name="Rectangle 17">
                  <a:extLst>
                    <a:ext uri="{FF2B5EF4-FFF2-40B4-BE49-F238E27FC236}">
                      <a16:creationId xmlns:a16="http://schemas.microsoft.com/office/drawing/2014/main" id="{C3D29E9D-5776-49F3-9C24-ECF81ED68B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249" cy="69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76" name="Group 20">
                <a:extLst>
                  <a:ext uri="{FF2B5EF4-FFF2-40B4-BE49-F238E27FC236}">
                    <a16:creationId xmlns:a16="http://schemas.microsoft.com/office/drawing/2014/main" id="{34F89066-A576-496A-8D69-9491A2D61F2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9" y="0"/>
                <a:ext cx="1392" cy="690"/>
                <a:chOff x="1249" y="0"/>
                <a:chExt cx="1392" cy="690"/>
              </a:xfrm>
            </p:grpSpPr>
            <p:sp>
              <p:nvSpPr>
                <p:cNvPr id="454662" name="Rectangle 6">
                  <a:extLst>
                    <a:ext uri="{FF2B5EF4-FFF2-40B4-BE49-F238E27FC236}">
                      <a16:creationId xmlns:a16="http://schemas.microsoft.com/office/drawing/2014/main" id="{E263F863-4C09-46A8-896C-2E513CD406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92" y="0"/>
                  <a:ext cx="1306" cy="6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Потребность в удобрениях</a:t>
                  </a:r>
                </a:p>
                <a:p>
                  <a:pPr algn="ctr" eaLnBrk="0" hangingPunct="0"/>
                  <a:r>
                    <a:rPr lang="ru-RU" altLang="ru-RU" sz="2000" dirty="0">
                      <a:cs typeface="Times New Roman" panose="02020603050405020304" pitchFamily="18" charset="0"/>
                    </a:rPr>
                    <a:t>(в кг)</a:t>
                  </a: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75" name="Rectangle 19">
                  <a:extLst>
                    <a:ext uri="{FF2B5EF4-FFF2-40B4-BE49-F238E27FC236}">
                      <a16:creationId xmlns:a16="http://schemas.microsoft.com/office/drawing/2014/main" id="{DFD4B6E4-711E-4FCD-AEF5-E7BB41981A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9" y="0"/>
                  <a:ext cx="1392" cy="69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78" name="Group 22">
                <a:extLst>
                  <a:ext uri="{FF2B5EF4-FFF2-40B4-BE49-F238E27FC236}">
                    <a16:creationId xmlns:a16="http://schemas.microsoft.com/office/drawing/2014/main" id="{E1AFA6B6-78B1-4DC5-9BC5-B0A7B3CE505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690"/>
                <a:ext cx="573" cy="422"/>
                <a:chOff x="0" y="690"/>
                <a:chExt cx="573" cy="422"/>
              </a:xfrm>
            </p:grpSpPr>
            <p:sp>
              <p:nvSpPr>
                <p:cNvPr id="454663" name="Rectangle 7">
                  <a:extLst>
                    <a:ext uri="{FF2B5EF4-FFF2-40B4-BE49-F238E27FC236}">
                      <a16:creationId xmlns:a16="http://schemas.microsoft.com/office/drawing/2014/main" id="{AE1F6306-3D1F-45F4-BD1E-CFDCE795A2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690"/>
                  <a:ext cx="487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О</a:t>
                  </a: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77" name="Rectangle 21">
                  <a:extLst>
                    <a:ext uri="{FF2B5EF4-FFF2-40B4-BE49-F238E27FC236}">
                      <a16:creationId xmlns:a16="http://schemas.microsoft.com/office/drawing/2014/main" id="{4E8EAB10-12DA-4747-A2C8-8D1D15891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690"/>
                  <a:ext cx="573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80" name="Group 24">
                <a:extLst>
                  <a:ext uri="{FF2B5EF4-FFF2-40B4-BE49-F238E27FC236}">
                    <a16:creationId xmlns:a16="http://schemas.microsoft.com/office/drawing/2014/main" id="{09DD1D98-2B05-49CD-80CC-DC5B6FCF610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73" y="690"/>
                <a:ext cx="676" cy="422"/>
                <a:chOff x="573" y="690"/>
                <a:chExt cx="676" cy="422"/>
              </a:xfrm>
            </p:grpSpPr>
            <p:sp>
              <p:nvSpPr>
                <p:cNvPr id="454664" name="Rectangle 8">
                  <a:extLst>
                    <a:ext uri="{FF2B5EF4-FFF2-40B4-BE49-F238E27FC236}">
                      <a16:creationId xmlns:a16="http://schemas.microsoft.com/office/drawing/2014/main" id="{1F53EF36-A4F2-4713-9DA7-9B694A4039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690"/>
                  <a:ext cx="59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У</a:t>
                  </a: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79" name="Rectangle 23">
                  <a:extLst>
                    <a:ext uri="{FF2B5EF4-FFF2-40B4-BE49-F238E27FC236}">
                      <a16:creationId xmlns:a16="http://schemas.microsoft.com/office/drawing/2014/main" id="{2A524F1F-0527-4BEC-841A-F0434B907A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3" y="690"/>
                  <a:ext cx="67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82" name="Group 26">
                <a:extLst>
                  <a:ext uri="{FF2B5EF4-FFF2-40B4-BE49-F238E27FC236}">
                    <a16:creationId xmlns:a16="http://schemas.microsoft.com/office/drawing/2014/main" id="{335057D6-E066-4570-B352-D54B8FE2ECF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9" y="690"/>
                <a:ext cx="446" cy="422"/>
                <a:chOff x="1249" y="690"/>
                <a:chExt cx="446" cy="422"/>
              </a:xfrm>
            </p:grpSpPr>
            <p:sp>
              <p:nvSpPr>
                <p:cNvPr id="454665" name="Rectangle 9">
                  <a:extLst>
                    <a:ext uri="{FF2B5EF4-FFF2-40B4-BE49-F238E27FC236}">
                      <a16:creationId xmlns:a16="http://schemas.microsoft.com/office/drawing/2014/main" id="{18BA450A-060A-41E7-ACAA-7983D00F6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92" y="690"/>
                  <a:ext cx="36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А</a:t>
                  </a: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81" name="Rectangle 25">
                  <a:extLst>
                    <a:ext uri="{FF2B5EF4-FFF2-40B4-BE49-F238E27FC236}">
                      <a16:creationId xmlns:a16="http://schemas.microsoft.com/office/drawing/2014/main" id="{0CCBC48F-989F-4B52-9103-3371CE61ED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9" y="690"/>
                  <a:ext cx="44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84" name="Group 28">
                <a:extLst>
                  <a:ext uri="{FF2B5EF4-FFF2-40B4-BE49-F238E27FC236}">
                    <a16:creationId xmlns:a16="http://schemas.microsoft.com/office/drawing/2014/main" id="{A2A338AB-5FAC-4A05-A35F-B8D96C1E238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95" y="690"/>
                <a:ext cx="460" cy="422"/>
                <a:chOff x="1695" y="690"/>
                <a:chExt cx="460" cy="422"/>
              </a:xfrm>
            </p:grpSpPr>
            <p:sp>
              <p:nvSpPr>
                <p:cNvPr id="454666" name="Rectangle 10">
                  <a:extLst>
                    <a:ext uri="{FF2B5EF4-FFF2-40B4-BE49-F238E27FC236}">
                      <a16:creationId xmlns:a16="http://schemas.microsoft.com/office/drawing/2014/main" id="{3858E4BA-9A29-4FF8-8D45-CAD680F682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38" y="690"/>
                  <a:ext cx="37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Ф</a:t>
                  </a: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83" name="Rectangle 27">
                  <a:extLst>
                    <a:ext uri="{FF2B5EF4-FFF2-40B4-BE49-F238E27FC236}">
                      <a16:creationId xmlns:a16="http://schemas.microsoft.com/office/drawing/2014/main" id="{8A406C47-DECE-4670-91ED-479E746667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95" y="690"/>
                  <a:ext cx="46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86" name="Group 30">
                <a:extLst>
                  <a:ext uri="{FF2B5EF4-FFF2-40B4-BE49-F238E27FC236}">
                    <a16:creationId xmlns:a16="http://schemas.microsoft.com/office/drawing/2014/main" id="{13F14B7E-3FD2-4C73-A8EE-98DEFDC1A8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55" y="690"/>
                <a:ext cx="486" cy="422"/>
                <a:chOff x="2155" y="690"/>
                <a:chExt cx="486" cy="422"/>
              </a:xfrm>
            </p:grpSpPr>
            <p:sp>
              <p:nvSpPr>
                <p:cNvPr id="454667" name="Rectangle 11">
                  <a:extLst>
                    <a:ext uri="{FF2B5EF4-FFF2-40B4-BE49-F238E27FC236}">
                      <a16:creationId xmlns:a16="http://schemas.microsoft.com/office/drawing/2014/main" id="{8501C78D-8D0B-4F18-AFC6-C231FE6490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98" y="690"/>
                  <a:ext cx="40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К</a:t>
                  </a: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85" name="Rectangle 29">
                  <a:extLst>
                    <a:ext uri="{FF2B5EF4-FFF2-40B4-BE49-F238E27FC236}">
                      <a16:creationId xmlns:a16="http://schemas.microsoft.com/office/drawing/2014/main" id="{4720545D-66F1-4EFD-AD95-8A4465E012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55" y="690"/>
                  <a:ext cx="48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88" name="Group 32">
                <a:extLst>
                  <a:ext uri="{FF2B5EF4-FFF2-40B4-BE49-F238E27FC236}">
                    <a16:creationId xmlns:a16="http://schemas.microsoft.com/office/drawing/2014/main" id="{BB679472-07A9-4E81-86E9-B28F884136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112"/>
                <a:ext cx="573" cy="422"/>
                <a:chOff x="0" y="1112"/>
                <a:chExt cx="573" cy="422"/>
              </a:xfrm>
            </p:grpSpPr>
            <p:sp>
              <p:nvSpPr>
                <p:cNvPr id="454668" name="Rectangle 12">
                  <a:extLst>
                    <a:ext uri="{FF2B5EF4-FFF2-40B4-BE49-F238E27FC236}">
                      <a16:creationId xmlns:a16="http://schemas.microsoft.com/office/drawing/2014/main" id="{7DBEF426-4C9F-4E86-BAFF-F23C0E44CA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112"/>
                  <a:ext cx="487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30</a:t>
                  </a: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87" name="Rectangle 31">
                  <a:extLst>
                    <a:ext uri="{FF2B5EF4-FFF2-40B4-BE49-F238E27FC236}">
                      <a16:creationId xmlns:a16="http://schemas.microsoft.com/office/drawing/2014/main" id="{3C9F3C97-EF71-42A8-AAAD-95D000584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112"/>
                  <a:ext cx="573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90" name="Group 34">
                <a:extLst>
                  <a:ext uri="{FF2B5EF4-FFF2-40B4-BE49-F238E27FC236}">
                    <a16:creationId xmlns:a16="http://schemas.microsoft.com/office/drawing/2014/main" id="{5CF26EF6-9153-477D-B93E-AB92DF739FD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73" y="1112"/>
                <a:ext cx="676" cy="422"/>
                <a:chOff x="573" y="1112"/>
                <a:chExt cx="676" cy="422"/>
              </a:xfrm>
            </p:grpSpPr>
            <p:sp>
              <p:nvSpPr>
                <p:cNvPr id="454669" name="Rectangle 13">
                  <a:extLst>
                    <a:ext uri="{FF2B5EF4-FFF2-40B4-BE49-F238E27FC236}">
                      <a16:creationId xmlns:a16="http://schemas.microsoft.com/office/drawing/2014/main" id="{304E0825-9722-4C91-B0BC-0EE2B71F69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1112"/>
                  <a:ext cx="59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40</a:t>
                  </a: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89" name="Rectangle 33">
                  <a:extLst>
                    <a:ext uri="{FF2B5EF4-FFF2-40B4-BE49-F238E27FC236}">
                      <a16:creationId xmlns:a16="http://schemas.microsoft.com/office/drawing/2014/main" id="{5B1A70E0-AD0D-4B85-ADE7-D502541AF2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3" y="1112"/>
                  <a:ext cx="67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92" name="Group 36">
                <a:extLst>
                  <a:ext uri="{FF2B5EF4-FFF2-40B4-BE49-F238E27FC236}">
                    <a16:creationId xmlns:a16="http://schemas.microsoft.com/office/drawing/2014/main" id="{33BB692B-20FC-4978-A193-010DD0139D6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9" y="1112"/>
                <a:ext cx="446" cy="422"/>
                <a:chOff x="1249" y="1112"/>
                <a:chExt cx="446" cy="422"/>
              </a:xfrm>
            </p:grpSpPr>
            <p:sp>
              <p:nvSpPr>
                <p:cNvPr id="454670" name="Rectangle 14">
                  <a:extLst>
                    <a:ext uri="{FF2B5EF4-FFF2-40B4-BE49-F238E27FC236}">
                      <a16:creationId xmlns:a16="http://schemas.microsoft.com/office/drawing/2014/main" id="{1CBE9FC4-69CC-4AB2-9DE4-CA61F556CB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92" y="1112"/>
                  <a:ext cx="36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10</a:t>
                  </a: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91" name="Rectangle 35">
                  <a:extLst>
                    <a:ext uri="{FF2B5EF4-FFF2-40B4-BE49-F238E27FC236}">
                      <a16:creationId xmlns:a16="http://schemas.microsoft.com/office/drawing/2014/main" id="{075D12AC-D076-4543-8AC6-6E3211FE7D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9" y="1112"/>
                  <a:ext cx="44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94" name="Group 38">
                <a:extLst>
                  <a:ext uri="{FF2B5EF4-FFF2-40B4-BE49-F238E27FC236}">
                    <a16:creationId xmlns:a16="http://schemas.microsoft.com/office/drawing/2014/main" id="{B1DA82B1-65DF-412D-AE37-B284547306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95" y="1112"/>
                <a:ext cx="460" cy="422"/>
                <a:chOff x="1695" y="1112"/>
                <a:chExt cx="460" cy="422"/>
              </a:xfrm>
            </p:grpSpPr>
            <p:sp>
              <p:nvSpPr>
                <p:cNvPr id="454671" name="Rectangle 15">
                  <a:extLst>
                    <a:ext uri="{FF2B5EF4-FFF2-40B4-BE49-F238E27FC236}">
                      <a16:creationId xmlns:a16="http://schemas.microsoft.com/office/drawing/2014/main" id="{38776A9E-DD08-4243-B957-440D6BA710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38" y="1112"/>
                  <a:ext cx="37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20</a:t>
                  </a: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93" name="Rectangle 37">
                  <a:extLst>
                    <a:ext uri="{FF2B5EF4-FFF2-40B4-BE49-F238E27FC236}">
                      <a16:creationId xmlns:a16="http://schemas.microsoft.com/office/drawing/2014/main" id="{FE092C79-38DD-4515-BF96-9FAA85922C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95" y="1112"/>
                  <a:ext cx="46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96" name="Group 40">
                <a:extLst>
                  <a:ext uri="{FF2B5EF4-FFF2-40B4-BE49-F238E27FC236}">
                    <a16:creationId xmlns:a16="http://schemas.microsoft.com/office/drawing/2014/main" id="{FDD2CACF-6836-443B-93BB-752ED252A2E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55" y="1112"/>
                <a:ext cx="486" cy="422"/>
                <a:chOff x="2155" y="1112"/>
                <a:chExt cx="486" cy="422"/>
              </a:xfrm>
            </p:grpSpPr>
            <p:sp>
              <p:nvSpPr>
                <p:cNvPr id="454672" name="Rectangle 16">
                  <a:extLst>
                    <a:ext uri="{FF2B5EF4-FFF2-40B4-BE49-F238E27FC236}">
                      <a16:creationId xmlns:a16="http://schemas.microsoft.com/office/drawing/2014/main" id="{999E2544-312F-42D7-8DA2-D00234826B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98" y="1112"/>
                  <a:ext cx="40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8</a:t>
                  </a:r>
                </a:p>
                <a:p>
                  <a:pPr algn="ctr" eaLnBrk="0" hangingPunct="0"/>
                  <a:endParaRPr lang="ru-RU" altLang="ru-RU" sz="2000" dirty="0"/>
                </a:p>
              </p:txBody>
            </p:sp>
            <p:sp>
              <p:nvSpPr>
                <p:cNvPr id="454695" name="Rectangle 39">
                  <a:extLst>
                    <a:ext uri="{FF2B5EF4-FFF2-40B4-BE49-F238E27FC236}">
                      <a16:creationId xmlns:a16="http://schemas.microsoft.com/office/drawing/2014/main" id="{48116524-BB32-4DCF-AFD9-DEF5EE203C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55" y="1112"/>
                  <a:ext cx="48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454698" name="Rectangle 42">
              <a:extLst>
                <a:ext uri="{FF2B5EF4-FFF2-40B4-BE49-F238E27FC236}">
                  <a16:creationId xmlns:a16="http://schemas.microsoft.com/office/drawing/2014/main" id="{99334A76-5902-4988-AB3C-3A32D4902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" y="-2"/>
              <a:ext cx="2645" cy="1538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4784" name="Group 128">
            <a:extLst>
              <a:ext uri="{FF2B5EF4-FFF2-40B4-BE49-F238E27FC236}">
                <a16:creationId xmlns:a16="http://schemas.microsoft.com/office/drawing/2014/main" id="{7A47B1FA-E524-49C6-9108-6733843417FA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3962400"/>
            <a:ext cx="4648200" cy="2438400"/>
            <a:chOff x="-2" y="-2"/>
            <a:chExt cx="3024" cy="1663"/>
          </a:xfrm>
        </p:grpSpPr>
        <p:grpSp>
          <p:nvGrpSpPr>
            <p:cNvPr id="454782" name="Group 126">
              <a:extLst>
                <a:ext uri="{FF2B5EF4-FFF2-40B4-BE49-F238E27FC236}">
                  <a16:creationId xmlns:a16="http://schemas.microsoft.com/office/drawing/2014/main" id="{21B408B9-4D38-4291-8E4B-21F7473BBA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3020" cy="1659"/>
              <a:chOff x="0" y="0"/>
              <a:chExt cx="3020" cy="1659"/>
            </a:xfrm>
          </p:grpSpPr>
          <p:grpSp>
            <p:nvGrpSpPr>
              <p:cNvPr id="454757" name="Group 101">
                <a:extLst>
                  <a:ext uri="{FF2B5EF4-FFF2-40B4-BE49-F238E27FC236}">
                    <a16:creationId xmlns:a16="http://schemas.microsoft.com/office/drawing/2014/main" id="{16F3676E-0323-448C-BDC9-1DB614D841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664" cy="815"/>
                <a:chOff x="0" y="0"/>
                <a:chExt cx="664" cy="815"/>
              </a:xfrm>
            </p:grpSpPr>
            <p:sp>
              <p:nvSpPr>
                <p:cNvPr id="454743" name="Rectangle 87">
                  <a:extLst>
                    <a:ext uri="{FF2B5EF4-FFF2-40B4-BE49-F238E27FC236}">
                      <a16:creationId xmlns:a16="http://schemas.microsoft.com/office/drawing/2014/main" id="{562DA41E-8641-4D97-8907-8174F18F25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578" cy="81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-68241" rIns="-50784" bIns="0"/>
                <a:lstStyle/>
                <a:p>
                  <a:r>
                    <a:rPr lang="ru-RU" altLang="ru-RU" sz="2000" b="1" dirty="0">
                      <a:solidFill>
                        <a:schemeClr val="accent1"/>
                      </a:solidFill>
                      <a:cs typeface="Times New Roman" panose="02020603050405020304" pitchFamily="18" charset="0"/>
                    </a:rPr>
                    <a:t>  </a:t>
                  </a:r>
                  <a:endParaRPr lang="en-US" altLang="ru-RU" sz="2000" b="1" dirty="0"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en-US" altLang="ru-RU" sz="2000" dirty="0"/>
                </a:p>
              </p:txBody>
            </p:sp>
            <p:sp>
              <p:nvSpPr>
                <p:cNvPr id="454756" name="Rectangle 100">
                  <a:extLst>
                    <a:ext uri="{FF2B5EF4-FFF2-40B4-BE49-F238E27FC236}">
                      <a16:creationId xmlns:a16="http://schemas.microsoft.com/office/drawing/2014/main" id="{3DDA0352-679C-4799-97A9-C01984CDAF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664" cy="81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59" name="Group 103">
                <a:extLst>
                  <a:ext uri="{FF2B5EF4-FFF2-40B4-BE49-F238E27FC236}">
                    <a16:creationId xmlns:a16="http://schemas.microsoft.com/office/drawing/2014/main" id="{25C78EBE-7F82-4617-ADD1-A87E97BCA78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4" y="0"/>
                <a:ext cx="2356" cy="393"/>
                <a:chOff x="664" y="0"/>
                <a:chExt cx="2356" cy="393"/>
              </a:xfrm>
            </p:grpSpPr>
            <p:sp>
              <p:nvSpPr>
                <p:cNvPr id="454744" name="Rectangle 88">
                  <a:extLst>
                    <a:ext uri="{FF2B5EF4-FFF2-40B4-BE49-F238E27FC236}">
                      <a16:creationId xmlns:a16="http://schemas.microsoft.com/office/drawing/2014/main" id="{44E1A2BA-7EA7-4BF0-AE5A-3D949279CF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07" y="0"/>
                  <a:ext cx="2270" cy="3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349140" rIns="111090" bIns="0"/>
                <a:lstStyle/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Вхождение удобрений</a:t>
                  </a:r>
                </a:p>
                <a:p>
                  <a:pPr algn="ctr"/>
                  <a:r>
                    <a:rPr lang="ru-RU" altLang="ru-RU" sz="2000" dirty="0">
                      <a:cs typeface="Times New Roman" panose="02020603050405020304" pitchFamily="18" charset="0"/>
                    </a:rPr>
                    <a:t> (в кг)</a:t>
                  </a:r>
                  <a:endParaRPr lang="en-US" altLang="ru-RU" sz="2000" b="1" dirty="0"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en-US" altLang="ru-RU" sz="2000" dirty="0"/>
                </a:p>
              </p:txBody>
            </p:sp>
            <p:sp>
              <p:nvSpPr>
                <p:cNvPr id="454758" name="Rectangle 102">
                  <a:extLst>
                    <a:ext uri="{FF2B5EF4-FFF2-40B4-BE49-F238E27FC236}">
                      <a16:creationId xmlns:a16="http://schemas.microsoft.com/office/drawing/2014/main" id="{BF73F69F-6528-4C49-AFA9-5B6F9C7D7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64" y="0"/>
                  <a:ext cx="2356" cy="39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61" name="Group 105">
                <a:extLst>
                  <a:ext uri="{FF2B5EF4-FFF2-40B4-BE49-F238E27FC236}">
                    <a16:creationId xmlns:a16="http://schemas.microsoft.com/office/drawing/2014/main" id="{7CF8C0E1-B1D7-48F1-ACB8-E6607E719F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4" y="393"/>
                <a:ext cx="710" cy="422"/>
                <a:chOff x="664" y="393"/>
                <a:chExt cx="710" cy="422"/>
              </a:xfrm>
            </p:grpSpPr>
            <p:sp>
              <p:nvSpPr>
                <p:cNvPr id="454745" name="Rectangle 89">
                  <a:extLst>
                    <a:ext uri="{FF2B5EF4-FFF2-40B4-BE49-F238E27FC236}">
                      <a16:creationId xmlns:a16="http://schemas.microsoft.com/office/drawing/2014/main" id="{FAC640B3-CE68-466E-B8EB-51FD472C5B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07" y="393"/>
                  <a:ext cx="62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solidFill>
                        <a:schemeClr val="accent1"/>
                      </a:solidFill>
                    </a:rPr>
                    <a:t>     </a:t>
                  </a:r>
                  <a:r>
                    <a:rPr lang="ru-RU" altLang="ru-RU" sz="2000" dirty="0"/>
                    <a:t>А</a:t>
                  </a:r>
                  <a:endParaRPr lang="ru-RU" altLang="ru-RU" sz="2000" dirty="0"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60" name="Rectangle 104">
                  <a:extLst>
                    <a:ext uri="{FF2B5EF4-FFF2-40B4-BE49-F238E27FC236}">
                      <a16:creationId xmlns:a16="http://schemas.microsoft.com/office/drawing/2014/main" id="{BFBCB17A-6027-4B85-9C03-8EFD3279C1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64" y="393"/>
                  <a:ext cx="71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63" name="Group 107">
                <a:extLst>
                  <a:ext uri="{FF2B5EF4-FFF2-40B4-BE49-F238E27FC236}">
                    <a16:creationId xmlns:a16="http://schemas.microsoft.com/office/drawing/2014/main" id="{166CAB91-504E-45CE-9081-C2BE3D3E1CD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74" y="393"/>
                <a:ext cx="806" cy="422"/>
                <a:chOff x="1374" y="393"/>
                <a:chExt cx="806" cy="422"/>
              </a:xfrm>
            </p:grpSpPr>
            <p:sp>
              <p:nvSpPr>
                <p:cNvPr id="454746" name="Rectangle 90">
                  <a:extLst>
                    <a:ext uri="{FF2B5EF4-FFF2-40B4-BE49-F238E27FC236}">
                      <a16:creationId xmlns:a16="http://schemas.microsoft.com/office/drawing/2014/main" id="{2193F9F4-73A4-40B4-860A-636B748A64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17" y="393"/>
                  <a:ext cx="72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solidFill>
                        <a:schemeClr val="accent1"/>
                      </a:solidFill>
                    </a:rPr>
                    <a:t>    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Ф</a:t>
                  </a: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62" name="Rectangle 106">
                  <a:extLst>
                    <a:ext uri="{FF2B5EF4-FFF2-40B4-BE49-F238E27FC236}">
                      <a16:creationId xmlns:a16="http://schemas.microsoft.com/office/drawing/2014/main" id="{C7EA397F-7A5D-4FF6-B335-D28A9DB392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74" y="393"/>
                  <a:ext cx="80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65" name="Group 109">
                <a:extLst>
                  <a:ext uri="{FF2B5EF4-FFF2-40B4-BE49-F238E27FC236}">
                    <a16:creationId xmlns:a16="http://schemas.microsoft.com/office/drawing/2014/main" id="{E7FFF4FA-5881-4908-9ED8-13FB2F68F1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80" y="393"/>
                <a:ext cx="840" cy="422"/>
                <a:chOff x="2180" y="393"/>
                <a:chExt cx="840" cy="422"/>
              </a:xfrm>
            </p:grpSpPr>
            <p:sp>
              <p:nvSpPr>
                <p:cNvPr id="454747" name="Rectangle 91">
                  <a:extLst>
                    <a:ext uri="{FF2B5EF4-FFF2-40B4-BE49-F238E27FC236}">
                      <a16:creationId xmlns:a16="http://schemas.microsoft.com/office/drawing/2014/main" id="{CC9438BB-DB11-4179-9C11-B6A2E47B65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23" y="393"/>
                  <a:ext cx="75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solidFill>
                        <a:schemeClr val="accent1"/>
                      </a:solidFill>
                    </a:rPr>
                    <a:t>    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К</a:t>
                  </a: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64" name="Rectangle 108">
                  <a:extLst>
                    <a:ext uri="{FF2B5EF4-FFF2-40B4-BE49-F238E27FC236}">
                      <a16:creationId xmlns:a16="http://schemas.microsoft.com/office/drawing/2014/main" id="{B0BD1ED0-D521-4305-BE01-15BF92DF46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0" y="393"/>
                  <a:ext cx="84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67" name="Group 111">
                <a:extLst>
                  <a:ext uri="{FF2B5EF4-FFF2-40B4-BE49-F238E27FC236}">
                    <a16:creationId xmlns:a16="http://schemas.microsoft.com/office/drawing/2014/main" id="{37B97336-C145-4165-A55E-338C48D235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815"/>
                <a:ext cx="664" cy="422"/>
                <a:chOff x="0" y="815"/>
                <a:chExt cx="664" cy="422"/>
              </a:xfrm>
            </p:grpSpPr>
            <p:sp>
              <p:nvSpPr>
                <p:cNvPr id="454748" name="Rectangle 92">
                  <a:extLst>
                    <a:ext uri="{FF2B5EF4-FFF2-40B4-BE49-F238E27FC236}">
                      <a16:creationId xmlns:a16="http://schemas.microsoft.com/office/drawing/2014/main" id="{931D853B-E65F-4EC3-BCC3-4F38419602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815"/>
                  <a:ext cx="578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solidFill>
                        <a:schemeClr val="accent1"/>
                      </a:solidFill>
                      <a:cs typeface="Times New Roman" panose="02020603050405020304" pitchFamily="18" charset="0"/>
                    </a:rPr>
                    <a:t>  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О</a:t>
                  </a: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66" name="Rectangle 110">
                  <a:extLst>
                    <a:ext uri="{FF2B5EF4-FFF2-40B4-BE49-F238E27FC236}">
                      <a16:creationId xmlns:a16="http://schemas.microsoft.com/office/drawing/2014/main" id="{286A4D71-59AE-4A8B-B4A1-E0007DDFEE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815"/>
                  <a:ext cx="664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69" name="Group 113">
                <a:extLst>
                  <a:ext uri="{FF2B5EF4-FFF2-40B4-BE49-F238E27FC236}">
                    <a16:creationId xmlns:a16="http://schemas.microsoft.com/office/drawing/2014/main" id="{09476A21-1BAC-409F-A102-D65915DA5B3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4" y="815"/>
                <a:ext cx="710" cy="422"/>
                <a:chOff x="664" y="815"/>
                <a:chExt cx="710" cy="422"/>
              </a:xfrm>
            </p:grpSpPr>
            <p:sp>
              <p:nvSpPr>
                <p:cNvPr id="454749" name="Rectangle 93">
                  <a:extLst>
                    <a:ext uri="{FF2B5EF4-FFF2-40B4-BE49-F238E27FC236}">
                      <a16:creationId xmlns:a16="http://schemas.microsoft.com/office/drawing/2014/main" id="{625D13D5-5B48-450B-A2EF-8D6D5A4369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07" y="815"/>
                  <a:ext cx="62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solidFill>
                        <a:schemeClr val="accent1"/>
                      </a:solidFill>
                    </a:rPr>
                    <a:t>     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3</a:t>
                  </a: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68" name="Rectangle 112">
                  <a:extLst>
                    <a:ext uri="{FF2B5EF4-FFF2-40B4-BE49-F238E27FC236}">
                      <a16:creationId xmlns:a16="http://schemas.microsoft.com/office/drawing/2014/main" id="{42DEBAC5-FEBD-44C7-ADF9-882B495EC9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64" y="815"/>
                  <a:ext cx="71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71" name="Group 115">
                <a:extLst>
                  <a:ext uri="{FF2B5EF4-FFF2-40B4-BE49-F238E27FC236}">
                    <a16:creationId xmlns:a16="http://schemas.microsoft.com/office/drawing/2014/main" id="{807DA63F-ABB8-44EA-9A74-125D2CC46F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74" y="815"/>
                <a:ext cx="806" cy="422"/>
                <a:chOff x="1374" y="815"/>
                <a:chExt cx="806" cy="422"/>
              </a:xfrm>
            </p:grpSpPr>
            <p:sp>
              <p:nvSpPr>
                <p:cNvPr id="454750" name="Rectangle 94">
                  <a:extLst>
                    <a:ext uri="{FF2B5EF4-FFF2-40B4-BE49-F238E27FC236}">
                      <a16:creationId xmlns:a16="http://schemas.microsoft.com/office/drawing/2014/main" id="{53A11C09-22BC-4BBF-9477-5936207B32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17" y="815"/>
                  <a:ext cx="72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cs typeface="Times New Roman" panose="02020603050405020304" pitchFamily="18" charset="0"/>
                    </a:rPr>
                    <a:t> </a:t>
                  </a:r>
                  <a:r>
                    <a:rPr lang="ru-RU" altLang="ru-RU" sz="2000" dirty="0"/>
                    <a:t> 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  4</a:t>
                  </a: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70" name="Rectangle 114">
                  <a:extLst>
                    <a:ext uri="{FF2B5EF4-FFF2-40B4-BE49-F238E27FC236}">
                      <a16:creationId xmlns:a16="http://schemas.microsoft.com/office/drawing/2014/main" id="{833893B8-87D9-4E83-B549-39C5B62362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74" y="815"/>
                  <a:ext cx="80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73" name="Group 117">
                <a:extLst>
                  <a:ext uri="{FF2B5EF4-FFF2-40B4-BE49-F238E27FC236}">
                    <a16:creationId xmlns:a16="http://schemas.microsoft.com/office/drawing/2014/main" id="{0531B55D-6DA1-4ECB-B07B-AB820389AC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80" y="815"/>
                <a:ext cx="840" cy="422"/>
                <a:chOff x="2180" y="815"/>
                <a:chExt cx="840" cy="422"/>
              </a:xfrm>
            </p:grpSpPr>
            <p:sp>
              <p:nvSpPr>
                <p:cNvPr id="454751" name="Rectangle 95">
                  <a:extLst>
                    <a:ext uri="{FF2B5EF4-FFF2-40B4-BE49-F238E27FC236}">
                      <a16:creationId xmlns:a16="http://schemas.microsoft.com/office/drawing/2014/main" id="{86F91E4A-3B9E-4E6E-AFBF-69A32E9421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23" y="815"/>
                  <a:ext cx="75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solidFill>
                        <a:schemeClr val="accent1"/>
                      </a:solidFill>
                    </a:rPr>
                    <a:t> </a:t>
                  </a:r>
                  <a:r>
                    <a:rPr lang="ru-RU" altLang="ru-RU" sz="2000" dirty="0">
                      <a:solidFill>
                        <a:schemeClr val="accent1"/>
                      </a:solidFill>
                      <a:cs typeface="Times New Roman" panose="02020603050405020304" pitchFamily="18" charset="0"/>
                    </a:rPr>
                    <a:t>  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1</a:t>
                  </a: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72" name="Rectangle 116">
                  <a:extLst>
                    <a:ext uri="{FF2B5EF4-FFF2-40B4-BE49-F238E27FC236}">
                      <a16:creationId xmlns:a16="http://schemas.microsoft.com/office/drawing/2014/main" id="{32420D32-6D43-4E6F-A351-E17405B932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0" y="815"/>
                  <a:ext cx="84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75" name="Group 119">
                <a:extLst>
                  <a:ext uri="{FF2B5EF4-FFF2-40B4-BE49-F238E27FC236}">
                    <a16:creationId xmlns:a16="http://schemas.microsoft.com/office/drawing/2014/main" id="{B90B4E4E-E36A-4FC5-9F03-F6539C112B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237"/>
                <a:ext cx="664" cy="422"/>
                <a:chOff x="0" y="1237"/>
                <a:chExt cx="664" cy="422"/>
              </a:xfrm>
            </p:grpSpPr>
            <p:sp>
              <p:nvSpPr>
                <p:cNvPr id="454752" name="Rectangle 96">
                  <a:extLst>
                    <a:ext uri="{FF2B5EF4-FFF2-40B4-BE49-F238E27FC236}">
                      <a16:creationId xmlns:a16="http://schemas.microsoft.com/office/drawing/2014/main" id="{5F03461F-AC26-4E0D-90C9-BD9E12BE8B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237"/>
                  <a:ext cx="578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solidFill>
                        <a:schemeClr val="accent1"/>
                      </a:solidFill>
                    </a:rPr>
                    <a:t>   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У</a:t>
                  </a: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74" name="Rectangle 118">
                  <a:extLst>
                    <a:ext uri="{FF2B5EF4-FFF2-40B4-BE49-F238E27FC236}">
                      <a16:creationId xmlns:a16="http://schemas.microsoft.com/office/drawing/2014/main" id="{2933CE21-935D-443A-823D-50F4041BE5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237"/>
                  <a:ext cx="664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77" name="Group 121">
                <a:extLst>
                  <a:ext uri="{FF2B5EF4-FFF2-40B4-BE49-F238E27FC236}">
                    <a16:creationId xmlns:a16="http://schemas.microsoft.com/office/drawing/2014/main" id="{31D1DC0A-7880-4881-9C03-E7C86F1A0BA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4" y="1237"/>
                <a:ext cx="710" cy="422"/>
                <a:chOff x="664" y="1237"/>
                <a:chExt cx="710" cy="422"/>
              </a:xfrm>
            </p:grpSpPr>
            <p:sp>
              <p:nvSpPr>
                <p:cNvPr id="454753" name="Rectangle 97">
                  <a:extLst>
                    <a:ext uri="{FF2B5EF4-FFF2-40B4-BE49-F238E27FC236}">
                      <a16:creationId xmlns:a16="http://schemas.microsoft.com/office/drawing/2014/main" id="{16351010-A714-4660-8BCC-6B09FC7575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07" y="1237"/>
                  <a:ext cx="62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solidFill>
                        <a:schemeClr val="accent1"/>
                      </a:solidFill>
                    </a:rPr>
                    <a:t>      </a:t>
                  </a:r>
                  <a:r>
                    <a:rPr lang="ru-RU" altLang="ru-RU" sz="2000" dirty="0"/>
                    <a:t>2</a:t>
                  </a:r>
                  <a:endParaRPr lang="ru-RU" altLang="ru-RU" sz="2000" dirty="0"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76" name="Rectangle 120">
                  <a:extLst>
                    <a:ext uri="{FF2B5EF4-FFF2-40B4-BE49-F238E27FC236}">
                      <a16:creationId xmlns:a16="http://schemas.microsoft.com/office/drawing/2014/main" id="{CBB72C49-F67B-4AAD-9F83-3BA3FD7A67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64" y="1237"/>
                  <a:ext cx="71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79" name="Group 123">
                <a:extLst>
                  <a:ext uri="{FF2B5EF4-FFF2-40B4-BE49-F238E27FC236}">
                    <a16:creationId xmlns:a16="http://schemas.microsoft.com/office/drawing/2014/main" id="{71E8B8D4-C967-4D4D-B701-4089D15F36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74" y="1237"/>
                <a:ext cx="806" cy="422"/>
                <a:chOff x="1374" y="1237"/>
                <a:chExt cx="806" cy="422"/>
              </a:xfrm>
            </p:grpSpPr>
            <p:sp>
              <p:nvSpPr>
                <p:cNvPr id="454754" name="Rectangle 98">
                  <a:extLst>
                    <a:ext uri="{FF2B5EF4-FFF2-40B4-BE49-F238E27FC236}">
                      <a16:creationId xmlns:a16="http://schemas.microsoft.com/office/drawing/2014/main" id="{292BE192-4C33-4280-A5D7-74E0A15046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17" y="1237"/>
                  <a:ext cx="72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solidFill>
                        <a:schemeClr val="accent1"/>
                      </a:solidFill>
                    </a:rPr>
                    <a:t>     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6</a:t>
                  </a: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78" name="Rectangle 122">
                  <a:extLst>
                    <a:ext uri="{FF2B5EF4-FFF2-40B4-BE49-F238E27FC236}">
                      <a16:creationId xmlns:a16="http://schemas.microsoft.com/office/drawing/2014/main" id="{B21B2584-1084-4164-ABF6-0A0F4C234E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74" y="1237"/>
                  <a:ext cx="80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81" name="Group 125">
                <a:extLst>
                  <a:ext uri="{FF2B5EF4-FFF2-40B4-BE49-F238E27FC236}">
                    <a16:creationId xmlns:a16="http://schemas.microsoft.com/office/drawing/2014/main" id="{31446D97-FEC5-4A1C-AD48-7E304591CB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80" y="1237"/>
                <a:ext cx="840" cy="422"/>
                <a:chOff x="2180" y="1237"/>
                <a:chExt cx="840" cy="422"/>
              </a:xfrm>
            </p:grpSpPr>
            <p:sp>
              <p:nvSpPr>
                <p:cNvPr id="454755" name="Rectangle 99">
                  <a:extLst>
                    <a:ext uri="{FF2B5EF4-FFF2-40B4-BE49-F238E27FC236}">
                      <a16:creationId xmlns:a16="http://schemas.microsoft.com/office/drawing/2014/main" id="{39F43F09-95DA-46E7-BEBF-E0AFD1C7A7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23" y="1237"/>
                  <a:ext cx="75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 dirty="0">
                      <a:solidFill>
                        <a:schemeClr val="accent1"/>
                      </a:solidFill>
                    </a:rPr>
                    <a:t>    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3</a:t>
                  </a:r>
                </a:p>
                <a:p>
                  <a:pPr eaLnBrk="0" hangingPunct="0"/>
                  <a:endParaRPr lang="ru-RU" altLang="ru-RU" sz="2000" dirty="0"/>
                </a:p>
              </p:txBody>
            </p:sp>
            <p:sp>
              <p:nvSpPr>
                <p:cNvPr id="454780" name="Rectangle 124">
                  <a:extLst>
                    <a:ext uri="{FF2B5EF4-FFF2-40B4-BE49-F238E27FC236}">
                      <a16:creationId xmlns:a16="http://schemas.microsoft.com/office/drawing/2014/main" id="{4FD99314-A80B-46F0-8C4B-0BD394BA93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0" y="1237"/>
                  <a:ext cx="84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454783" name="Rectangle 127">
              <a:extLst>
                <a:ext uri="{FF2B5EF4-FFF2-40B4-BE49-F238E27FC236}">
                  <a16:creationId xmlns:a16="http://schemas.microsoft.com/office/drawing/2014/main" id="{BC6221D7-5D2F-4675-AB40-3903E34C2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" y="-2"/>
              <a:ext cx="3024" cy="1663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Rectangle 92">
            <a:extLst>
              <a:ext uri="{FF2B5EF4-FFF2-40B4-BE49-F238E27FC236}">
                <a16:creationId xmlns:a16="http://schemas.microsoft.com/office/drawing/2014/main" id="{6B7F13E0-B722-F46E-664E-B9D7B4ACE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9281" y="3959468"/>
            <a:ext cx="1038058" cy="1158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800" dirty="0">
                <a:cs typeface="Times New Roman" panose="02020603050405020304" pitchFamily="18" charset="0"/>
              </a:rPr>
              <a:t>Набор </a:t>
            </a:r>
            <a:r>
              <a:rPr lang="ru-RU" altLang="ru-RU" sz="1800" dirty="0" err="1">
                <a:cs typeface="Times New Roman" panose="02020603050405020304" pitchFamily="18" charset="0"/>
              </a:rPr>
              <a:t>удобре-ний</a:t>
            </a:r>
            <a:endParaRPr lang="ru-RU" altLang="ru-RU" sz="1800" dirty="0">
              <a:cs typeface="Times New Roman" panose="02020603050405020304" pitchFamily="18" charset="0"/>
            </a:endParaRPr>
          </a:p>
          <a:p>
            <a:pPr eaLnBrk="0" hangingPunct="0"/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393611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54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6" name="Text Box 16">
            <a:extLst>
              <a:ext uri="{FF2B5EF4-FFF2-40B4-BE49-F238E27FC236}">
                <a16:creationId xmlns:a16="http://schemas.microsoft.com/office/drawing/2014/main" id="{2F7254BA-333C-44CD-940D-9E42C2CEA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1179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Среди прикладных задач, решаемых с помощью математики, выделяются так называемые задачи оптимизации.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Среди них:</a:t>
            </a:r>
          </a:p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– транспортная задача о составлении оптимального способа перевозок грузов;</a:t>
            </a:r>
          </a:p>
          <a:p>
            <a:pPr algn="just">
              <a:spcBef>
                <a:spcPct val="50000"/>
              </a:spcBef>
            </a:pPr>
            <a:r>
              <a:rPr lang="en-US" altLang="ru-RU" b="1" dirty="0">
                <a:cs typeface="Times New Roman" panose="02020603050405020304" pitchFamily="18" charset="0"/>
              </a:rPr>
              <a:t>	</a:t>
            </a:r>
            <a:r>
              <a:rPr lang="ru-RU" altLang="ru-RU" b="1" dirty="0">
                <a:cs typeface="Times New Roman" panose="02020603050405020304" pitchFamily="18" charset="0"/>
              </a:rPr>
              <a:t>– </a:t>
            </a:r>
            <a:r>
              <a:rPr lang="ru-RU" altLang="ru-RU" dirty="0">
                <a:cs typeface="Times New Roman" panose="02020603050405020304" pitchFamily="18" charset="0"/>
              </a:rPr>
              <a:t>задача о диете, т.е. о составлении наиболее экономного рациона питания, удовлетворяющего определенным медицинским требованиям;</a:t>
            </a:r>
            <a:endParaRPr lang="en-US" altLang="ru-RU" b="1" dirty="0"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– задача составления оптимального плана производства;</a:t>
            </a:r>
          </a:p>
          <a:p>
            <a:pPr algn="just">
              <a:spcBef>
                <a:spcPct val="50000"/>
              </a:spcBef>
            </a:pPr>
            <a:r>
              <a:rPr lang="en-US" altLang="ru-RU" b="1" dirty="0">
                <a:cs typeface="Times New Roman" panose="02020603050405020304" pitchFamily="18" charset="0"/>
              </a:rPr>
              <a:t>	</a:t>
            </a:r>
            <a:r>
              <a:rPr lang="ru-RU" altLang="ru-RU" b="1" dirty="0">
                <a:cs typeface="Times New Roman" panose="02020603050405020304" pitchFamily="18" charset="0"/>
              </a:rPr>
              <a:t>– </a:t>
            </a:r>
            <a:r>
              <a:rPr lang="ru-RU" altLang="ru-RU" dirty="0">
                <a:cs typeface="Times New Roman" panose="02020603050405020304" pitchFamily="18" charset="0"/>
              </a:rPr>
              <a:t>задача рационального использования посевных площадей и т.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д.</a:t>
            </a:r>
            <a:endParaRPr lang="en-US" altLang="ru-RU" b="1" dirty="0"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Несмотря на различные содержательные ситуации в этих задачах, математические модели, их описывающие, имеют много общего, и все они решаются одним и тем же методом, разработанным отечественным математиком Л.В. Канторовичем (1912-1986).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0538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>
            <a:extLst>
              <a:ext uri="{FF2B5EF4-FFF2-40B4-BE49-F238E27FC236}">
                <a16:creationId xmlns:a16="http://schemas.microsoft.com/office/drawing/2014/main" id="{B320F73F-CD5F-4B92-BA6F-07AD85C20A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Решение задачи 4</a:t>
            </a:r>
          </a:p>
        </p:txBody>
      </p:sp>
      <p:sp>
        <p:nvSpPr>
          <p:cNvPr id="456707" name="Text Box 3">
            <a:extLst>
              <a:ext uri="{FF2B5EF4-FFF2-40B4-BE49-F238E27FC236}">
                <a16:creationId xmlns:a16="http://schemas.microsoft.com/office/drawing/2014/main" id="{348D1A74-B81B-4189-B8EF-2369F3039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1996"/>
            <a:ext cx="91440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Для решения этой задачи в первую очередь проанализируем ее условие и переведем его на язык математики, т.е. составим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математическую модель</a:t>
            </a:r>
            <a:r>
              <a:rPr lang="ru-RU" altLang="ru-RU" dirty="0">
                <a:cs typeface="Times New Roman" panose="02020603050405020304" pitchFamily="18" charset="0"/>
              </a:rPr>
              <a:t>. Для этого количество обычных и улучшенных удобрений. обозначим через 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 соответственно.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 условия задачи составим систему неравенств.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2A6312E-4C20-C1CA-7554-E542BC8284E0}"/>
                  </a:ext>
                </a:extLst>
              </p:cNvPr>
              <p:cNvSpPr txBox="1"/>
              <p:nvPr/>
            </p:nvSpPr>
            <p:spPr>
              <a:xfrm>
                <a:off x="2240280" y="2567841"/>
                <a:ext cx="4663440" cy="12714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≥10,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≥20,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≥8.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2A6312E-4C20-C1CA-7554-E542BC8284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0280" y="2567841"/>
                <a:ext cx="4663440" cy="12714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3">
            <a:extLst>
              <a:ext uri="{FF2B5EF4-FFF2-40B4-BE49-F238E27FC236}">
                <a16:creationId xmlns:a16="http://schemas.microsoft.com/office/drawing/2014/main" id="{3B742A67-F1C5-6E57-8DF4-758FA82F6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3927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Стоимость двух наборов удобрений выражается функцией</a:t>
            </a:r>
            <a:r>
              <a:rPr lang="ru-RU" altLang="ru-RU" dirty="0"/>
              <a:t>:</a:t>
            </a:r>
          </a:p>
          <a:p>
            <a:pPr algn="just">
              <a:spcBef>
                <a:spcPts val="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 =</a:t>
            </a:r>
            <a:r>
              <a:rPr lang="ru-RU" altLang="ru-RU" dirty="0">
                <a:cs typeface="Times New Roman" panose="02020603050405020304" pitchFamily="18" charset="0"/>
              </a:rPr>
              <a:t> 30</a:t>
            </a:r>
            <a:r>
              <a:rPr lang="en-US" altLang="ru-RU" i="1" dirty="0">
                <a:cs typeface="Times New Roman" panose="02020603050405020304" pitchFamily="18" charset="0"/>
              </a:rPr>
              <a:t>x + </a:t>
            </a:r>
            <a:r>
              <a:rPr lang="en-US" altLang="ru-RU" dirty="0">
                <a:cs typeface="Times New Roman" panose="02020603050405020304" pitchFamily="18" charset="0"/>
              </a:rPr>
              <a:t>40</a:t>
            </a:r>
            <a:r>
              <a:rPr lang="en-US" altLang="ru-RU" i="1" dirty="0">
                <a:cs typeface="Times New Roman" panose="02020603050405020304" pitchFamily="18" charset="0"/>
              </a:rPr>
              <a:t>y.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AF458383-32C8-1D04-CEDA-D5039845C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746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Наименьшее значение этой функции принимается при </a:t>
            </a:r>
            <a:r>
              <a:rPr lang="en-US" altLang="ru-RU" i="1" dirty="0">
                <a:cs typeface="Times New Roman" panose="02020603050405020304" pitchFamily="18" charset="0"/>
              </a:rPr>
              <a:t>x = </a:t>
            </a:r>
            <a:r>
              <a:rPr lang="en-US" altLang="ru-RU" dirty="0">
                <a:cs typeface="Times New Roman" panose="02020603050405020304" pitchFamily="18" charset="0"/>
              </a:rPr>
              <a:t>2, </a:t>
            </a:r>
            <a:r>
              <a:rPr lang="en-US" altLang="ru-RU" i="1" dirty="0">
                <a:cs typeface="Times New Roman" panose="02020603050405020304" pitchFamily="18" charset="0"/>
              </a:rPr>
              <a:t>y = </a:t>
            </a:r>
            <a:r>
              <a:rPr lang="en-US" altLang="ru-RU" dirty="0">
                <a:cs typeface="Times New Roman" panose="02020603050405020304" pitchFamily="18" charset="0"/>
              </a:rPr>
              <a:t>2.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F8B38782-8E97-8FC3-659F-39FA37484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056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Таким образом, нужно купить два обычных и два улучшенных </a:t>
            </a:r>
            <a:r>
              <a:rPr lang="ru-RU" altLang="ru-RU">
                <a:cs typeface="Times New Roman" panose="02020603050405020304" pitchFamily="18" charset="0"/>
              </a:rPr>
              <a:t>наборов удобрений.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280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8" name="Text Box 8">
            <a:extLst>
              <a:ext uri="{FF2B5EF4-FFF2-40B4-BE49-F238E27FC236}">
                <a16:creationId xmlns:a16="http://schemas.microsoft.com/office/drawing/2014/main" id="{A356159A-DD38-4ADB-A466-7B92EF257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Воспользуемся тем, что </a:t>
            </a:r>
            <a:r>
              <a:rPr lang="ru-RU" altLang="ru-RU" dirty="0">
                <a:cs typeface="Times New Roman" panose="02020603050405020304" pitchFamily="18" charset="0"/>
              </a:rPr>
              <a:t>для нахождения наи</a:t>
            </a:r>
            <a:r>
              <a:rPr lang="ru-RU" altLang="ru-RU" dirty="0"/>
              <a:t>меньшего</a:t>
            </a:r>
            <a:r>
              <a:rPr lang="ru-RU" altLang="ru-RU" dirty="0">
                <a:cs typeface="Times New Roman" panose="02020603050405020304" pitchFamily="18" charset="0"/>
              </a:rPr>
              <a:t> значения линейной функции на многоугольнике достаточно вычислить значения функции в вершинах многоугольника и выбрать из них наи</a:t>
            </a:r>
            <a:r>
              <a:rPr lang="ru-RU" altLang="ru-RU" dirty="0"/>
              <a:t>меньшее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60809" name="Text Box 9">
            <a:extLst>
              <a:ext uri="{FF2B5EF4-FFF2-40B4-BE49-F238E27FC236}">
                <a16:creationId xmlns:a16="http://schemas.microsoft.com/office/drawing/2014/main" id="{CBC90CF0-51BB-48DF-ADDA-F9FC2557E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24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ершины </a:t>
            </a:r>
            <a:r>
              <a:rPr lang="ru-RU" altLang="ru-RU" dirty="0"/>
              <a:t>многоугольника </a:t>
            </a:r>
            <a:r>
              <a:rPr lang="ru-RU" altLang="ru-RU" dirty="0">
                <a:cs typeface="Times New Roman" panose="02020603050405020304" pitchFamily="18" charset="0"/>
              </a:rPr>
              <a:t>имеют координаты</a:t>
            </a:r>
            <a:r>
              <a:rPr lang="ru-RU" altLang="ru-RU" dirty="0"/>
              <a:t>:</a:t>
            </a:r>
          </a:p>
        </p:txBody>
      </p:sp>
      <p:sp>
        <p:nvSpPr>
          <p:cNvPr id="460901" name="Text Box 101">
            <a:extLst>
              <a:ext uri="{FF2B5EF4-FFF2-40B4-BE49-F238E27FC236}">
                <a16:creationId xmlns:a16="http://schemas.microsoft.com/office/drawing/2014/main" id="{58282B77-EB04-460C-A9D6-FE62D331D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53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Наименьшее</a:t>
            </a:r>
            <a:r>
              <a:rPr lang="ru-RU" altLang="ru-RU" dirty="0">
                <a:cs typeface="Times New Roman" panose="02020603050405020304" pitchFamily="18" charset="0"/>
              </a:rPr>
              <a:t> значение функции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dirty="0">
                <a:cs typeface="Times New Roman" panose="02020603050405020304" pitchFamily="18" charset="0"/>
              </a:rPr>
              <a:t> достигается в точке 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0,</a:t>
            </a:r>
            <a:r>
              <a:rPr lang="en-US" altLang="ru-RU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0) и </a:t>
            </a:r>
            <a:r>
              <a:rPr lang="ru-RU" altLang="ru-RU" dirty="0"/>
              <a:t>оно </a:t>
            </a:r>
            <a:r>
              <a:rPr lang="ru-RU" altLang="ru-RU" dirty="0">
                <a:cs typeface="Times New Roman" panose="02020603050405020304" pitchFamily="18" charset="0"/>
              </a:rPr>
              <a:t>равно</a:t>
            </a:r>
            <a:r>
              <a:rPr lang="en-US" altLang="ru-RU" dirty="0">
                <a:cs typeface="Times New Roman" panose="02020603050405020304" pitchFamily="18" charset="0"/>
              </a:rPr>
              <a:t> 650.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60906" name="Text Box 106">
            <a:extLst>
              <a:ext uri="{FF2B5EF4-FFF2-40B4-BE49-F238E27FC236}">
                <a16:creationId xmlns:a16="http://schemas.microsoft.com/office/drawing/2014/main" id="{FB4538A4-EA5B-4778-B05E-B8EE4DF51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38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Значения функции в этих вершинах соответственно равны:</a:t>
            </a:r>
          </a:p>
        </p:txBody>
      </p:sp>
      <p:sp>
        <p:nvSpPr>
          <p:cNvPr id="460907" name="Text Box 107">
            <a:extLst>
              <a:ext uri="{FF2B5EF4-FFF2-40B4-BE49-F238E27FC236}">
                <a16:creationId xmlns:a16="http://schemas.microsoft.com/office/drawing/2014/main" id="{14BF1944-A667-4CDF-B821-F07AD16B1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05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dirty="0">
                <a:cs typeface="Times New Roman" panose="02020603050405020304" pitchFamily="18" charset="0"/>
              </a:rPr>
              <a:t>20</a:t>
            </a:r>
            <a:r>
              <a:rPr lang="ru-RU" altLang="ru-RU" dirty="0">
                <a:cs typeface="Times New Roman" panose="02020603050405020304" pitchFamily="18" charset="0"/>
              </a:rPr>
              <a:t>, 0), 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dirty="0">
                <a:cs typeface="Times New Roman" panose="02020603050405020304" pitchFamily="18" charset="0"/>
              </a:rPr>
              <a:t>20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dirty="0">
                <a:cs typeface="Times New Roman" panose="02020603050405020304" pitchFamily="18" charset="0"/>
              </a:rPr>
              <a:t>20</a:t>
            </a:r>
            <a:r>
              <a:rPr lang="ru-RU" altLang="ru-RU" dirty="0">
                <a:cs typeface="Times New Roman" panose="02020603050405020304" pitchFamily="18" charset="0"/>
              </a:rPr>
              <a:t>),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dirty="0">
                <a:cs typeface="Times New Roman" panose="02020603050405020304" pitchFamily="18" charset="0"/>
              </a:rPr>
              <a:t>10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dirty="0">
                <a:cs typeface="Times New Roman" panose="02020603050405020304" pitchFamily="18" charset="0"/>
              </a:rPr>
              <a:t>30</a:t>
            </a:r>
            <a:r>
              <a:rPr lang="ru-RU" altLang="ru-RU" dirty="0">
                <a:cs typeface="Times New Roman" panose="02020603050405020304" pitchFamily="18" charset="0"/>
              </a:rPr>
              <a:t>),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(0, </a:t>
            </a:r>
            <a:r>
              <a:rPr lang="en-US" altLang="ru-RU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0), </a:t>
            </a:r>
            <a:r>
              <a:rPr lang="en-US" altLang="ru-RU" i="1" dirty="0">
                <a:cs typeface="Times New Roman" panose="02020603050405020304" pitchFamily="18" charset="0"/>
              </a:rPr>
              <a:t>G</a:t>
            </a:r>
            <a:r>
              <a:rPr lang="ru-RU" altLang="ru-RU" dirty="0">
                <a:cs typeface="Times New Roman" panose="02020603050405020304" pitchFamily="18" charset="0"/>
              </a:rPr>
              <a:t>(0, </a:t>
            </a:r>
            <a:r>
              <a:rPr lang="en-US" altLang="ru-RU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0)</a:t>
            </a:r>
            <a:r>
              <a:rPr lang="ru-RU" altLang="ru-RU" dirty="0"/>
              <a:t>.</a:t>
            </a:r>
          </a:p>
        </p:txBody>
      </p:sp>
      <p:sp>
        <p:nvSpPr>
          <p:cNvPr id="460908" name="Rectangle 108">
            <a:extLst>
              <a:ext uri="{FF2B5EF4-FFF2-40B4-BE49-F238E27FC236}">
                <a16:creationId xmlns:a16="http://schemas.microsoft.com/office/drawing/2014/main" id="{E6D4FA29-6F64-4FAF-A51A-AD8AF677D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4476095"/>
            <a:ext cx="75759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en-US" altLang="ru-RU" dirty="0">
                <a:cs typeface="Times New Roman" panose="02020603050405020304" pitchFamily="18" charset="0"/>
              </a:rPr>
              <a:t>) = 950,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E</a:t>
            </a:r>
            <a:r>
              <a:rPr lang="en-US" altLang="ru-RU" dirty="0">
                <a:cs typeface="Times New Roman" panose="02020603050405020304" pitchFamily="18" charset="0"/>
              </a:rPr>
              <a:t>) = 650,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) = 750,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dirty="0">
                <a:cs typeface="Times New Roman" panose="02020603050405020304" pitchFamily="18" charset="0"/>
              </a:rPr>
              <a:t>) = 1000,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G</a:t>
            </a:r>
            <a:r>
              <a:rPr lang="en-US" altLang="ru-RU" dirty="0">
                <a:cs typeface="Times New Roman" panose="02020603050405020304" pitchFamily="18" charset="0"/>
              </a:rPr>
              <a:t>) = 1150.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43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0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6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6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6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6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6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8" grpId="0" autoUpdateAnimBg="0"/>
      <p:bldP spid="460809" grpId="0" autoUpdateAnimBg="0"/>
      <p:bldP spid="460901" grpId="0" autoUpdateAnimBg="0"/>
      <p:bldP spid="460906" grpId="0" autoUpdateAnimBg="0"/>
      <p:bldP spid="460907" grpId="0" autoUpdateAnimBg="0"/>
      <p:bldP spid="46090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000" name="Text Box 8">
            <a:extLst>
              <a:ext uri="{FF2B5EF4-FFF2-40B4-BE49-F238E27FC236}">
                <a16:creationId xmlns:a16="http://schemas.microsoft.com/office/drawing/2014/main" id="{13D4CFF8-131C-408A-9FA2-98FEF4938A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43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 соответствии с этим наиболее выгодный вариант перевозок задается таблицей. </a:t>
            </a:r>
          </a:p>
        </p:txBody>
      </p:sp>
      <p:grpSp>
        <p:nvGrpSpPr>
          <p:cNvPr id="469002" name="Group 10">
            <a:extLst>
              <a:ext uri="{FF2B5EF4-FFF2-40B4-BE49-F238E27FC236}">
                <a16:creationId xmlns:a16="http://schemas.microsoft.com/office/drawing/2014/main" id="{0372B848-6C52-4822-B302-467B3ADBE5F3}"/>
              </a:ext>
            </a:extLst>
          </p:cNvPr>
          <p:cNvGrpSpPr>
            <a:grpSpLocks/>
          </p:cNvGrpSpPr>
          <p:nvPr/>
        </p:nvGrpSpPr>
        <p:grpSpPr bwMode="auto">
          <a:xfrm>
            <a:off x="1767472" y="2225248"/>
            <a:ext cx="990600" cy="790575"/>
            <a:chOff x="0" y="0"/>
            <a:chExt cx="532" cy="556"/>
          </a:xfrm>
        </p:grpSpPr>
        <p:sp>
          <p:nvSpPr>
            <p:cNvPr id="469003" name="Rectangle 11">
              <a:extLst>
                <a:ext uri="{FF2B5EF4-FFF2-40B4-BE49-F238E27FC236}">
                  <a16:creationId xmlns:a16="http://schemas.microsoft.com/office/drawing/2014/main" id="{42B50657-B56A-4AE1-99BA-701575A3C3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" y="0"/>
              <a:ext cx="500" cy="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en-US" altLang="ru-RU" sz="2000">
                  <a:cs typeface="Times New Roman" panose="02020603050405020304" pitchFamily="18" charset="0"/>
                </a:rPr>
                <a:t>Склад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eaLnBrk="0" hangingPunct="0"/>
              <a:endParaRPr lang="ru-RU" altLang="ru-RU" sz="2000"/>
            </a:p>
          </p:txBody>
        </p:sp>
        <p:sp>
          <p:nvSpPr>
            <p:cNvPr id="469004" name="Rectangle 12">
              <a:extLst>
                <a:ext uri="{FF2B5EF4-FFF2-40B4-BE49-F238E27FC236}">
                  <a16:creationId xmlns:a16="http://schemas.microsoft.com/office/drawing/2014/main" id="{3E69E363-D44E-41E2-B361-340D5A2E5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32" cy="556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05" name="Group 13">
            <a:extLst>
              <a:ext uri="{FF2B5EF4-FFF2-40B4-BE49-F238E27FC236}">
                <a16:creationId xmlns:a16="http://schemas.microsoft.com/office/drawing/2014/main" id="{15ADF50D-8313-4893-8094-1EC865D178EB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2225247"/>
            <a:ext cx="4197350" cy="790575"/>
            <a:chOff x="532" y="0"/>
            <a:chExt cx="2256" cy="556"/>
          </a:xfrm>
        </p:grpSpPr>
        <p:sp>
          <p:nvSpPr>
            <p:cNvPr id="469006" name="Rectangle 14">
              <a:extLst>
                <a:ext uri="{FF2B5EF4-FFF2-40B4-BE49-F238E27FC236}">
                  <a16:creationId xmlns:a16="http://schemas.microsoft.com/office/drawing/2014/main" id="{1FFCD618-0BED-4BAA-9480-C55DB80FC8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" y="0"/>
              <a:ext cx="2224" cy="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ru-RU" altLang="ru-RU" sz="2000" dirty="0">
                  <a:cs typeface="Times New Roman" panose="02020603050405020304" pitchFamily="18" charset="0"/>
                </a:rPr>
                <a:t>Количество песка (в т), перевезенное из карьеров</a:t>
              </a:r>
            </a:p>
            <a:p>
              <a:pPr eaLnBrk="0" hangingPunct="0"/>
              <a:endParaRPr lang="ru-RU" altLang="ru-RU" sz="1800" dirty="0"/>
            </a:p>
          </p:txBody>
        </p:sp>
        <p:sp>
          <p:nvSpPr>
            <p:cNvPr id="469007" name="Rectangle 15">
              <a:extLst>
                <a:ext uri="{FF2B5EF4-FFF2-40B4-BE49-F238E27FC236}">
                  <a16:creationId xmlns:a16="http://schemas.microsoft.com/office/drawing/2014/main" id="{7B3C33F5-6818-49B8-A3B4-4C3018845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" y="0"/>
              <a:ext cx="2256" cy="556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08" name="Group 16">
            <a:extLst>
              <a:ext uri="{FF2B5EF4-FFF2-40B4-BE49-F238E27FC236}">
                <a16:creationId xmlns:a16="http://schemas.microsoft.com/office/drawing/2014/main" id="{9FB79ABA-2A83-499A-8B82-41FFD9BEDD71}"/>
              </a:ext>
            </a:extLst>
          </p:cNvPr>
          <p:cNvGrpSpPr>
            <a:grpSpLocks/>
          </p:cNvGrpSpPr>
          <p:nvPr/>
        </p:nvGrpSpPr>
        <p:grpSpPr bwMode="auto">
          <a:xfrm>
            <a:off x="1767471" y="3015822"/>
            <a:ext cx="990600" cy="600075"/>
            <a:chOff x="0" y="556"/>
            <a:chExt cx="532" cy="422"/>
          </a:xfrm>
        </p:grpSpPr>
        <p:sp>
          <p:nvSpPr>
            <p:cNvPr id="469009" name="Rectangle 17">
              <a:extLst>
                <a:ext uri="{FF2B5EF4-FFF2-40B4-BE49-F238E27FC236}">
                  <a16:creationId xmlns:a16="http://schemas.microsoft.com/office/drawing/2014/main" id="{6542D4B0-E91F-41C0-A45E-9CBC35E66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" y="556"/>
              <a:ext cx="50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800">
                  <a:solidFill>
                    <a:schemeClr val="accent1"/>
                  </a:solidFill>
                  <a:cs typeface="Times New Roman" panose="02020603050405020304" pitchFamily="18" charset="0"/>
                </a:rPr>
                <a:t> </a:t>
              </a:r>
            </a:p>
            <a:p>
              <a:pPr eaLnBrk="0" hangingPunct="0"/>
              <a:endParaRPr lang="ru-RU" altLang="ru-RU" sz="1800">
                <a:solidFill>
                  <a:schemeClr val="accent1"/>
                </a:solidFill>
              </a:endParaRPr>
            </a:p>
          </p:txBody>
        </p:sp>
        <p:sp>
          <p:nvSpPr>
            <p:cNvPr id="469010" name="Rectangle 18">
              <a:extLst>
                <a:ext uri="{FF2B5EF4-FFF2-40B4-BE49-F238E27FC236}">
                  <a16:creationId xmlns:a16="http://schemas.microsoft.com/office/drawing/2014/main" id="{898EC0AE-A9D2-452C-BEE1-A343FFE63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56"/>
              <a:ext cx="532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11" name="Group 19">
            <a:extLst>
              <a:ext uri="{FF2B5EF4-FFF2-40B4-BE49-F238E27FC236}">
                <a16:creationId xmlns:a16="http://schemas.microsoft.com/office/drawing/2014/main" id="{F9AC2F4D-1BE3-481B-8804-ACDEF0829DB2}"/>
              </a:ext>
            </a:extLst>
          </p:cNvPr>
          <p:cNvGrpSpPr>
            <a:grpSpLocks/>
          </p:cNvGrpSpPr>
          <p:nvPr/>
        </p:nvGrpSpPr>
        <p:grpSpPr bwMode="auto">
          <a:xfrm>
            <a:off x="2758071" y="3015822"/>
            <a:ext cx="1331913" cy="600075"/>
            <a:chOff x="532" y="556"/>
            <a:chExt cx="716" cy="422"/>
          </a:xfrm>
        </p:grpSpPr>
        <p:sp>
          <p:nvSpPr>
            <p:cNvPr id="469012" name="Rectangle 20">
              <a:extLst>
                <a:ext uri="{FF2B5EF4-FFF2-40B4-BE49-F238E27FC236}">
                  <a16:creationId xmlns:a16="http://schemas.microsoft.com/office/drawing/2014/main" id="{42BDCD64-7052-484E-BF45-62419E276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" y="556"/>
              <a:ext cx="684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/>
              <a:r>
                <a:rPr lang="ru-RU" altLang="ru-RU" sz="1800" dirty="0">
                  <a:solidFill>
                    <a:schemeClr val="accent1"/>
                  </a:solidFill>
                </a:rPr>
                <a:t>       </a:t>
              </a:r>
              <a:r>
                <a:rPr lang="ru-RU" altLang="ru-RU" sz="2000" dirty="0">
                  <a:cs typeface="Times New Roman" panose="02020603050405020304" pitchFamily="18" charset="0"/>
                </a:rPr>
                <a:t>К</a:t>
              </a:r>
              <a:r>
                <a:rPr lang="en-US" altLang="ru-RU" sz="2000" baseline="-30000" dirty="0">
                  <a:cs typeface="Times New Roman" panose="02020603050405020304" pitchFamily="18" charset="0"/>
                </a:rPr>
                <a:t>1</a:t>
              </a:r>
              <a:endParaRPr lang="ru-RU" altLang="ru-RU" sz="2000" dirty="0">
                <a:cs typeface="Times New Roman" panose="02020603050405020304" pitchFamily="18" charset="0"/>
              </a:endParaRPr>
            </a:p>
            <a:p>
              <a:pPr algn="just" eaLnBrk="0" hangingPunct="0"/>
              <a:endParaRPr lang="ru-RU" altLang="ru-RU" sz="2000" dirty="0"/>
            </a:p>
          </p:txBody>
        </p:sp>
        <p:sp>
          <p:nvSpPr>
            <p:cNvPr id="469013" name="Rectangle 21">
              <a:extLst>
                <a:ext uri="{FF2B5EF4-FFF2-40B4-BE49-F238E27FC236}">
                  <a16:creationId xmlns:a16="http://schemas.microsoft.com/office/drawing/2014/main" id="{0A628501-B0D9-401D-B410-6EE0F9033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" y="556"/>
              <a:ext cx="71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14" name="Group 22">
            <a:extLst>
              <a:ext uri="{FF2B5EF4-FFF2-40B4-BE49-F238E27FC236}">
                <a16:creationId xmlns:a16="http://schemas.microsoft.com/office/drawing/2014/main" id="{5B7D31B1-068A-4EF6-B7E1-513C5AD6A850}"/>
              </a:ext>
            </a:extLst>
          </p:cNvPr>
          <p:cNvGrpSpPr>
            <a:grpSpLocks/>
          </p:cNvGrpSpPr>
          <p:nvPr/>
        </p:nvGrpSpPr>
        <p:grpSpPr bwMode="auto">
          <a:xfrm>
            <a:off x="4089984" y="3015822"/>
            <a:ext cx="1265237" cy="600075"/>
            <a:chOff x="1248" y="556"/>
            <a:chExt cx="680" cy="422"/>
          </a:xfrm>
        </p:grpSpPr>
        <p:sp>
          <p:nvSpPr>
            <p:cNvPr id="469015" name="Rectangle 23">
              <a:extLst>
                <a:ext uri="{FF2B5EF4-FFF2-40B4-BE49-F238E27FC236}">
                  <a16:creationId xmlns:a16="http://schemas.microsoft.com/office/drawing/2014/main" id="{E807904B-DE00-41F1-97FA-74B2F13199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" y="556"/>
              <a:ext cx="648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ru-RU" altLang="ru-RU" sz="2000" dirty="0">
                  <a:cs typeface="Times New Roman" panose="02020603050405020304" pitchFamily="18" charset="0"/>
                </a:rPr>
                <a:t>К</a:t>
              </a:r>
              <a:r>
                <a:rPr lang="en-US" altLang="ru-RU" sz="2000" baseline="-30000" dirty="0">
                  <a:cs typeface="Times New Roman" panose="02020603050405020304" pitchFamily="18" charset="0"/>
                </a:rPr>
                <a:t>2</a:t>
              </a:r>
              <a:endParaRPr lang="ru-RU" altLang="ru-RU" sz="2000" dirty="0">
                <a:cs typeface="Times New Roman" panose="02020603050405020304" pitchFamily="18" charset="0"/>
              </a:endParaRPr>
            </a:p>
            <a:p>
              <a:pPr algn="just" eaLnBrk="0" hangingPunct="0"/>
              <a:endParaRPr lang="ru-RU" altLang="ru-RU" sz="1800" dirty="0"/>
            </a:p>
          </p:txBody>
        </p:sp>
        <p:sp>
          <p:nvSpPr>
            <p:cNvPr id="469016" name="Rectangle 24">
              <a:extLst>
                <a:ext uri="{FF2B5EF4-FFF2-40B4-BE49-F238E27FC236}">
                  <a16:creationId xmlns:a16="http://schemas.microsoft.com/office/drawing/2014/main" id="{37A09FA8-C049-4608-AE08-C9BC982D3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556"/>
              <a:ext cx="680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17" name="Group 25">
            <a:extLst>
              <a:ext uri="{FF2B5EF4-FFF2-40B4-BE49-F238E27FC236}">
                <a16:creationId xmlns:a16="http://schemas.microsoft.com/office/drawing/2014/main" id="{E2EC2EEB-D2AD-4C43-AE45-366B0E6704B2}"/>
              </a:ext>
            </a:extLst>
          </p:cNvPr>
          <p:cNvGrpSpPr>
            <a:grpSpLocks/>
          </p:cNvGrpSpPr>
          <p:nvPr/>
        </p:nvGrpSpPr>
        <p:grpSpPr bwMode="auto">
          <a:xfrm>
            <a:off x="5355221" y="3015822"/>
            <a:ext cx="1600200" cy="600075"/>
            <a:chOff x="1928" y="556"/>
            <a:chExt cx="860" cy="422"/>
          </a:xfrm>
        </p:grpSpPr>
        <p:sp>
          <p:nvSpPr>
            <p:cNvPr id="469018" name="Rectangle 26">
              <a:extLst>
                <a:ext uri="{FF2B5EF4-FFF2-40B4-BE49-F238E27FC236}">
                  <a16:creationId xmlns:a16="http://schemas.microsoft.com/office/drawing/2014/main" id="{A26FA5A2-F949-480B-A497-871C22870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4" y="556"/>
              <a:ext cx="828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ru-RU" altLang="ru-RU" sz="2000" dirty="0">
                  <a:cs typeface="Times New Roman" panose="02020603050405020304" pitchFamily="18" charset="0"/>
                </a:rPr>
                <a:t>К</a:t>
              </a:r>
              <a:r>
                <a:rPr lang="en-US" altLang="ru-RU" sz="2000" baseline="-30000" dirty="0">
                  <a:cs typeface="Times New Roman" panose="02020603050405020304" pitchFamily="18" charset="0"/>
                </a:rPr>
                <a:t>3</a:t>
              </a:r>
              <a:endParaRPr lang="ru-RU" altLang="ru-RU" sz="2000" dirty="0">
                <a:cs typeface="Times New Roman" panose="02020603050405020304" pitchFamily="18" charset="0"/>
              </a:endParaRPr>
            </a:p>
            <a:p>
              <a:pPr algn="ctr" eaLnBrk="0" hangingPunct="0"/>
              <a:endParaRPr lang="ru-RU" altLang="ru-RU" sz="1800" dirty="0"/>
            </a:p>
          </p:txBody>
        </p:sp>
        <p:sp>
          <p:nvSpPr>
            <p:cNvPr id="469019" name="Rectangle 27">
              <a:extLst>
                <a:ext uri="{FF2B5EF4-FFF2-40B4-BE49-F238E27FC236}">
                  <a16:creationId xmlns:a16="http://schemas.microsoft.com/office/drawing/2014/main" id="{F5814D4B-69EA-472F-A87C-C0207E1F6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556"/>
              <a:ext cx="860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20" name="Group 28">
            <a:extLst>
              <a:ext uri="{FF2B5EF4-FFF2-40B4-BE49-F238E27FC236}">
                <a16:creationId xmlns:a16="http://schemas.microsoft.com/office/drawing/2014/main" id="{E36E373D-BB62-4F2D-BB8B-4E7CB8DDC0E3}"/>
              </a:ext>
            </a:extLst>
          </p:cNvPr>
          <p:cNvGrpSpPr>
            <a:grpSpLocks/>
          </p:cNvGrpSpPr>
          <p:nvPr/>
        </p:nvGrpSpPr>
        <p:grpSpPr bwMode="auto">
          <a:xfrm>
            <a:off x="1767471" y="3615897"/>
            <a:ext cx="990600" cy="600075"/>
            <a:chOff x="0" y="978"/>
            <a:chExt cx="532" cy="422"/>
          </a:xfrm>
        </p:grpSpPr>
        <p:sp>
          <p:nvSpPr>
            <p:cNvPr id="469021" name="Rectangle 29">
              <a:extLst>
                <a:ext uri="{FF2B5EF4-FFF2-40B4-BE49-F238E27FC236}">
                  <a16:creationId xmlns:a16="http://schemas.microsoft.com/office/drawing/2014/main" id="{11E47AD1-78C4-467F-AB90-E31BFB9A0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" y="978"/>
              <a:ext cx="50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altLang="ru-RU" sz="2000">
                  <a:cs typeface="Times New Roman" panose="02020603050405020304" pitchFamily="18" charset="0"/>
                </a:rPr>
                <a:t>C</a:t>
              </a:r>
              <a:r>
                <a:rPr lang="en-US" altLang="ru-RU" sz="2000" baseline="-30000">
                  <a:cs typeface="Times New Roman" panose="02020603050405020304" pitchFamily="18" charset="0"/>
                </a:rPr>
                <a:t>1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ctr" eaLnBrk="0" hangingPunct="0"/>
              <a:endParaRPr lang="ru-RU" altLang="ru-RU" sz="2000"/>
            </a:p>
          </p:txBody>
        </p:sp>
        <p:sp>
          <p:nvSpPr>
            <p:cNvPr id="469022" name="Rectangle 30">
              <a:extLst>
                <a:ext uri="{FF2B5EF4-FFF2-40B4-BE49-F238E27FC236}">
                  <a16:creationId xmlns:a16="http://schemas.microsoft.com/office/drawing/2014/main" id="{3443BB96-6C5F-4483-9F3C-11D14D371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78"/>
              <a:ext cx="532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23" name="Group 31">
            <a:extLst>
              <a:ext uri="{FF2B5EF4-FFF2-40B4-BE49-F238E27FC236}">
                <a16:creationId xmlns:a16="http://schemas.microsoft.com/office/drawing/2014/main" id="{5E63B4EC-E4FC-4DB6-9136-002619FE0C4A}"/>
              </a:ext>
            </a:extLst>
          </p:cNvPr>
          <p:cNvGrpSpPr>
            <a:grpSpLocks/>
          </p:cNvGrpSpPr>
          <p:nvPr/>
        </p:nvGrpSpPr>
        <p:grpSpPr bwMode="auto">
          <a:xfrm>
            <a:off x="2758071" y="3615897"/>
            <a:ext cx="1331913" cy="600075"/>
            <a:chOff x="532" y="978"/>
            <a:chExt cx="716" cy="422"/>
          </a:xfrm>
        </p:grpSpPr>
        <p:sp>
          <p:nvSpPr>
            <p:cNvPr id="469024" name="Rectangle 32">
              <a:extLst>
                <a:ext uri="{FF2B5EF4-FFF2-40B4-BE49-F238E27FC236}">
                  <a16:creationId xmlns:a16="http://schemas.microsoft.com/office/drawing/2014/main" id="{43C20BF8-7150-4AF6-AF36-C99B511A61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" y="978"/>
              <a:ext cx="684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/>
              <a:r>
                <a:rPr lang="en-US" altLang="ru-RU" sz="18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</a:t>
              </a:r>
              <a:r>
                <a:rPr lang="ru-RU" altLang="ru-RU" sz="2000" dirty="0">
                  <a:cs typeface="Times New Roman" panose="02020603050405020304" pitchFamily="18" charset="0"/>
                </a:rPr>
                <a:t>2</a:t>
              </a:r>
              <a:r>
                <a:rPr lang="en-US" altLang="ru-RU" sz="2000" dirty="0">
                  <a:cs typeface="Times New Roman" panose="02020603050405020304" pitchFamily="18" charset="0"/>
                </a:rPr>
                <a:t>0</a:t>
              </a:r>
              <a:endParaRPr lang="ru-RU" altLang="ru-RU" sz="2000" dirty="0">
                <a:cs typeface="Times New Roman" panose="02020603050405020304" pitchFamily="18" charset="0"/>
              </a:endParaRPr>
            </a:p>
            <a:p>
              <a:pPr algn="just" eaLnBrk="0" hangingPunct="0"/>
              <a:endParaRPr lang="ru-RU" altLang="ru-RU" sz="2000" dirty="0"/>
            </a:p>
          </p:txBody>
        </p:sp>
        <p:sp>
          <p:nvSpPr>
            <p:cNvPr id="469025" name="Rectangle 33">
              <a:extLst>
                <a:ext uri="{FF2B5EF4-FFF2-40B4-BE49-F238E27FC236}">
                  <a16:creationId xmlns:a16="http://schemas.microsoft.com/office/drawing/2014/main" id="{A473ED5C-42A3-491C-80E5-3AA2B50D6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" y="978"/>
              <a:ext cx="71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26" name="Group 34">
            <a:extLst>
              <a:ext uri="{FF2B5EF4-FFF2-40B4-BE49-F238E27FC236}">
                <a16:creationId xmlns:a16="http://schemas.microsoft.com/office/drawing/2014/main" id="{15CF1747-A310-41C5-9E03-58B1FFE89151}"/>
              </a:ext>
            </a:extLst>
          </p:cNvPr>
          <p:cNvGrpSpPr>
            <a:grpSpLocks/>
          </p:cNvGrpSpPr>
          <p:nvPr/>
        </p:nvGrpSpPr>
        <p:grpSpPr bwMode="auto">
          <a:xfrm>
            <a:off x="4089984" y="3615897"/>
            <a:ext cx="1265237" cy="600075"/>
            <a:chOff x="1248" y="978"/>
            <a:chExt cx="680" cy="422"/>
          </a:xfrm>
        </p:grpSpPr>
        <p:sp>
          <p:nvSpPr>
            <p:cNvPr id="469027" name="Rectangle 35">
              <a:extLst>
                <a:ext uri="{FF2B5EF4-FFF2-40B4-BE49-F238E27FC236}">
                  <a16:creationId xmlns:a16="http://schemas.microsoft.com/office/drawing/2014/main" id="{4F18516C-4BFF-4A3D-8170-D3B3B18B13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" y="978"/>
              <a:ext cx="648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ru-RU" altLang="ru-RU" sz="2000" dirty="0">
                  <a:cs typeface="Times New Roman" panose="02020603050405020304" pitchFamily="18" charset="0"/>
                </a:rPr>
                <a:t>2</a:t>
              </a:r>
              <a:r>
                <a:rPr lang="en-US" altLang="ru-RU" sz="2000" dirty="0">
                  <a:cs typeface="Times New Roman" panose="02020603050405020304" pitchFamily="18" charset="0"/>
                </a:rPr>
                <a:t>0</a:t>
              </a:r>
              <a:endParaRPr lang="ru-RU" altLang="ru-RU" sz="2000" dirty="0">
                <a:cs typeface="Times New Roman" panose="02020603050405020304" pitchFamily="18" charset="0"/>
              </a:endParaRPr>
            </a:p>
            <a:p>
              <a:pPr algn="just" eaLnBrk="0" hangingPunct="0"/>
              <a:endParaRPr lang="ru-RU" altLang="ru-RU" sz="2000" dirty="0"/>
            </a:p>
          </p:txBody>
        </p:sp>
        <p:sp>
          <p:nvSpPr>
            <p:cNvPr id="469028" name="Rectangle 36">
              <a:extLst>
                <a:ext uri="{FF2B5EF4-FFF2-40B4-BE49-F238E27FC236}">
                  <a16:creationId xmlns:a16="http://schemas.microsoft.com/office/drawing/2014/main" id="{E3C78AB1-9812-4AA3-94DC-F7A036585C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978"/>
              <a:ext cx="680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29" name="Group 37">
            <a:extLst>
              <a:ext uri="{FF2B5EF4-FFF2-40B4-BE49-F238E27FC236}">
                <a16:creationId xmlns:a16="http://schemas.microsoft.com/office/drawing/2014/main" id="{0A66E224-9B05-49CD-A94F-AC4FE10E08C8}"/>
              </a:ext>
            </a:extLst>
          </p:cNvPr>
          <p:cNvGrpSpPr>
            <a:grpSpLocks/>
          </p:cNvGrpSpPr>
          <p:nvPr/>
        </p:nvGrpSpPr>
        <p:grpSpPr bwMode="auto">
          <a:xfrm>
            <a:off x="5355221" y="3615897"/>
            <a:ext cx="1600200" cy="600075"/>
            <a:chOff x="1928" y="978"/>
            <a:chExt cx="860" cy="422"/>
          </a:xfrm>
        </p:grpSpPr>
        <p:sp>
          <p:nvSpPr>
            <p:cNvPr id="469030" name="Rectangle 38">
              <a:extLst>
                <a:ext uri="{FF2B5EF4-FFF2-40B4-BE49-F238E27FC236}">
                  <a16:creationId xmlns:a16="http://schemas.microsoft.com/office/drawing/2014/main" id="{AE717C10-6DFA-40DE-8E13-12AB52A116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4" y="978"/>
              <a:ext cx="828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altLang="ru-RU" sz="2000">
                  <a:cs typeface="Times New Roman" panose="02020603050405020304" pitchFamily="18" charset="0"/>
                </a:rPr>
                <a:t>0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ctr" eaLnBrk="0" hangingPunct="0"/>
              <a:endParaRPr lang="ru-RU" altLang="ru-RU" sz="2000"/>
            </a:p>
          </p:txBody>
        </p:sp>
        <p:sp>
          <p:nvSpPr>
            <p:cNvPr id="469031" name="Rectangle 39">
              <a:extLst>
                <a:ext uri="{FF2B5EF4-FFF2-40B4-BE49-F238E27FC236}">
                  <a16:creationId xmlns:a16="http://schemas.microsoft.com/office/drawing/2014/main" id="{4BFE963C-36E7-4040-97D2-45F14CAF3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978"/>
              <a:ext cx="860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32" name="Group 40">
            <a:extLst>
              <a:ext uri="{FF2B5EF4-FFF2-40B4-BE49-F238E27FC236}">
                <a16:creationId xmlns:a16="http://schemas.microsoft.com/office/drawing/2014/main" id="{B7FFD3B1-F138-4396-B1BF-925B01632876}"/>
              </a:ext>
            </a:extLst>
          </p:cNvPr>
          <p:cNvGrpSpPr>
            <a:grpSpLocks/>
          </p:cNvGrpSpPr>
          <p:nvPr/>
        </p:nvGrpSpPr>
        <p:grpSpPr bwMode="auto">
          <a:xfrm>
            <a:off x="1767471" y="4215972"/>
            <a:ext cx="990600" cy="600075"/>
            <a:chOff x="0" y="1400"/>
            <a:chExt cx="532" cy="422"/>
          </a:xfrm>
        </p:grpSpPr>
        <p:sp>
          <p:nvSpPr>
            <p:cNvPr id="469033" name="Rectangle 41">
              <a:extLst>
                <a:ext uri="{FF2B5EF4-FFF2-40B4-BE49-F238E27FC236}">
                  <a16:creationId xmlns:a16="http://schemas.microsoft.com/office/drawing/2014/main" id="{134F038F-A30E-46A0-8B55-21449D09D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" y="1400"/>
              <a:ext cx="50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altLang="ru-RU" sz="2000">
                  <a:cs typeface="Times New Roman" panose="02020603050405020304" pitchFamily="18" charset="0"/>
                </a:rPr>
                <a:t>C</a:t>
              </a:r>
              <a:r>
                <a:rPr lang="en-US" altLang="ru-RU" sz="2000" baseline="-30000">
                  <a:cs typeface="Times New Roman" panose="02020603050405020304" pitchFamily="18" charset="0"/>
                </a:rPr>
                <a:t>2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ctr" eaLnBrk="0" hangingPunct="0"/>
              <a:endParaRPr lang="ru-RU" altLang="ru-RU" sz="2000"/>
            </a:p>
          </p:txBody>
        </p:sp>
        <p:sp>
          <p:nvSpPr>
            <p:cNvPr id="469034" name="Rectangle 42">
              <a:extLst>
                <a:ext uri="{FF2B5EF4-FFF2-40B4-BE49-F238E27FC236}">
                  <a16:creationId xmlns:a16="http://schemas.microsoft.com/office/drawing/2014/main" id="{AC2C3CBF-685D-40D8-9119-7506EBF11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400"/>
              <a:ext cx="532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35" name="Group 43">
            <a:extLst>
              <a:ext uri="{FF2B5EF4-FFF2-40B4-BE49-F238E27FC236}">
                <a16:creationId xmlns:a16="http://schemas.microsoft.com/office/drawing/2014/main" id="{B99C436C-DCD0-4FF2-BB25-125E360DF119}"/>
              </a:ext>
            </a:extLst>
          </p:cNvPr>
          <p:cNvGrpSpPr>
            <a:grpSpLocks/>
          </p:cNvGrpSpPr>
          <p:nvPr/>
        </p:nvGrpSpPr>
        <p:grpSpPr bwMode="auto">
          <a:xfrm>
            <a:off x="2758071" y="4215972"/>
            <a:ext cx="1331913" cy="600075"/>
            <a:chOff x="532" y="1400"/>
            <a:chExt cx="716" cy="422"/>
          </a:xfrm>
        </p:grpSpPr>
        <p:sp>
          <p:nvSpPr>
            <p:cNvPr id="469036" name="Rectangle 44">
              <a:extLst>
                <a:ext uri="{FF2B5EF4-FFF2-40B4-BE49-F238E27FC236}">
                  <a16:creationId xmlns:a16="http://schemas.microsoft.com/office/drawing/2014/main" id="{DB30B111-4FFE-4CB7-8F3A-6410EF25A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" y="1400"/>
              <a:ext cx="684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/>
              <a:r>
                <a:rPr lang="en-US" altLang="ru-RU" sz="180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</a:t>
              </a:r>
              <a:r>
                <a:rPr lang="en-US" altLang="ru-RU" sz="2000">
                  <a:cs typeface="Times New Roman" panose="02020603050405020304" pitchFamily="18" charset="0"/>
                </a:rPr>
                <a:t>0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just" eaLnBrk="0" hangingPunct="0"/>
              <a:endParaRPr lang="ru-RU" altLang="ru-RU" sz="2000"/>
            </a:p>
          </p:txBody>
        </p:sp>
        <p:sp>
          <p:nvSpPr>
            <p:cNvPr id="469037" name="Rectangle 45">
              <a:extLst>
                <a:ext uri="{FF2B5EF4-FFF2-40B4-BE49-F238E27FC236}">
                  <a16:creationId xmlns:a16="http://schemas.microsoft.com/office/drawing/2014/main" id="{84DF61FD-BDB9-4369-A09A-3D14EDABC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" y="1400"/>
              <a:ext cx="71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38" name="Group 46">
            <a:extLst>
              <a:ext uri="{FF2B5EF4-FFF2-40B4-BE49-F238E27FC236}">
                <a16:creationId xmlns:a16="http://schemas.microsoft.com/office/drawing/2014/main" id="{44EA3959-9065-4163-A03E-4ECDA3A658BE}"/>
              </a:ext>
            </a:extLst>
          </p:cNvPr>
          <p:cNvGrpSpPr>
            <a:grpSpLocks/>
          </p:cNvGrpSpPr>
          <p:nvPr/>
        </p:nvGrpSpPr>
        <p:grpSpPr bwMode="auto">
          <a:xfrm>
            <a:off x="4089984" y="4215972"/>
            <a:ext cx="1265237" cy="600075"/>
            <a:chOff x="1248" y="1400"/>
            <a:chExt cx="680" cy="422"/>
          </a:xfrm>
        </p:grpSpPr>
        <p:sp>
          <p:nvSpPr>
            <p:cNvPr id="469039" name="Rectangle 47">
              <a:extLst>
                <a:ext uri="{FF2B5EF4-FFF2-40B4-BE49-F238E27FC236}">
                  <a16:creationId xmlns:a16="http://schemas.microsoft.com/office/drawing/2014/main" id="{608222F8-DEDA-46FA-A661-BE52E9257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" y="1400"/>
              <a:ext cx="648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ru-RU" altLang="ru-RU" sz="2000" dirty="0">
                  <a:cs typeface="Times New Roman" panose="02020603050405020304" pitchFamily="18" charset="0"/>
                </a:rPr>
                <a:t>10</a:t>
              </a:r>
            </a:p>
            <a:p>
              <a:pPr algn="just" eaLnBrk="0" hangingPunct="0"/>
              <a:endParaRPr lang="ru-RU" altLang="ru-RU" sz="2000" dirty="0"/>
            </a:p>
          </p:txBody>
        </p:sp>
        <p:sp>
          <p:nvSpPr>
            <p:cNvPr id="469040" name="Rectangle 48">
              <a:extLst>
                <a:ext uri="{FF2B5EF4-FFF2-40B4-BE49-F238E27FC236}">
                  <a16:creationId xmlns:a16="http://schemas.microsoft.com/office/drawing/2014/main" id="{2F05342B-5DF0-4128-9610-E51CAA9E1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1400"/>
              <a:ext cx="680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41" name="Group 49">
            <a:extLst>
              <a:ext uri="{FF2B5EF4-FFF2-40B4-BE49-F238E27FC236}">
                <a16:creationId xmlns:a16="http://schemas.microsoft.com/office/drawing/2014/main" id="{684F60F7-C39D-419E-8C13-F17EC01384FF}"/>
              </a:ext>
            </a:extLst>
          </p:cNvPr>
          <p:cNvGrpSpPr>
            <a:grpSpLocks/>
          </p:cNvGrpSpPr>
          <p:nvPr/>
        </p:nvGrpSpPr>
        <p:grpSpPr bwMode="auto">
          <a:xfrm>
            <a:off x="5355221" y="4215972"/>
            <a:ext cx="1600200" cy="600075"/>
            <a:chOff x="1928" y="1400"/>
            <a:chExt cx="860" cy="422"/>
          </a:xfrm>
        </p:grpSpPr>
        <p:sp>
          <p:nvSpPr>
            <p:cNvPr id="469042" name="Rectangle 50">
              <a:extLst>
                <a:ext uri="{FF2B5EF4-FFF2-40B4-BE49-F238E27FC236}">
                  <a16:creationId xmlns:a16="http://schemas.microsoft.com/office/drawing/2014/main" id="{746A29FD-946B-4D7B-9078-ECA44CB56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4" y="1400"/>
              <a:ext cx="828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altLang="ru-RU" sz="2000">
                  <a:cs typeface="Times New Roman" panose="02020603050405020304" pitchFamily="18" charset="0"/>
                </a:rPr>
                <a:t>20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ctr" eaLnBrk="0" hangingPunct="0"/>
              <a:endParaRPr lang="ru-RU" altLang="ru-RU" sz="2000"/>
            </a:p>
          </p:txBody>
        </p:sp>
        <p:sp>
          <p:nvSpPr>
            <p:cNvPr id="469043" name="Rectangle 51">
              <a:extLst>
                <a:ext uri="{FF2B5EF4-FFF2-40B4-BE49-F238E27FC236}">
                  <a16:creationId xmlns:a16="http://schemas.microsoft.com/office/drawing/2014/main" id="{F151441C-B4EB-4690-B614-129A46FA9A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1400"/>
              <a:ext cx="860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76644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9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69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6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69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69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69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>
            <a:extLst>
              <a:ext uri="{FF2B5EF4-FFF2-40B4-BE49-F238E27FC236}">
                <a16:creationId xmlns:a16="http://schemas.microsoft.com/office/drawing/2014/main" id="{9755C38E-0B40-4650-9EE3-5F3BD70D76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Транспортная задача</a:t>
            </a:r>
          </a:p>
        </p:txBody>
      </p:sp>
      <p:sp>
        <p:nvSpPr>
          <p:cNvPr id="454659" name="Text Box 3">
            <a:extLst>
              <a:ext uri="{FF2B5EF4-FFF2-40B4-BE49-F238E27FC236}">
                <a16:creationId xmlns:a16="http://schemas.microsoft.com/office/drawing/2014/main" id="{2389D53C-7E00-4E24-8B40-26DBDC2B4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Пусть на три завода З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З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З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, требуется завезти сырье одинакового вида, которое хранится на двух складах С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С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Потребность в сырье каждого вида для данных заводов указана в таблице 1, а расстояние от склада до завода - в таблице 2. Требуется найти наиболее выгодный вариант перевозок, т. е. такой, при котором общее число тонно</a:t>
            </a:r>
            <a:r>
              <a:rPr lang="ru-RU" altLang="ru-RU" dirty="0"/>
              <a:t>-</a:t>
            </a:r>
            <a:r>
              <a:rPr lang="ru-RU" altLang="ru-RU" dirty="0">
                <a:cs typeface="Times New Roman" panose="02020603050405020304" pitchFamily="18" charset="0"/>
              </a:rPr>
              <a:t>километров наименьшее.</a:t>
            </a:r>
          </a:p>
          <a:p>
            <a:pPr algn="just">
              <a:spcBef>
                <a:spcPct val="50000"/>
              </a:spcBef>
            </a:pPr>
            <a:r>
              <a:rPr lang="en-US" altLang="ru-RU" dirty="0" err="1">
                <a:cs typeface="Times New Roman" panose="02020603050405020304" pitchFamily="18" charset="0"/>
              </a:rPr>
              <a:t>Таблица</a:t>
            </a:r>
            <a:r>
              <a:rPr lang="en-US" altLang="ru-RU" dirty="0">
                <a:cs typeface="Times New Roman" panose="02020603050405020304" pitchFamily="18" charset="0"/>
              </a:rPr>
              <a:t> 1</a:t>
            </a:r>
            <a:r>
              <a:rPr lang="ru-RU" altLang="ru-RU" dirty="0"/>
              <a:t>                                                  </a:t>
            </a:r>
            <a:r>
              <a:rPr lang="en-US" altLang="ru-RU" dirty="0" err="1">
                <a:cs typeface="Times New Roman" panose="02020603050405020304" pitchFamily="18" charset="0"/>
              </a:rPr>
              <a:t>Таблица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2</a:t>
            </a:r>
          </a:p>
        </p:txBody>
      </p:sp>
      <p:grpSp>
        <p:nvGrpSpPr>
          <p:cNvPr id="454699" name="Group 43">
            <a:extLst>
              <a:ext uri="{FF2B5EF4-FFF2-40B4-BE49-F238E27FC236}">
                <a16:creationId xmlns:a16="http://schemas.microsoft.com/office/drawing/2014/main" id="{FCFF6DD4-7251-480A-BF01-09B2ABF03321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352800"/>
            <a:ext cx="4198938" cy="2441575"/>
            <a:chOff x="-2" y="-2"/>
            <a:chExt cx="2645" cy="1538"/>
          </a:xfrm>
        </p:grpSpPr>
        <p:grpSp>
          <p:nvGrpSpPr>
            <p:cNvPr id="454697" name="Group 41">
              <a:extLst>
                <a:ext uri="{FF2B5EF4-FFF2-40B4-BE49-F238E27FC236}">
                  <a16:creationId xmlns:a16="http://schemas.microsoft.com/office/drawing/2014/main" id="{BD34BBDB-4558-41A4-A8EA-EC86FBBF96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2641" cy="1534"/>
              <a:chOff x="0" y="0"/>
              <a:chExt cx="2641" cy="1534"/>
            </a:xfrm>
          </p:grpSpPr>
          <p:grpSp>
            <p:nvGrpSpPr>
              <p:cNvPr id="454674" name="Group 18">
                <a:extLst>
                  <a:ext uri="{FF2B5EF4-FFF2-40B4-BE49-F238E27FC236}">
                    <a16:creationId xmlns:a16="http://schemas.microsoft.com/office/drawing/2014/main" id="{BAC6120E-B394-486F-BF68-244B575537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1249" cy="690"/>
                <a:chOff x="0" y="0"/>
                <a:chExt cx="1249" cy="690"/>
              </a:xfrm>
            </p:grpSpPr>
            <p:sp>
              <p:nvSpPr>
                <p:cNvPr id="454661" name="Rectangle 5">
                  <a:extLst>
                    <a:ext uri="{FF2B5EF4-FFF2-40B4-BE49-F238E27FC236}">
                      <a16:creationId xmlns:a16="http://schemas.microsoft.com/office/drawing/2014/main" id="{C3728B2D-3197-4892-8F13-C6D26CEB24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163" cy="6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>
                      <a:cs typeface="Times New Roman" panose="02020603050405020304" pitchFamily="18" charset="0"/>
                    </a:rPr>
                    <a:t>Наличие сырья (в т)</a:t>
                  </a:r>
                </a:p>
                <a:p>
                  <a:pPr algn="ctr" eaLnBrk="0" hangingPunct="0"/>
                  <a:r>
                    <a:rPr lang="ru-RU" altLang="ru-RU" sz="2000">
                      <a:cs typeface="Times New Roman" panose="02020603050405020304" pitchFamily="18" charset="0"/>
                    </a:rPr>
                    <a:t>на складе</a:t>
                  </a:r>
                </a:p>
                <a:p>
                  <a:pPr algn="ctr" eaLnBrk="0" hangingPunct="0"/>
                  <a:endParaRPr lang="ru-RU" altLang="ru-RU" sz="2000"/>
                </a:p>
              </p:txBody>
            </p:sp>
            <p:sp>
              <p:nvSpPr>
                <p:cNvPr id="454673" name="Rectangle 17">
                  <a:extLst>
                    <a:ext uri="{FF2B5EF4-FFF2-40B4-BE49-F238E27FC236}">
                      <a16:creationId xmlns:a16="http://schemas.microsoft.com/office/drawing/2014/main" id="{C3D29E9D-5776-49F3-9C24-ECF81ED68B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249" cy="69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76" name="Group 20">
                <a:extLst>
                  <a:ext uri="{FF2B5EF4-FFF2-40B4-BE49-F238E27FC236}">
                    <a16:creationId xmlns:a16="http://schemas.microsoft.com/office/drawing/2014/main" id="{34F89066-A576-496A-8D69-9491A2D61F2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9" y="0"/>
                <a:ext cx="1392" cy="690"/>
                <a:chOff x="1249" y="0"/>
                <a:chExt cx="1392" cy="690"/>
              </a:xfrm>
            </p:grpSpPr>
            <p:sp>
              <p:nvSpPr>
                <p:cNvPr id="454662" name="Rectangle 6">
                  <a:extLst>
                    <a:ext uri="{FF2B5EF4-FFF2-40B4-BE49-F238E27FC236}">
                      <a16:creationId xmlns:a16="http://schemas.microsoft.com/office/drawing/2014/main" id="{E263F863-4C09-46A8-896C-2E513CD406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92" y="0"/>
                  <a:ext cx="1306" cy="6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>
                      <a:cs typeface="Times New Roman" panose="02020603050405020304" pitchFamily="18" charset="0"/>
                    </a:rPr>
                    <a:t>Потребность в сырье</a:t>
                  </a:r>
                </a:p>
                <a:p>
                  <a:pPr algn="ctr" eaLnBrk="0" hangingPunct="0"/>
                  <a:r>
                    <a:rPr lang="ru-RU" altLang="ru-RU" sz="2000">
                      <a:cs typeface="Times New Roman" panose="02020603050405020304" pitchFamily="18" charset="0"/>
                    </a:rPr>
                    <a:t>(в т) на заводе</a:t>
                  </a:r>
                </a:p>
                <a:p>
                  <a:pPr algn="ctr" eaLnBrk="0" hangingPunct="0"/>
                  <a:endParaRPr lang="ru-RU" altLang="ru-RU" sz="2000"/>
                </a:p>
              </p:txBody>
            </p:sp>
            <p:sp>
              <p:nvSpPr>
                <p:cNvPr id="454675" name="Rectangle 19">
                  <a:extLst>
                    <a:ext uri="{FF2B5EF4-FFF2-40B4-BE49-F238E27FC236}">
                      <a16:creationId xmlns:a16="http://schemas.microsoft.com/office/drawing/2014/main" id="{DFD4B6E4-711E-4FCD-AEF5-E7BB41981A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9" y="0"/>
                  <a:ext cx="1392" cy="69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78" name="Group 22">
                <a:extLst>
                  <a:ext uri="{FF2B5EF4-FFF2-40B4-BE49-F238E27FC236}">
                    <a16:creationId xmlns:a16="http://schemas.microsoft.com/office/drawing/2014/main" id="{E1AFA6B6-78B1-4DC5-9BC5-B0A7B3CE505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690"/>
                <a:ext cx="573" cy="422"/>
                <a:chOff x="0" y="690"/>
                <a:chExt cx="573" cy="422"/>
              </a:xfrm>
            </p:grpSpPr>
            <p:sp>
              <p:nvSpPr>
                <p:cNvPr id="454663" name="Rectangle 7">
                  <a:extLst>
                    <a:ext uri="{FF2B5EF4-FFF2-40B4-BE49-F238E27FC236}">
                      <a16:creationId xmlns:a16="http://schemas.microsoft.com/office/drawing/2014/main" id="{AE1F6306-3D1F-45F4-BD1E-CFDCE795A2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690"/>
                  <a:ext cx="487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>
                      <a:cs typeface="Times New Roman" panose="02020603050405020304" pitchFamily="18" charset="0"/>
                    </a:rPr>
                    <a:t>С</a:t>
                  </a:r>
                  <a:r>
                    <a:rPr lang="ru-RU" altLang="ru-RU" sz="2000" baseline="-30000">
                      <a:cs typeface="Times New Roman" panose="02020603050405020304" pitchFamily="18" charset="0"/>
                    </a:rPr>
                    <a:t>1</a:t>
                  </a:r>
                  <a:endParaRPr lang="ru-RU" altLang="ru-RU" sz="2000">
                    <a:cs typeface="Times New Roman" panose="02020603050405020304" pitchFamily="18" charset="0"/>
                  </a:endParaRPr>
                </a:p>
                <a:p>
                  <a:pPr algn="ctr" eaLnBrk="0" hangingPunct="0"/>
                  <a:endParaRPr lang="ru-RU" altLang="ru-RU" sz="2000"/>
                </a:p>
              </p:txBody>
            </p:sp>
            <p:sp>
              <p:nvSpPr>
                <p:cNvPr id="454677" name="Rectangle 21">
                  <a:extLst>
                    <a:ext uri="{FF2B5EF4-FFF2-40B4-BE49-F238E27FC236}">
                      <a16:creationId xmlns:a16="http://schemas.microsoft.com/office/drawing/2014/main" id="{4E8EAB10-12DA-4747-A2C8-8D1D15891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690"/>
                  <a:ext cx="573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80" name="Group 24">
                <a:extLst>
                  <a:ext uri="{FF2B5EF4-FFF2-40B4-BE49-F238E27FC236}">
                    <a16:creationId xmlns:a16="http://schemas.microsoft.com/office/drawing/2014/main" id="{09DD1D98-2B05-49CD-80CC-DC5B6FCF610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73" y="690"/>
                <a:ext cx="676" cy="422"/>
                <a:chOff x="573" y="690"/>
                <a:chExt cx="676" cy="422"/>
              </a:xfrm>
            </p:grpSpPr>
            <p:sp>
              <p:nvSpPr>
                <p:cNvPr id="454664" name="Rectangle 8">
                  <a:extLst>
                    <a:ext uri="{FF2B5EF4-FFF2-40B4-BE49-F238E27FC236}">
                      <a16:creationId xmlns:a16="http://schemas.microsoft.com/office/drawing/2014/main" id="{1F53EF36-A4F2-4713-9DA7-9B694A4039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690"/>
                  <a:ext cx="59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>
                      <a:cs typeface="Times New Roman" panose="02020603050405020304" pitchFamily="18" charset="0"/>
                    </a:rPr>
                    <a:t>С</a:t>
                  </a:r>
                  <a:r>
                    <a:rPr lang="ru-RU" altLang="ru-RU" sz="2000" baseline="-30000">
                      <a:cs typeface="Times New Roman" panose="02020603050405020304" pitchFamily="18" charset="0"/>
                    </a:rPr>
                    <a:t>2</a:t>
                  </a:r>
                  <a:endParaRPr lang="ru-RU" altLang="ru-RU" sz="2000">
                    <a:cs typeface="Times New Roman" panose="02020603050405020304" pitchFamily="18" charset="0"/>
                  </a:endParaRPr>
                </a:p>
                <a:p>
                  <a:pPr algn="ctr" eaLnBrk="0" hangingPunct="0"/>
                  <a:endParaRPr lang="ru-RU" altLang="ru-RU" sz="2000"/>
                </a:p>
              </p:txBody>
            </p:sp>
            <p:sp>
              <p:nvSpPr>
                <p:cNvPr id="454679" name="Rectangle 23">
                  <a:extLst>
                    <a:ext uri="{FF2B5EF4-FFF2-40B4-BE49-F238E27FC236}">
                      <a16:creationId xmlns:a16="http://schemas.microsoft.com/office/drawing/2014/main" id="{2A524F1F-0527-4BEC-841A-F0434B907A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3" y="690"/>
                  <a:ext cx="67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82" name="Group 26">
                <a:extLst>
                  <a:ext uri="{FF2B5EF4-FFF2-40B4-BE49-F238E27FC236}">
                    <a16:creationId xmlns:a16="http://schemas.microsoft.com/office/drawing/2014/main" id="{335057D6-E066-4570-B352-D54B8FE2ECF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9" y="690"/>
                <a:ext cx="446" cy="422"/>
                <a:chOff x="1249" y="690"/>
                <a:chExt cx="446" cy="422"/>
              </a:xfrm>
            </p:grpSpPr>
            <p:sp>
              <p:nvSpPr>
                <p:cNvPr id="454665" name="Rectangle 9">
                  <a:extLst>
                    <a:ext uri="{FF2B5EF4-FFF2-40B4-BE49-F238E27FC236}">
                      <a16:creationId xmlns:a16="http://schemas.microsoft.com/office/drawing/2014/main" id="{18BA450A-060A-41E7-ACAA-7983D00F6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92" y="690"/>
                  <a:ext cx="36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>
                      <a:cs typeface="Times New Roman" panose="02020603050405020304" pitchFamily="18" charset="0"/>
                    </a:rPr>
                    <a:t>З</a:t>
                  </a:r>
                  <a:r>
                    <a:rPr lang="ru-RU" altLang="ru-RU" sz="2000" baseline="-30000">
                      <a:cs typeface="Times New Roman" panose="02020603050405020304" pitchFamily="18" charset="0"/>
                    </a:rPr>
                    <a:t>1</a:t>
                  </a:r>
                  <a:endParaRPr lang="ru-RU" altLang="ru-RU" sz="2000">
                    <a:cs typeface="Times New Roman" panose="02020603050405020304" pitchFamily="18" charset="0"/>
                  </a:endParaRPr>
                </a:p>
                <a:p>
                  <a:pPr algn="ctr" eaLnBrk="0" hangingPunct="0"/>
                  <a:endParaRPr lang="ru-RU" altLang="ru-RU" sz="2000"/>
                </a:p>
              </p:txBody>
            </p:sp>
            <p:sp>
              <p:nvSpPr>
                <p:cNvPr id="454681" name="Rectangle 25">
                  <a:extLst>
                    <a:ext uri="{FF2B5EF4-FFF2-40B4-BE49-F238E27FC236}">
                      <a16:creationId xmlns:a16="http://schemas.microsoft.com/office/drawing/2014/main" id="{0CCBC48F-989F-4B52-9103-3371CE61ED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9" y="690"/>
                  <a:ext cx="44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84" name="Group 28">
                <a:extLst>
                  <a:ext uri="{FF2B5EF4-FFF2-40B4-BE49-F238E27FC236}">
                    <a16:creationId xmlns:a16="http://schemas.microsoft.com/office/drawing/2014/main" id="{A2A338AB-5FAC-4A05-A35F-B8D96C1E238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95" y="690"/>
                <a:ext cx="460" cy="422"/>
                <a:chOff x="1695" y="690"/>
                <a:chExt cx="460" cy="422"/>
              </a:xfrm>
            </p:grpSpPr>
            <p:sp>
              <p:nvSpPr>
                <p:cNvPr id="454666" name="Rectangle 10">
                  <a:extLst>
                    <a:ext uri="{FF2B5EF4-FFF2-40B4-BE49-F238E27FC236}">
                      <a16:creationId xmlns:a16="http://schemas.microsoft.com/office/drawing/2014/main" id="{3858E4BA-9A29-4FF8-8D45-CAD680F682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38" y="690"/>
                  <a:ext cx="37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>
                      <a:cs typeface="Times New Roman" panose="02020603050405020304" pitchFamily="18" charset="0"/>
                    </a:rPr>
                    <a:t>З</a:t>
                  </a:r>
                  <a:r>
                    <a:rPr lang="ru-RU" altLang="ru-RU" sz="2000" baseline="-30000">
                      <a:cs typeface="Times New Roman" panose="02020603050405020304" pitchFamily="18" charset="0"/>
                    </a:rPr>
                    <a:t>2</a:t>
                  </a:r>
                  <a:endParaRPr lang="ru-RU" altLang="ru-RU" sz="2000">
                    <a:cs typeface="Times New Roman" panose="02020603050405020304" pitchFamily="18" charset="0"/>
                  </a:endParaRPr>
                </a:p>
                <a:p>
                  <a:pPr algn="ctr" eaLnBrk="0" hangingPunct="0"/>
                  <a:endParaRPr lang="ru-RU" altLang="ru-RU" sz="2000"/>
                </a:p>
              </p:txBody>
            </p:sp>
            <p:sp>
              <p:nvSpPr>
                <p:cNvPr id="454683" name="Rectangle 27">
                  <a:extLst>
                    <a:ext uri="{FF2B5EF4-FFF2-40B4-BE49-F238E27FC236}">
                      <a16:creationId xmlns:a16="http://schemas.microsoft.com/office/drawing/2014/main" id="{8A406C47-DECE-4670-91ED-479E746667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95" y="690"/>
                  <a:ext cx="46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86" name="Group 30">
                <a:extLst>
                  <a:ext uri="{FF2B5EF4-FFF2-40B4-BE49-F238E27FC236}">
                    <a16:creationId xmlns:a16="http://schemas.microsoft.com/office/drawing/2014/main" id="{13F14B7E-3FD2-4C73-A8EE-98DEFDC1A8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55" y="690"/>
                <a:ext cx="486" cy="422"/>
                <a:chOff x="2155" y="690"/>
                <a:chExt cx="486" cy="422"/>
              </a:xfrm>
            </p:grpSpPr>
            <p:sp>
              <p:nvSpPr>
                <p:cNvPr id="454667" name="Rectangle 11">
                  <a:extLst>
                    <a:ext uri="{FF2B5EF4-FFF2-40B4-BE49-F238E27FC236}">
                      <a16:creationId xmlns:a16="http://schemas.microsoft.com/office/drawing/2014/main" id="{8501C78D-8D0B-4F18-AFC6-C231FE6490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98" y="690"/>
                  <a:ext cx="40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>
                      <a:cs typeface="Times New Roman" panose="02020603050405020304" pitchFamily="18" charset="0"/>
                    </a:rPr>
                    <a:t>З</a:t>
                  </a:r>
                  <a:r>
                    <a:rPr lang="ru-RU" altLang="ru-RU" sz="2000" baseline="-30000">
                      <a:cs typeface="Times New Roman" panose="02020603050405020304" pitchFamily="18" charset="0"/>
                    </a:rPr>
                    <a:t>3</a:t>
                  </a:r>
                  <a:endParaRPr lang="ru-RU" altLang="ru-RU" sz="2000">
                    <a:cs typeface="Times New Roman" panose="02020603050405020304" pitchFamily="18" charset="0"/>
                  </a:endParaRPr>
                </a:p>
                <a:p>
                  <a:pPr algn="ctr" eaLnBrk="0" hangingPunct="0"/>
                  <a:endParaRPr lang="ru-RU" altLang="ru-RU" sz="2000"/>
                </a:p>
              </p:txBody>
            </p:sp>
            <p:sp>
              <p:nvSpPr>
                <p:cNvPr id="454685" name="Rectangle 29">
                  <a:extLst>
                    <a:ext uri="{FF2B5EF4-FFF2-40B4-BE49-F238E27FC236}">
                      <a16:creationId xmlns:a16="http://schemas.microsoft.com/office/drawing/2014/main" id="{4720545D-66F1-4EFD-AD95-8A4465E012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55" y="690"/>
                  <a:ext cx="48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88" name="Group 32">
                <a:extLst>
                  <a:ext uri="{FF2B5EF4-FFF2-40B4-BE49-F238E27FC236}">
                    <a16:creationId xmlns:a16="http://schemas.microsoft.com/office/drawing/2014/main" id="{BB679472-07A9-4E81-86E9-B28F884136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112"/>
                <a:ext cx="573" cy="422"/>
                <a:chOff x="0" y="1112"/>
                <a:chExt cx="573" cy="422"/>
              </a:xfrm>
            </p:grpSpPr>
            <p:sp>
              <p:nvSpPr>
                <p:cNvPr id="454668" name="Rectangle 12">
                  <a:extLst>
                    <a:ext uri="{FF2B5EF4-FFF2-40B4-BE49-F238E27FC236}">
                      <a16:creationId xmlns:a16="http://schemas.microsoft.com/office/drawing/2014/main" id="{7DBEF426-4C9F-4E86-BAFF-F23C0E44CA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112"/>
                  <a:ext cx="487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>
                      <a:cs typeface="Times New Roman" panose="02020603050405020304" pitchFamily="18" charset="0"/>
                    </a:rPr>
                    <a:t>20</a:t>
                  </a:r>
                </a:p>
                <a:p>
                  <a:pPr algn="ctr" eaLnBrk="0" hangingPunct="0"/>
                  <a:endParaRPr lang="ru-RU" altLang="ru-RU" sz="2000"/>
                </a:p>
              </p:txBody>
            </p:sp>
            <p:sp>
              <p:nvSpPr>
                <p:cNvPr id="454687" name="Rectangle 31">
                  <a:extLst>
                    <a:ext uri="{FF2B5EF4-FFF2-40B4-BE49-F238E27FC236}">
                      <a16:creationId xmlns:a16="http://schemas.microsoft.com/office/drawing/2014/main" id="{3C9F3C97-EF71-42A8-AAAD-95D000584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112"/>
                  <a:ext cx="573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90" name="Group 34">
                <a:extLst>
                  <a:ext uri="{FF2B5EF4-FFF2-40B4-BE49-F238E27FC236}">
                    <a16:creationId xmlns:a16="http://schemas.microsoft.com/office/drawing/2014/main" id="{5CF26EF6-9153-477D-B93E-AB92DF739FD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73" y="1112"/>
                <a:ext cx="676" cy="422"/>
                <a:chOff x="573" y="1112"/>
                <a:chExt cx="676" cy="422"/>
              </a:xfrm>
            </p:grpSpPr>
            <p:sp>
              <p:nvSpPr>
                <p:cNvPr id="454669" name="Rectangle 13">
                  <a:extLst>
                    <a:ext uri="{FF2B5EF4-FFF2-40B4-BE49-F238E27FC236}">
                      <a16:creationId xmlns:a16="http://schemas.microsoft.com/office/drawing/2014/main" id="{304E0825-9722-4C91-B0BC-0EE2B71F69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1112"/>
                  <a:ext cx="59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>
                      <a:cs typeface="Times New Roman" panose="02020603050405020304" pitchFamily="18" charset="0"/>
                    </a:rPr>
                    <a:t>25</a:t>
                  </a:r>
                </a:p>
                <a:p>
                  <a:pPr algn="ctr" eaLnBrk="0" hangingPunct="0"/>
                  <a:endParaRPr lang="ru-RU" altLang="ru-RU" sz="2000"/>
                </a:p>
              </p:txBody>
            </p:sp>
            <p:sp>
              <p:nvSpPr>
                <p:cNvPr id="454689" name="Rectangle 33">
                  <a:extLst>
                    <a:ext uri="{FF2B5EF4-FFF2-40B4-BE49-F238E27FC236}">
                      <a16:creationId xmlns:a16="http://schemas.microsoft.com/office/drawing/2014/main" id="{5B1A70E0-AD0D-4B85-ADE7-D502541AF2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3" y="1112"/>
                  <a:ext cx="67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92" name="Group 36">
                <a:extLst>
                  <a:ext uri="{FF2B5EF4-FFF2-40B4-BE49-F238E27FC236}">
                    <a16:creationId xmlns:a16="http://schemas.microsoft.com/office/drawing/2014/main" id="{33BB692B-20FC-4978-A193-010DD0139D6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9" y="1112"/>
                <a:ext cx="446" cy="422"/>
                <a:chOff x="1249" y="1112"/>
                <a:chExt cx="446" cy="422"/>
              </a:xfrm>
            </p:grpSpPr>
            <p:sp>
              <p:nvSpPr>
                <p:cNvPr id="454670" name="Rectangle 14">
                  <a:extLst>
                    <a:ext uri="{FF2B5EF4-FFF2-40B4-BE49-F238E27FC236}">
                      <a16:creationId xmlns:a16="http://schemas.microsoft.com/office/drawing/2014/main" id="{1CBE9FC4-69CC-4AB2-9DE4-CA61F556CB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92" y="1112"/>
                  <a:ext cx="36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>
                      <a:cs typeface="Times New Roman" panose="02020603050405020304" pitchFamily="18" charset="0"/>
                    </a:rPr>
                    <a:t>10</a:t>
                  </a:r>
                </a:p>
                <a:p>
                  <a:pPr algn="ctr" eaLnBrk="0" hangingPunct="0"/>
                  <a:endParaRPr lang="ru-RU" altLang="ru-RU" sz="2000"/>
                </a:p>
              </p:txBody>
            </p:sp>
            <p:sp>
              <p:nvSpPr>
                <p:cNvPr id="454691" name="Rectangle 35">
                  <a:extLst>
                    <a:ext uri="{FF2B5EF4-FFF2-40B4-BE49-F238E27FC236}">
                      <a16:creationId xmlns:a16="http://schemas.microsoft.com/office/drawing/2014/main" id="{075D12AC-D076-4543-8AC6-6E3211FE7D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9" y="1112"/>
                  <a:ext cx="44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94" name="Group 38">
                <a:extLst>
                  <a:ext uri="{FF2B5EF4-FFF2-40B4-BE49-F238E27FC236}">
                    <a16:creationId xmlns:a16="http://schemas.microsoft.com/office/drawing/2014/main" id="{B1DA82B1-65DF-412D-AE37-B284547306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95" y="1112"/>
                <a:ext cx="460" cy="422"/>
                <a:chOff x="1695" y="1112"/>
                <a:chExt cx="460" cy="422"/>
              </a:xfrm>
            </p:grpSpPr>
            <p:sp>
              <p:nvSpPr>
                <p:cNvPr id="454671" name="Rectangle 15">
                  <a:extLst>
                    <a:ext uri="{FF2B5EF4-FFF2-40B4-BE49-F238E27FC236}">
                      <a16:creationId xmlns:a16="http://schemas.microsoft.com/office/drawing/2014/main" id="{38776A9E-DD08-4243-B957-440D6BA710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38" y="1112"/>
                  <a:ext cx="37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>
                      <a:cs typeface="Times New Roman" panose="02020603050405020304" pitchFamily="18" charset="0"/>
                    </a:rPr>
                    <a:t>15</a:t>
                  </a:r>
                </a:p>
                <a:p>
                  <a:pPr algn="ctr" eaLnBrk="0" hangingPunct="0"/>
                  <a:endParaRPr lang="ru-RU" altLang="ru-RU" sz="2000"/>
                </a:p>
              </p:txBody>
            </p:sp>
            <p:sp>
              <p:nvSpPr>
                <p:cNvPr id="454693" name="Rectangle 37">
                  <a:extLst>
                    <a:ext uri="{FF2B5EF4-FFF2-40B4-BE49-F238E27FC236}">
                      <a16:creationId xmlns:a16="http://schemas.microsoft.com/office/drawing/2014/main" id="{FE092C79-38DD-4515-BF96-9FAA85922C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95" y="1112"/>
                  <a:ext cx="46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696" name="Group 40">
                <a:extLst>
                  <a:ext uri="{FF2B5EF4-FFF2-40B4-BE49-F238E27FC236}">
                    <a16:creationId xmlns:a16="http://schemas.microsoft.com/office/drawing/2014/main" id="{FDD2CACF-6836-443B-93BB-752ED252A2E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55" y="1112"/>
                <a:ext cx="486" cy="422"/>
                <a:chOff x="2155" y="1112"/>
                <a:chExt cx="486" cy="422"/>
              </a:xfrm>
            </p:grpSpPr>
            <p:sp>
              <p:nvSpPr>
                <p:cNvPr id="454672" name="Rectangle 16">
                  <a:extLst>
                    <a:ext uri="{FF2B5EF4-FFF2-40B4-BE49-F238E27FC236}">
                      <a16:creationId xmlns:a16="http://schemas.microsoft.com/office/drawing/2014/main" id="{999E2544-312F-42D7-8DA2-D00234826B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98" y="1112"/>
                  <a:ext cx="40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ru-RU" altLang="ru-RU" sz="2000">
                      <a:cs typeface="Times New Roman" panose="02020603050405020304" pitchFamily="18" charset="0"/>
                    </a:rPr>
                    <a:t>20</a:t>
                  </a:r>
                </a:p>
                <a:p>
                  <a:pPr algn="ctr" eaLnBrk="0" hangingPunct="0"/>
                  <a:endParaRPr lang="ru-RU" altLang="ru-RU" sz="2000"/>
                </a:p>
              </p:txBody>
            </p:sp>
            <p:sp>
              <p:nvSpPr>
                <p:cNvPr id="454695" name="Rectangle 39">
                  <a:extLst>
                    <a:ext uri="{FF2B5EF4-FFF2-40B4-BE49-F238E27FC236}">
                      <a16:creationId xmlns:a16="http://schemas.microsoft.com/office/drawing/2014/main" id="{48116524-BB32-4DCF-AFD9-DEF5EE203C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55" y="1112"/>
                  <a:ext cx="48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454698" name="Rectangle 42">
              <a:extLst>
                <a:ext uri="{FF2B5EF4-FFF2-40B4-BE49-F238E27FC236}">
                  <a16:creationId xmlns:a16="http://schemas.microsoft.com/office/drawing/2014/main" id="{99334A76-5902-4988-AB3C-3A32D4902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" y="-2"/>
              <a:ext cx="2645" cy="1538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4784" name="Group 128">
            <a:extLst>
              <a:ext uri="{FF2B5EF4-FFF2-40B4-BE49-F238E27FC236}">
                <a16:creationId xmlns:a16="http://schemas.microsoft.com/office/drawing/2014/main" id="{7A47B1FA-E524-49C6-9108-6733843417FA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3352800"/>
            <a:ext cx="4648200" cy="2438400"/>
            <a:chOff x="-2" y="-2"/>
            <a:chExt cx="3024" cy="1663"/>
          </a:xfrm>
        </p:grpSpPr>
        <p:grpSp>
          <p:nvGrpSpPr>
            <p:cNvPr id="454782" name="Group 126">
              <a:extLst>
                <a:ext uri="{FF2B5EF4-FFF2-40B4-BE49-F238E27FC236}">
                  <a16:creationId xmlns:a16="http://schemas.microsoft.com/office/drawing/2014/main" id="{21B408B9-4D38-4291-8E4B-21F7473BBA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3020" cy="1659"/>
              <a:chOff x="0" y="0"/>
              <a:chExt cx="3020" cy="1659"/>
            </a:xfrm>
          </p:grpSpPr>
          <p:grpSp>
            <p:nvGrpSpPr>
              <p:cNvPr id="454757" name="Group 101">
                <a:extLst>
                  <a:ext uri="{FF2B5EF4-FFF2-40B4-BE49-F238E27FC236}">
                    <a16:creationId xmlns:a16="http://schemas.microsoft.com/office/drawing/2014/main" id="{16F3676E-0323-448C-BDC9-1DB614D841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664" cy="815"/>
                <a:chOff x="0" y="0"/>
                <a:chExt cx="664" cy="815"/>
              </a:xfrm>
            </p:grpSpPr>
            <p:sp>
              <p:nvSpPr>
                <p:cNvPr id="454743" name="Rectangle 87">
                  <a:extLst>
                    <a:ext uri="{FF2B5EF4-FFF2-40B4-BE49-F238E27FC236}">
                      <a16:creationId xmlns:a16="http://schemas.microsoft.com/office/drawing/2014/main" id="{562DA41E-8641-4D97-8907-8174F18F25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578" cy="81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-68241" rIns="-50784" bIns="0"/>
                <a:lstStyle/>
                <a:p>
                  <a:r>
                    <a:rPr lang="ru-RU" altLang="ru-RU" sz="2000" b="1">
                      <a:solidFill>
                        <a:schemeClr val="accent1"/>
                      </a:solidFill>
                      <a:cs typeface="Times New Roman" panose="02020603050405020304" pitchFamily="18" charset="0"/>
                    </a:rPr>
                    <a:t>  </a:t>
                  </a:r>
                  <a:r>
                    <a:rPr lang="en-US" altLang="ru-RU" sz="2000">
                      <a:cs typeface="Times New Roman" panose="02020603050405020304" pitchFamily="18" charset="0"/>
                    </a:rPr>
                    <a:t>Склад</a:t>
                  </a:r>
                  <a:endParaRPr lang="en-US" altLang="ru-RU" sz="2000" b="1"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en-US" altLang="ru-RU" sz="2000"/>
                </a:p>
              </p:txBody>
            </p:sp>
            <p:sp>
              <p:nvSpPr>
                <p:cNvPr id="454756" name="Rectangle 100">
                  <a:extLst>
                    <a:ext uri="{FF2B5EF4-FFF2-40B4-BE49-F238E27FC236}">
                      <a16:creationId xmlns:a16="http://schemas.microsoft.com/office/drawing/2014/main" id="{3DDA0352-679C-4799-97A9-C01984CDAF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664" cy="81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59" name="Group 103">
                <a:extLst>
                  <a:ext uri="{FF2B5EF4-FFF2-40B4-BE49-F238E27FC236}">
                    <a16:creationId xmlns:a16="http://schemas.microsoft.com/office/drawing/2014/main" id="{25C78EBE-7F82-4617-ADD1-A87E97BCA78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4" y="0"/>
                <a:ext cx="2356" cy="393"/>
                <a:chOff x="664" y="0"/>
                <a:chExt cx="2356" cy="393"/>
              </a:xfrm>
            </p:grpSpPr>
            <p:sp>
              <p:nvSpPr>
                <p:cNvPr id="454744" name="Rectangle 88">
                  <a:extLst>
                    <a:ext uri="{FF2B5EF4-FFF2-40B4-BE49-F238E27FC236}">
                      <a16:creationId xmlns:a16="http://schemas.microsoft.com/office/drawing/2014/main" id="{44E1A2BA-7EA7-4BF0-AE5A-3D949279CF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07" y="0"/>
                  <a:ext cx="2270" cy="3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349140" rIns="111090" bIns="0"/>
                <a:lstStyle/>
                <a:p>
                  <a:pPr algn="ctr"/>
                  <a:r>
                    <a:rPr lang="ru-RU" altLang="ru-RU" sz="2000">
                      <a:cs typeface="Times New Roman" panose="02020603050405020304" pitchFamily="18" charset="0"/>
                    </a:rPr>
                    <a:t>Расстояние (в км) от склада до завода</a:t>
                  </a:r>
                  <a:endParaRPr lang="en-US" altLang="ru-RU" sz="2000" b="1"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en-US" altLang="ru-RU" sz="2000"/>
                </a:p>
              </p:txBody>
            </p:sp>
            <p:sp>
              <p:nvSpPr>
                <p:cNvPr id="454758" name="Rectangle 102">
                  <a:extLst>
                    <a:ext uri="{FF2B5EF4-FFF2-40B4-BE49-F238E27FC236}">
                      <a16:creationId xmlns:a16="http://schemas.microsoft.com/office/drawing/2014/main" id="{BF73F69F-6528-4C49-AFA9-5B6F9C7D7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64" y="0"/>
                  <a:ext cx="2356" cy="39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61" name="Group 105">
                <a:extLst>
                  <a:ext uri="{FF2B5EF4-FFF2-40B4-BE49-F238E27FC236}">
                    <a16:creationId xmlns:a16="http://schemas.microsoft.com/office/drawing/2014/main" id="{7CF8C0E1-B1D7-48F1-ACB8-E6607E719F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4" y="393"/>
                <a:ext cx="710" cy="422"/>
                <a:chOff x="664" y="393"/>
                <a:chExt cx="710" cy="422"/>
              </a:xfrm>
            </p:grpSpPr>
            <p:sp>
              <p:nvSpPr>
                <p:cNvPr id="454745" name="Rectangle 89">
                  <a:extLst>
                    <a:ext uri="{FF2B5EF4-FFF2-40B4-BE49-F238E27FC236}">
                      <a16:creationId xmlns:a16="http://schemas.microsoft.com/office/drawing/2014/main" id="{FAC640B3-CE68-466E-B8EB-51FD472C5B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07" y="393"/>
                  <a:ext cx="62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>
                      <a:solidFill>
                        <a:schemeClr val="accent1"/>
                      </a:solidFill>
                    </a:rPr>
                    <a:t>     </a:t>
                  </a:r>
                  <a:r>
                    <a:rPr lang="ru-RU" altLang="ru-RU" sz="2000">
                      <a:cs typeface="Times New Roman" panose="02020603050405020304" pitchFamily="18" charset="0"/>
                    </a:rPr>
                    <a:t>З</a:t>
                  </a:r>
                  <a:r>
                    <a:rPr lang="ru-RU" altLang="ru-RU" sz="2000" baseline="-30000">
                      <a:cs typeface="Times New Roman" panose="02020603050405020304" pitchFamily="18" charset="0"/>
                    </a:rPr>
                    <a:t>1</a:t>
                  </a:r>
                  <a:endParaRPr lang="ru-RU" altLang="ru-RU" sz="2000"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ru-RU" altLang="ru-RU" sz="2000"/>
                </a:p>
              </p:txBody>
            </p:sp>
            <p:sp>
              <p:nvSpPr>
                <p:cNvPr id="454760" name="Rectangle 104">
                  <a:extLst>
                    <a:ext uri="{FF2B5EF4-FFF2-40B4-BE49-F238E27FC236}">
                      <a16:creationId xmlns:a16="http://schemas.microsoft.com/office/drawing/2014/main" id="{BFBCB17A-6027-4B85-9C03-8EFD3279C1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64" y="393"/>
                  <a:ext cx="71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63" name="Group 107">
                <a:extLst>
                  <a:ext uri="{FF2B5EF4-FFF2-40B4-BE49-F238E27FC236}">
                    <a16:creationId xmlns:a16="http://schemas.microsoft.com/office/drawing/2014/main" id="{166CAB91-504E-45CE-9081-C2BE3D3E1CD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74" y="393"/>
                <a:ext cx="806" cy="422"/>
                <a:chOff x="1374" y="393"/>
                <a:chExt cx="806" cy="422"/>
              </a:xfrm>
            </p:grpSpPr>
            <p:sp>
              <p:nvSpPr>
                <p:cNvPr id="454746" name="Rectangle 90">
                  <a:extLst>
                    <a:ext uri="{FF2B5EF4-FFF2-40B4-BE49-F238E27FC236}">
                      <a16:creationId xmlns:a16="http://schemas.microsoft.com/office/drawing/2014/main" id="{2193F9F4-73A4-40B4-860A-636B748A64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17" y="393"/>
                  <a:ext cx="72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>
                      <a:solidFill>
                        <a:schemeClr val="accent1"/>
                      </a:solidFill>
                    </a:rPr>
                    <a:t>     </a:t>
                  </a:r>
                  <a:r>
                    <a:rPr lang="ru-RU" altLang="ru-RU" sz="2000">
                      <a:cs typeface="Times New Roman" panose="02020603050405020304" pitchFamily="18" charset="0"/>
                    </a:rPr>
                    <a:t>З</a:t>
                  </a:r>
                  <a:r>
                    <a:rPr lang="ru-RU" altLang="ru-RU" sz="2000" baseline="-30000">
                      <a:cs typeface="Times New Roman" panose="02020603050405020304" pitchFamily="18" charset="0"/>
                    </a:rPr>
                    <a:t>2</a:t>
                  </a:r>
                  <a:endParaRPr lang="ru-RU" altLang="ru-RU" sz="2000"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ru-RU" altLang="ru-RU" sz="2000"/>
                </a:p>
              </p:txBody>
            </p:sp>
            <p:sp>
              <p:nvSpPr>
                <p:cNvPr id="454762" name="Rectangle 106">
                  <a:extLst>
                    <a:ext uri="{FF2B5EF4-FFF2-40B4-BE49-F238E27FC236}">
                      <a16:creationId xmlns:a16="http://schemas.microsoft.com/office/drawing/2014/main" id="{C7EA397F-7A5D-4FF6-B335-D28A9DB392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74" y="393"/>
                  <a:ext cx="80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65" name="Group 109">
                <a:extLst>
                  <a:ext uri="{FF2B5EF4-FFF2-40B4-BE49-F238E27FC236}">
                    <a16:creationId xmlns:a16="http://schemas.microsoft.com/office/drawing/2014/main" id="{E7FFF4FA-5881-4908-9ED8-13FB2F68F1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80" y="393"/>
                <a:ext cx="840" cy="422"/>
                <a:chOff x="2180" y="393"/>
                <a:chExt cx="840" cy="422"/>
              </a:xfrm>
            </p:grpSpPr>
            <p:sp>
              <p:nvSpPr>
                <p:cNvPr id="454747" name="Rectangle 91">
                  <a:extLst>
                    <a:ext uri="{FF2B5EF4-FFF2-40B4-BE49-F238E27FC236}">
                      <a16:creationId xmlns:a16="http://schemas.microsoft.com/office/drawing/2014/main" id="{CC9438BB-DB11-4179-9C11-B6A2E47B65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23" y="393"/>
                  <a:ext cx="75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>
                      <a:solidFill>
                        <a:schemeClr val="accent1"/>
                      </a:solidFill>
                    </a:rPr>
                    <a:t>     </a:t>
                  </a:r>
                  <a:r>
                    <a:rPr lang="ru-RU" altLang="ru-RU" sz="2000">
                      <a:cs typeface="Times New Roman" panose="02020603050405020304" pitchFamily="18" charset="0"/>
                    </a:rPr>
                    <a:t>З</a:t>
                  </a:r>
                  <a:r>
                    <a:rPr lang="ru-RU" altLang="ru-RU" sz="2000" baseline="-30000">
                      <a:cs typeface="Times New Roman" panose="02020603050405020304" pitchFamily="18" charset="0"/>
                    </a:rPr>
                    <a:t>3</a:t>
                  </a:r>
                  <a:endParaRPr lang="ru-RU" altLang="ru-RU" sz="2000"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ru-RU" altLang="ru-RU" sz="2000"/>
                </a:p>
              </p:txBody>
            </p:sp>
            <p:sp>
              <p:nvSpPr>
                <p:cNvPr id="454764" name="Rectangle 108">
                  <a:extLst>
                    <a:ext uri="{FF2B5EF4-FFF2-40B4-BE49-F238E27FC236}">
                      <a16:creationId xmlns:a16="http://schemas.microsoft.com/office/drawing/2014/main" id="{B0BD1ED0-D521-4305-BE01-15BF92DF46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0" y="393"/>
                  <a:ext cx="84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67" name="Group 111">
                <a:extLst>
                  <a:ext uri="{FF2B5EF4-FFF2-40B4-BE49-F238E27FC236}">
                    <a16:creationId xmlns:a16="http://schemas.microsoft.com/office/drawing/2014/main" id="{37B97336-C145-4165-A55E-338C48D235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815"/>
                <a:ext cx="664" cy="422"/>
                <a:chOff x="0" y="815"/>
                <a:chExt cx="664" cy="422"/>
              </a:xfrm>
            </p:grpSpPr>
            <p:sp>
              <p:nvSpPr>
                <p:cNvPr id="454748" name="Rectangle 92">
                  <a:extLst>
                    <a:ext uri="{FF2B5EF4-FFF2-40B4-BE49-F238E27FC236}">
                      <a16:creationId xmlns:a16="http://schemas.microsoft.com/office/drawing/2014/main" id="{931D853B-E65F-4EC3-BCC3-4F38419602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815"/>
                  <a:ext cx="578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>
                      <a:solidFill>
                        <a:schemeClr val="accent1"/>
                      </a:solidFill>
                      <a:cs typeface="Times New Roman" panose="02020603050405020304" pitchFamily="18" charset="0"/>
                    </a:rPr>
                    <a:t>   </a:t>
                  </a:r>
                  <a:r>
                    <a:rPr lang="ru-RU" altLang="ru-RU" sz="2000">
                      <a:cs typeface="Times New Roman" panose="02020603050405020304" pitchFamily="18" charset="0"/>
                    </a:rPr>
                    <a:t>С</a:t>
                  </a:r>
                  <a:r>
                    <a:rPr lang="ru-RU" altLang="ru-RU" sz="2000" baseline="-30000">
                      <a:cs typeface="Times New Roman" panose="02020603050405020304" pitchFamily="18" charset="0"/>
                    </a:rPr>
                    <a:t>1</a:t>
                  </a:r>
                  <a:endParaRPr lang="ru-RU" altLang="ru-RU" sz="2000"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ru-RU" altLang="ru-RU" sz="2000"/>
                </a:p>
              </p:txBody>
            </p:sp>
            <p:sp>
              <p:nvSpPr>
                <p:cNvPr id="454766" name="Rectangle 110">
                  <a:extLst>
                    <a:ext uri="{FF2B5EF4-FFF2-40B4-BE49-F238E27FC236}">
                      <a16:creationId xmlns:a16="http://schemas.microsoft.com/office/drawing/2014/main" id="{286A4D71-59AE-4A8B-B4A1-E0007DDFEE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815"/>
                  <a:ext cx="664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69" name="Group 113">
                <a:extLst>
                  <a:ext uri="{FF2B5EF4-FFF2-40B4-BE49-F238E27FC236}">
                    <a16:creationId xmlns:a16="http://schemas.microsoft.com/office/drawing/2014/main" id="{09476A21-1BAC-409F-A102-D65915DA5B3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4" y="815"/>
                <a:ext cx="710" cy="422"/>
                <a:chOff x="664" y="815"/>
                <a:chExt cx="710" cy="422"/>
              </a:xfrm>
            </p:grpSpPr>
            <p:sp>
              <p:nvSpPr>
                <p:cNvPr id="454749" name="Rectangle 93">
                  <a:extLst>
                    <a:ext uri="{FF2B5EF4-FFF2-40B4-BE49-F238E27FC236}">
                      <a16:creationId xmlns:a16="http://schemas.microsoft.com/office/drawing/2014/main" id="{625D13D5-5B48-450B-A2EF-8D6D5A4369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07" y="815"/>
                  <a:ext cx="62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>
                      <a:solidFill>
                        <a:schemeClr val="accent1"/>
                      </a:solidFill>
                    </a:rPr>
                    <a:t>      </a:t>
                  </a:r>
                  <a:r>
                    <a:rPr lang="ru-RU" altLang="ru-RU" sz="2000">
                      <a:cs typeface="Times New Roman" panose="02020603050405020304" pitchFamily="18" charset="0"/>
                    </a:rPr>
                    <a:t>5</a:t>
                  </a:r>
                </a:p>
                <a:p>
                  <a:pPr eaLnBrk="0" hangingPunct="0"/>
                  <a:endParaRPr lang="ru-RU" altLang="ru-RU" sz="2000"/>
                </a:p>
              </p:txBody>
            </p:sp>
            <p:sp>
              <p:nvSpPr>
                <p:cNvPr id="454768" name="Rectangle 112">
                  <a:extLst>
                    <a:ext uri="{FF2B5EF4-FFF2-40B4-BE49-F238E27FC236}">
                      <a16:creationId xmlns:a16="http://schemas.microsoft.com/office/drawing/2014/main" id="{42DEBAC5-FEBD-44C7-ADF9-882B495EC9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64" y="815"/>
                  <a:ext cx="71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71" name="Group 115">
                <a:extLst>
                  <a:ext uri="{FF2B5EF4-FFF2-40B4-BE49-F238E27FC236}">
                    <a16:creationId xmlns:a16="http://schemas.microsoft.com/office/drawing/2014/main" id="{807DA63F-ABB8-44EA-9A74-125D2CC46F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74" y="815"/>
                <a:ext cx="806" cy="422"/>
                <a:chOff x="1374" y="815"/>
                <a:chExt cx="806" cy="422"/>
              </a:xfrm>
            </p:grpSpPr>
            <p:sp>
              <p:nvSpPr>
                <p:cNvPr id="454750" name="Rectangle 94">
                  <a:extLst>
                    <a:ext uri="{FF2B5EF4-FFF2-40B4-BE49-F238E27FC236}">
                      <a16:creationId xmlns:a16="http://schemas.microsoft.com/office/drawing/2014/main" id="{53A11C09-22BC-4BBF-9477-5936207B32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17" y="815"/>
                  <a:ext cx="72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>
                      <a:solidFill>
                        <a:schemeClr val="accent1"/>
                      </a:solidFill>
                      <a:cs typeface="Times New Roman" panose="02020603050405020304" pitchFamily="18" charset="0"/>
                    </a:rPr>
                    <a:t> </a:t>
                  </a:r>
                  <a:r>
                    <a:rPr lang="ru-RU" altLang="ru-RU" sz="2000">
                      <a:solidFill>
                        <a:schemeClr val="accent1"/>
                      </a:solidFill>
                    </a:rPr>
                    <a:t>  </a:t>
                  </a:r>
                  <a:r>
                    <a:rPr lang="ru-RU" altLang="ru-RU" sz="2000">
                      <a:solidFill>
                        <a:schemeClr val="accent1"/>
                      </a:solidFill>
                      <a:cs typeface="Times New Roman" panose="02020603050405020304" pitchFamily="18" charset="0"/>
                    </a:rPr>
                    <a:t>  </a:t>
                  </a:r>
                  <a:r>
                    <a:rPr lang="ru-RU" altLang="ru-RU" sz="2000">
                      <a:cs typeface="Times New Roman" panose="02020603050405020304" pitchFamily="18" charset="0"/>
                    </a:rPr>
                    <a:t>7</a:t>
                  </a:r>
                </a:p>
                <a:p>
                  <a:pPr eaLnBrk="0" hangingPunct="0"/>
                  <a:endParaRPr lang="ru-RU" altLang="ru-RU" sz="2000"/>
                </a:p>
              </p:txBody>
            </p:sp>
            <p:sp>
              <p:nvSpPr>
                <p:cNvPr id="454770" name="Rectangle 114">
                  <a:extLst>
                    <a:ext uri="{FF2B5EF4-FFF2-40B4-BE49-F238E27FC236}">
                      <a16:creationId xmlns:a16="http://schemas.microsoft.com/office/drawing/2014/main" id="{833893B8-87D9-4E83-B549-39C5B62362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74" y="815"/>
                  <a:ext cx="80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73" name="Group 117">
                <a:extLst>
                  <a:ext uri="{FF2B5EF4-FFF2-40B4-BE49-F238E27FC236}">
                    <a16:creationId xmlns:a16="http://schemas.microsoft.com/office/drawing/2014/main" id="{0531B55D-6DA1-4ECB-B07B-AB820389AC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80" y="815"/>
                <a:ext cx="840" cy="422"/>
                <a:chOff x="2180" y="815"/>
                <a:chExt cx="840" cy="422"/>
              </a:xfrm>
            </p:grpSpPr>
            <p:sp>
              <p:nvSpPr>
                <p:cNvPr id="454751" name="Rectangle 95">
                  <a:extLst>
                    <a:ext uri="{FF2B5EF4-FFF2-40B4-BE49-F238E27FC236}">
                      <a16:creationId xmlns:a16="http://schemas.microsoft.com/office/drawing/2014/main" id="{86F91E4A-3B9E-4E6E-AFBF-69A32E9421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23" y="815"/>
                  <a:ext cx="75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>
                      <a:solidFill>
                        <a:schemeClr val="accent1"/>
                      </a:solidFill>
                    </a:rPr>
                    <a:t> </a:t>
                  </a:r>
                  <a:r>
                    <a:rPr lang="ru-RU" altLang="ru-RU" sz="2000">
                      <a:solidFill>
                        <a:schemeClr val="accent1"/>
                      </a:solidFill>
                      <a:cs typeface="Times New Roman" panose="02020603050405020304" pitchFamily="18" charset="0"/>
                    </a:rPr>
                    <a:t>   </a:t>
                  </a:r>
                  <a:r>
                    <a:rPr lang="ru-RU" altLang="ru-RU" sz="2000">
                      <a:cs typeface="Times New Roman" panose="02020603050405020304" pitchFamily="18" charset="0"/>
                    </a:rPr>
                    <a:t>10</a:t>
                  </a:r>
                </a:p>
                <a:p>
                  <a:pPr eaLnBrk="0" hangingPunct="0"/>
                  <a:endParaRPr lang="ru-RU" altLang="ru-RU" sz="2000"/>
                </a:p>
              </p:txBody>
            </p:sp>
            <p:sp>
              <p:nvSpPr>
                <p:cNvPr id="454772" name="Rectangle 116">
                  <a:extLst>
                    <a:ext uri="{FF2B5EF4-FFF2-40B4-BE49-F238E27FC236}">
                      <a16:creationId xmlns:a16="http://schemas.microsoft.com/office/drawing/2014/main" id="{32420D32-6D43-4E6F-A351-E17405B932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0" y="815"/>
                  <a:ext cx="84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75" name="Group 119">
                <a:extLst>
                  <a:ext uri="{FF2B5EF4-FFF2-40B4-BE49-F238E27FC236}">
                    <a16:creationId xmlns:a16="http://schemas.microsoft.com/office/drawing/2014/main" id="{B90B4E4E-E36A-4FC5-9F03-F6539C112B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237"/>
                <a:ext cx="664" cy="422"/>
                <a:chOff x="0" y="1237"/>
                <a:chExt cx="664" cy="422"/>
              </a:xfrm>
            </p:grpSpPr>
            <p:sp>
              <p:nvSpPr>
                <p:cNvPr id="454752" name="Rectangle 96">
                  <a:extLst>
                    <a:ext uri="{FF2B5EF4-FFF2-40B4-BE49-F238E27FC236}">
                      <a16:creationId xmlns:a16="http://schemas.microsoft.com/office/drawing/2014/main" id="{5F03461F-AC26-4E0D-90C9-BD9E12BE8B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237"/>
                  <a:ext cx="578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>
                      <a:solidFill>
                        <a:schemeClr val="accent1"/>
                      </a:solidFill>
                    </a:rPr>
                    <a:t>    </a:t>
                  </a:r>
                  <a:r>
                    <a:rPr lang="ru-RU" altLang="ru-RU" sz="2000">
                      <a:cs typeface="Times New Roman" panose="02020603050405020304" pitchFamily="18" charset="0"/>
                    </a:rPr>
                    <a:t>С</a:t>
                  </a:r>
                  <a:r>
                    <a:rPr lang="ru-RU" altLang="ru-RU" sz="2000" baseline="-30000">
                      <a:cs typeface="Times New Roman" panose="02020603050405020304" pitchFamily="18" charset="0"/>
                    </a:rPr>
                    <a:t>2</a:t>
                  </a:r>
                  <a:endParaRPr lang="ru-RU" altLang="ru-RU" sz="2000"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ru-RU" altLang="ru-RU" sz="2000"/>
                </a:p>
              </p:txBody>
            </p:sp>
            <p:sp>
              <p:nvSpPr>
                <p:cNvPr id="454774" name="Rectangle 118">
                  <a:extLst>
                    <a:ext uri="{FF2B5EF4-FFF2-40B4-BE49-F238E27FC236}">
                      <a16:creationId xmlns:a16="http://schemas.microsoft.com/office/drawing/2014/main" id="{2933CE21-935D-443A-823D-50F4041BE5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237"/>
                  <a:ext cx="664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77" name="Group 121">
                <a:extLst>
                  <a:ext uri="{FF2B5EF4-FFF2-40B4-BE49-F238E27FC236}">
                    <a16:creationId xmlns:a16="http://schemas.microsoft.com/office/drawing/2014/main" id="{31D1DC0A-7880-4881-9C03-E7C86F1A0BA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4" y="1237"/>
                <a:ext cx="710" cy="422"/>
                <a:chOff x="664" y="1237"/>
                <a:chExt cx="710" cy="422"/>
              </a:xfrm>
            </p:grpSpPr>
            <p:sp>
              <p:nvSpPr>
                <p:cNvPr id="454753" name="Rectangle 97">
                  <a:extLst>
                    <a:ext uri="{FF2B5EF4-FFF2-40B4-BE49-F238E27FC236}">
                      <a16:creationId xmlns:a16="http://schemas.microsoft.com/office/drawing/2014/main" id="{16351010-A714-4660-8BCC-6B09FC7575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07" y="1237"/>
                  <a:ext cx="62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>
                      <a:solidFill>
                        <a:schemeClr val="accent1"/>
                      </a:solidFill>
                    </a:rPr>
                    <a:t>      </a:t>
                  </a:r>
                  <a:r>
                    <a:rPr lang="ru-RU" altLang="ru-RU" sz="2000">
                      <a:cs typeface="Times New Roman" panose="02020603050405020304" pitchFamily="18" charset="0"/>
                    </a:rPr>
                    <a:t>3</a:t>
                  </a:r>
                </a:p>
                <a:p>
                  <a:pPr eaLnBrk="0" hangingPunct="0"/>
                  <a:endParaRPr lang="ru-RU" altLang="ru-RU" sz="2000"/>
                </a:p>
              </p:txBody>
            </p:sp>
            <p:sp>
              <p:nvSpPr>
                <p:cNvPr id="454776" name="Rectangle 120">
                  <a:extLst>
                    <a:ext uri="{FF2B5EF4-FFF2-40B4-BE49-F238E27FC236}">
                      <a16:creationId xmlns:a16="http://schemas.microsoft.com/office/drawing/2014/main" id="{CBB72C49-F67B-4AAD-9F83-3BA3FD7A67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64" y="1237"/>
                  <a:ext cx="71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79" name="Group 123">
                <a:extLst>
                  <a:ext uri="{FF2B5EF4-FFF2-40B4-BE49-F238E27FC236}">
                    <a16:creationId xmlns:a16="http://schemas.microsoft.com/office/drawing/2014/main" id="{71E8B8D4-C967-4D4D-B701-4089D15F36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74" y="1237"/>
                <a:ext cx="806" cy="422"/>
                <a:chOff x="1374" y="1237"/>
                <a:chExt cx="806" cy="422"/>
              </a:xfrm>
            </p:grpSpPr>
            <p:sp>
              <p:nvSpPr>
                <p:cNvPr id="454754" name="Rectangle 98">
                  <a:extLst>
                    <a:ext uri="{FF2B5EF4-FFF2-40B4-BE49-F238E27FC236}">
                      <a16:creationId xmlns:a16="http://schemas.microsoft.com/office/drawing/2014/main" id="{292BE192-4C33-4280-A5D7-74E0A15046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17" y="1237"/>
                  <a:ext cx="720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>
                      <a:solidFill>
                        <a:schemeClr val="accent1"/>
                      </a:solidFill>
                    </a:rPr>
                    <a:t>      </a:t>
                  </a:r>
                  <a:r>
                    <a:rPr lang="ru-RU" altLang="ru-RU" sz="2000">
                      <a:cs typeface="Times New Roman" panose="02020603050405020304" pitchFamily="18" charset="0"/>
                    </a:rPr>
                    <a:t>4</a:t>
                  </a:r>
                </a:p>
                <a:p>
                  <a:pPr eaLnBrk="0" hangingPunct="0"/>
                  <a:endParaRPr lang="ru-RU" altLang="ru-RU" sz="2000"/>
                </a:p>
              </p:txBody>
            </p:sp>
            <p:sp>
              <p:nvSpPr>
                <p:cNvPr id="454778" name="Rectangle 122">
                  <a:extLst>
                    <a:ext uri="{FF2B5EF4-FFF2-40B4-BE49-F238E27FC236}">
                      <a16:creationId xmlns:a16="http://schemas.microsoft.com/office/drawing/2014/main" id="{B21B2584-1084-4164-ABF6-0A0F4C234E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74" y="1237"/>
                  <a:ext cx="806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54781" name="Group 125">
                <a:extLst>
                  <a:ext uri="{FF2B5EF4-FFF2-40B4-BE49-F238E27FC236}">
                    <a16:creationId xmlns:a16="http://schemas.microsoft.com/office/drawing/2014/main" id="{31446D97-FEC5-4A1C-AD48-7E304591CB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80" y="1237"/>
                <a:ext cx="840" cy="422"/>
                <a:chOff x="2180" y="1237"/>
                <a:chExt cx="840" cy="422"/>
              </a:xfrm>
            </p:grpSpPr>
            <p:sp>
              <p:nvSpPr>
                <p:cNvPr id="454755" name="Rectangle 99">
                  <a:extLst>
                    <a:ext uri="{FF2B5EF4-FFF2-40B4-BE49-F238E27FC236}">
                      <a16:creationId xmlns:a16="http://schemas.microsoft.com/office/drawing/2014/main" id="{39F43F09-95DA-46E7-BEBF-E0AFD1C7A7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23" y="1237"/>
                  <a:ext cx="754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 altLang="ru-RU" sz="2000">
                      <a:solidFill>
                        <a:schemeClr val="accent1"/>
                      </a:solidFill>
                    </a:rPr>
                    <a:t>     </a:t>
                  </a:r>
                  <a:r>
                    <a:rPr lang="ru-RU" altLang="ru-RU" sz="2000">
                      <a:cs typeface="Times New Roman" panose="02020603050405020304" pitchFamily="18" charset="0"/>
                    </a:rPr>
                    <a:t>6</a:t>
                  </a:r>
                </a:p>
                <a:p>
                  <a:pPr eaLnBrk="0" hangingPunct="0"/>
                  <a:endParaRPr lang="ru-RU" altLang="ru-RU" sz="2000"/>
                </a:p>
              </p:txBody>
            </p:sp>
            <p:sp>
              <p:nvSpPr>
                <p:cNvPr id="454780" name="Rectangle 124">
                  <a:extLst>
                    <a:ext uri="{FF2B5EF4-FFF2-40B4-BE49-F238E27FC236}">
                      <a16:creationId xmlns:a16="http://schemas.microsoft.com/office/drawing/2014/main" id="{4FD99314-A80B-46F0-8C4B-0BD394BA93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0" y="1237"/>
                  <a:ext cx="840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454783" name="Rectangle 127">
              <a:extLst>
                <a:ext uri="{FF2B5EF4-FFF2-40B4-BE49-F238E27FC236}">
                  <a16:creationId xmlns:a16="http://schemas.microsoft.com/office/drawing/2014/main" id="{BC6221D7-5D2F-4675-AB40-3903E34C2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" y="-2"/>
              <a:ext cx="3024" cy="1663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54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>
            <a:extLst>
              <a:ext uri="{FF2B5EF4-FFF2-40B4-BE49-F238E27FC236}">
                <a16:creationId xmlns:a16="http://schemas.microsoft.com/office/drawing/2014/main" id="{B320F73F-CD5F-4B92-BA6F-07AD85C20A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Решение транспортной задачи 1</a:t>
            </a:r>
          </a:p>
        </p:txBody>
      </p:sp>
      <p:sp>
        <p:nvSpPr>
          <p:cNvPr id="456707" name="Text Box 3">
            <a:extLst>
              <a:ext uri="{FF2B5EF4-FFF2-40B4-BE49-F238E27FC236}">
                <a16:creationId xmlns:a16="http://schemas.microsoft.com/office/drawing/2014/main" id="{348D1A74-B81B-4189-B8EF-2369F3039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Для решения этой задачи в первую очередь проанализируем ее условие и переведем его на язык математики, т.е. составим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математическую модель</a:t>
            </a:r>
            <a:r>
              <a:rPr lang="ru-RU" altLang="ru-RU" dirty="0">
                <a:cs typeface="Times New Roman" panose="02020603050405020304" pitchFamily="18" charset="0"/>
              </a:rPr>
              <a:t>. Для этого количество сырья, которое нужно перевезти со склада С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на заводы З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З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обозначим через 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 соответственно. </a:t>
            </a:r>
            <a:r>
              <a:rPr lang="en-US" altLang="ru-RU" dirty="0" err="1">
                <a:cs typeface="Times New Roman" panose="02020603050405020304" pitchFamily="18" charset="0"/>
              </a:rPr>
              <a:t>Запишем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cs typeface="Times New Roman" panose="02020603050405020304" pitchFamily="18" charset="0"/>
              </a:rPr>
              <a:t>данные</a:t>
            </a:r>
            <a:r>
              <a:rPr lang="en-US" altLang="ru-RU" dirty="0">
                <a:cs typeface="Times New Roman" panose="02020603050405020304" pitchFamily="18" charset="0"/>
              </a:rPr>
              <a:t> в </a:t>
            </a:r>
            <a:r>
              <a:rPr lang="en-US" altLang="ru-RU" dirty="0" err="1">
                <a:cs typeface="Times New Roman" panose="02020603050405020304" pitchFamily="18" charset="0"/>
              </a:rPr>
              <a:t>виде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cs typeface="Times New Roman" panose="02020603050405020304" pitchFamily="18" charset="0"/>
              </a:rPr>
              <a:t>таблицы</a:t>
            </a:r>
            <a:r>
              <a:rPr lang="en-US" altLang="ru-RU" dirty="0">
                <a:cs typeface="Times New Roman" panose="02020603050405020304" pitchFamily="18" charset="0"/>
              </a:rPr>
              <a:t> 3.</a:t>
            </a:r>
          </a:p>
        </p:txBody>
      </p:sp>
      <p:grpSp>
        <p:nvGrpSpPr>
          <p:cNvPr id="456846" name="Group 142">
            <a:extLst>
              <a:ext uri="{FF2B5EF4-FFF2-40B4-BE49-F238E27FC236}">
                <a16:creationId xmlns:a16="http://schemas.microsoft.com/office/drawing/2014/main" id="{885E8835-32B3-4DED-A75C-7578FE4038C6}"/>
              </a:ext>
            </a:extLst>
          </p:cNvPr>
          <p:cNvGrpSpPr>
            <a:grpSpLocks/>
          </p:cNvGrpSpPr>
          <p:nvPr/>
        </p:nvGrpSpPr>
        <p:grpSpPr bwMode="auto">
          <a:xfrm>
            <a:off x="1984375" y="2898775"/>
            <a:ext cx="1096963" cy="1506538"/>
            <a:chOff x="0" y="0"/>
            <a:chExt cx="691" cy="949"/>
          </a:xfrm>
        </p:grpSpPr>
        <p:sp>
          <p:nvSpPr>
            <p:cNvPr id="456832" name="Rectangle 128">
              <a:extLst>
                <a:ext uri="{FF2B5EF4-FFF2-40B4-BE49-F238E27FC236}">
                  <a16:creationId xmlns:a16="http://schemas.microsoft.com/office/drawing/2014/main" id="{CE6599E6-6E84-4E78-9FC8-114C8E662E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" y="0"/>
              <a:ext cx="605" cy="9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-26979" rIns="-50784" bIns="0"/>
            <a:lstStyle/>
            <a:p>
              <a:r>
                <a:rPr lang="en-US" altLang="ru-RU" sz="140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ru-RU" sz="2000">
                  <a:cs typeface="Times New Roman" panose="02020603050405020304" pitchFamily="18" charset="0"/>
                </a:rPr>
                <a:t>Склады</a:t>
              </a:r>
              <a:endParaRPr lang="en-US" altLang="ru-RU" sz="2000" b="1">
                <a:cs typeface="Times New Roman" panose="02020603050405020304" pitchFamily="18" charset="0"/>
              </a:endParaRPr>
            </a:p>
            <a:p>
              <a:pPr eaLnBrk="0" hangingPunct="0"/>
              <a:endParaRPr lang="en-US" altLang="ru-RU" sz="2000"/>
            </a:p>
          </p:txBody>
        </p:sp>
        <p:sp>
          <p:nvSpPr>
            <p:cNvPr id="456845" name="Rectangle 141">
              <a:extLst>
                <a:ext uri="{FF2B5EF4-FFF2-40B4-BE49-F238E27FC236}">
                  <a16:creationId xmlns:a16="http://schemas.microsoft.com/office/drawing/2014/main" id="{4B024AC5-4847-4629-A8DE-9CFB3BA50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691" cy="949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48" name="Group 144">
            <a:extLst>
              <a:ext uri="{FF2B5EF4-FFF2-40B4-BE49-F238E27FC236}">
                <a16:creationId xmlns:a16="http://schemas.microsoft.com/office/drawing/2014/main" id="{6D59BE70-97A0-4F0C-8E72-01338DFE99EC}"/>
              </a:ext>
            </a:extLst>
          </p:cNvPr>
          <p:cNvGrpSpPr>
            <a:grpSpLocks/>
          </p:cNvGrpSpPr>
          <p:nvPr/>
        </p:nvGrpSpPr>
        <p:grpSpPr bwMode="auto">
          <a:xfrm>
            <a:off x="3081338" y="2898775"/>
            <a:ext cx="4349750" cy="836613"/>
            <a:chOff x="691" y="0"/>
            <a:chExt cx="2740" cy="527"/>
          </a:xfrm>
        </p:grpSpPr>
        <p:sp>
          <p:nvSpPr>
            <p:cNvPr id="456833" name="Rectangle 129">
              <a:extLst>
                <a:ext uri="{FF2B5EF4-FFF2-40B4-BE49-F238E27FC236}">
                  <a16:creationId xmlns:a16="http://schemas.microsoft.com/office/drawing/2014/main" id="{121EA8EA-44E9-4F42-9622-019B67AE68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" y="0"/>
              <a:ext cx="2654" cy="5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49140" rIns="111090" bIns="0"/>
            <a:lstStyle/>
            <a:p>
              <a:pPr algn="ctr"/>
              <a:r>
                <a:rPr lang="ru-RU" altLang="ru-RU" sz="2000">
                  <a:cs typeface="Times New Roman" panose="02020603050405020304" pitchFamily="18" charset="0"/>
                </a:rPr>
                <a:t>Количество сырья (в т), перевезенное на заводы</a:t>
              </a:r>
              <a:endParaRPr lang="en-US" altLang="ru-RU" sz="2000" b="1">
                <a:cs typeface="Times New Roman" panose="02020603050405020304" pitchFamily="18" charset="0"/>
              </a:endParaRPr>
            </a:p>
            <a:p>
              <a:pPr algn="ctr" eaLnBrk="0" hangingPunct="0"/>
              <a:endParaRPr lang="en-US" altLang="ru-RU" sz="2000"/>
            </a:p>
          </p:txBody>
        </p:sp>
        <p:sp>
          <p:nvSpPr>
            <p:cNvPr id="456847" name="Rectangle 143">
              <a:extLst>
                <a:ext uri="{FF2B5EF4-FFF2-40B4-BE49-F238E27FC236}">
                  <a16:creationId xmlns:a16="http://schemas.microsoft.com/office/drawing/2014/main" id="{8292FC60-1D41-4BA4-AAAD-48646C28F0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" y="0"/>
              <a:ext cx="2740" cy="527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50" name="Group 146">
            <a:extLst>
              <a:ext uri="{FF2B5EF4-FFF2-40B4-BE49-F238E27FC236}">
                <a16:creationId xmlns:a16="http://schemas.microsoft.com/office/drawing/2014/main" id="{09482814-FB43-4715-8102-2186CCBD96E8}"/>
              </a:ext>
            </a:extLst>
          </p:cNvPr>
          <p:cNvGrpSpPr>
            <a:grpSpLocks/>
          </p:cNvGrpSpPr>
          <p:nvPr/>
        </p:nvGrpSpPr>
        <p:grpSpPr bwMode="auto">
          <a:xfrm>
            <a:off x="3081338" y="3735388"/>
            <a:ext cx="1377950" cy="669925"/>
            <a:chOff x="691" y="527"/>
            <a:chExt cx="868" cy="422"/>
          </a:xfrm>
        </p:grpSpPr>
        <p:sp>
          <p:nvSpPr>
            <p:cNvPr id="456834" name="Rectangle 130">
              <a:extLst>
                <a:ext uri="{FF2B5EF4-FFF2-40B4-BE49-F238E27FC236}">
                  <a16:creationId xmlns:a16="http://schemas.microsoft.com/office/drawing/2014/main" id="{1C2E4353-0B12-4D1F-8997-0C4DFD8A7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" y="527"/>
              <a:ext cx="782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40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</a:t>
              </a:r>
              <a:r>
                <a:rPr lang="ru-RU" altLang="ru-RU">
                  <a:cs typeface="Times New Roman" panose="02020603050405020304" pitchFamily="18" charset="0"/>
                </a:rPr>
                <a:t>З</a:t>
              </a:r>
              <a:r>
                <a:rPr lang="ru-RU" altLang="ru-RU" baseline="-30000">
                  <a:cs typeface="Times New Roman" panose="02020603050405020304" pitchFamily="18" charset="0"/>
                </a:rPr>
                <a:t>1</a:t>
              </a:r>
              <a:endParaRPr lang="ru-RU" altLang="ru-RU">
                <a:cs typeface="Times New Roman" panose="02020603050405020304" pitchFamily="18" charset="0"/>
              </a:endParaRPr>
            </a:p>
            <a:p>
              <a:pPr eaLnBrk="0" hangingPunct="0"/>
              <a:endParaRPr lang="ru-RU" altLang="ru-RU"/>
            </a:p>
          </p:txBody>
        </p:sp>
        <p:sp>
          <p:nvSpPr>
            <p:cNvPr id="456849" name="Rectangle 145">
              <a:extLst>
                <a:ext uri="{FF2B5EF4-FFF2-40B4-BE49-F238E27FC236}">
                  <a16:creationId xmlns:a16="http://schemas.microsoft.com/office/drawing/2014/main" id="{DC8AE3D4-718E-4CDC-A2DC-0A42295CE0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" y="527"/>
              <a:ext cx="868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52" name="Group 148">
            <a:extLst>
              <a:ext uri="{FF2B5EF4-FFF2-40B4-BE49-F238E27FC236}">
                <a16:creationId xmlns:a16="http://schemas.microsoft.com/office/drawing/2014/main" id="{A28DBA6B-71BA-4FB0-8D71-1F247813799A}"/>
              </a:ext>
            </a:extLst>
          </p:cNvPr>
          <p:cNvGrpSpPr>
            <a:grpSpLocks/>
          </p:cNvGrpSpPr>
          <p:nvPr/>
        </p:nvGrpSpPr>
        <p:grpSpPr bwMode="auto">
          <a:xfrm>
            <a:off x="4459288" y="3735388"/>
            <a:ext cx="1485900" cy="669925"/>
            <a:chOff x="1559" y="527"/>
            <a:chExt cx="936" cy="422"/>
          </a:xfrm>
        </p:grpSpPr>
        <p:sp>
          <p:nvSpPr>
            <p:cNvPr id="456835" name="Rectangle 131">
              <a:extLst>
                <a:ext uri="{FF2B5EF4-FFF2-40B4-BE49-F238E27FC236}">
                  <a16:creationId xmlns:a16="http://schemas.microsoft.com/office/drawing/2014/main" id="{DF4F0C84-382B-4416-AEFE-15F70049D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2" y="527"/>
              <a:ext cx="85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40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  </a:t>
              </a:r>
              <a:r>
                <a:rPr lang="ru-RU" altLang="ru-RU">
                  <a:cs typeface="Times New Roman" panose="02020603050405020304" pitchFamily="18" charset="0"/>
                </a:rPr>
                <a:t>З</a:t>
              </a:r>
              <a:r>
                <a:rPr lang="ru-RU" altLang="ru-RU" baseline="-30000">
                  <a:cs typeface="Times New Roman" panose="02020603050405020304" pitchFamily="18" charset="0"/>
                </a:rPr>
                <a:t>2</a:t>
              </a:r>
              <a:endParaRPr lang="ru-RU" altLang="ru-RU">
                <a:cs typeface="Times New Roman" panose="02020603050405020304" pitchFamily="18" charset="0"/>
              </a:endParaRPr>
            </a:p>
            <a:p>
              <a:pPr eaLnBrk="0" hangingPunct="0"/>
              <a:endParaRPr lang="ru-RU" altLang="ru-RU"/>
            </a:p>
          </p:txBody>
        </p:sp>
        <p:sp>
          <p:nvSpPr>
            <p:cNvPr id="456851" name="Rectangle 147">
              <a:extLst>
                <a:ext uri="{FF2B5EF4-FFF2-40B4-BE49-F238E27FC236}">
                  <a16:creationId xmlns:a16="http://schemas.microsoft.com/office/drawing/2014/main" id="{40FB9F54-F0D0-4B4F-A1A7-52E32DBDD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527"/>
              <a:ext cx="93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54" name="Group 150">
            <a:extLst>
              <a:ext uri="{FF2B5EF4-FFF2-40B4-BE49-F238E27FC236}">
                <a16:creationId xmlns:a16="http://schemas.microsoft.com/office/drawing/2014/main" id="{B084B47C-B57E-47A6-B444-B70409BF3E23}"/>
              </a:ext>
            </a:extLst>
          </p:cNvPr>
          <p:cNvGrpSpPr>
            <a:grpSpLocks/>
          </p:cNvGrpSpPr>
          <p:nvPr/>
        </p:nvGrpSpPr>
        <p:grpSpPr bwMode="auto">
          <a:xfrm>
            <a:off x="5945188" y="3735388"/>
            <a:ext cx="1485900" cy="669925"/>
            <a:chOff x="2495" y="527"/>
            <a:chExt cx="936" cy="422"/>
          </a:xfrm>
        </p:grpSpPr>
        <p:sp>
          <p:nvSpPr>
            <p:cNvPr id="456836" name="Rectangle 132">
              <a:extLst>
                <a:ext uri="{FF2B5EF4-FFF2-40B4-BE49-F238E27FC236}">
                  <a16:creationId xmlns:a16="http://schemas.microsoft.com/office/drawing/2014/main" id="{D486E146-2D01-4683-B022-218D0C0F22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8" y="527"/>
              <a:ext cx="85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40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  </a:t>
              </a:r>
              <a:r>
                <a:rPr lang="ru-RU" altLang="ru-RU">
                  <a:cs typeface="Times New Roman" panose="02020603050405020304" pitchFamily="18" charset="0"/>
                </a:rPr>
                <a:t>З</a:t>
              </a:r>
              <a:r>
                <a:rPr lang="ru-RU" altLang="ru-RU" baseline="-30000">
                  <a:cs typeface="Times New Roman" panose="02020603050405020304" pitchFamily="18" charset="0"/>
                </a:rPr>
                <a:t>3</a:t>
              </a:r>
              <a:endParaRPr lang="ru-RU" altLang="ru-RU">
                <a:cs typeface="Times New Roman" panose="02020603050405020304" pitchFamily="18" charset="0"/>
              </a:endParaRPr>
            </a:p>
            <a:p>
              <a:pPr eaLnBrk="0" hangingPunct="0"/>
              <a:endParaRPr lang="ru-RU" altLang="ru-RU"/>
            </a:p>
          </p:txBody>
        </p:sp>
        <p:sp>
          <p:nvSpPr>
            <p:cNvPr id="456853" name="Rectangle 149">
              <a:extLst>
                <a:ext uri="{FF2B5EF4-FFF2-40B4-BE49-F238E27FC236}">
                  <a16:creationId xmlns:a16="http://schemas.microsoft.com/office/drawing/2014/main" id="{C3513C6A-0D81-4F1F-90D8-A8ED186BD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5" y="527"/>
              <a:ext cx="93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56" name="Group 152">
            <a:extLst>
              <a:ext uri="{FF2B5EF4-FFF2-40B4-BE49-F238E27FC236}">
                <a16:creationId xmlns:a16="http://schemas.microsoft.com/office/drawing/2014/main" id="{28B8D3E0-7958-4226-9B84-08C24691544C}"/>
              </a:ext>
            </a:extLst>
          </p:cNvPr>
          <p:cNvGrpSpPr>
            <a:grpSpLocks/>
          </p:cNvGrpSpPr>
          <p:nvPr/>
        </p:nvGrpSpPr>
        <p:grpSpPr bwMode="auto">
          <a:xfrm>
            <a:off x="1984375" y="4405313"/>
            <a:ext cx="1096963" cy="669925"/>
            <a:chOff x="0" y="949"/>
            <a:chExt cx="691" cy="422"/>
          </a:xfrm>
        </p:grpSpPr>
        <p:sp>
          <p:nvSpPr>
            <p:cNvPr id="456837" name="Rectangle 133">
              <a:extLst>
                <a:ext uri="{FF2B5EF4-FFF2-40B4-BE49-F238E27FC236}">
                  <a16:creationId xmlns:a16="http://schemas.microsoft.com/office/drawing/2014/main" id="{BD8B8170-398A-4BB6-B3B2-06FDF1C4A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" y="949"/>
              <a:ext cx="605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40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</a:t>
              </a:r>
              <a:r>
                <a:rPr lang="ru-RU" altLang="ru-RU">
                  <a:cs typeface="Times New Roman" panose="02020603050405020304" pitchFamily="18" charset="0"/>
                </a:rPr>
                <a:t>С</a:t>
              </a:r>
              <a:r>
                <a:rPr lang="ru-RU" altLang="ru-RU" baseline="-30000">
                  <a:cs typeface="Times New Roman" panose="02020603050405020304" pitchFamily="18" charset="0"/>
                </a:rPr>
                <a:t>1</a:t>
              </a:r>
              <a:endParaRPr lang="ru-RU" altLang="ru-RU"/>
            </a:p>
          </p:txBody>
        </p:sp>
        <p:sp>
          <p:nvSpPr>
            <p:cNvPr id="456855" name="Rectangle 151">
              <a:extLst>
                <a:ext uri="{FF2B5EF4-FFF2-40B4-BE49-F238E27FC236}">
                  <a16:creationId xmlns:a16="http://schemas.microsoft.com/office/drawing/2014/main" id="{66E84171-254A-4A0B-9641-354275B700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49"/>
              <a:ext cx="691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58" name="Group 154">
            <a:extLst>
              <a:ext uri="{FF2B5EF4-FFF2-40B4-BE49-F238E27FC236}">
                <a16:creationId xmlns:a16="http://schemas.microsoft.com/office/drawing/2014/main" id="{0A62EC56-9C2D-4BB6-AE31-BF0E29433E0E}"/>
              </a:ext>
            </a:extLst>
          </p:cNvPr>
          <p:cNvGrpSpPr>
            <a:grpSpLocks/>
          </p:cNvGrpSpPr>
          <p:nvPr/>
        </p:nvGrpSpPr>
        <p:grpSpPr bwMode="auto">
          <a:xfrm>
            <a:off x="3081338" y="4405313"/>
            <a:ext cx="1377950" cy="669925"/>
            <a:chOff x="691" y="949"/>
            <a:chExt cx="868" cy="422"/>
          </a:xfrm>
        </p:grpSpPr>
        <p:sp>
          <p:nvSpPr>
            <p:cNvPr id="456838" name="Rectangle 134">
              <a:extLst>
                <a:ext uri="{FF2B5EF4-FFF2-40B4-BE49-F238E27FC236}">
                  <a16:creationId xmlns:a16="http://schemas.microsoft.com/office/drawing/2014/main" id="{9B25413E-B0B0-4CE7-8235-7CDBD2EDF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" y="949"/>
              <a:ext cx="782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00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   </a:t>
              </a:r>
              <a:r>
                <a:rPr lang="ru-RU" altLang="ru-RU" sz="140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ru-RU" i="1">
                  <a:cs typeface="Times New Roman" panose="02020603050405020304" pitchFamily="18" charset="0"/>
                </a:rPr>
                <a:t>x</a:t>
              </a:r>
              <a:endParaRPr lang="ru-RU" altLang="ru-RU"/>
            </a:p>
          </p:txBody>
        </p:sp>
        <p:sp>
          <p:nvSpPr>
            <p:cNvPr id="456857" name="Rectangle 153">
              <a:extLst>
                <a:ext uri="{FF2B5EF4-FFF2-40B4-BE49-F238E27FC236}">
                  <a16:creationId xmlns:a16="http://schemas.microsoft.com/office/drawing/2014/main" id="{DEC3AAF8-8B43-48EF-BCC8-18243A7E5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" y="949"/>
              <a:ext cx="868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60" name="Group 156">
            <a:extLst>
              <a:ext uri="{FF2B5EF4-FFF2-40B4-BE49-F238E27FC236}">
                <a16:creationId xmlns:a16="http://schemas.microsoft.com/office/drawing/2014/main" id="{7846D0CF-7CDE-429D-9CB0-55BDF302C6B8}"/>
              </a:ext>
            </a:extLst>
          </p:cNvPr>
          <p:cNvGrpSpPr>
            <a:grpSpLocks/>
          </p:cNvGrpSpPr>
          <p:nvPr/>
        </p:nvGrpSpPr>
        <p:grpSpPr bwMode="auto">
          <a:xfrm>
            <a:off x="4459288" y="4405313"/>
            <a:ext cx="1485900" cy="669925"/>
            <a:chOff x="1559" y="949"/>
            <a:chExt cx="936" cy="422"/>
          </a:xfrm>
        </p:grpSpPr>
        <p:sp>
          <p:nvSpPr>
            <p:cNvPr id="456839" name="Rectangle 135">
              <a:extLst>
                <a:ext uri="{FF2B5EF4-FFF2-40B4-BE49-F238E27FC236}">
                  <a16:creationId xmlns:a16="http://schemas.microsoft.com/office/drawing/2014/main" id="{9CAD124E-F1F3-42F4-AFC9-E76C6E6DD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2" y="949"/>
              <a:ext cx="85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00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       </a:t>
              </a:r>
              <a:r>
                <a:rPr lang="en-US" altLang="ru-RU" i="1">
                  <a:cs typeface="Times New Roman" panose="02020603050405020304" pitchFamily="18" charset="0"/>
                </a:rPr>
                <a:t>y</a:t>
              </a:r>
              <a:endParaRPr lang="ru-RU" altLang="ru-RU"/>
            </a:p>
          </p:txBody>
        </p:sp>
        <p:sp>
          <p:nvSpPr>
            <p:cNvPr id="456859" name="Rectangle 155">
              <a:extLst>
                <a:ext uri="{FF2B5EF4-FFF2-40B4-BE49-F238E27FC236}">
                  <a16:creationId xmlns:a16="http://schemas.microsoft.com/office/drawing/2014/main" id="{20793DC8-8542-45F7-809B-FCF04894C1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949"/>
              <a:ext cx="93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62" name="Group 158">
            <a:extLst>
              <a:ext uri="{FF2B5EF4-FFF2-40B4-BE49-F238E27FC236}">
                <a16:creationId xmlns:a16="http://schemas.microsoft.com/office/drawing/2014/main" id="{6872199D-95DB-4A06-90BA-34FC34336DB7}"/>
              </a:ext>
            </a:extLst>
          </p:cNvPr>
          <p:cNvGrpSpPr>
            <a:grpSpLocks/>
          </p:cNvGrpSpPr>
          <p:nvPr/>
        </p:nvGrpSpPr>
        <p:grpSpPr bwMode="auto">
          <a:xfrm>
            <a:off x="5945188" y="4405313"/>
            <a:ext cx="1485900" cy="669925"/>
            <a:chOff x="2495" y="949"/>
            <a:chExt cx="936" cy="422"/>
          </a:xfrm>
        </p:grpSpPr>
        <p:sp>
          <p:nvSpPr>
            <p:cNvPr id="456840" name="Rectangle 136">
              <a:extLst>
                <a:ext uri="{FF2B5EF4-FFF2-40B4-BE49-F238E27FC236}">
                  <a16:creationId xmlns:a16="http://schemas.microsoft.com/office/drawing/2014/main" id="{5625AE1E-31EA-425A-80EF-07E1212DF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8" y="949"/>
              <a:ext cx="85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00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  </a:t>
              </a:r>
              <a:r>
                <a:rPr lang="en-US" altLang="ru-RU">
                  <a:cs typeface="Times New Roman" panose="02020603050405020304" pitchFamily="18" charset="0"/>
                </a:rPr>
                <a:t>20</a:t>
              </a:r>
              <a:r>
                <a:rPr lang="en-US" altLang="ru-RU" i="1">
                  <a:cs typeface="Times New Roman" panose="02020603050405020304" pitchFamily="18" charset="0"/>
                </a:rPr>
                <a:t>-x-y</a:t>
              </a:r>
              <a:endParaRPr lang="ru-RU" altLang="ru-RU"/>
            </a:p>
          </p:txBody>
        </p:sp>
        <p:sp>
          <p:nvSpPr>
            <p:cNvPr id="456861" name="Rectangle 157">
              <a:extLst>
                <a:ext uri="{FF2B5EF4-FFF2-40B4-BE49-F238E27FC236}">
                  <a16:creationId xmlns:a16="http://schemas.microsoft.com/office/drawing/2014/main" id="{D4A3990F-32C0-41C9-95E6-A777A575D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5" y="949"/>
              <a:ext cx="93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64" name="Group 160">
            <a:extLst>
              <a:ext uri="{FF2B5EF4-FFF2-40B4-BE49-F238E27FC236}">
                <a16:creationId xmlns:a16="http://schemas.microsoft.com/office/drawing/2014/main" id="{0086A84E-1ABC-418C-B888-82CCB58C2D86}"/>
              </a:ext>
            </a:extLst>
          </p:cNvPr>
          <p:cNvGrpSpPr>
            <a:grpSpLocks/>
          </p:cNvGrpSpPr>
          <p:nvPr/>
        </p:nvGrpSpPr>
        <p:grpSpPr bwMode="auto">
          <a:xfrm>
            <a:off x="1984375" y="5075238"/>
            <a:ext cx="1096963" cy="669925"/>
            <a:chOff x="0" y="1371"/>
            <a:chExt cx="691" cy="422"/>
          </a:xfrm>
        </p:grpSpPr>
        <p:sp>
          <p:nvSpPr>
            <p:cNvPr id="456841" name="Rectangle 137">
              <a:extLst>
                <a:ext uri="{FF2B5EF4-FFF2-40B4-BE49-F238E27FC236}">
                  <a16:creationId xmlns:a16="http://schemas.microsoft.com/office/drawing/2014/main" id="{CCFAD4FB-1B5A-4C58-A22E-627A5BCAB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" y="1371"/>
              <a:ext cx="605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00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    </a:t>
              </a:r>
              <a:r>
                <a:rPr lang="ru-RU" altLang="ru-RU">
                  <a:cs typeface="Times New Roman" panose="02020603050405020304" pitchFamily="18" charset="0"/>
                </a:rPr>
                <a:t>С</a:t>
              </a:r>
              <a:r>
                <a:rPr lang="ru-RU" altLang="ru-RU" baseline="-30000">
                  <a:cs typeface="Times New Roman" panose="02020603050405020304" pitchFamily="18" charset="0"/>
                </a:rPr>
                <a:t>2</a:t>
              </a:r>
              <a:endParaRPr lang="ru-RU" altLang="ru-RU">
                <a:cs typeface="Times New Roman" panose="02020603050405020304" pitchFamily="18" charset="0"/>
              </a:endParaRPr>
            </a:p>
            <a:p>
              <a:pPr eaLnBrk="0" hangingPunct="0"/>
              <a:endParaRPr lang="ru-RU" altLang="ru-RU"/>
            </a:p>
          </p:txBody>
        </p:sp>
        <p:sp>
          <p:nvSpPr>
            <p:cNvPr id="456863" name="Rectangle 159">
              <a:extLst>
                <a:ext uri="{FF2B5EF4-FFF2-40B4-BE49-F238E27FC236}">
                  <a16:creationId xmlns:a16="http://schemas.microsoft.com/office/drawing/2014/main" id="{CE06CB66-014F-47A1-99A1-560AC3557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371"/>
              <a:ext cx="691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66" name="Group 162">
            <a:extLst>
              <a:ext uri="{FF2B5EF4-FFF2-40B4-BE49-F238E27FC236}">
                <a16:creationId xmlns:a16="http://schemas.microsoft.com/office/drawing/2014/main" id="{0E125C77-267A-4AB1-9AF7-302D9EB2BF84}"/>
              </a:ext>
            </a:extLst>
          </p:cNvPr>
          <p:cNvGrpSpPr>
            <a:grpSpLocks/>
          </p:cNvGrpSpPr>
          <p:nvPr/>
        </p:nvGrpSpPr>
        <p:grpSpPr bwMode="auto">
          <a:xfrm>
            <a:off x="3081338" y="5075238"/>
            <a:ext cx="1377950" cy="669925"/>
            <a:chOff x="691" y="1371"/>
            <a:chExt cx="868" cy="422"/>
          </a:xfrm>
        </p:grpSpPr>
        <p:sp>
          <p:nvSpPr>
            <p:cNvPr id="456842" name="Rectangle 138">
              <a:extLst>
                <a:ext uri="{FF2B5EF4-FFF2-40B4-BE49-F238E27FC236}">
                  <a16:creationId xmlns:a16="http://schemas.microsoft.com/office/drawing/2014/main" id="{E101C4CB-3D73-48FD-AD61-73DEFA4CE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" y="1371"/>
              <a:ext cx="782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00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  </a:t>
              </a:r>
              <a:r>
                <a:rPr lang="en-US" altLang="ru-RU">
                  <a:cs typeface="Times New Roman" panose="02020603050405020304" pitchFamily="18" charset="0"/>
                </a:rPr>
                <a:t>10-</a:t>
              </a:r>
              <a:r>
                <a:rPr lang="en-US" altLang="ru-RU" i="1">
                  <a:cs typeface="Times New Roman" panose="02020603050405020304" pitchFamily="18" charset="0"/>
                </a:rPr>
                <a:t>x</a:t>
              </a:r>
              <a:endParaRPr lang="ru-RU" altLang="ru-RU">
                <a:cs typeface="Times New Roman" panose="02020603050405020304" pitchFamily="18" charset="0"/>
              </a:endParaRPr>
            </a:p>
            <a:p>
              <a:pPr eaLnBrk="0" hangingPunct="0"/>
              <a:endParaRPr lang="ru-RU" altLang="ru-RU"/>
            </a:p>
          </p:txBody>
        </p:sp>
        <p:sp>
          <p:nvSpPr>
            <p:cNvPr id="456865" name="Rectangle 161">
              <a:extLst>
                <a:ext uri="{FF2B5EF4-FFF2-40B4-BE49-F238E27FC236}">
                  <a16:creationId xmlns:a16="http://schemas.microsoft.com/office/drawing/2014/main" id="{09340F65-1CEA-4AD3-897B-BCB3C8191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" y="1371"/>
              <a:ext cx="868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68" name="Group 164">
            <a:extLst>
              <a:ext uri="{FF2B5EF4-FFF2-40B4-BE49-F238E27FC236}">
                <a16:creationId xmlns:a16="http://schemas.microsoft.com/office/drawing/2014/main" id="{B65BB93B-4F97-49BC-84BF-B265A00016B1}"/>
              </a:ext>
            </a:extLst>
          </p:cNvPr>
          <p:cNvGrpSpPr>
            <a:grpSpLocks/>
          </p:cNvGrpSpPr>
          <p:nvPr/>
        </p:nvGrpSpPr>
        <p:grpSpPr bwMode="auto">
          <a:xfrm>
            <a:off x="4459288" y="5075238"/>
            <a:ext cx="1485900" cy="669925"/>
            <a:chOff x="1559" y="1371"/>
            <a:chExt cx="936" cy="422"/>
          </a:xfrm>
        </p:grpSpPr>
        <p:sp>
          <p:nvSpPr>
            <p:cNvPr id="456843" name="Rectangle 139">
              <a:extLst>
                <a:ext uri="{FF2B5EF4-FFF2-40B4-BE49-F238E27FC236}">
                  <a16:creationId xmlns:a16="http://schemas.microsoft.com/office/drawing/2014/main" id="{89164545-2E9D-422E-9248-BF6CA935C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2" y="1371"/>
              <a:ext cx="85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00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    </a:t>
              </a:r>
              <a:r>
                <a:rPr lang="en-US" altLang="ru-RU" sz="2000">
                  <a:cs typeface="Times New Roman" panose="02020603050405020304" pitchFamily="18" charset="0"/>
                </a:rPr>
                <a:t>15-</a:t>
              </a:r>
              <a:r>
                <a:rPr lang="en-US" altLang="ru-RU" sz="2000" i="1">
                  <a:cs typeface="Times New Roman" panose="02020603050405020304" pitchFamily="18" charset="0"/>
                </a:rPr>
                <a:t>y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eaLnBrk="0" hangingPunct="0"/>
              <a:endParaRPr lang="ru-RU" altLang="ru-RU" sz="2000"/>
            </a:p>
          </p:txBody>
        </p:sp>
        <p:sp>
          <p:nvSpPr>
            <p:cNvPr id="456867" name="Rectangle 163">
              <a:extLst>
                <a:ext uri="{FF2B5EF4-FFF2-40B4-BE49-F238E27FC236}">
                  <a16:creationId xmlns:a16="http://schemas.microsoft.com/office/drawing/2014/main" id="{A40F0225-076A-4CCD-8E83-C758AD099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1371"/>
              <a:ext cx="93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6870" name="Group 166">
            <a:extLst>
              <a:ext uri="{FF2B5EF4-FFF2-40B4-BE49-F238E27FC236}">
                <a16:creationId xmlns:a16="http://schemas.microsoft.com/office/drawing/2014/main" id="{AB068674-0068-4B69-A4BB-F84851433CAC}"/>
              </a:ext>
            </a:extLst>
          </p:cNvPr>
          <p:cNvGrpSpPr>
            <a:grpSpLocks/>
          </p:cNvGrpSpPr>
          <p:nvPr/>
        </p:nvGrpSpPr>
        <p:grpSpPr bwMode="auto">
          <a:xfrm>
            <a:off x="5945188" y="5075238"/>
            <a:ext cx="1485900" cy="669925"/>
            <a:chOff x="2495" y="1371"/>
            <a:chExt cx="936" cy="422"/>
          </a:xfrm>
        </p:grpSpPr>
        <p:sp>
          <p:nvSpPr>
            <p:cNvPr id="456844" name="Rectangle 140">
              <a:extLst>
                <a:ext uri="{FF2B5EF4-FFF2-40B4-BE49-F238E27FC236}">
                  <a16:creationId xmlns:a16="http://schemas.microsoft.com/office/drawing/2014/main" id="{0DF770B4-DD6F-434A-AFE9-007FE641FE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8" y="1371"/>
              <a:ext cx="85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00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      </a:t>
              </a:r>
              <a:r>
                <a:rPr lang="en-US" altLang="ru-RU" i="1">
                  <a:cs typeface="Times New Roman" panose="02020603050405020304" pitchFamily="18" charset="0"/>
                </a:rPr>
                <a:t>x+y</a:t>
              </a:r>
              <a:endParaRPr lang="ru-RU" altLang="ru-RU">
                <a:cs typeface="Times New Roman" panose="02020603050405020304" pitchFamily="18" charset="0"/>
              </a:endParaRPr>
            </a:p>
            <a:p>
              <a:pPr eaLnBrk="0" hangingPunct="0"/>
              <a:endParaRPr lang="ru-RU" altLang="ru-RU"/>
            </a:p>
          </p:txBody>
        </p:sp>
        <p:sp>
          <p:nvSpPr>
            <p:cNvPr id="456869" name="Rectangle 165">
              <a:extLst>
                <a:ext uri="{FF2B5EF4-FFF2-40B4-BE49-F238E27FC236}">
                  <a16:creationId xmlns:a16="http://schemas.microsoft.com/office/drawing/2014/main" id="{E2DB465D-6166-430E-A88C-977E91B112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5" y="1371"/>
              <a:ext cx="93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6872" name="Rectangle 168">
            <a:extLst>
              <a:ext uri="{FF2B5EF4-FFF2-40B4-BE49-F238E27FC236}">
                <a16:creationId xmlns:a16="http://schemas.microsoft.com/office/drawing/2014/main" id="{BE84F027-23A8-4C0E-AFFF-81B19C41B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895600"/>
            <a:ext cx="5453063" cy="2852738"/>
          </a:xfrm>
          <a:prstGeom prst="rect">
            <a:avLst/>
          </a:prstGeom>
          <a:noFill/>
          <a:ln w="6350">
            <a:solidFill>
              <a:srgbClr val="A0A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56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56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5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5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5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5" name="Text Box 3">
            <a:extLst>
              <a:ext uri="{FF2B5EF4-FFF2-40B4-BE49-F238E27FC236}">
                <a16:creationId xmlns:a16="http://schemas.microsoft.com/office/drawing/2014/main" id="{2C438EAD-EAA2-424A-BD32-9374BA5FE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Поскольку все величины, входящие в эту таблицу, должны быть неотрицательными, получим следующую систему неравенств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8799" name="Object 47">
                <a:extLst>
                  <a:ext uri="{FF2B5EF4-FFF2-40B4-BE49-F238E27FC236}">
                    <a16:creationId xmlns:a16="http://schemas.microsoft.com/office/drawing/2014/main" id="{A124E036-B776-4A5C-BDD7-EAB3FB609772}"/>
                  </a:ext>
                </a:extLst>
              </p:cNvPr>
              <p:cNvSpPr txBox="1"/>
              <p:nvPr/>
            </p:nvSpPr>
            <p:spPr bwMode="auto">
              <a:xfrm>
                <a:off x="304800" y="1219200"/>
                <a:ext cx="1892300" cy="26924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&amp;10−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&amp;15−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&amp;20−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/>
              </a:p>
            </p:txBody>
          </p:sp>
        </mc:Choice>
        <mc:Fallback>
          <p:sp>
            <p:nvSpPr>
              <p:cNvPr id="458799" name="Object 47">
                <a:extLst>
                  <a:ext uri="{FF2B5EF4-FFF2-40B4-BE49-F238E27FC236}">
                    <a16:creationId xmlns:a16="http://schemas.microsoft.com/office/drawing/2014/main" id="{A124E036-B776-4A5C-BDD7-EAB3FB6097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1219200"/>
                <a:ext cx="1892300" cy="2692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8800" name="Text Box 48">
            <a:extLst>
              <a:ext uri="{FF2B5EF4-FFF2-40B4-BE49-F238E27FC236}">
                <a16:creationId xmlns:a16="http://schemas.microsoft.com/office/drawing/2014/main" id="{FACA0629-4D28-47DF-ACCF-067F2C319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295400"/>
            <a:ext cx="6934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Последнее неравенство является следствием двух первых и его можно отбросить. Оставшиеся неравенства определяют многоугольник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OABCD</a:t>
            </a:r>
            <a:r>
              <a:rPr lang="ru-RU" altLang="ru-RU" dirty="0">
                <a:cs typeface="Times New Roman" panose="02020603050405020304" pitchFamily="18" charset="0"/>
              </a:rPr>
              <a:t>, изображенный на рисунке. Назовем его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многоугольником ограничений.</a:t>
            </a:r>
            <a:endParaRPr lang="ru-RU" altLang="ru-RU" dirty="0">
              <a:solidFill>
                <a:srgbClr val="FF3300"/>
              </a:solidFill>
            </a:endParaRPr>
          </a:p>
        </p:txBody>
      </p:sp>
      <p:pic>
        <p:nvPicPr>
          <p:cNvPr id="458801" name="Picture 49">
            <a:extLst>
              <a:ext uri="{FF2B5EF4-FFF2-40B4-BE49-F238E27FC236}">
                <a16:creationId xmlns:a16="http://schemas.microsoft.com/office/drawing/2014/main" id="{07E0BF24-6ABC-40BF-97FF-8ED8B65E4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352800"/>
            <a:ext cx="3302000" cy="308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8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5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80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3" name="Text Box 3">
            <a:extLst>
              <a:ext uri="{FF2B5EF4-FFF2-40B4-BE49-F238E27FC236}">
                <a16:creationId xmlns:a16="http://schemas.microsoft.com/office/drawing/2014/main" id="{F1FCC767-05C3-4F43-A5BC-4B4A2C665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Общее число тонно-километров </a:t>
            </a:r>
            <a:r>
              <a:rPr lang="en-US" altLang="ru-RU" i="1" dirty="0">
                <a:cs typeface="Times New Roman" panose="02020603050405020304" pitchFamily="18" charset="0"/>
              </a:rPr>
              <a:t>F </a:t>
            </a:r>
            <a:r>
              <a:rPr lang="ru-RU" altLang="ru-RU" dirty="0">
                <a:cs typeface="Times New Roman" panose="02020603050405020304" pitchFamily="18" charset="0"/>
              </a:rPr>
              <a:t>выражается функцией</a:t>
            </a:r>
            <a:r>
              <a:rPr lang="ru-RU" altLang="ru-RU" dirty="0"/>
              <a:t>: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 =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460808" name="Text Box 8">
            <a:extLst>
              <a:ext uri="{FF2B5EF4-FFF2-40B4-BE49-F238E27FC236}">
                <a16:creationId xmlns:a16="http://schemas.microsoft.com/office/drawing/2014/main" id="{A356159A-DD38-4ADB-A466-7B92EF257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Воспользуемся тем, что </a:t>
            </a:r>
            <a:r>
              <a:rPr lang="ru-RU" altLang="ru-RU" dirty="0">
                <a:cs typeface="Times New Roman" panose="02020603050405020304" pitchFamily="18" charset="0"/>
              </a:rPr>
              <a:t>для нахождения наи</a:t>
            </a:r>
            <a:r>
              <a:rPr lang="ru-RU" altLang="ru-RU" dirty="0"/>
              <a:t>меньшего</a:t>
            </a:r>
            <a:r>
              <a:rPr lang="ru-RU" altLang="ru-RU" dirty="0">
                <a:cs typeface="Times New Roman" panose="02020603050405020304" pitchFamily="18" charset="0"/>
              </a:rPr>
              <a:t> значения линейной функции на многоугольнике достаточно вычислить значения функции в вершинах многоугольника и выбрать из них наи</a:t>
            </a:r>
            <a:r>
              <a:rPr lang="ru-RU" altLang="ru-RU" dirty="0"/>
              <a:t>меньшее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60809" name="Text Box 9">
            <a:extLst>
              <a:ext uri="{FF2B5EF4-FFF2-40B4-BE49-F238E27FC236}">
                <a16:creationId xmlns:a16="http://schemas.microsoft.com/office/drawing/2014/main" id="{CBC90CF0-51BB-48DF-ADDA-F9FC2557E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24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ершины </a:t>
            </a:r>
            <a:r>
              <a:rPr lang="ru-RU" altLang="ru-RU" dirty="0"/>
              <a:t>многоугольника </a:t>
            </a:r>
            <a:r>
              <a:rPr lang="ru-RU" altLang="ru-RU" dirty="0">
                <a:cs typeface="Times New Roman" panose="02020603050405020304" pitchFamily="18" charset="0"/>
              </a:rPr>
              <a:t>имеют координаты</a:t>
            </a:r>
            <a:r>
              <a:rPr lang="ru-RU" altLang="ru-RU" dirty="0"/>
              <a:t>:</a:t>
            </a:r>
          </a:p>
        </p:txBody>
      </p:sp>
      <p:sp>
        <p:nvSpPr>
          <p:cNvPr id="460898" name="Text Box 98">
            <a:extLst>
              <a:ext uri="{FF2B5EF4-FFF2-40B4-BE49-F238E27FC236}">
                <a16:creationId xmlns:a16="http://schemas.microsoft.com/office/drawing/2014/main" id="{E7A1B3EE-F0A4-4C1A-983B-B257D22DE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=</a:t>
            </a:r>
            <a:r>
              <a:rPr lang="en-US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5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 + 7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 + 10(20 - 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 - 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) + 3(10 - 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) +4(15 - 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) + 6(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 + 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) = 290 - 2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 - 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60901" name="Text Box 101">
            <a:extLst>
              <a:ext uri="{FF2B5EF4-FFF2-40B4-BE49-F238E27FC236}">
                <a16:creationId xmlns:a16="http://schemas.microsoft.com/office/drawing/2014/main" id="{58282B77-EB04-460C-A9D6-FE62D331D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53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Наименьшее</a:t>
            </a:r>
            <a:r>
              <a:rPr lang="ru-RU" altLang="ru-RU" dirty="0">
                <a:cs typeface="Times New Roman" panose="02020603050405020304" pitchFamily="18" charset="0"/>
              </a:rPr>
              <a:t> значение функции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dirty="0">
                <a:cs typeface="Times New Roman" panose="02020603050405020304" pitchFamily="18" charset="0"/>
              </a:rPr>
              <a:t> достигается в точке </a:t>
            </a:r>
          </a:p>
        </p:txBody>
      </p:sp>
      <p:sp>
        <p:nvSpPr>
          <p:cNvPr id="460902" name="Text Box 102">
            <a:extLst>
              <a:ext uri="{FF2B5EF4-FFF2-40B4-BE49-F238E27FC236}">
                <a16:creationId xmlns:a16="http://schemas.microsoft.com/office/drawing/2014/main" id="{BA77BCE6-3EF2-43B4-90AD-FFFA05742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i="1">
                <a:cs typeface="Times New Roman" panose="02020603050405020304" pitchFamily="18" charset="0"/>
              </a:rPr>
              <a:t>С</a:t>
            </a:r>
            <a:r>
              <a:rPr lang="ru-RU" altLang="ru-RU">
                <a:cs typeface="Times New Roman" panose="02020603050405020304" pitchFamily="18" charset="0"/>
              </a:rPr>
              <a:t>(10,10) и </a:t>
            </a:r>
            <a:r>
              <a:rPr lang="ru-RU" altLang="ru-RU"/>
              <a:t>оно </a:t>
            </a:r>
            <a:r>
              <a:rPr lang="ru-RU" altLang="ru-RU">
                <a:cs typeface="Times New Roman" panose="02020603050405020304" pitchFamily="18" charset="0"/>
              </a:rPr>
              <a:t>равно</a:t>
            </a:r>
            <a:endParaRPr lang="ru-RU" altLang="ru-RU"/>
          </a:p>
        </p:txBody>
      </p:sp>
      <p:sp>
        <p:nvSpPr>
          <p:cNvPr id="460903" name="Text Box 103">
            <a:extLst>
              <a:ext uri="{FF2B5EF4-FFF2-40B4-BE49-F238E27FC236}">
                <a16:creationId xmlns:a16="http://schemas.microsoft.com/office/drawing/2014/main" id="{621AACFA-9654-4068-AEF1-E132B6BF7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33400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>
                <a:cs typeface="Times New Roman" panose="02020603050405020304" pitchFamily="18" charset="0"/>
              </a:rPr>
              <a:t>260</a:t>
            </a:r>
            <a:r>
              <a:rPr lang="ru-RU" altLang="ru-RU"/>
              <a:t>.</a:t>
            </a:r>
          </a:p>
        </p:txBody>
      </p:sp>
      <p:sp>
        <p:nvSpPr>
          <p:cNvPr id="460906" name="Text Box 106">
            <a:extLst>
              <a:ext uri="{FF2B5EF4-FFF2-40B4-BE49-F238E27FC236}">
                <a16:creationId xmlns:a16="http://schemas.microsoft.com/office/drawing/2014/main" id="{FB4538A4-EA5B-4778-B05E-B8EE4DF51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38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Значения функции в этих вершинах соответственно равны:</a:t>
            </a:r>
          </a:p>
        </p:txBody>
      </p:sp>
      <p:sp>
        <p:nvSpPr>
          <p:cNvPr id="460907" name="Text Box 107">
            <a:extLst>
              <a:ext uri="{FF2B5EF4-FFF2-40B4-BE49-F238E27FC236}">
                <a16:creationId xmlns:a16="http://schemas.microsoft.com/office/drawing/2014/main" id="{14BF1944-A667-4CDF-B821-F07AD16B1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05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i="1">
                <a:cs typeface="Times New Roman" panose="02020603050405020304" pitchFamily="18" charset="0"/>
              </a:rPr>
              <a:t>O</a:t>
            </a:r>
            <a:r>
              <a:rPr lang="ru-RU" altLang="ru-RU">
                <a:cs typeface="Times New Roman" panose="02020603050405020304" pitchFamily="18" charset="0"/>
              </a:rPr>
              <a:t>(0, 0),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>
                <a:cs typeface="Times New Roman" panose="02020603050405020304" pitchFamily="18" charset="0"/>
              </a:rPr>
              <a:t>(0, 15),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>
                <a:cs typeface="Times New Roman" panose="02020603050405020304" pitchFamily="18" charset="0"/>
              </a:rPr>
              <a:t>(5, 15), </a:t>
            </a:r>
            <a:r>
              <a:rPr lang="en-US" altLang="ru-RU" i="1">
                <a:cs typeface="Times New Roman" panose="02020603050405020304" pitchFamily="18" charset="0"/>
              </a:rPr>
              <a:t>C</a:t>
            </a:r>
            <a:r>
              <a:rPr lang="ru-RU" altLang="ru-RU">
                <a:cs typeface="Times New Roman" panose="02020603050405020304" pitchFamily="18" charset="0"/>
              </a:rPr>
              <a:t>(10, 10), </a:t>
            </a:r>
            <a:r>
              <a:rPr lang="en-US" altLang="ru-RU" i="1">
                <a:cs typeface="Times New Roman" panose="02020603050405020304" pitchFamily="18" charset="0"/>
              </a:rPr>
              <a:t>D</a:t>
            </a:r>
            <a:r>
              <a:rPr lang="ru-RU" altLang="ru-RU">
                <a:cs typeface="Times New Roman" panose="02020603050405020304" pitchFamily="18" charset="0"/>
              </a:rPr>
              <a:t>(10, 0)</a:t>
            </a:r>
            <a:r>
              <a:rPr lang="ru-RU" altLang="ru-RU"/>
              <a:t>.</a:t>
            </a:r>
          </a:p>
        </p:txBody>
      </p:sp>
      <p:sp>
        <p:nvSpPr>
          <p:cNvPr id="460908" name="Rectangle 108">
            <a:extLst>
              <a:ext uri="{FF2B5EF4-FFF2-40B4-BE49-F238E27FC236}">
                <a16:creationId xmlns:a16="http://schemas.microsoft.com/office/drawing/2014/main" id="{E6D4FA29-6F64-4FAF-A51A-AD8AF677D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19600"/>
            <a:ext cx="7329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en-US" altLang="ru-RU" dirty="0">
                <a:cs typeface="Times New Roman" panose="02020603050405020304" pitchFamily="18" charset="0"/>
              </a:rPr>
              <a:t>) = 290,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dirty="0">
                <a:cs typeface="Times New Roman" panose="02020603050405020304" pitchFamily="18" charset="0"/>
              </a:rPr>
              <a:t>) = 275,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en-US" altLang="ru-RU" dirty="0">
                <a:cs typeface="Times New Roman" panose="02020603050405020304" pitchFamily="18" charset="0"/>
              </a:rPr>
              <a:t>) = 265,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dirty="0">
                <a:cs typeface="Times New Roman" panose="02020603050405020304" pitchFamily="18" charset="0"/>
              </a:rPr>
              <a:t>) = 260,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dirty="0">
                <a:cs typeface="Times New Roman" panose="02020603050405020304" pitchFamily="18" charset="0"/>
              </a:rPr>
              <a:t>) = 270.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60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6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6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6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6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6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6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6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8" grpId="0" autoUpdateAnimBg="0"/>
      <p:bldP spid="460809" grpId="0" autoUpdateAnimBg="0"/>
      <p:bldP spid="460898" grpId="0" autoUpdateAnimBg="0"/>
      <p:bldP spid="460901" grpId="0" autoUpdateAnimBg="0"/>
      <p:bldP spid="460902" grpId="0" autoUpdateAnimBg="0"/>
      <p:bldP spid="460903" grpId="0" autoUpdateAnimBg="0"/>
      <p:bldP spid="460906" grpId="0" autoUpdateAnimBg="0"/>
      <p:bldP spid="460907" grpId="0" autoUpdateAnimBg="0"/>
      <p:bldP spid="46090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000" name="Text Box 8">
            <a:extLst>
              <a:ext uri="{FF2B5EF4-FFF2-40B4-BE49-F238E27FC236}">
                <a16:creationId xmlns:a16="http://schemas.microsoft.com/office/drawing/2014/main" id="{13D4CFF8-131C-408A-9FA2-98FEF4938A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43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 соответствии с этим наиболее выгодный вариант перевозок задается таблицей. </a:t>
            </a:r>
          </a:p>
        </p:txBody>
      </p:sp>
      <p:grpSp>
        <p:nvGrpSpPr>
          <p:cNvPr id="469002" name="Group 10">
            <a:extLst>
              <a:ext uri="{FF2B5EF4-FFF2-40B4-BE49-F238E27FC236}">
                <a16:creationId xmlns:a16="http://schemas.microsoft.com/office/drawing/2014/main" id="{0372B848-6C52-4822-B302-467B3ADBE5F3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667000"/>
            <a:ext cx="990600" cy="790575"/>
            <a:chOff x="0" y="0"/>
            <a:chExt cx="532" cy="556"/>
          </a:xfrm>
        </p:grpSpPr>
        <p:sp>
          <p:nvSpPr>
            <p:cNvPr id="469003" name="Rectangle 11">
              <a:extLst>
                <a:ext uri="{FF2B5EF4-FFF2-40B4-BE49-F238E27FC236}">
                  <a16:creationId xmlns:a16="http://schemas.microsoft.com/office/drawing/2014/main" id="{42B50657-B56A-4AE1-99BA-701575A3C3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" y="0"/>
              <a:ext cx="500" cy="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en-US" altLang="ru-RU" sz="2000">
                  <a:cs typeface="Times New Roman" panose="02020603050405020304" pitchFamily="18" charset="0"/>
                </a:rPr>
                <a:t>Склад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eaLnBrk="0" hangingPunct="0"/>
              <a:endParaRPr lang="ru-RU" altLang="ru-RU" sz="2000"/>
            </a:p>
          </p:txBody>
        </p:sp>
        <p:sp>
          <p:nvSpPr>
            <p:cNvPr id="469004" name="Rectangle 12">
              <a:extLst>
                <a:ext uri="{FF2B5EF4-FFF2-40B4-BE49-F238E27FC236}">
                  <a16:creationId xmlns:a16="http://schemas.microsoft.com/office/drawing/2014/main" id="{3E69E363-D44E-41E2-B361-340D5A2E5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32" cy="556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05" name="Group 13">
            <a:extLst>
              <a:ext uri="{FF2B5EF4-FFF2-40B4-BE49-F238E27FC236}">
                <a16:creationId xmlns:a16="http://schemas.microsoft.com/office/drawing/2014/main" id="{15ADF50D-8313-4893-8094-1EC865D178EB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2667000"/>
            <a:ext cx="4197350" cy="790575"/>
            <a:chOff x="532" y="0"/>
            <a:chExt cx="2256" cy="556"/>
          </a:xfrm>
        </p:grpSpPr>
        <p:sp>
          <p:nvSpPr>
            <p:cNvPr id="469006" name="Rectangle 14">
              <a:extLst>
                <a:ext uri="{FF2B5EF4-FFF2-40B4-BE49-F238E27FC236}">
                  <a16:creationId xmlns:a16="http://schemas.microsoft.com/office/drawing/2014/main" id="{1FFCD618-0BED-4BAA-9480-C55DB80FC8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" y="0"/>
              <a:ext cx="2224" cy="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ru-RU" altLang="ru-RU" sz="2000">
                  <a:cs typeface="Times New Roman" panose="02020603050405020304" pitchFamily="18" charset="0"/>
                </a:rPr>
                <a:t>Количество сырья (в т), перевезенное на заводы</a:t>
              </a:r>
            </a:p>
            <a:p>
              <a:pPr eaLnBrk="0" hangingPunct="0"/>
              <a:endParaRPr lang="ru-RU" altLang="ru-RU" sz="1800"/>
            </a:p>
          </p:txBody>
        </p:sp>
        <p:sp>
          <p:nvSpPr>
            <p:cNvPr id="469007" name="Rectangle 15">
              <a:extLst>
                <a:ext uri="{FF2B5EF4-FFF2-40B4-BE49-F238E27FC236}">
                  <a16:creationId xmlns:a16="http://schemas.microsoft.com/office/drawing/2014/main" id="{7B3C33F5-6818-49B8-A3B4-4C3018845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" y="0"/>
              <a:ext cx="2256" cy="556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08" name="Group 16">
            <a:extLst>
              <a:ext uri="{FF2B5EF4-FFF2-40B4-BE49-F238E27FC236}">
                <a16:creationId xmlns:a16="http://schemas.microsoft.com/office/drawing/2014/main" id="{9FB79ABA-2A83-499A-8B82-41FFD9BEDD71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457575"/>
            <a:ext cx="990600" cy="600075"/>
            <a:chOff x="0" y="556"/>
            <a:chExt cx="532" cy="422"/>
          </a:xfrm>
        </p:grpSpPr>
        <p:sp>
          <p:nvSpPr>
            <p:cNvPr id="469009" name="Rectangle 17">
              <a:extLst>
                <a:ext uri="{FF2B5EF4-FFF2-40B4-BE49-F238E27FC236}">
                  <a16:creationId xmlns:a16="http://schemas.microsoft.com/office/drawing/2014/main" id="{6542D4B0-E91F-41C0-A45E-9CBC35E66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" y="556"/>
              <a:ext cx="50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ru-RU" altLang="ru-RU" sz="1800">
                  <a:solidFill>
                    <a:schemeClr val="accent1"/>
                  </a:solidFill>
                  <a:cs typeface="Times New Roman" panose="02020603050405020304" pitchFamily="18" charset="0"/>
                </a:rPr>
                <a:t> </a:t>
              </a:r>
            </a:p>
            <a:p>
              <a:pPr eaLnBrk="0" hangingPunct="0"/>
              <a:endParaRPr lang="ru-RU" altLang="ru-RU" sz="1800">
                <a:solidFill>
                  <a:schemeClr val="accent1"/>
                </a:solidFill>
              </a:endParaRPr>
            </a:p>
          </p:txBody>
        </p:sp>
        <p:sp>
          <p:nvSpPr>
            <p:cNvPr id="469010" name="Rectangle 18">
              <a:extLst>
                <a:ext uri="{FF2B5EF4-FFF2-40B4-BE49-F238E27FC236}">
                  <a16:creationId xmlns:a16="http://schemas.microsoft.com/office/drawing/2014/main" id="{898EC0AE-A9D2-452C-BEE1-A343FFE63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56"/>
              <a:ext cx="532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11" name="Group 19">
            <a:extLst>
              <a:ext uri="{FF2B5EF4-FFF2-40B4-BE49-F238E27FC236}">
                <a16:creationId xmlns:a16="http://schemas.microsoft.com/office/drawing/2014/main" id="{F9AC2F4D-1BE3-481B-8804-ACDEF0829DB2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3457575"/>
            <a:ext cx="1331913" cy="600075"/>
            <a:chOff x="532" y="556"/>
            <a:chExt cx="716" cy="422"/>
          </a:xfrm>
        </p:grpSpPr>
        <p:sp>
          <p:nvSpPr>
            <p:cNvPr id="469012" name="Rectangle 20">
              <a:extLst>
                <a:ext uri="{FF2B5EF4-FFF2-40B4-BE49-F238E27FC236}">
                  <a16:creationId xmlns:a16="http://schemas.microsoft.com/office/drawing/2014/main" id="{42BDCD64-7052-484E-BF45-62419E276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" y="556"/>
              <a:ext cx="684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/>
              <a:r>
                <a:rPr lang="ru-RU" altLang="ru-RU" sz="1800">
                  <a:solidFill>
                    <a:schemeClr val="accent1"/>
                  </a:solidFill>
                </a:rPr>
                <a:t>       </a:t>
              </a:r>
              <a:r>
                <a:rPr lang="en-US" altLang="ru-RU" sz="2000">
                  <a:cs typeface="Times New Roman" panose="02020603050405020304" pitchFamily="18" charset="0"/>
                </a:rPr>
                <a:t>З</a:t>
              </a:r>
              <a:r>
                <a:rPr lang="en-US" altLang="ru-RU" sz="2000" baseline="-30000">
                  <a:cs typeface="Times New Roman" panose="02020603050405020304" pitchFamily="18" charset="0"/>
                </a:rPr>
                <a:t>1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just" eaLnBrk="0" hangingPunct="0"/>
              <a:endParaRPr lang="ru-RU" altLang="ru-RU" sz="2000"/>
            </a:p>
          </p:txBody>
        </p:sp>
        <p:sp>
          <p:nvSpPr>
            <p:cNvPr id="469013" name="Rectangle 21">
              <a:extLst>
                <a:ext uri="{FF2B5EF4-FFF2-40B4-BE49-F238E27FC236}">
                  <a16:creationId xmlns:a16="http://schemas.microsoft.com/office/drawing/2014/main" id="{0A628501-B0D9-401D-B410-6EE0F9033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" y="556"/>
              <a:ext cx="71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14" name="Group 22">
            <a:extLst>
              <a:ext uri="{FF2B5EF4-FFF2-40B4-BE49-F238E27FC236}">
                <a16:creationId xmlns:a16="http://schemas.microsoft.com/office/drawing/2014/main" id="{5B7D31B1-068A-4EF6-B7E1-513C5AD6A850}"/>
              </a:ext>
            </a:extLst>
          </p:cNvPr>
          <p:cNvGrpSpPr>
            <a:grpSpLocks/>
          </p:cNvGrpSpPr>
          <p:nvPr/>
        </p:nvGrpSpPr>
        <p:grpSpPr bwMode="auto">
          <a:xfrm>
            <a:off x="4075113" y="3457575"/>
            <a:ext cx="1265237" cy="600075"/>
            <a:chOff x="1248" y="556"/>
            <a:chExt cx="680" cy="422"/>
          </a:xfrm>
        </p:grpSpPr>
        <p:sp>
          <p:nvSpPr>
            <p:cNvPr id="469015" name="Rectangle 23">
              <a:extLst>
                <a:ext uri="{FF2B5EF4-FFF2-40B4-BE49-F238E27FC236}">
                  <a16:creationId xmlns:a16="http://schemas.microsoft.com/office/drawing/2014/main" id="{E807904B-DE00-41F1-97FA-74B2F13199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" y="556"/>
              <a:ext cx="648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altLang="ru-RU" sz="2000">
                  <a:cs typeface="Times New Roman" panose="02020603050405020304" pitchFamily="18" charset="0"/>
                </a:rPr>
                <a:t>З</a:t>
              </a:r>
              <a:r>
                <a:rPr lang="en-US" altLang="ru-RU" sz="2000" baseline="-30000">
                  <a:cs typeface="Times New Roman" panose="02020603050405020304" pitchFamily="18" charset="0"/>
                </a:rPr>
                <a:t>2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just" eaLnBrk="0" hangingPunct="0"/>
              <a:endParaRPr lang="ru-RU" altLang="ru-RU" sz="1800"/>
            </a:p>
          </p:txBody>
        </p:sp>
        <p:sp>
          <p:nvSpPr>
            <p:cNvPr id="469016" name="Rectangle 24">
              <a:extLst>
                <a:ext uri="{FF2B5EF4-FFF2-40B4-BE49-F238E27FC236}">
                  <a16:creationId xmlns:a16="http://schemas.microsoft.com/office/drawing/2014/main" id="{37A09FA8-C049-4608-AE08-C9BC982D3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556"/>
              <a:ext cx="680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17" name="Group 25">
            <a:extLst>
              <a:ext uri="{FF2B5EF4-FFF2-40B4-BE49-F238E27FC236}">
                <a16:creationId xmlns:a16="http://schemas.microsoft.com/office/drawing/2014/main" id="{E2EC2EEB-D2AD-4C43-AE45-366B0E6704B2}"/>
              </a:ext>
            </a:extLst>
          </p:cNvPr>
          <p:cNvGrpSpPr>
            <a:grpSpLocks/>
          </p:cNvGrpSpPr>
          <p:nvPr/>
        </p:nvGrpSpPr>
        <p:grpSpPr bwMode="auto">
          <a:xfrm>
            <a:off x="5340350" y="3457575"/>
            <a:ext cx="1600200" cy="600075"/>
            <a:chOff x="1928" y="556"/>
            <a:chExt cx="860" cy="422"/>
          </a:xfrm>
        </p:grpSpPr>
        <p:sp>
          <p:nvSpPr>
            <p:cNvPr id="469018" name="Rectangle 26">
              <a:extLst>
                <a:ext uri="{FF2B5EF4-FFF2-40B4-BE49-F238E27FC236}">
                  <a16:creationId xmlns:a16="http://schemas.microsoft.com/office/drawing/2014/main" id="{A26FA5A2-F949-480B-A497-871C22870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4" y="556"/>
              <a:ext cx="828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altLang="ru-RU" sz="2000">
                  <a:cs typeface="Times New Roman" panose="02020603050405020304" pitchFamily="18" charset="0"/>
                </a:rPr>
                <a:t>З</a:t>
              </a:r>
              <a:r>
                <a:rPr lang="en-US" altLang="ru-RU" sz="2000" baseline="-30000">
                  <a:cs typeface="Times New Roman" panose="02020603050405020304" pitchFamily="18" charset="0"/>
                </a:rPr>
                <a:t>3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ctr" eaLnBrk="0" hangingPunct="0"/>
              <a:endParaRPr lang="ru-RU" altLang="ru-RU" sz="1800"/>
            </a:p>
          </p:txBody>
        </p:sp>
        <p:sp>
          <p:nvSpPr>
            <p:cNvPr id="469019" name="Rectangle 27">
              <a:extLst>
                <a:ext uri="{FF2B5EF4-FFF2-40B4-BE49-F238E27FC236}">
                  <a16:creationId xmlns:a16="http://schemas.microsoft.com/office/drawing/2014/main" id="{F5814D4B-69EA-472F-A87C-C0207E1F6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556"/>
              <a:ext cx="860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20" name="Group 28">
            <a:extLst>
              <a:ext uri="{FF2B5EF4-FFF2-40B4-BE49-F238E27FC236}">
                <a16:creationId xmlns:a16="http://schemas.microsoft.com/office/drawing/2014/main" id="{E36E373D-BB62-4F2D-BB8B-4E7CB8DDC0E3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057650"/>
            <a:ext cx="990600" cy="600075"/>
            <a:chOff x="0" y="978"/>
            <a:chExt cx="532" cy="422"/>
          </a:xfrm>
        </p:grpSpPr>
        <p:sp>
          <p:nvSpPr>
            <p:cNvPr id="469021" name="Rectangle 29">
              <a:extLst>
                <a:ext uri="{FF2B5EF4-FFF2-40B4-BE49-F238E27FC236}">
                  <a16:creationId xmlns:a16="http://schemas.microsoft.com/office/drawing/2014/main" id="{11E47AD1-78C4-467F-AB90-E31BFB9A0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" y="978"/>
              <a:ext cx="50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altLang="ru-RU" sz="2000">
                  <a:cs typeface="Times New Roman" panose="02020603050405020304" pitchFamily="18" charset="0"/>
                </a:rPr>
                <a:t>C</a:t>
              </a:r>
              <a:r>
                <a:rPr lang="en-US" altLang="ru-RU" sz="2000" baseline="-30000">
                  <a:cs typeface="Times New Roman" panose="02020603050405020304" pitchFamily="18" charset="0"/>
                </a:rPr>
                <a:t>1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ctr" eaLnBrk="0" hangingPunct="0"/>
              <a:endParaRPr lang="ru-RU" altLang="ru-RU" sz="2000"/>
            </a:p>
          </p:txBody>
        </p:sp>
        <p:sp>
          <p:nvSpPr>
            <p:cNvPr id="469022" name="Rectangle 30">
              <a:extLst>
                <a:ext uri="{FF2B5EF4-FFF2-40B4-BE49-F238E27FC236}">
                  <a16:creationId xmlns:a16="http://schemas.microsoft.com/office/drawing/2014/main" id="{3443BB96-6C5F-4483-9F3C-11D14D371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78"/>
              <a:ext cx="532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23" name="Group 31">
            <a:extLst>
              <a:ext uri="{FF2B5EF4-FFF2-40B4-BE49-F238E27FC236}">
                <a16:creationId xmlns:a16="http://schemas.microsoft.com/office/drawing/2014/main" id="{5E63B4EC-E4FC-4DB6-9136-002619FE0C4A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4057650"/>
            <a:ext cx="1331913" cy="600075"/>
            <a:chOff x="532" y="978"/>
            <a:chExt cx="716" cy="422"/>
          </a:xfrm>
        </p:grpSpPr>
        <p:sp>
          <p:nvSpPr>
            <p:cNvPr id="469024" name="Rectangle 32">
              <a:extLst>
                <a:ext uri="{FF2B5EF4-FFF2-40B4-BE49-F238E27FC236}">
                  <a16:creationId xmlns:a16="http://schemas.microsoft.com/office/drawing/2014/main" id="{43C20BF8-7150-4AF6-AF36-C99B511A61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" y="978"/>
              <a:ext cx="684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/>
              <a:r>
                <a:rPr lang="en-US" altLang="ru-RU" sz="180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</a:t>
              </a:r>
              <a:r>
                <a:rPr lang="en-US" altLang="ru-RU" sz="2000">
                  <a:cs typeface="Times New Roman" panose="02020603050405020304" pitchFamily="18" charset="0"/>
                </a:rPr>
                <a:t>10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just" eaLnBrk="0" hangingPunct="0"/>
              <a:endParaRPr lang="ru-RU" altLang="ru-RU" sz="2000"/>
            </a:p>
          </p:txBody>
        </p:sp>
        <p:sp>
          <p:nvSpPr>
            <p:cNvPr id="469025" name="Rectangle 33">
              <a:extLst>
                <a:ext uri="{FF2B5EF4-FFF2-40B4-BE49-F238E27FC236}">
                  <a16:creationId xmlns:a16="http://schemas.microsoft.com/office/drawing/2014/main" id="{A473ED5C-42A3-491C-80E5-3AA2B50D6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" y="978"/>
              <a:ext cx="71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26" name="Group 34">
            <a:extLst>
              <a:ext uri="{FF2B5EF4-FFF2-40B4-BE49-F238E27FC236}">
                <a16:creationId xmlns:a16="http://schemas.microsoft.com/office/drawing/2014/main" id="{15CF1747-A310-41C5-9E03-58B1FFE89151}"/>
              </a:ext>
            </a:extLst>
          </p:cNvPr>
          <p:cNvGrpSpPr>
            <a:grpSpLocks/>
          </p:cNvGrpSpPr>
          <p:nvPr/>
        </p:nvGrpSpPr>
        <p:grpSpPr bwMode="auto">
          <a:xfrm>
            <a:off x="4075113" y="4057650"/>
            <a:ext cx="1265237" cy="600075"/>
            <a:chOff x="1248" y="978"/>
            <a:chExt cx="680" cy="422"/>
          </a:xfrm>
        </p:grpSpPr>
        <p:sp>
          <p:nvSpPr>
            <p:cNvPr id="469027" name="Rectangle 35">
              <a:extLst>
                <a:ext uri="{FF2B5EF4-FFF2-40B4-BE49-F238E27FC236}">
                  <a16:creationId xmlns:a16="http://schemas.microsoft.com/office/drawing/2014/main" id="{4F18516C-4BFF-4A3D-8170-D3B3B18B13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" y="978"/>
              <a:ext cx="648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altLang="ru-RU" sz="2000">
                  <a:cs typeface="Times New Roman" panose="02020603050405020304" pitchFamily="18" charset="0"/>
                </a:rPr>
                <a:t>10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just" eaLnBrk="0" hangingPunct="0"/>
              <a:endParaRPr lang="ru-RU" altLang="ru-RU" sz="2000"/>
            </a:p>
          </p:txBody>
        </p:sp>
        <p:sp>
          <p:nvSpPr>
            <p:cNvPr id="469028" name="Rectangle 36">
              <a:extLst>
                <a:ext uri="{FF2B5EF4-FFF2-40B4-BE49-F238E27FC236}">
                  <a16:creationId xmlns:a16="http://schemas.microsoft.com/office/drawing/2014/main" id="{E3C78AB1-9812-4AA3-94DC-F7A036585C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978"/>
              <a:ext cx="680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29" name="Group 37">
            <a:extLst>
              <a:ext uri="{FF2B5EF4-FFF2-40B4-BE49-F238E27FC236}">
                <a16:creationId xmlns:a16="http://schemas.microsoft.com/office/drawing/2014/main" id="{0A66E224-9B05-49CD-A94F-AC4FE10E08C8}"/>
              </a:ext>
            </a:extLst>
          </p:cNvPr>
          <p:cNvGrpSpPr>
            <a:grpSpLocks/>
          </p:cNvGrpSpPr>
          <p:nvPr/>
        </p:nvGrpSpPr>
        <p:grpSpPr bwMode="auto">
          <a:xfrm>
            <a:off x="5340350" y="4057650"/>
            <a:ext cx="1600200" cy="600075"/>
            <a:chOff x="1928" y="978"/>
            <a:chExt cx="860" cy="422"/>
          </a:xfrm>
        </p:grpSpPr>
        <p:sp>
          <p:nvSpPr>
            <p:cNvPr id="469030" name="Rectangle 38">
              <a:extLst>
                <a:ext uri="{FF2B5EF4-FFF2-40B4-BE49-F238E27FC236}">
                  <a16:creationId xmlns:a16="http://schemas.microsoft.com/office/drawing/2014/main" id="{AE717C10-6DFA-40DE-8E13-12AB52A116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4" y="978"/>
              <a:ext cx="828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altLang="ru-RU" sz="2000">
                  <a:cs typeface="Times New Roman" panose="02020603050405020304" pitchFamily="18" charset="0"/>
                </a:rPr>
                <a:t>0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ctr" eaLnBrk="0" hangingPunct="0"/>
              <a:endParaRPr lang="ru-RU" altLang="ru-RU" sz="2000"/>
            </a:p>
          </p:txBody>
        </p:sp>
        <p:sp>
          <p:nvSpPr>
            <p:cNvPr id="469031" name="Rectangle 39">
              <a:extLst>
                <a:ext uri="{FF2B5EF4-FFF2-40B4-BE49-F238E27FC236}">
                  <a16:creationId xmlns:a16="http://schemas.microsoft.com/office/drawing/2014/main" id="{4BFE963C-36E7-4040-97D2-45F14CAF3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978"/>
              <a:ext cx="860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32" name="Group 40">
            <a:extLst>
              <a:ext uri="{FF2B5EF4-FFF2-40B4-BE49-F238E27FC236}">
                <a16:creationId xmlns:a16="http://schemas.microsoft.com/office/drawing/2014/main" id="{B7FFD3B1-F138-4396-B1BF-925B01632876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657725"/>
            <a:ext cx="990600" cy="600075"/>
            <a:chOff x="0" y="1400"/>
            <a:chExt cx="532" cy="422"/>
          </a:xfrm>
        </p:grpSpPr>
        <p:sp>
          <p:nvSpPr>
            <p:cNvPr id="469033" name="Rectangle 41">
              <a:extLst>
                <a:ext uri="{FF2B5EF4-FFF2-40B4-BE49-F238E27FC236}">
                  <a16:creationId xmlns:a16="http://schemas.microsoft.com/office/drawing/2014/main" id="{134F038F-A30E-46A0-8B55-21449D09D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" y="1400"/>
              <a:ext cx="500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altLang="ru-RU" sz="2000">
                  <a:cs typeface="Times New Roman" panose="02020603050405020304" pitchFamily="18" charset="0"/>
                </a:rPr>
                <a:t>C</a:t>
              </a:r>
              <a:r>
                <a:rPr lang="en-US" altLang="ru-RU" sz="2000" baseline="-30000">
                  <a:cs typeface="Times New Roman" panose="02020603050405020304" pitchFamily="18" charset="0"/>
                </a:rPr>
                <a:t>2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ctr" eaLnBrk="0" hangingPunct="0"/>
              <a:endParaRPr lang="ru-RU" altLang="ru-RU" sz="2000"/>
            </a:p>
          </p:txBody>
        </p:sp>
        <p:sp>
          <p:nvSpPr>
            <p:cNvPr id="469034" name="Rectangle 42">
              <a:extLst>
                <a:ext uri="{FF2B5EF4-FFF2-40B4-BE49-F238E27FC236}">
                  <a16:creationId xmlns:a16="http://schemas.microsoft.com/office/drawing/2014/main" id="{AC2C3CBF-685D-40D8-9119-7506EBF11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400"/>
              <a:ext cx="532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35" name="Group 43">
            <a:extLst>
              <a:ext uri="{FF2B5EF4-FFF2-40B4-BE49-F238E27FC236}">
                <a16:creationId xmlns:a16="http://schemas.microsoft.com/office/drawing/2014/main" id="{B99C436C-DCD0-4FF2-BB25-125E360DF119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4657725"/>
            <a:ext cx="1331913" cy="600075"/>
            <a:chOff x="532" y="1400"/>
            <a:chExt cx="716" cy="422"/>
          </a:xfrm>
        </p:grpSpPr>
        <p:sp>
          <p:nvSpPr>
            <p:cNvPr id="469036" name="Rectangle 44">
              <a:extLst>
                <a:ext uri="{FF2B5EF4-FFF2-40B4-BE49-F238E27FC236}">
                  <a16:creationId xmlns:a16="http://schemas.microsoft.com/office/drawing/2014/main" id="{DB30B111-4FFE-4CB7-8F3A-6410EF25A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" y="1400"/>
              <a:ext cx="684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just"/>
              <a:r>
                <a:rPr lang="en-US" altLang="ru-RU" sz="1800">
                  <a:solidFill>
                    <a:schemeClr val="accent1"/>
                  </a:solidFill>
                  <a:cs typeface="Times New Roman" panose="02020603050405020304" pitchFamily="18" charset="0"/>
                </a:rPr>
                <a:t>       </a:t>
              </a:r>
              <a:r>
                <a:rPr lang="en-US" altLang="ru-RU" sz="2000">
                  <a:cs typeface="Times New Roman" panose="02020603050405020304" pitchFamily="18" charset="0"/>
                </a:rPr>
                <a:t>0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just" eaLnBrk="0" hangingPunct="0"/>
              <a:endParaRPr lang="ru-RU" altLang="ru-RU" sz="2000"/>
            </a:p>
          </p:txBody>
        </p:sp>
        <p:sp>
          <p:nvSpPr>
            <p:cNvPr id="469037" name="Rectangle 45">
              <a:extLst>
                <a:ext uri="{FF2B5EF4-FFF2-40B4-BE49-F238E27FC236}">
                  <a16:creationId xmlns:a16="http://schemas.microsoft.com/office/drawing/2014/main" id="{84DF61FD-BDB9-4369-A09A-3D14EDABC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" y="1400"/>
              <a:ext cx="716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38" name="Group 46">
            <a:extLst>
              <a:ext uri="{FF2B5EF4-FFF2-40B4-BE49-F238E27FC236}">
                <a16:creationId xmlns:a16="http://schemas.microsoft.com/office/drawing/2014/main" id="{44EA3959-9065-4163-A03E-4ECDA3A658BE}"/>
              </a:ext>
            </a:extLst>
          </p:cNvPr>
          <p:cNvGrpSpPr>
            <a:grpSpLocks/>
          </p:cNvGrpSpPr>
          <p:nvPr/>
        </p:nvGrpSpPr>
        <p:grpSpPr bwMode="auto">
          <a:xfrm>
            <a:off x="4075113" y="4657725"/>
            <a:ext cx="1265237" cy="600075"/>
            <a:chOff x="1248" y="1400"/>
            <a:chExt cx="680" cy="422"/>
          </a:xfrm>
        </p:grpSpPr>
        <p:sp>
          <p:nvSpPr>
            <p:cNvPr id="469039" name="Rectangle 47">
              <a:extLst>
                <a:ext uri="{FF2B5EF4-FFF2-40B4-BE49-F238E27FC236}">
                  <a16:creationId xmlns:a16="http://schemas.microsoft.com/office/drawing/2014/main" id="{608222F8-DEDA-46FA-A661-BE52E9257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4" y="1400"/>
              <a:ext cx="648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altLang="ru-RU" sz="2000">
                  <a:cs typeface="Times New Roman" panose="02020603050405020304" pitchFamily="18" charset="0"/>
                </a:rPr>
                <a:t>5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just" eaLnBrk="0" hangingPunct="0"/>
              <a:endParaRPr lang="ru-RU" altLang="ru-RU" sz="2000"/>
            </a:p>
          </p:txBody>
        </p:sp>
        <p:sp>
          <p:nvSpPr>
            <p:cNvPr id="469040" name="Rectangle 48">
              <a:extLst>
                <a:ext uri="{FF2B5EF4-FFF2-40B4-BE49-F238E27FC236}">
                  <a16:creationId xmlns:a16="http://schemas.microsoft.com/office/drawing/2014/main" id="{2F05342B-5DF0-4128-9610-E51CAA9E1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1400"/>
              <a:ext cx="680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69041" name="Group 49">
            <a:extLst>
              <a:ext uri="{FF2B5EF4-FFF2-40B4-BE49-F238E27FC236}">
                <a16:creationId xmlns:a16="http://schemas.microsoft.com/office/drawing/2014/main" id="{684F60F7-C39D-419E-8C13-F17EC01384FF}"/>
              </a:ext>
            </a:extLst>
          </p:cNvPr>
          <p:cNvGrpSpPr>
            <a:grpSpLocks/>
          </p:cNvGrpSpPr>
          <p:nvPr/>
        </p:nvGrpSpPr>
        <p:grpSpPr bwMode="auto">
          <a:xfrm>
            <a:off x="5340350" y="4657725"/>
            <a:ext cx="1600200" cy="600075"/>
            <a:chOff x="1928" y="1400"/>
            <a:chExt cx="860" cy="422"/>
          </a:xfrm>
        </p:grpSpPr>
        <p:sp>
          <p:nvSpPr>
            <p:cNvPr id="469042" name="Rectangle 50">
              <a:extLst>
                <a:ext uri="{FF2B5EF4-FFF2-40B4-BE49-F238E27FC236}">
                  <a16:creationId xmlns:a16="http://schemas.microsoft.com/office/drawing/2014/main" id="{746A29FD-946B-4D7B-9078-ECA44CB56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4" y="1400"/>
              <a:ext cx="828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altLang="ru-RU" sz="2000">
                  <a:cs typeface="Times New Roman" panose="02020603050405020304" pitchFamily="18" charset="0"/>
                </a:rPr>
                <a:t>20</a:t>
              </a:r>
              <a:endParaRPr lang="ru-RU" altLang="ru-RU" sz="2000">
                <a:cs typeface="Times New Roman" panose="02020603050405020304" pitchFamily="18" charset="0"/>
              </a:endParaRPr>
            </a:p>
            <a:p>
              <a:pPr algn="ctr" eaLnBrk="0" hangingPunct="0"/>
              <a:endParaRPr lang="ru-RU" altLang="ru-RU" sz="2000"/>
            </a:p>
          </p:txBody>
        </p:sp>
        <p:sp>
          <p:nvSpPr>
            <p:cNvPr id="469043" name="Rectangle 51">
              <a:extLst>
                <a:ext uri="{FF2B5EF4-FFF2-40B4-BE49-F238E27FC236}">
                  <a16:creationId xmlns:a16="http://schemas.microsoft.com/office/drawing/2014/main" id="{F151441C-B4EB-4690-B614-129A46FA9A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1400"/>
              <a:ext cx="860" cy="42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9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69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6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69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69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69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4A2FFA85-3A38-4D9A-8FEE-E3466E8BE9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78891" name="Text Box 11">
            <a:extLst>
              <a:ext uri="{FF2B5EF4-FFF2-40B4-BE49-F238E27FC236}">
                <a16:creationId xmlns:a16="http://schemas.microsoft.com/office/drawing/2014/main" id="{41B36AE3-227C-4257-9174-4A5F10E9A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8768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</a:t>
            </a:r>
            <a:r>
              <a:rPr lang="ru-RU" altLang="ru-RU" sz="3200"/>
              <a:t>                                 </a:t>
            </a:r>
            <a:r>
              <a:rPr lang="ru-RU" altLang="ru-RU" sz="3200">
                <a:cs typeface="Times New Roman" panose="02020603050405020304" pitchFamily="18" charset="0"/>
              </a:rPr>
              <a:t>, б</a:t>
            </a:r>
            <a:r>
              <a:rPr lang="ru-RU" altLang="ru-RU" sz="3200"/>
              <a:t>)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E140422C-A3BF-48F8-AE78-2E5CA856A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915400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Нарисуйте фигуру, координаты точек которой удовлетворяют системе неравенств:</a:t>
            </a:r>
            <a:endParaRPr lang="ru-RU" altLang="ru-RU" sz="3200" dirty="0"/>
          </a:p>
          <a:p>
            <a:pPr algn="just">
              <a:spcBef>
                <a:spcPct val="50000"/>
              </a:spcBef>
            </a:pPr>
            <a:r>
              <a:rPr lang="ru-RU" altLang="ru-RU" sz="3200" dirty="0"/>
              <a:t>а)                             б)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8910" name="Object 30">
                <a:extLst>
                  <a:ext uri="{FF2B5EF4-FFF2-40B4-BE49-F238E27FC236}">
                    <a16:creationId xmlns:a16="http://schemas.microsoft.com/office/drawing/2014/main" id="{CB9377F0-15C1-42CE-806B-46B2A7D8120C}"/>
                  </a:ext>
                </a:extLst>
              </p:cNvPr>
              <p:cNvSpPr txBox="1"/>
              <p:nvPr/>
            </p:nvSpPr>
            <p:spPr bwMode="auto">
              <a:xfrm>
                <a:off x="1066800" y="1676400"/>
                <a:ext cx="2184400" cy="13462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&amp;3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−48≤0,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&amp;3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≥4,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≥0;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/>
              </a:p>
            </p:txBody>
          </p:sp>
        </mc:Choice>
        <mc:Fallback>
          <p:sp>
            <p:nvSpPr>
              <p:cNvPr id="378910" name="Object 30">
                <a:extLst>
                  <a:ext uri="{FF2B5EF4-FFF2-40B4-BE49-F238E27FC236}">
                    <a16:creationId xmlns:a16="http://schemas.microsoft.com/office/drawing/2014/main" id="{CB9377F0-15C1-42CE-806B-46B2A7D812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6800" y="1676400"/>
                <a:ext cx="2184400" cy="13462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8911" name="Object 31">
                <a:extLst>
                  <a:ext uri="{FF2B5EF4-FFF2-40B4-BE49-F238E27FC236}">
                    <a16:creationId xmlns:a16="http://schemas.microsoft.com/office/drawing/2014/main" id="{DD1BFE92-B00F-4151-A641-5F1B8E74733A}"/>
                  </a:ext>
                </a:extLst>
              </p:cNvPr>
              <p:cNvSpPr txBox="1"/>
              <p:nvPr/>
            </p:nvSpPr>
            <p:spPr bwMode="auto">
              <a:xfrm>
                <a:off x="4114800" y="1676400"/>
                <a:ext cx="1600200" cy="13462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&amp;2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≤1,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≤7,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/>
              </a:p>
            </p:txBody>
          </p:sp>
        </mc:Choice>
        <mc:Fallback>
          <p:sp>
            <p:nvSpPr>
              <p:cNvPr id="378911" name="Object 31">
                <a:extLst>
                  <a:ext uri="{FF2B5EF4-FFF2-40B4-BE49-F238E27FC236}">
                    <a16:creationId xmlns:a16="http://schemas.microsoft.com/office/drawing/2014/main" id="{DD1BFE92-B00F-4151-A641-5F1B8E747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14800" y="1676400"/>
                <a:ext cx="1600200" cy="1346200"/>
              </a:xfrm>
              <a:prstGeom prst="rect">
                <a:avLst/>
              </a:prstGeom>
              <a:blipFill>
                <a:blip r:embed="rId4"/>
                <a:stretch>
                  <a:fillRect r="-76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78913" name="Picture 33">
            <a:extLst>
              <a:ext uri="{FF2B5EF4-FFF2-40B4-BE49-F238E27FC236}">
                <a16:creationId xmlns:a16="http://schemas.microsoft.com/office/drawing/2014/main" id="{85592464-13CF-4B23-9A1D-C2D414255C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886200"/>
            <a:ext cx="3109913" cy="255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14" name="Picture 34">
            <a:extLst>
              <a:ext uri="{FF2B5EF4-FFF2-40B4-BE49-F238E27FC236}">
                <a16:creationId xmlns:a16="http://schemas.microsoft.com/office/drawing/2014/main" id="{4F17B8B7-E1DE-4611-A3EE-8E04AA585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810000"/>
            <a:ext cx="1966913" cy="244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>
            <a:extLst>
              <a:ext uri="{FF2B5EF4-FFF2-40B4-BE49-F238E27FC236}">
                <a16:creationId xmlns:a16="http://schemas.microsoft.com/office/drawing/2014/main" id="{08AC3D33-5793-4C8A-8EA4-8C4BCBF85F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462851" name="Text Box 3">
            <a:extLst>
              <a:ext uri="{FF2B5EF4-FFF2-40B4-BE49-F238E27FC236}">
                <a16:creationId xmlns:a16="http://schemas.microsoft.com/office/drawing/2014/main" id="{B639470B-ADD7-4072-8418-BA4323292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2578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en-US" altLang="ru-RU" sz="3200">
                <a:cs typeface="Times New Roman" panose="02020603050405020304" pitchFamily="18" charset="0"/>
              </a:rPr>
              <a:t>3,</a:t>
            </a:r>
            <a:r>
              <a:rPr lang="ru-RU" altLang="ru-RU" sz="3200"/>
              <a:t>5; 1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462853" name="Text Box 5">
            <a:extLst>
              <a:ext uri="{FF2B5EF4-FFF2-40B4-BE49-F238E27FC236}">
                <a16:creationId xmlns:a16="http://schemas.microsoft.com/office/drawing/2014/main" id="{132E9F6A-5FF0-4CD8-90D3-C52AA93A1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наибольшее </a:t>
            </a:r>
            <a:r>
              <a:rPr lang="ru-RU" altLang="ru-RU" sz="3200" dirty="0"/>
              <a:t>и наименьшее </a:t>
            </a:r>
            <a:r>
              <a:rPr lang="ru-RU" altLang="ru-RU" sz="3200" dirty="0">
                <a:cs typeface="Times New Roman" panose="02020603050405020304" pitchFamily="18" charset="0"/>
              </a:rPr>
              <a:t>значени</a:t>
            </a:r>
            <a:r>
              <a:rPr lang="ru-RU" altLang="ru-RU" sz="3200" dirty="0"/>
              <a:t>я</a:t>
            </a:r>
            <a:r>
              <a:rPr lang="ru-RU" altLang="ru-RU" sz="3200" dirty="0">
                <a:cs typeface="Times New Roman" panose="02020603050405020304" pitchFamily="18" charset="0"/>
              </a:rPr>
              <a:t> функции </a:t>
            </a:r>
            <a:r>
              <a:rPr lang="en-US" altLang="ru-RU" sz="3200" i="1" dirty="0">
                <a:cs typeface="Times New Roman" panose="02020603050405020304" pitchFamily="18" charset="0"/>
              </a:rPr>
              <a:t>f</a:t>
            </a:r>
            <a:r>
              <a:rPr lang="ru-RU" altLang="ru-RU" sz="3200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+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при условии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2856" name="Object 8">
                <a:extLst>
                  <a:ext uri="{FF2B5EF4-FFF2-40B4-BE49-F238E27FC236}">
                    <a16:creationId xmlns:a16="http://schemas.microsoft.com/office/drawing/2014/main" id="{E6E87779-425A-4509-8CDD-01E5E9EB4021}"/>
                  </a:ext>
                </a:extLst>
              </p:cNvPr>
              <p:cNvSpPr txBox="1"/>
              <p:nvPr/>
            </p:nvSpPr>
            <p:spPr bwMode="auto">
              <a:xfrm>
                <a:off x="2965450" y="1833592"/>
                <a:ext cx="2542654" cy="195544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≥0,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≥0,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&amp;4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≤12,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&amp;2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≥2,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≤3,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≤2.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62856" name="Object 8">
                <a:extLst>
                  <a:ext uri="{FF2B5EF4-FFF2-40B4-BE49-F238E27FC236}">
                    <a16:creationId xmlns:a16="http://schemas.microsoft.com/office/drawing/2014/main" id="{E6E87779-425A-4509-8CDD-01E5E9EB40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65450" y="1833592"/>
                <a:ext cx="2542654" cy="19554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2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1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3340840</TotalTime>
  <Words>2165</Words>
  <Application>Microsoft Office PowerPoint</Application>
  <PresentationFormat>Экран (4:3)</PresentationFormat>
  <Paragraphs>288</Paragraphs>
  <Slides>22</Slides>
  <Notes>22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Cambria Math</vt:lpstr>
      <vt:lpstr>Times New Roman</vt:lpstr>
      <vt:lpstr>Оформление по умолчанию</vt:lpstr>
      <vt:lpstr>Задачи оптимизации</vt:lpstr>
      <vt:lpstr>Презентация PowerPoint</vt:lpstr>
      <vt:lpstr>Транспортная задача</vt:lpstr>
      <vt:lpstr>Решение транспортной задачи 1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Задача 2</vt:lpstr>
      <vt:lpstr>Решение задачи 2</vt:lpstr>
      <vt:lpstr>Презентация PowerPoint</vt:lpstr>
      <vt:lpstr>Транспортная задача 3</vt:lpstr>
      <vt:lpstr>Решение транспортной задачи 3</vt:lpstr>
      <vt:lpstr>Презентация PowerPoint</vt:lpstr>
      <vt:lpstr>Презентация PowerPoint</vt:lpstr>
      <vt:lpstr>Презентация PowerPoint</vt:lpstr>
      <vt:lpstr>Задача 4</vt:lpstr>
      <vt:lpstr>Решение задачи 4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115</cp:revision>
  <dcterms:created xsi:type="dcterms:W3CDTF">2008-04-30T05:51:18Z</dcterms:created>
  <dcterms:modified xsi:type="dcterms:W3CDTF">2022-10-09T13:10:49Z</dcterms:modified>
</cp:coreProperties>
</file>