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490" r:id="rId3"/>
    <p:sldId id="432" r:id="rId4"/>
    <p:sldId id="1044" r:id="rId5"/>
    <p:sldId id="1058" r:id="rId6"/>
    <p:sldId id="484" r:id="rId7"/>
    <p:sldId id="479" r:id="rId8"/>
    <p:sldId id="481" r:id="rId9"/>
    <p:sldId id="482" r:id="rId10"/>
    <p:sldId id="480" r:id="rId11"/>
    <p:sldId id="483" r:id="rId12"/>
    <p:sldId id="1054" r:id="rId13"/>
    <p:sldId id="1053" r:id="rId14"/>
    <p:sldId id="1055" r:id="rId15"/>
    <p:sldId id="1052" r:id="rId16"/>
    <p:sldId id="1048" r:id="rId17"/>
    <p:sldId id="1045" r:id="rId18"/>
    <p:sldId id="486" r:id="rId19"/>
    <p:sldId id="485" r:id="rId20"/>
    <p:sldId id="1046" r:id="rId21"/>
    <p:sldId id="487" r:id="rId22"/>
    <p:sldId id="478" r:id="rId23"/>
    <p:sldId id="1061" r:id="rId24"/>
    <p:sldId id="438" r:id="rId25"/>
    <p:sldId id="1057" r:id="rId26"/>
    <p:sldId id="453" r:id="rId27"/>
    <p:sldId id="1049" r:id="rId28"/>
    <p:sldId id="1050" r:id="rId29"/>
    <p:sldId id="1051" r:id="rId30"/>
    <p:sldId id="106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2" autoAdjust="0"/>
    <p:restoredTop sz="93953" autoAdjust="0"/>
  </p:normalViewPr>
  <p:slideViewPr>
    <p:cSldViewPr>
      <p:cViewPr varScale="1">
        <p:scale>
          <a:sx n="98" d="100"/>
          <a:sy n="98" d="100"/>
        </p:scale>
        <p:origin x="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92099A-3D62-4227-8AD2-2405B2FCAE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A5580C-5515-43B0-A825-31F7B267B2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19CB664-4E23-410D-BCF6-A5455D506F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3285896-4BD4-4D29-9326-FE0FB82B60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ACE57C7-C214-48BF-8809-5270E3DF99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C70059B-1C9F-493F-A5C3-DB1D2C313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23260-789F-46DC-82BE-9388EE5F8D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407907-3D22-44A3-BB01-23FA8C313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05FD4-31E2-46DF-B0D1-49807C22A12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105E94CB-E431-45B4-AA66-BD89B4BDC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47ABC9C5-CB5B-45FA-8AB2-20B87D925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DEC153-E4BD-41BB-9CA7-F53E001B8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7CDE2-53F0-4DA1-B5CF-09B0F7F96FC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6D7B570F-3108-43B4-970A-444A3A59A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8103B683-ACAF-4310-9AAB-9E4E2BEA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25E9C-81C8-4F7B-A8F1-EB9F0D10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4A6E-7CCE-40ED-908B-F4B90F2286B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6B008E5-37EB-4E19-9D49-7E107AEE3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24B4B904-5C58-436D-B712-F5A9543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25E9C-81C8-4F7B-A8F1-EB9F0D10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4A6E-7CCE-40ED-908B-F4B90F2286B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6B008E5-37EB-4E19-9D49-7E107AEE3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24B4B904-5C58-436D-B712-F5A9543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608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25E9C-81C8-4F7B-A8F1-EB9F0D10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4A6E-7CCE-40ED-908B-F4B90F2286B4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6B008E5-37EB-4E19-9D49-7E107AEE3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24B4B904-5C58-436D-B712-F5A9543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370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25E9C-81C8-4F7B-A8F1-EB9F0D10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4A6E-7CCE-40ED-908B-F4B90F2286B4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6B008E5-37EB-4E19-9D49-7E107AEE3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24B4B904-5C58-436D-B712-F5A9543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323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525E9C-81C8-4F7B-A8F1-EB9F0D102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4A6E-7CCE-40ED-908B-F4B90F2286B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6B008E5-37EB-4E19-9D49-7E107AEE3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24B4B904-5C58-436D-B712-F5A95437B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9337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109D72-BCCE-4D3B-B28C-C1F5BAB09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FA103-E56B-4643-86D9-757A174E2F9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F32FEB38-4FF6-494E-9168-5E154CB4B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D9B01C1B-E21D-4256-8D69-28DBF786A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5360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3010C2-DB16-418B-B146-90BB7C755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015C2-0B8B-4F9B-8552-3D616FD0EE6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4C4F2F76-28F8-4C08-B034-E595F3457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DF2D640B-513B-41BC-8FE8-986380F39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A3C624-BF94-4BD5-96BA-7E9D2017A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23995-708A-48C6-AE7E-205A9DCE580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68B07A35-8F14-4FF4-B197-1E9B58863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B2B69C51-5AEA-4EB6-8023-1C6253DEF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F5E2F-9D44-43A3-A3DE-29C169311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56ABF-9024-47E2-8FEA-54980E67578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CB3EFC8F-4ED6-4C93-A032-B17CAFF36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6C0DA9B4-23C0-448C-835F-763C3D1AF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407907-3D22-44A3-BB01-23FA8C313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05FD4-31E2-46DF-B0D1-49807C22A12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105E94CB-E431-45B4-AA66-BD89B4BDC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47ABC9C5-CB5B-45FA-8AB2-20B87D925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7730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E732B0-5E79-42F8-9571-AE8AD176B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5066D-1F2E-4B82-9331-1D60031AD21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B909E3B2-A88E-45C5-8BDF-6E581AA6B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F0850ACE-2CB2-4235-AF04-2974CD65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6B184-3EF8-4A2C-84BE-088338F35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90B70-A6CC-4E86-AB88-A4374057D9A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7C771A32-7ECF-4939-A6FC-8B99FBE30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3020C427-1163-483F-B211-C55DFE6B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B3FDA6-EE90-482A-BA2D-2BB49C261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6C2F7-8771-49CE-86C1-2787EECB5D8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52B11877-73F8-4AE2-863E-08804CF51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C0C623C9-08FF-4C3D-B89F-8AD570A78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0308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E732B0-5E79-42F8-9571-AE8AD176B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5066D-1F2E-4B82-9331-1D60031AD21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B909E3B2-A88E-45C5-8BDF-6E581AA6B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F0850ACE-2CB2-4235-AF04-2974CD65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9480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764B7C-5D99-4901-8931-C7D10ADDE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E3480-8DB8-4271-9DC4-96AB8CE4EF8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A76EB623-1F49-425A-A6DA-E9CA4ED66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CFD9CF9D-3A97-4A2B-936C-FF68DD777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B3FDA6-EE90-482A-BA2D-2BB49C261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6C2F7-8771-49CE-86C1-2787EECB5D8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52B11877-73F8-4AE2-863E-08804CF51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C0C623C9-08FF-4C3D-B89F-8AD570A78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5040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FCC9E4-8DA6-40C7-AB2D-47310C07F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A7CE1-4A9F-489A-BCB9-DE8A180C5A3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61826" name="Rectangle 2050">
            <a:extLst>
              <a:ext uri="{FF2B5EF4-FFF2-40B4-BE49-F238E27FC236}">
                <a16:creationId xmlns:a16="http://schemas.microsoft.com/office/drawing/2014/main" id="{F5F193A1-F0F5-4F68-B294-9E5A948A1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2051">
            <a:extLst>
              <a:ext uri="{FF2B5EF4-FFF2-40B4-BE49-F238E27FC236}">
                <a16:creationId xmlns:a16="http://schemas.microsoft.com/office/drawing/2014/main" id="{4B205316-C948-4A06-A826-07790A5CF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F5DB59-4552-4218-9A38-5017E9ED5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1F6E0-E8C0-4F67-A5EA-5208E127F87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C414FE50-DB5C-4F18-BEDB-D2E55A150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D1E0CC31-0E20-45D4-BDDB-FD198AE4E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3F3D77-68D7-4A35-9E85-31F3DCFDC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9C4E4-DC77-41E8-A1CC-55BFD7D489B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57730" name="Rectangle 1026">
            <a:extLst>
              <a:ext uri="{FF2B5EF4-FFF2-40B4-BE49-F238E27FC236}">
                <a16:creationId xmlns:a16="http://schemas.microsoft.com/office/drawing/2014/main" id="{7BFC818C-BCB2-4601-9420-3B6BFA06E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1027">
            <a:extLst>
              <a:ext uri="{FF2B5EF4-FFF2-40B4-BE49-F238E27FC236}">
                <a16:creationId xmlns:a16="http://schemas.microsoft.com/office/drawing/2014/main" id="{9C0E5815-BA85-4F67-AD26-79A1F4608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E3E00-8DE2-4DBD-B929-A845786B6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60A6-3E6A-49AD-B140-B90FEB9FE2F0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55682" name="Rectangle 2">
            <a:extLst>
              <a:ext uri="{FF2B5EF4-FFF2-40B4-BE49-F238E27FC236}">
                <a16:creationId xmlns:a16="http://schemas.microsoft.com/office/drawing/2014/main" id="{0DCB9D6A-7859-4F15-8858-27EBEFA97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>
            <a:extLst>
              <a:ext uri="{FF2B5EF4-FFF2-40B4-BE49-F238E27FC236}">
                <a16:creationId xmlns:a16="http://schemas.microsoft.com/office/drawing/2014/main" id="{698F885F-EF6D-45F1-94D4-61699E3B8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7AC89-E250-4380-96CD-3A6B05800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87520-6C3F-400D-911C-595EE3781FC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36EDA444-E44B-4EDB-8C70-87B82FE00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43E09722-0A74-40DA-A141-7613539E1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9E3E00-8DE2-4DBD-B929-A845786B6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60A6-3E6A-49AD-B140-B90FEB9FE2F0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55682" name="Rectangle 2">
            <a:extLst>
              <a:ext uri="{FF2B5EF4-FFF2-40B4-BE49-F238E27FC236}">
                <a16:creationId xmlns:a16="http://schemas.microsoft.com/office/drawing/2014/main" id="{0DCB9D6A-7859-4F15-8858-27EBEFA97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>
            <a:extLst>
              <a:ext uri="{FF2B5EF4-FFF2-40B4-BE49-F238E27FC236}">
                <a16:creationId xmlns:a16="http://schemas.microsoft.com/office/drawing/2014/main" id="{698F885F-EF6D-45F1-94D4-61699E3B8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996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875E9-135E-4DD2-804E-DED3426C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54A33-C9E4-4AE2-AD22-7EF1CED2AF9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DCBC79E3-2E07-4960-8A24-34023C5B8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8941062-FD22-4A01-A97F-4473FBDED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875E9-135E-4DD2-804E-DED3426C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54A33-C9E4-4AE2-AD22-7EF1CED2AF9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DCBC79E3-2E07-4960-8A24-34023C5B8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8941062-FD22-4A01-A97F-4473FBDED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785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93C9CA-3A93-4D56-AB15-148B83395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5E4CB-9EA4-4C67-A400-8892C50EA772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C9F14D8A-739E-49F0-8EAA-A8EB876B2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CE6987E5-6E3E-4AD9-A976-BE23B35DE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FCEA1-9B8D-487B-96C4-7014A58FD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3FDBA-E77F-4D06-B170-9A034F156F0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ECB2EF51-DB9A-4ED8-B9F8-32D0A8459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7B8B9B53-8DFE-4349-84CC-B16CFAA20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E184FC-4857-4406-A252-0F41B07FA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07686-25E4-4B0F-839C-12C0E8918F5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6A7C907A-C712-4530-A121-6E773411D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FAAC5373-142C-47FF-861E-32E36D0E4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7E596-4CA1-43B9-B33D-9B211053A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5E39E-2F8B-4F08-A1D2-DCCCB380D8C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85EF145D-753A-42EC-8C95-C108B3B23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757DFDBC-7D7C-4CDE-8E0E-506329DE2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A6A1-CF34-4757-8D3C-50A77EB3C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EC620-9810-4029-B0BB-D4AB482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7C26A-B458-4C69-8585-4E8F86CE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50323-F76B-4384-80A6-89242A99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2AEE1-E23E-4B6A-BDFA-80929E15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7018-140F-410D-8586-00475FA9F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43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C3EA4-51A4-408B-8407-40BF86FD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0210BE-08C4-44AA-9812-7B5D94FE3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742A8-AAAD-4ADD-B44E-9919A52F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5E0E9-5606-48D3-97EE-D8EAC7DF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FF152C-DAED-4AA2-B922-769E577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32355-2BE9-4035-B0AC-B8E95E53D8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1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96293C-4B00-42F4-BB28-10F787685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29EB41-1544-4141-B966-A234A113B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E5FE4-837E-4F42-AB7F-30B4DB24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81AE1-7241-432B-AA82-04EDCACF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305E1-D873-42F1-83C2-D1646780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C3F9A-697D-4D79-8979-C56611B5AF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743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14E41-FBE0-4510-84E7-38267C71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2B0B8-23D4-4757-BF4C-7B7F96DD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93D36-54E2-42B0-A80A-2DC747046F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A9B3FF8-194C-4875-A640-3FB1A7E055C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9AB4EEA-CADB-45D8-9628-A372A940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5695A20-0B78-4241-8370-1DA93C7B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9E323F3-DDB0-4957-9906-E88703C8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C67E28-7591-4450-8F0D-B92B074D2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36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907CB-E26F-437C-85C0-74CABA15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3071D-FA78-47E4-99C0-07A5D427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D4F75-D2E3-4DD6-81CA-3215730A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B3010-5255-4E87-913F-CE12DC2D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9EFF3-CCAF-4FCE-8361-A936D7C1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BAD4-0FEE-4BBB-90AF-C24034938F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46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FA70F-A757-43AB-B691-A504BBFB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48DA9-33A3-4FD7-97A1-AE0A80AB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09003-F7E0-496E-9AE6-D0C98F08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E5598-E521-47A8-A5E6-DB051773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E3CA6-CC7C-4911-925C-0BE23AF1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4DA6-7096-4C14-A972-D0226BA53F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9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7C97B-D6DC-4F36-9994-D7EF1EA7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1F92C-BEEF-41E7-B578-B23C40208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E16054-F627-44D0-B39D-296DDC42A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CF6C3-957D-429A-AEEE-B52C7B0A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4FDC90-F387-4BE5-B719-A36EFE7B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7E80B-CDD3-464A-8CCE-C676CD78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2448-D8BB-495F-BB65-F2908393C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69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54CF3-A2F2-4698-BBD4-45D1AD2D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424C7C-3480-4D8A-B711-2736235D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17A90F-35E6-49FD-B3E4-C353FF61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BD5AEE-5DCC-4974-8EBF-A598ED3B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D54D6F-5455-4885-9170-32CA70119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C6A153-4B78-4FAA-BC83-3488CD05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40669A-DF81-44B6-93E0-35C7444F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56D3A6-1769-4235-97CB-B81E3397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AF0E-2300-4025-8721-EBFCBA0BE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3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51EF2-678B-41EE-A8F4-BF289AFA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F5DEEC-E339-4697-B534-9B82985C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EBFDB9-D947-472B-96EC-F889D386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968C8-3B57-4F26-8B7D-31ED8595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5FC1-C2D8-473F-A1B7-2103112163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4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7C36DD-EF4B-49C8-B792-B260DA12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C2FFE4-756A-4231-BFA9-071E35E2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B4719-BD2B-4EFF-925F-D2DE668E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E5E0-4549-4979-A9B0-1FA3DC49C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88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DBA01-963D-4C03-9A72-5AAAB9B2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576D5-E7C7-4883-A511-7F8DD962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6567A1-38E3-4CC2-939F-44B695F41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6906E-BA25-4FF1-9968-9D075950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C958DC-4F8C-44A3-A861-34D2EC4C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64C984-6B73-4D36-8BEF-6F0722FF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921C-3D6F-40F9-A278-EDE256831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50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08E5-7125-4940-92AA-3907249C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A89EBE-05FE-4766-90ED-0E870779A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FBBCFC-0F6F-4A0F-A22E-6D41771B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30DD6-BF81-432C-8874-E49AFDB0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65E69-127A-4132-9115-3B5E06BC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DB6BE-8C77-4531-AD29-3D978FCD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0F31-8802-4B6D-85D7-5E52C810B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14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0B6347-18FB-4B38-BDB2-93A1AD1E4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071772-7A13-42A9-AE5F-6FE486F24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199433-15FA-4CF9-A682-8775FE52E5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F3D03F-C7F7-4247-BC45-ABE1D30365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AFF021-A4F7-4D86-83B9-A75A39FEBF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9F6A68-D98D-47AC-B7D8-FD92413504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3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A47376C-4D45-4C0B-963E-6872AAE67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2856"/>
            <a:ext cx="7772400" cy="206084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Аналитическое задание фигур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на плоскости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F32B0308-ECCD-4D3F-B75E-4A94047D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3C7A875F-1BDA-4EE9-84B5-3D3FDD46F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неравенства, задающие треугольник с вершинами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(1, 0),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(0, 1),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(1, 1).</a:t>
            </a:r>
          </a:p>
        </p:txBody>
      </p:sp>
      <p:grpSp>
        <p:nvGrpSpPr>
          <p:cNvPr id="534532" name="Group 4">
            <a:extLst>
              <a:ext uri="{FF2B5EF4-FFF2-40B4-BE49-F238E27FC236}">
                <a16:creationId xmlns:a16="http://schemas.microsoft.com/office/drawing/2014/main" id="{60A6BD1A-A873-40C5-B7B2-01E27306248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60500"/>
            <a:ext cx="8839200" cy="5295900"/>
            <a:chOff x="96" y="920"/>
            <a:chExt cx="5568" cy="3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4533" name="Text Box 5">
                  <a:extLst>
                    <a:ext uri="{FF2B5EF4-FFF2-40B4-BE49-F238E27FC236}">
                      <a16:creationId xmlns:a16="http://schemas.microsoft.com/office/drawing/2014/main" id="{0E7A8B54-68D0-4327-AFAE-068A6872BF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920"/>
                  <a:ext cx="5568" cy="24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Легко видеть, что уравнения прямых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имеют вид: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1 = 0,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1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=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0 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1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=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0 соответственно. Подставляя координаты точки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вместо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в левой части первого уравнения, получим 1 &gt; 0. 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принадлежит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0. Аналогично,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принадлежит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1, а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 1. Таким образом, треугольник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ABC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задается системой неравенств</a:t>
                  </a:r>
                </a:p>
              </p:txBody>
            </p:sp>
          </mc:Choice>
          <mc:Fallback xmlns="">
            <p:sp>
              <p:nvSpPr>
                <p:cNvPr id="534533" name="Text Box 5">
                  <a:extLst>
                    <a:ext uri="{FF2B5EF4-FFF2-40B4-BE49-F238E27FC236}">
                      <a16:creationId xmlns:a16="http://schemas.microsoft.com/office/drawing/2014/main" id="{0E7A8B54-68D0-4327-AFAE-068A6872BF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920"/>
                  <a:ext cx="5568" cy="2479"/>
                </a:xfrm>
                <a:prstGeom prst="rect">
                  <a:avLst/>
                </a:prstGeom>
                <a:blipFill>
                  <a:blip r:embed="rId4"/>
                  <a:stretch>
                    <a:fillRect l="-1379" t="-1705" r="-1379" b="-43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4537" name="Object 9">
                  <a:extLst>
                    <a:ext uri="{FF2B5EF4-FFF2-40B4-BE49-F238E27FC236}">
                      <a16:creationId xmlns:a16="http://schemas.microsoft.com/office/drawing/2014/main" id="{183496FA-01D8-4F6A-959D-BF08D884424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04" y="3408"/>
                <a:ext cx="800" cy="8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269720" imgH="1346040" progId="Equation.DSMT4">
                        <p:embed/>
                      </p:oleObj>
                    </mc:Choice>
                    <mc:Fallback>
                      <p:oleObj name="Equation" r:id="rId5" imgW="1269720" imgH="1346040" progId="Equation.DSMT4">
                        <p:embed/>
                        <p:pic>
                          <p:nvPicPr>
                            <p:cNvPr id="534537" name="Object 9">
                              <a:extLst>
                                <a:ext uri="{FF2B5EF4-FFF2-40B4-BE49-F238E27FC236}">
                                  <a16:creationId xmlns:a16="http://schemas.microsoft.com/office/drawing/2014/main" id="{183496FA-01D8-4F6A-959D-BF08D884424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3408"/>
                              <a:ext cx="800" cy="8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4537" name="Object 9">
                  <a:extLst>
                    <a:ext uri="{FF2B5EF4-FFF2-40B4-BE49-F238E27FC236}">
                      <a16:creationId xmlns:a16="http://schemas.microsoft.com/office/drawing/2014/main" id="{183496FA-01D8-4F6A-959D-BF08D884424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04" y="3408"/>
                <a:ext cx="800" cy="8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269720" imgH="1346040" progId="Equation.DSMT4">
                        <p:embed/>
                      </p:oleObj>
                    </mc:Choice>
                    <mc:Fallback>
                      <p:oleObj name="Equation" r:id="rId7" imgW="1269720" imgH="134604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3408"/>
                              <a:ext cx="800" cy="8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4866EB0-5AD2-4C8B-8B76-AFBA901C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E046E2FB-E477-4338-94CD-A197FF36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Нарисуйте фигуру, задаваемую уравнением </a:t>
            </a:r>
            <a:endParaRPr lang="en-US" altLang="ru-RU" sz="2800" dirty="0"/>
          </a:p>
          <a:p>
            <a:pPr algn="ctr">
              <a:spcBef>
                <a:spcPct val="50000"/>
              </a:spcBef>
            </a:pPr>
            <a:r>
              <a:rPr lang="en-US" altLang="ru-RU" sz="2800" dirty="0"/>
              <a:t>|</a:t>
            </a:r>
            <a:r>
              <a:rPr lang="en-US" altLang="ru-RU" sz="2800" i="1" dirty="0"/>
              <a:t>x</a:t>
            </a:r>
            <a:r>
              <a:rPr lang="en-US" altLang="ru-RU" sz="2800" dirty="0"/>
              <a:t>| + |</a:t>
            </a:r>
            <a:r>
              <a:rPr lang="en-US" altLang="ru-RU" sz="2800" i="1" dirty="0"/>
              <a:t>y</a:t>
            </a:r>
            <a:r>
              <a:rPr lang="en-US" altLang="ru-RU" sz="2800" dirty="0"/>
              <a:t>| = 1.</a:t>
            </a:r>
            <a:endParaRPr lang="ru-RU" altLang="ru-RU" sz="2800" dirty="0"/>
          </a:p>
        </p:txBody>
      </p:sp>
      <p:grpSp>
        <p:nvGrpSpPr>
          <p:cNvPr id="540683" name="Group 11">
            <a:extLst>
              <a:ext uri="{FF2B5EF4-FFF2-40B4-BE49-F238E27FC236}">
                <a16:creationId xmlns:a16="http://schemas.microsoft.com/office/drawing/2014/main" id="{66D6D1A3-6DB3-47F1-854F-E3ABC0025BB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109788"/>
            <a:ext cx="4748213" cy="2638425"/>
            <a:chOff x="768" y="1329"/>
            <a:chExt cx="2991" cy="1662"/>
          </a:xfrm>
        </p:grpSpPr>
        <p:sp>
          <p:nvSpPr>
            <p:cNvPr id="540677" name="Text Box 5">
              <a:extLst>
                <a:ext uri="{FF2B5EF4-FFF2-40B4-BE49-F238E27FC236}">
                  <a16:creationId xmlns:a16="http://schemas.microsoft.com/office/drawing/2014/main" id="{A5E53AF3-DCDB-4635-9108-2D56D15B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064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0682" name="Object 10">
              <a:extLst>
                <a:ext uri="{FF2B5EF4-FFF2-40B4-BE49-F238E27FC236}">
                  <a16:creationId xmlns:a16="http://schemas.microsoft.com/office/drawing/2014/main" id="{45036CCB-774D-4ADC-8506-8D474D8CBA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01" y="1329"/>
            <a:ext cx="1758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3" imgW="2790476" imgH="2638095" progId="Paint.Picture">
                    <p:embed/>
                  </p:oleObj>
                </mc:Choice>
                <mc:Fallback>
                  <p:oleObj name="Точечный рисунок" r:id="rId3" imgW="2790476" imgH="2638095" progId="Paint.Picture">
                    <p:embed/>
                    <p:pic>
                      <p:nvPicPr>
                        <p:cNvPr id="540682" name="Object 10">
                          <a:extLst>
                            <a:ext uri="{FF2B5EF4-FFF2-40B4-BE49-F238E27FC236}">
                              <a16:creationId xmlns:a16="http://schemas.microsoft.com/office/drawing/2014/main" id="{45036CCB-774D-4ADC-8506-8D474D8CBA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" y="1329"/>
                          <a:ext cx="1758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4866EB0-5AD2-4C8B-8B76-AFBA901C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763000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800" dirty="0"/>
                  <a:t>Нарисуйте фигуру, задаваемую уравнением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763000" cy="1169551"/>
              </a:xfrm>
              <a:prstGeom prst="rect">
                <a:avLst/>
              </a:prstGeom>
              <a:blipFill>
                <a:blip r:embed="rId3"/>
                <a:stretch>
                  <a:fillRect t="-5208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7E8DF7C-882F-4671-8C7F-8F29E889961F}"/>
              </a:ext>
            </a:extLst>
          </p:cNvPr>
          <p:cNvGrpSpPr/>
          <p:nvPr/>
        </p:nvGrpSpPr>
        <p:grpSpPr>
          <a:xfrm>
            <a:off x="1219200" y="2253272"/>
            <a:ext cx="6731915" cy="3896269"/>
            <a:chOff x="1219200" y="1700808"/>
            <a:chExt cx="6731915" cy="3896269"/>
          </a:xfrm>
        </p:grpSpPr>
        <p:sp>
          <p:nvSpPr>
            <p:cNvPr id="540677" name="Text Box 5">
              <a:extLst>
                <a:ext uri="{FF2B5EF4-FFF2-40B4-BE49-F238E27FC236}">
                  <a16:creationId xmlns:a16="http://schemas.microsoft.com/office/drawing/2014/main" id="{A5E53AF3-DCDB-4635-9108-2D56D15B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3276601"/>
              <a:ext cx="1752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2F7A5D5-3986-49C6-89FA-A87E4751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1160" y="1700808"/>
              <a:ext cx="5229955" cy="3896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1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4866EB0-5AD2-4C8B-8B76-AFBA901C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800" dirty="0"/>
                  <a:t>Нарисуйте фигуру, задаваемую уравнением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BABB6C0-FF4B-45C6-95B0-65E6A9A3D896}"/>
              </a:ext>
            </a:extLst>
          </p:cNvPr>
          <p:cNvGrpSpPr/>
          <p:nvPr/>
        </p:nvGrpSpPr>
        <p:grpSpPr>
          <a:xfrm>
            <a:off x="1219200" y="1785658"/>
            <a:ext cx="5685199" cy="4020111"/>
            <a:chOff x="1219200" y="1785658"/>
            <a:chExt cx="5685199" cy="4020111"/>
          </a:xfrm>
        </p:grpSpPr>
        <p:sp>
          <p:nvSpPr>
            <p:cNvPr id="540677" name="Text Box 5">
              <a:extLst>
                <a:ext uri="{FF2B5EF4-FFF2-40B4-BE49-F238E27FC236}">
                  <a16:creationId xmlns:a16="http://schemas.microsoft.com/office/drawing/2014/main" id="{A5E53AF3-DCDB-4635-9108-2D56D15B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3276601"/>
              <a:ext cx="1752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CC96AB9-8BD3-4DB3-B89D-54A215DED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1446" y="1785658"/>
              <a:ext cx="3962953" cy="402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7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4866EB0-5AD2-4C8B-8B76-AFBA901C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800" dirty="0"/>
                  <a:t>Нарисуйте фигуру, задаваемую уравнением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6.</m:t>
                    </m:r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9D7686-C7B7-4C7A-B661-F6D369BE8343}"/>
              </a:ext>
            </a:extLst>
          </p:cNvPr>
          <p:cNvGrpSpPr/>
          <p:nvPr/>
        </p:nvGrpSpPr>
        <p:grpSpPr>
          <a:xfrm>
            <a:off x="1219200" y="1645180"/>
            <a:ext cx="6572976" cy="3781953"/>
            <a:chOff x="1219200" y="1645180"/>
            <a:chExt cx="6572976" cy="3781953"/>
          </a:xfrm>
        </p:grpSpPr>
        <p:sp>
          <p:nvSpPr>
            <p:cNvPr id="540677" name="Text Box 5">
              <a:extLst>
                <a:ext uri="{FF2B5EF4-FFF2-40B4-BE49-F238E27FC236}">
                  <a16:creationId xmlns:a16="http://schemas.microsoft.com/office/drawing/2014/main" id="{A5E53AF3-DCDB-4635-9108-2D56D15B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3276601"/>
              <a:ext cx="1752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CD7D64E-38F4-4398-9242-54DA970E1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0" y="1645180"/>
              <a:ext cx="5020376" cy="3781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14866EB0-5AD2-4C8B-8B76-AFBA901C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2800" dirty="0"/>
                  <a:t>Нарисуйте фигуру, задаваемую уравнением </a:t>
                </a:r>
                <a:endParaRPr lang="en-US" altLang="ru-RU" sz="2800" dirty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540675" name="Text Box 3">
                <a:extLst>
                  <a:ext uri="{FF2B5EF4-FFF2-40B4-BE49-F238E27FC236}">
                    <a16:creationId xmlns:a16="http://schemas.microsoft.com/office/drawing/2014/main" id="{E046E2FB-E477-4338-94CD-A197FF36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763000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D8414D0-9E89-4383-A797-3BBE88F6DA13}"/>
              </a:ext>
            </a:extLst>
          </p:cNvPr>
          <p:cNvGrpSpPr/>
          <p:nvPr/>
        </p:nvGrpSpPr>
        <p:grpSpPr>
          <a:xfrm>
            <a:off x="1219200" y="2031202"/>
            <a:ext cx="4464103" cy="3928674"/>
            <a:chOff x="1219200" y="2031202"/>
            <a:chExt cx="4464103" cy="3928674"/>
          </a:xfrm>
        </p:grpSpPr>
        <p:sp>
          <p:nvSpPr>
            <p:cNvPr id="540677" name="Text Box 5">
              <a:extLst>
                <a:ext uri="{FF2B5EF4-FFF2-40B4-BE49-F238E27FC236}">
                  <a16:creationId xmlns:a16="http://schemas.microsoft.com/office/drawing/2014/main" id="{A5E53AF3-DCDB-4635-9108-2D56D15BE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3276601"/>
              <a:ext cx="1752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01A1D6A-4261-4E2D-B488-95D9DCD0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9525" y="2031202"/>
              <a:ext cx="2733778" cy="3928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7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7A2457BE-2954-4D1B-B8D8-FAC7AE764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371475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458772" name="Picture 20">
            <a:extLst>
              <a:ext uri="{FF2B5EF4-FFF2-40B4-BE49-F238E27FC236}">
                <a16:creationId xmlns:a16="http://schemas.microsoft.com/office/drawing/2014/main" id="{9011F1A8-1540-4393-9F60-E340C6C3270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852738"/>
            <a:ext cx="2339975" cy="382587"/>
          </a:xfrm>
          <a:noFill/>
          <a:ln/>
        </p:spPr>
      </p:pic>
      <p:pic>
        <p:nvPicPr>
          <p:cNvPr id="458774" name="Picture 22">
            <a:extLst>
              <a:ext uri="{FF2B5EF4-FFF2-40B4-BE49-F238E27FC236}">
                <a16:creationId xmlns:a16="http://schemas.microsoft.com/office/drawing/2014/main" id="{A8FF9948-2345-40D5-A791-AF173328594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584864"/>
            <a:ext cx="3888432" cy="2428337"/>
          </a:xfrm>
          <a:noFill/>
          <a:ln/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2279322-A1CC-4A9C-B702-5F249A2C538A}"/>
              </a:ext>
            </a:extLst>
          </p:cNvPr>
          <p:cNvGrpSpPr/>
          <p:nvPr/>
        </p:nvGrpSpPr>
        <p:grpSpPr>
          <a:xfrm>
            <a:off x="0" y="4027488"/>
            <a:ext cx="9144000" cy="2862262"/>
            <a:chOff x="0" y="4027488"/>
            <a:chExt cx="9144000" cy="2862262"/>
          </a:xfrm>
        </p:grpSpPr>
        <p:sp>
          <p:nvSpPr>
            <p:cNvPr id="458757" name="Text Box 5">
              <a:extLst>
                <a:ext uri="{FF2B5EF4-FFF2-40B4-BE49-F238E27FC236}">
                  <a16:creationId xmlns:a16="http://schemas.microsoft.com/office/drawing/2014/main" id="{FA27762B-38B5-4C96-BBBE-AF908470D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27488"/>
              <a:ext cx="9144000" cy="286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На координатной плоскости в качестве двух данных точек возьмем точки </a:t>
              </a:r>
              <a:r>
                <a:rPr lang="en-US" altLang="ru-RU" i="1" dirty="0"/>
                <a:t>A</a:t>
              </a:r>
              <a:r>
                <a:rPr lang="en-US" altLang="ru-RU" dirty="0"/>
                <a:t>(</a:t>
              </a:r>
              <a:r>
                <a:rPr lang="ru-RU" altLang="ru-RU" dirty="0"/>
                <a:t>0, 0) и </a:t>
              </a:r>
              <a:r>
                <a:rPr lang="en-US" altLang="ru-RU" i="1" dirty="0"/>
                <a:t>B</a:t>
              </a:r>
              <a:r>
                <a:rPr lang="ru-RU" altLang="ru-RU" dirty="0"/>
                <a:t>(3, 0).</a:t>
              </a:r>
              <a:r>
                <a:rPr lang="en-US" altLang="ru-RU" dirty="0"/>
                <a:t> </a:t>
              </a:r>
              <a:r>
                <a:rPr lang="ru-RU" altLang="ru-RU" dirty="0"/>
                <a:t>Для точки </a:t>
              </a:r>
              <a:r>
                <a:rPr lang="en-US" altLang="ru-RU" i="1" dirty="0"/>
                <a:t>C</a:t>
              </a:r>
              <a:r>
                <a:rPr lang="en-US" altLang="ru-RU" dirty="0"/>
                <a:t>(</a:t>
              </a:r>
              <a:r>
                <a:rPr lang="en-US" altLang="ru-RU" i="1" dirty="0"/>
                <a:t>x</a:t>
              </a:r>
              <a:r>
                <a:rPr lang="en-US" altLang="ru-RU" dirty="0"/>
                <a:t>, </a:t>
              </a:r>
              <a:r>
                <a:rPr lang="en-US" altLang="ru-RU" i="1" dirty="0"/>
                <a:t>y</a:t>
              </a:r>
              <a:r>
                <a:rPr lang="en-US" altLang="ru-RU" dirty="0"/>
                <a:t>) </a:t>
              </a:r>
              <a:r>
                <a:rPr lang="ru-RU" altLang="ru-RU" dirty="0"/>
                <a:t>имеем:</a:t>
              </a:r>
            </a:p>
            <a:p>
              <a:pPr algn="just">
                <a:spcBef>
                  <a:spcPct val="50000"/>
                </a:spcBef>
              </a:pPr>
              <a:r>
                <a:rPr lang="ru-RU" altLang="ru-RU" dirty="0"/>
                <a:t>                                                          Равенство </a:t>
              </a:r>
              <a:r>
                <a:rPr lang="en-US" altLang="ru-RU" i="1" dirty="0"/>
                <a:t>AC = </a:t>
              </a:r>
              <a:r>
                <a:rPr lang="en-US" altLang="ru-RU" dirty="0"/>
                <a:t>2</a:t>
              </a:r>
              <a:r>
                <a:rPr lang="en-US" altLang="ru-RU" i="1" dirty="0"/>
                <a:t>BC </a:t>
              </a:r>
              <a:r>
                <a:rPr lang="ru-RU" altLang="ru-RU" dirty="0"/>
                <a:t>равносильно равенству                                         которое, в свою очередь, равносильно равенству                            Последнее равенство является уравнением окружности с центром в точке </a:t>
              </a:r>
              <a:r>
                <a:rPr lang="en-US" altLang="ru-RU" i="1" dirty="0"/>
                <a:t>O</a:t>
              </a:r>
              <a:r>
                <a:rPr lang="en-US" altLang="ru-RU" dirty="0"/>
                <a:t>(4, 0) </a:t>
              </a:r>
              <a:r>
                <a:rPr lang="ru-RU" altLang="ru-RU" dirty="0"/>
                <a:t>и радиусом 2. Таким образом, искомым ГМТ является окружность.</a:t>
              </a:r>
              <a:endParaRPr lang="ru-RU" altLang="ru-RU" i="1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8779" name="Object 27">
              <a:extLst>
                <a:ext uri="{FF2B5EF4-FFF2-40B4-BE49-F238E27FC236}">
                  <a16:creationId xmlns:a16="http://schemas.microsoft.com/office/drawing/2014/main" id="{93B76E8A-C4C4-4210-A808-D40BACFBDD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325" y="4868863"/>
            <a:ext cx="4160838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41320" imgH="317160" progId="Equation.DSMT4">
                    <p:embed/>
                  </p:oleObj>
                </mc:Choice>
                <mc:Fallback>
                  <p:oleObj name="Equation" r:id="rId5" imgW="2641320" imgH="317160" progId="Equation.DSMT4">
                    <p:embed/>
                    <p:pic>
                      <p:nvPicPr>
                        <p:cNvPr id="458779" name="Object 27">
                          <a:extLst>
                            <a:ext uri="{FF2B5EF4-FFF2-40B4-BE49-F238E27FC236}">
                              <a16:creationId xmlns:a16="http://schemas.microsoft.com/office/drawing/2014/main" id="{93B76E8A-C4C4-4210-A808-D40BACFBDD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325" y="4868863"/>
                          <a:ext cx="4160838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8780" name="Object 28">
              <a:extLst>
                <a:ext uri="{FF2B5EF4-FFF2-40B4-BE49-F238E27FC236}">
                  <a16:creationId xmlns:a16="http://schemas.microsoft.com/office/drawing/2014/main" id="{EE69064E-FCB4-430E-B49C-ABBB85DC7A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6375" y="5300663"/>
            <a:ext cx="291782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854000" imgH="266400" progId="Equation.DSMT4">
                    <p:embed/>
                  </p:oleObj>
                </mc:Choice>
                <mc:Fallback>
                  <p:oleObj name="Equation" r:id="rId7" imgW="1854000" imgH="266400" progId="Equation.DSMT4">
                    <p:embed/>
                    <p:pic>
                      <p:nvPicPr>
                        <p:cNvPr id="458780" name="Object 28">
                          <a:extLst>
                            <a:ext uri="{FF2B5EF4-FFF2-40B4-BE49-F238E27FC236}">
                              <a16:creationId xmlns:a16="http://schemas.microsoft.com/office/drawing/2014/main" id="{EE69064E-FCB4-430E-B49C-ABBB85DC7A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75" y="5300663"/>
                          <a:ext cx="2917825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8781" name="Object 29">
              <a:extLst>
                <a:ext uri="{FF2B5EF4-FFF2-40B4-BE49-F238E27FC236}">
                  <a16:creationId xmlns:a16="http://schemas.microsoft.com/office/drawing/2014/main" id="{ACA3A4DD-19ED-454F-B99A-41B4720522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3100" y="5734050"/>
            <a:ext cx="191928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18960" imgH="266400" progId="Equation.DSMT4">
                    <p:embed/>
                  </p:oleObj>
                </mc:Choice>
                <mc:Fallback>
                  <p:oleObj name="Equation" r:id="rId9" imgW="1218960" imgH="266400" progId="Equation.DSMT4">
                    <p:embed/>
                    <p:pic>
                      <p:nvPicPr>
                        <p:cNvPr id="458781" name="Object 29">
                          <a:extLst>
                            <a:ext uri="{FF2B5EF4-FFF2-40B4-BE49-F238E27FC236}">
                              <a16:creationId xmlns:a16="http://schemas.microsoft.com/office/drawing/2014/main" id="{ACA3A4DD-19ED-454F-B99A-41B4720522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3100" y="5734050"/>
                          <a:ext cx="1919288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8783" name="Text Box 31">
            <a:extLst>
              <a:ext uri="{FF2B5EF4-FFF2-40B4-BE49-F238E27FC236}">
                <a16:creationId xmlns:a16="http://schemas.microsoft.com/office/drawing/2014/main" id="{AA86F129-E20A-423B-9803-D7C0CE7A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Расстояние между двумя данными точками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плоскости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равно 3. Какой фигурой является ГМТ плоскости, расстояние от которых до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в два раза больше расстояния до точки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7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Text Box 4">
            <a:extLst>
              <a:ext uri="{FF2B5EF4-FFF2-40B4-BE49-F238E27FC236}">
                <a16:creationId xmlns:a16="http://schemas.microsoft.com/office/drawing/2014/main" id="{869BEAC1-3226-4AF2-B40A-DE757C51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045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dirty="0"/>
              <a:t>Напомним, что параболой называется ГМТ, равноудалённых от данной точки </a:t>
            </a:r>
            <a:r>
              <a:rPr lang="en-US" altLang="ru-RU" i="1" dirty="0"/>
              <a:t>F</a:t>
            </a:r>
            <a:r>
              <a:rPr lang="ru-RU" altLang="ru-RU" dirty="0"/>
              <a:t>, называемой фокусом, и прямой </a:t>
            </a:r>
            <a:r>
              <a:rPr lang="en-US" altLang="ru-RU" i="1" dirty="0"/>
              <a:t>d</a:t>
            </a:r>
            <a:r>
              <a:rPr lang="ru-RU" altLang="ru-RU" dirty="0"/>
              <a:t>, называемой директрисой. Выведите уравнение параболы, приняв за оси координат прямые, показанные на рисунке.</a:t>
            </a:r>
          </a:p>
        </p:txBody>
      </p:sp>
      <p:pic>
        <p:nvPicPr>
          <p:cNvPr id="448523" name="Picture 11">
            <a:extLst>
              <a:ext uri="{FF2B5EF4-FFF2-40B4-BE49-F238E27FC236}">
                <a16:creationId xmlns:a16="http://schemas.microsoft.com/office/drawing/2014/main" id="{02CD3D76-DAD5-47C0-B968-794F0F35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1461"/>
            <a:ext cx="3384376" cy="28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8524" name="Text Box 12">
            <a:extLst>
              <a:ext uri="{FF2B5EF4-FFF2-40B4-BE49-F238E27FC236}">
                <a16:creationId xmlns:a16="http://schemas.microsoft.com/office/drawing/2014/main" id="{EAE35313-329B-48E1-A265-51CBDBCF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67159"/>
            <a:ext cx="507605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Решение.</a:t>
            </a:r>
            <a:r>
              <a:rPr lang="ru-RU" altLang="ru-RU" dirty="0"/>
              <a:t> Пусть точка </a:t>
            </a:r>
            <a:r>
              <a:rPr lang="en-US" altLang="ru-RU" i="1" dirty="0"/>
              <a:t>F </a:t>
            </a:r>
            <a:r>
              <a:rPr lang="ru-RU" altLang="ru-RU" dirty="0"/>
              <a:t>имеет координаты </a:t>
            </a:r>
            <a:r>
              <a:rPr lang="en-US" altLang="ru-RU" dirty="0"/>
              <a:t>(0, </a:t>
            </a:r>
            <a:r>
              <a:rPr lang="en-US" altLang="ru-RU" i="1" dirty="0"/>
              <a:t>a</a:t>
            </a:r>
            <a:r>
              <a:rPr lang="en-US" altLang="ru-RU" dirty="0"/>
              <a:t>). </a:t>
            </a:r>
            <a:r>
              <a:rPr lang="ru-RU" altLang="ru-RU" dirty="0"/>
              <a:t>Тогда директриса </a:t>
            </a:r>
            <a:r>
              <a:rPr lang="en-US" altLang="ru-RU" i="1" dirty="0"/>
              <a:t>d </a:t>
            </a:r>
            <a:r>
              <a:rPr lang="ru-RU" altLang="ru-RU" dirty="0"/>
              <a:t>задаётся уравнением </a:t>
            </a:r>
            <a:r>
              <a:rPr lang="en-US" altLang="ru-RU" i="1" dirty="0"/>
              <a:t>y = –a</a:t>
            </a:r>
            <a:r>
              <a:rPr lang="en-US" altLang="ru-RU" dirty="0"/>
              <a:t>.</a:t>
            </a:r>
            <a:r>
              <a:rPr lang="en-US" altLang="ru-RU" i="1" dirty="0"/>
              <a:t>  </a:t>
            </a:r>
          </a:p>
          <a:p>
            <a:pPr algn="just">
              <a:spcBef>
                <a:spcPts val="0"/>
              </a:spcBef>
            </a:pPr>
            <a:r>
              <a:rPr lang="en-US" altLang="ru-RU" dirty="0"/>
              <a:t>	</a:t>
            </a:r>
            <a:r>
              <a:rPr lang="ru-RU" altLang="ru-RU" dirty="0"/>
              <a:t>Точка </a:t>
            </a:r>
            <a:r>
              <a:rPr lang="en-US" altLang="ru-RU" i="1" dirty="0"/>
              <a:t>A</a:t>
            </a:r>
            <a:r>
              <a:rPr lang="en-US" altLang="ru-RU" dirty="0"/>
              <a:t>(</a:t>
            </a:r>
            <a:r>
              <a:rPr lang="en-US" altLang="ru-RU" i="1" dirty="0"/>
              <a:t>x</a:t>
            </a:r>
            <a:r>
              <a:rPr lang="en-US" altLang="ru-RU" dirty="0"/>
              <a:t>, </a:t>
            </a:r>
            <a:r>
              <a:rPr lang="en-US" altLang="ru-RU" i="1" dirty="0"/>
              <a:t>y</a:t>
            </a:r>
            <a:r>
              <a:rPr lang="en-US" altLang="ru-RU" dirty="0"/>
              <a:t>) </a:t>
            </a:r>
            <a:r>
              <a:rPr lang="ru-RU" altLang="ru-RU" dirty="0"/>
              <a:t>принадлежит параболе тогда и только тогда, когда выполняется равенство</a:t>
            </a:r>
          </a:p>
          <a:p>
            <a:pPr algn="ctr">
              <a:spcBef>
                <a:spcPts val="0"/>
              </a:spcBef>
            </a:pPr>
            <a:r>
              <a:rPr lang="en-US" altLang="ru-RU" dirty="0"/>
              <a:t>(</a:t>
            </a:r>
            <a:r>
              <a:rPr lang="en-US" altLang="ru-RU" i="1" dirty="0"/>
              <a:t>y + a</a:t>
            </a:r>
            <a:r>
              <a:rPr lang="en-US" altLang="ru-RU" dirty="0"/>
              <a:t>)</a:t>
            </a:r>
            <a:r>
              <a:rPr lang="en-US" altLang="ru-RU" baseline="30000" dirty="0"/>
              <a:t>2</a:t>
            </a:r>
            <a:r>
              <a:rPr lang="en-US" altLang="ru-RU" dirty="0"/>
              <a:t> = </a:t>
            </a:r>
            <a:r>
              <a:rPr lang="en-US" altLang="ru-RU" i="1" dirty="0"/>
              <a:t>x</a:t>
            </a:r>
            <a:r>
              <a:rPr lang="en-US" altLang="ru-RU" baseline="30000" dirty="0"/>
              <a:t>2</a:t>
            </a:r>
            <a:r>
              <a:rPr lang="en-US" altLang="ru-RU" dirty="0"/>
              <a:t> + (</a:t>
            </a:r>
            <a:r>
              <a:rPr lang="en-US" altLang="ru-RU" i="1" dirty="0"/>
              <a:t>y – a</a:t>
            </a:r>
            <a:r>
              <a:rPr lang="en-US" altLang="ru-RU" dirty="0"/>
              <a:t>)</a:t>
            </a:r>
            <a:r>
              <a:rPr lang="en-US" altLang="ru-RU" baseline="30000" dirty="0"/>
              <a:t>2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448525" name="Text Box 13">
            <a:extLst>
              <a:ext uri="{FF2B5EF4-FFF2-40B4-BE49-F238E27FC236}">
                <a16:creationId xmlns:a16="http://schemas.microsoft.com/office/drawing/2014/main" id="{FB70850A-6F82-4183-B951-E8DA85AB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2896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Это равенство равносильно равенству 4</a:t>
            </a:r>
            <a:r>
              <a:rPr lang="en-US" altLang="ru-RU" i="1" dirty="0"/>
              <a:t>ay = x</a:t>
            </a:r>
            <a:r>
              <a:rPr lang="en-US" altLang="ru-RU" baseline="30000" dirty="0"/>
              <a:t>2</a:t>
            </a:r>
            <a:r>
              <a:rPr lang="ru-RU" altLang="ru-RU" dirty="0"/>
              <a:t>. </a:t>
            </a:r>
            <a:endParaRPr lang="ru-RU" altLang="ru-RU" i="1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1FE6DB-6331-4581-8ABA-554675F6A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4155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4" grpId="0"/>
      <p:bldP spid="44852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:a16="http://schemas.microsoft.com/office/drawing/2014/main" id="{9576CFE7-AC09-43F6-820F-C1ABC8CBB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6819" name="Text Box 3">
            <a:extLst>
              <a:ext uri="{FF2B5EF4-FFF2-40B4-BE49-F238E27FC236}">
                <a16:creationId xmlns:a16="http://schemas.microsoft.com/office/drawing/2014/main" id="{11FCA5DC-7DA1-45B6-90ED-A31FA284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Для параболы, заданной уравнением </a:t>
            </a:r>
            <a:r>
              <a:rPr lang="ru-RU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dirty="0">
                <a:cs typeface="Times New Roman" panose="02020603050405020304" pitchFamily="18" charset="0"/>
              </a:rPr>
              <a:t> = </a:t>
            </a:r>
            <a:r>
              <a:rPr lang="ru-RU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найдите координаты фокуса и уравнение директрисы.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6821" name="Text Box 5">
                <a:extLst>
                  <a:ext uri="{FF2B5EF4-FFF2-40B4-BE49-F238E27FC236}">
                    <a16:creationId xmlns:a16="http://schemas.microsoft.com/office/drawing/2014/main" id="{21B814A9-1B39-4B36-B9A8-59E5FEE9E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085184"/>
                <a:ext cx="8991600" cy="1309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:r>
                  <a:rPr lang="ru-RU" altLang="ru-RU" sz="2800" dirty="0"/>
                  <a:t>Ф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окус данной параболы имеет координаты 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), а её директриса задается уравнением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6821" name="Text Box 5">
                <a:extLst>
                  <a:ext uri="{FF2B5EF4-FFF2-40B4-BE49-F238E27FC236}">
                    <a16:creationId xmlns:a16="http://schemas.microsoft.com/office/drawing/2014/main" id="{21B814A9-1B39-4B36-B9A8-59E5FEE9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085184"/>
                <a:ext cx="8991600" cy="1309076"/>
              </a:xfrm>
              <a:prstGeom prst="rect">
                <a:avLst/>
              </a:prstGeom>
              <a:blipFill>
                <a:blip r:embed="rId3"/>
                <a:stretch>
                  <a:fillRect l="-1356" r="-2034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CCCD40-D04B-4ACB-8669-28DDE5F6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619660"/>
            <a:ext cx="2959328" cy="3609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B99B534F-2A09-48E1-892B-867D4BD45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3A4D7DC2-56A9-4F31-8D60-2C343408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фокус и директрису параболы</a:t>
            </a:r>
            <a:r>
              <a:rPr lang="ru-RU" altLang="ru-RU" sz="3200" dirty="0">
                <a:cs typeface="Times New Roman" panose="02020603050405020304" pitchFamily="18" charset="0"/>
              </a:rPr>
              <a:t>, заданн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уравнением </a:t>
            </a:r>
            <a:r>
              <a:rPr lang="en-US" altLang="ru-RU" sz="3200" i="1" dirty="0">
                <a:cs typeface="Times New Roman" panose="02020603050405020304" pitchFamily="18" charset="0"/>
              </a:rPr>
              <a:t>y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x</a:t>
            </a:r>
            <a:r>
              <a:rPr lang="ru-RU" altLang="ru-RU" sz="3200" i="1" dirty="0"/>
              <a:t>.</a:t>
            </a:r>
            <a:endParaRPr lang="ru-RU" alt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4773" name="Text Box 5">
                <a:extLst>
                  <a:ext uri="{FF2B5EF4-FFF2-40B4-BE49-F238E27FC236}">
                    <a16:creationId xmlns:a16="http://schemas.microsoft.com/office/drawing/2014/main" id="{6B5C7719-2CEB-4D2E-9991-8153D515F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257800"/>
                <a:ext cx="8839200" cy="78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32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, 0);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alt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4773" name="Text Box 5">
                <a:extLst>
                  <a:ext uri="{FF2B5EF4-FFF2-40B4-BE49-F238E27FC236}">
                    <a16:creationId xmlns:a16="http://schemas.microsoft.com/office/drawing/2014/main" id="{6B5C7719-2CEB-4D2E-9991-8153D515F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57800"/>
                <a:ext cx="8839200" cy="787400"/>
              </a:xfrm>
              <a:prstGeom prst="rect">
                <a:avLst/>
              </a:prstGeom>
              <a:blipFill>
                <a:blip r:embed="rId3"/>
                <a:stretch>
                  <a:fillRect l="-1724" b="-9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FEB6A-4D3A-47F4-BF96-4F9564A7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64" y="1710089"/>
            <a:ext cx="3602380" cy="3280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76" name="Text Box 16">
                <a:extLst>
                  <a:ext uri="{FF2B5EF4-FFF2-40B4-BE49-F238E27FC236}">
                    <a16:creationId xmlns:a16="http://schemas.microsoft.com/office/drawing/2014/main" id="{B545813F-65C6-4721-AE2D-62802A5E0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61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Пусть прямая задана уравнением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= 0 и проходит через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). Ее вектор нормали</a:t>
                </a:r>
                <a:r>
                  <a:rPr lang="ru-RU" altLang="ru-RU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имеет координаты 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dirty="0"/>
                  <a:t> и определяет полуплоскость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</a:t>
                </a:r>
                <a:endParaRPr lang="en-US" altLang="ru-RU" dirty="0"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</a:t>
                </a:r>
                <a:r>
                  <a:rPr lang="ru-RU" altLang="ru-RU" dirty="0"/>
                  <a:t>этой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полуплоскости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случае, если угол между векторами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не превосходит 90°, т.е. в случае, если скалярное произведение этих векторов больше или равно нулю, т.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е.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altLang="ru-RU" dirty="0"/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x-x</a:t>
                </a:r>
                <a:r>
                  <a:rPr lang="en-US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)+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y-y</a:t>
                </a:r>
                <a:r>
                  <a:rPr lang="en-US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0.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/>
                  <a:t>Так как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-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=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/>
                  <a:t>, то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этой полуплоскости, если выполняется неравенство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+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0.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Аналогично,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) принадлежит другой полуплоскости, по отношению к данной прямой, если выполняется неравенство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ax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by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0.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92176" name="Text Box 16">
                <a:extLst>
                  <a:ext uri="{FF2B5EF4-FFF2-40B4-BE49-F238E27FC236}">
                    <a16:creationId xmlns:a16="http://schemas.microsoft.com/office/drawing/2014/main" id="{B545813F-65C6-4721-AE2D-62802A5E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618700"/>
              </a:xfrm>
              <a:prstGeom prst="rect">
                <a:avLst/>
              </a:prstGeom>
              <a:blipFill>
                <a:blip r:embed="rId3"/>
                <a:stretch>
                  <a:fillRect l="-1000" t="-1055" r="-1000" b="-2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53" name="Picture 93">
            <a:extLst>
              <a:ext uri="{FF2B5EF4-FFF2-40B4-BE49-F238E27FC236}">
                <a16:creationId xmlns:a16="http://schemas.microsoft.com/office/drawing/2014/main" id="{E4F15597-F82C-4214-95AC-6CE9DF20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17342"/>
            <a:ext cx="3355975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1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48F651C3-EAC9-42CC-B40B-2AD8FE6E5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2800" dirty="0">
                <a:solidFill>
                  <a:srgbClr val="FF3300"/>
                </a:solidFill>
              </a:rPr>
              <a:t>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63" name="Text Box 3">
                <a:extLst>
                  <a:ext uri="{FF2B5EF4-FFF2-40B4-BE49-F238E27FC236}">
                    <a16:creationId xmlns:a16="http://schemas.microsoft.com/office/drawing/2014/main" id="{60B03AAE-B43A-49BC-8081-D73AF8C98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6376"/>
                <a:ext cx="9144000" cy="1618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000" dirty="0"/>
                  <a:t>Напомним, что эллипсом называется ГМТ, сумма расстояний от которых до двух данных точек </a:t>
                </a:r>
                <a:r>
                  <a:rPr lang="en-US" altLang="ru-RU" sz="2000" i="1" dirty="0"/>
                  <a:t>F</a:t>
                </a:r>
                <a:r>
                  <a:rPr lang="en-US" altLang="ru-RU" sz="2000" baseline="-25000" dirty="0"/>
                  <a:t>1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F</a:t>
                </a:r>
                <a:r>
                  <a:rPr lang="en-US" altLang="ru-RU" sz="2000" baseline="-25000" dirty="0"/>
                  <a:t>2</a:t>
                </a:r>
                <a:r>
                  <a:rPr lang="en-US" altLang="ru-RU" sz="2000" dirty="0"/>
                  <a:t>, </a:t>
                </a:r>
                <a:r>
                  <a:rPr lang="ru-RU" altLang="ru-RU" sz="2000" dirty="0"/>
                  <a:t>называемых фокусами, равна заданному числу 2</a:t>
                </a:r>
                <a:r>
                  <a:rPr lang="en-US" altLang="ru-RU" sz="2000" i="1" dirty="0"/>
                  <a:t>a</a:t>
                </a:r>
                <a:r>
                  <a:rPr lang="ru-RU" altLang="ru-RU" sz="2000" dirty="0"/>
                  <a:t>, большему расстояния между фокусами. Приняв за оси координат прямые, показанные на рисунке, докажите, что эллипс задаётся уравнением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20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sz="2000" dirty="0"/>
              </a:p>
            </p:txBody>
          </p:sp>
        </mc:Choice>
        <mc:Fallback xmlns="">
          <p:sp>
            <p:nvSpPr>
              <p:cNvPr id="450563" name="Text Box 3">
                <a:extLst>
                  <a:ext uri="{FF2B5EF4-FFF2-40B4-BE49-F238E27FC236}">
                    <a16:creationId xmlns:a16="http://schemas.microsoft.com/office/drawing/2014/main" id="{60B03AAE-B43A-49BC-8081-D73AF8C9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6376"/>
                <a:ext cx="9144000" cy="1618905"/>
              </a:xfrm>
              <a:prstGeom prst="rect">
                <a:avLst/>
              </a:prstGeom>
              <a:blipFill>
                <a:blip r:embed="rId3"/>
                <a:stretch>
                  <a:fillRect l="-667" r="-667" b="-1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570" name="Picture 10">
            <a:extLst>
              <a:ext uri="{FF2B5EF4-FFF2-40B4-BE49-F238E27FC236}">
                <a16:creationId xmlns:a16="http://schemas.microsoft.com/office/drawing/2014/main" id="{A2251EF2-A0FE-4A7B-9899-6FA13027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" y="2314107"/>
            <a:ext cx="3542795" cy="222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39661D64-1B65-4BF0-A5B3-950DB0AFD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981" y="2064037"/>
                <a:ext cx="5559019" cy="2681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dirty="0"/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altLang="ru-RU" sz="2000" dirty="0"/>
                  <a:t> Точка </a:t>
                </a:r>
                <a:r>
                  <a:rPr lang="en-US" altLang="ru-RU" sz="2000" i="1" dirty="0"/>
                  <a:t>A</a:t>
                </a:r>
                <a:r>
                  <a:rPr lang="en-US" altLang="ru-RU" sz="2000" dirty="0"/>
                  <a:t>(</a:t>
                </a:r>
                <a:r>
                  <a:rPr lang="en-US" altLang="ru-RU" sz="2000" i="1" dirty="0"/>
                  <a:t>x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y</a:t>
                </a:r>
                <a:r>
                  <a:rPr lang="en-US" altLang="ru-RU" sz="2000" dirty="0"/>
                  <a:t>) </a:t>
                </a:r>
                <a:r>
                  <a:rPr lang="ru-RU" altLang="ru-RU" sz="2000" dirty="0"/>
                  <a:t>принадлежит эллипсу тогда и только тогда, когда выполняется равенство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ru-RU" sz="2000" dirty="0"/>
                  <a:t>.</a:t>
                </a:r>
                <a:endParaRPr lang="ru-RU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Перенесем второе слагаемое левой части этого равенства в правую часть и возведем обе части полученного равенства в квадрат. Получим уравнение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39661D64-1B65-4BF0-A5B3-950DB0AF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981" y="2064037"/>
                <a:ext cx="5559019" cy="2681055"/>
              </a:xfrm>
              <a:prstGeom prst="rect">
                <a:avLst/>
              </a:prstGeom>
              <a:blipFill>
                <a:blip r:embed="rId5"/>
                <a:stretch>
                  <a:fillRect l="-1096" r="-1206" b="-34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4FDE6BB3-4138-4786-BDC8-6D9CA88EB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61" y="4745092"/>
                <a:ext cx="9122907" cy="2068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Приведём подобные члены. Получим уравнение</a:t>
                </a:r>
                <a14:m>
                  <m:oMath xmlns:m="http://schemas.openxmlformats.org/officeDocument/2006/math">
                    <m:r>
                      <a:rPr lang="ru-RU" alt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Еще раз возведем в квадрат и приведем подобные члены</a:t>
                </a:r>
                <a:r>
                  <a:rPr lang="en-US" sz="2000" dirty="0"/>
                  <a:t>. </a:t>
                </a:r>
                <a:r>
                  <a:rPr lang="ru-RU" sz="2000" dirty="0"/>
                  <a:t>Получим уравнение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alt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altLang="ru-RU" sz="2000" dirty="0"/>
                  <a:t>Обозначим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sz="2000" dirty="0"/>
                  <a:t> </a:t>
                </a:r>
                <a:r>
                  <a:rPr lang="ru-RU" altLang="ru-RU" sz="2000" dirty="0"/>
                  <a:t>и разделим обе части равенства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000" dirty="0"/>
                  <a:t> Получим искомое уравнение.</a:t>
                </a:r>
              </a:p>
            </p:txBody>
          </p:sp>
        </mc:Choice>
        <mc:Fallback xmlns=""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4FDE6BB3-4138-4786-BDC8-6D9CA88E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61" y="4745092"/>
                <a:ext cx="9122907" cy="2068900"/>
              </a:xfrm>
              <a:prstGeom prst="rect">
                <a:avLst/>
              </a:prstGeom>
              <a:blipFill>
                <a:blip r:embed="rId6"/>
                <a:stretch>
                  <a:fillRect l="-668" r="-668" b="-41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>
            <a:extLst>
              <a:ext uri="{FF2B5EF4-FFF2-40B4-BE49-F238E27FC236}">
                <a16:creationId xmlns:a16="http://schemas.microsoft.com/office/drawing/2014/main" id="{278A3627-F4AC-45E6-A18C-5FF05A084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50915" name="Text Box 3">
            <a:extLst>
              <a:ext uri="{FF2B5EF4-FFF2-40B4-BE49-F238E27FC236}">
                <a16:creationId xmlns:a16="http://schemas.microsoft.com/office/drawing/2014/main" id="{99D500F7-6BB5-4238-878C-70DF6E145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>
                <a:solidFill>
                  <a:srgbClr val="FF3300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en-US" altLang="ru-RU" sz="3200" baseline="-30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(0, 1),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en-US" altLang="ru-RU" sz="3200" baseline="-30000">
                <a:cs typeface="Times New Roman" panose="02020603050405020304" pitchFamily="18" charset="0"/>
              </a:rPr>
              <a:t>2</a:t>
            </a:r>
            <a:r>
              <a:rPr lang="en-US" altLang="ru-RU" sz="3200">
                <a:cs typeface="Times New Roman" panose="02020603050405020304" pitchFamily="18" charset="0"/>
              </a:rPr>
              <a:t>(0, -1).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sp>
        <p:nvSpPr>
          <p:cNvPr id="550916" name="Text Box 4">
            <a:extLst>
              <a:ext uri="{FF2B5EF4-FFF2-40B4-BE49-F238E27FC236}">
                <a16:creationId xmlns:a16="http://schemas.microsoft.com/office/drawing/2014/main" id="{6135EFE7-8A88-40EB-BA12-A94DEFD31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Для эллипса, заданного уравнением </a:t>
            </a:r>
            <a:r>
              <a:rPr lang="en-US" altLang="ru-RU" sz="3200" i="1" dirty="0">
                <a:cs typeface="Times New Roman" panose="02020603050405020304" pitchFamily="18" charset="0"/>
              </a:rPr>
              <a:t>x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 </a:t>
            </a:r>
            <a:r>
              <a:rPr lang="ru-RU" altLang="ru-RU" sz="3200" dirty="0">
                <a:cs typeface="Times New Roman" panose="02020603050405020304" pitchFamily="18" charset="0"/>
              </a:rPr>
              <a:t>+</a:t>
            </a:r>
            <a:r>
              <a:rPr lang="ru-RU" altLang="ru-RU" sz="3200" dirty="0"/>
              <a:t> 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y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= 1, найдите координаты фокусов. </a:t>
            </a:r>
          </a:p>
        </p:txBody>
      </p:sp>
      <p:graphicFrame>
        <p:nvGraphicFramePr>
          <p:cNvPr id="550917" name="Object 5">
            <a:extLst>
              <a:ext uri="{FF2B5EF4-FFF2-40B4-BE49-F238E27FC236}">
                <a16:creationId xmlns:a16="http://schemas.microsoft.com/office/drawing/2014/main" id="{64B9AAE2-004A-4DD3-896C-8CFC2AB3E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533400"/>
          <a:ext cx="26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825480" progId="Equation.DSMT4">
                  <p:embed/>
                </p:oleObj>
              </mc:Choice>
              <mc:Fallback>
                <p:oleObj name="Equation" r:id="rId3" imgW="266400" imgH="825480" progId="Equation.DSMT4">
                  <p:embed/>
                  <p:pic>
                    <p:nvPicPr>
                      <p:cNvPr id="550917" name="Object 5">
                        <a:extLst>
                          <a:ext uri="{FF2B5EF4-FFF2-40B4-BE49-F238E27FC236}">
                            <a16:creationId xmlns:a16="http://schemas.microsoft.com/office/drawing/2014/main" id="{64B9AAE2-004A-4DD3-896C-8CFC2AB3E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"/>
                        <a:ext cx="26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:a16="http://schemas.microsoft.com/office/drawing/2014/main" id="{3A43223E-3CBF-4678-BA6D-60F3BEA44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0435" name="Text Box 3">
            <a:extLst>
              <a:ext uri="{FF2B5EF4-FFF2-40B4-BE49-F238E27FC236}">
                <a16:creationId xmlns:a16="http://schemas.microsoft.com/office/drawing/2014/main" id="{5167F891-31D5-4DD1-8BE5-0FFF04E99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Найдите ГМТ, сумма квадратов расстояний от которых до двух данных точек постоянна и равна </a:t>
            </a:r>
            <a:r>
              <a:rPr lang="en-US" altLang="ru-RU" sz="2800" i="1" dirty="0"/>
              <a:t>c</a:t>
            </a:r>
            <a:r>
              <a:rPr lang="en-US" altLang="ru-RU" sz="2800" baseline="300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30443" name="Group 11">
            <a:extLst>
              <a:ext uri="{FF2B5EF4-FFF2-40B4-BE49-F238E27FC236}">
                <a16:creationId xmlns:a16="http://schemas.microsoft.com/office/drawing/2014/main" id="{067762A9-6E1A-4EFF-A648-FF85AC11A56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5181600"/>
            <a:chOff x="144" y="1056"/>
            <a:chExt cx="5520" cy="3264"/>
          </a:xfrm>
        </p:grpSpPr>
        <p:sp>
          <p:nvSpPr>
            <p:cNvPr id="530437" name="Text Box 5">
              <a:extLst>
                <a:ext uri="{FF2B5EF4-FFF2-40B4-BE49-F238E27FC236}">
                  <a16:creationId xmlns:a16="http://schemas.microsoft.com/office/drawing/2014/main" id="{136E0CAC-5151-4541-B01F-5BC1795A1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378"/>
              <a:ext cx="5520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800" dirty="0"/>
                <a:t>Пусть даны точки </a:t>
              </a:r>
              <a:r>
                <a:rPr lang="en-US" altLang="ru-RU" sz="2800" i="1" dirty="0"/>
                <a:t>A</a:t>
              </a:r>
              <a:r>
                <a:rPr lang="en-US" altLang="ru-RU" sz="2800" dirty="0"/>
                <a:t>(0, 0)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</a:t>
              </a:r>
              <a:r>
                <a:rPr lang="en-US" altLang="ru-RU" sz="2800" dirty="0"/>
                <a:t>(</a:t>
              </a:r>
              <a:r>
                <a:rPr lang="en-US" altLang="ru-RU" sz="2800" i="1" dirty="0"/>
                <a:t>d</a:t>
              </a:r>
              <a:r>
                <a:rPr lang="en-US" altLang="ru-RU" sz="2800" dirty="0"/>
                <a:t>, 0). </a:t>
              </a:r>
              <a:r>
                <a:rPr lang="ru-RU" altLang="ru-RU" sz="2800" dirty="0"/>
                <a:t>Сумма квадратов расстояний от точки </a:t>
              </a:r>
              <a:r>
                <a:rPr lang="en-US" altLang="ru-RU" sz="2800" i="1" dirty="0"/>
                <a:t>C</a:t>
              </a:r>
              <a:r>
                <a:rPr lang="en-US" altLang="ru-RU" sz="2800" dirty="0"/>
                <a:t>(</a:t>
              </a:r>
              <a:r>
                <a:rPr lang="en-US" altLang="ru-RU" sz="2800" i="1" dirty="0"/>
                <a:t>x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y</a:t>
              </a:r>
              <a:r>
                <a:rPr lang="en-US" altLang="ru-RU" sz="2800" dirty="0"/>
                <a:t>)</a:t>
              </a:r>
              <a:r>
                <a:rPr lang="ru-RU" altLang="ru-RU" sz="2800" dirty="0"/>
                <a:t> до этих точек равна </a:t>
              </a:r>
              <a:r>
                <a:rPr lang="en-US" altLang="ru-RU" sz="2800" i="1" dirty="0"/>
                <a:t>x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</a:t>
              </a:r>
              <a:r>
                <a:rPr lang="en-US" altLang="ru-RU" sz="2800" i="1" dirty="0"/>
                <a:t>y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(</a:t>
              </a:r>
              <a:r>
                <a:rPr lang="en-US" altLang="ru-RU" sz="2800" i="1" dirty="0"/>
                <a:t>x </a:t>
              </a:r>
              <a:r>
                <a:rPr lang="en-US" altLang="ru-RU" sz="2800" dirty="0"/>
                <a:t>– </a:t>
              </a:r>
              <a:r>
                <a:rPr lang="en-US" altLang="ru-RU" sz="2800" i="1" dirty="0"/>
                <a:t>d</a:t>
              </a:r>
              <a:r>
                <a:rPr lang="en-US" altLang="ru-RU" sz="2800" dirty="0"/>
                <a:t>)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</a:t>
              </a:r>
              <a:r>
                <a:rPr lang="en-US" altLang="ru-RU" sz="2800" i="1" dirty="0"/>
                <a:t>y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. </a:t>
              </a:r>
              <a:r>
                <a:rPr lang="ru-RU" altLang="ru-RU" sz="2800" dirty="0"/>
                <a:t>Имеем уравнение </a:t>
              </a:r>
              <a:r>
                <a:rPr lang="en-US" altLang="ru-RU" sz="2800" i="1" dirty="0"/>
                <a:t>x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</a:t>
              </a:r>
              <a:r>
                <a:rPr lang="en-US" altLang="ru-RU" sz="2800" i="1" dirty="0"/>
                <a:t>y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(</a:t>
              </a:r>
              <a:r>
                <a:rPr lang="en-US" altLang="ru-RU" sz="2800" i="1" dirty="0"/>
                <a:t>x </a:t>
              </a:r>
              <a:r>
                <a:rPr lang="en-US" altLang="ru-RU" sz="2800" dirty="0"/>
                <a:t>– </a:t>
              </a:r>
              <a:r>
                <a:rPr lang="en-US" altLang="ru-RU" sz="2800" i="1" dirty="0"/>
                <a:t>d</a:t>
              </a:r>
              <a:r>
                <a:rPr lang="en-US" altLang="ru-RU" sz="2800" dirty="0"/>
                <a:t>)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+ </a:t>
              </a:r>
              <a:r>
                <a:rPr lang="en-US" altLang="ru-RU" sz="2800" i="1" dirty="0"/>
                <a:t>y</a:t>
              </a:r>
              <a:r>
                <a:rPr lang="en-US" altLang="ru-RU" sz="2800" baseline="30000" dirty="0"/>
                <a:t>2</a:t>
              </a:r>
              <a:r>
                <a:rPr lang="ru-RU" altLang="ru-RU" sz="2800" dirty="0"/>
                <a:t> = </a:t>
              </a:r>
              <a:r>
                <a:rPr lang="ru-RU" altLang="ru-RU" sz="2800" i="1" dirty="0"/>
                <a:t>с</a:t>
              </a:r>
              <a:r>
                <a:rPr lang="ru-RU" altLang="ru-RU" sz="2800" baseline="30000" dirty="0"/>
                <a:t>2</a:t>
              </a:r>
              <a:r>
                <a:rPr lang="ru-RU" altLang="ru-RU" sz="2800" dirty="0"/>
                <a:t>, преобразуя которое, получаем уравнение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800" dirty="0"/>
                <a:t>                                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800" dirty="0"/>
                <a:t>В случае, если 2</a:t>
              </a:r>
              <a:r>
                <a:rPr lang="en-US" altLang="ru-RU" sz="2800" i="1" dirty="0"/>
                <a:t>c</a:t>
              </a:r>
              <a:r>
                <a:rPr lang="en-US" altLang="ru-RU" sz="2800" baseline="30000" dirty="0"/>
                <a:t>2</a:t>
              </a:r>
              <a:r>
                <a:rPr lang="en-US" altLang="ru-RU" sz="2800" dirty="0"/>
                <a:t> &gt; </a:t>
              </a:r>
              <a:r>
                <a:rPr lang="en-US" altLang="ru-RU" sz="2800" i="1" dirty="0"/>
                <a:t>d</a:t>
              </a:r>
              <a:r>
                <a:rPr lang="en-US" altLang="ru-RU" sz="2800" baseline="30000" dirty="0"/>
                <a:t>2</a:t>
              </a:r>
              <a:r>
                <a:rPr lang="ru-RU" altLang="ru-RU" sz="2800" dirty="0"/>
                <a:t>, оно</a:t>
              </a:r>
              <a:r>
                <a:rPr lang="ru-RU" altLang="ru-RU" sz="2800" baseline="30000" dirty="0"/>
                <a:t> </a:t>
              </a:r>
              <a:r>
                <a:rPr lang="ru-RU" altLang="ru-RU" sz="2800" dirty="0"/>
                <a:t>задает окружность.</a:t>
              </a:r>
            </a:p>
          </p:txBody>
        </p:sp>
        <p:graphicFrame>
          <p:nvGraphicFramePr>
            <p:cNvPr id="530439" name="Object 7">
              <a:extLst>
                <a:ext uri="{FF2B5EF4-FFF2-40B4-BE49-F238E27FC236}">
                  <a16:creationId xmlns:a16="http://schemas.microsoft.com/office/drawing/2014/main" id="{8EB81CE4-48AF-45D8-AC8D-A855AB0EAD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7" y="3482"/>
            <a:ext cx="1910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54000" imgH="533160" progId="Equation.DSMT4">
                    <p:embed/>
                  </p:oleObj>
                </mc:Choice>
                <mc:Fallback>
                  <p:oleObj name="Equation" r:id="rId3" imgW="1854000" imgH="533160" progId="Equation.DSMT4">
                    <p:embed/>
                    <p:pic>
                      <p:nvPicPr>
                        <p:cNvPr id="530439" name="Object 7">
                          <a:extLst>
                            <a:ext uri="{FF2B5EF4-FFF2-40B4-BE49-F238E27FC236}">
                              <a16:creationId xmlns:a16="http://schemas.microsoft.com/office/drawing/2014/main" id="{8EB81CE4-48AF-45D8-AC8D-A855AB0EAD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482"/>
                          <a:ext cx="1910" cy="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0442" name="Object 10">
              <a:extLst>
                <a:ext uri="{FF2B5EF4-FFF2-40B4-BE49-F238E27FC236}">
                  <a16:creationId xmlns:a16="http://schemas.microsoft.com/office/drawing/2014/main" id="{7B219690-3B02-48F3-AF8E-1882EF972C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056"/>
            <a:ext cx="2124" cy="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371429" imgH="2161905" progId="Paint.Picture">
                    <p:embed/>
                  </p:oleObj>
                </mc:Choice>
                <mc:Fallback>
                  <p:oleObj name="Точечный рисунок" r:id="rId5" imgW="3371429" imgH="2161905" progId="Paint.Picture">
                    <p:embed/>
                    <p:pic>
                      <p:nvPicPr>
                        <p:cNvPr id="530442" name="Object 10">
                          <a:extLst>
                            <a:ext uri="{FF2B5EF4-FFF2-40B4-BE49-F238E27FC236}">
                              <a16:creationId xmlns:a16="http://schemas.microsoft.com/office/drawing/2014/main" id="{7B219690-3B02-48F3-AF8E-1882EF972C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56"/>
                          <a:ext cx="2124" cy="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39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48F651C3-EAC9-42CC-B40B-2AD8FE6E5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63" name="Text Box 3">
                <a:extLst>
                  <a:ext uri="{FF2B5EF4-FFF2-40B4-BE49-F238E27FC236}">
                    <a16:creationId xmlns:a16="http://schemas.microsoft.com/office/drawing/2014/main" id="{60B03AAE-B43A-49BC-8081-D73AF8C98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2441"/>
                <a:ext cx="9144000" cy="1926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000" dirty="0"/>
                  <a:t>Напомним, что гиперболой называется ГМТ, модуль разности расстояний от которых до двух данных точек </a:t>
                </a:r>
                <a:r>
                  <a:rPr lang="en-US" altLang="ru-RU" sz="2000" i="1" dirty="0"/>
                  <a:t>F</a:t>
                </a:r>
                <a:r>
                  <a:rPr lang="en-US" altLang="ru-RU" sz="2000" baseline="-25000" dirty="0"/>
                  <a:t>1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F</a:t>
                </a:r>
                <a:r>
                  <a:rPr lang="en-US" altLang="ru-RU" sz="2000" baseline="-25000" dirty="0"/>
                  <a:t>2</a:t>
                </a:r>
                <a:r>
                  <a:rPr lang="en-US" altLang="ru-RU" sz="2000" dirty="0"/>
                  <a:t>, </a:t>
                </a:r>
                <a:r>
                  <a:rPr lang="ru-RU" altLang="ru-RU" sz="2000" dirty="0"/>
                  <a:t>называемых фокусами, равен заданному числу 2</a:t>
                </a:r>
                <a:r>
                  <a:rPr lang="en-US" altLang="ru-RU" sz="2000" i="1" dirty="0"/>
                  <a:t>a</a:t>
                </a:r>
                <a:r>
                  <a:rPr lang="ru-RU" altLang="ru-RU" sz="2000" dirty="0"/>
                  <a:t>, меньшему расстояния между фокусами. Приняв за оси координат прямые, показанные на рисунке, докажите, что эллипс задаётся уравнением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ru-RU" sz="20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sz="2000" dirty="0"/>
              </a:p>
            </p:txBody>
          </p:sp>
        </mc:Choice>
        <mc:Fallback xmlns="">
          <p:sp>
            <p:nvSpPr>
              <p:cNvPr id="450563" name="Text Box 3">
                <a:extLst>
                  <a:ext uri="{FF2B5EF4-FFF2-40B4-BE49-F238E27FC236}">
                    <a16:creationId xmlns:a16="http://schemas.microsoft.com/office/drawing/2014/main" id="{60B03AAE-B43A-49BC-8081-D73AF8C9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2441"/>
                <a:ext cx="9144000" cy="1926681"/>
              </a:xfrm>
              <a:prstGeom prst="rect">
                <a:avLst/>
              </a:prstGeom>
              <a:blipFill>
                <a:blip r:embed="rId3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39661D64-1B65-4BF0-A5B3-950DB0AFD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981" y="2064037"/>
                <a:ext cx="5559019" cy="2681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dirty="0"/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altLang="ru-RU" sz="2000" dirty="0"/>
                  <a:t> Точка </a:t>
                </a:r>
                <a:r>
                  <a:rPr lang="en-US" altLang="ru-RU" sz="2000" i="1" dirty="0"/>
                  <a:t>A</a:t>
                </a:r>
                <a:r>
                  <a:rPr lang="en-US" altLang="ru-RU" sz="2000" dirty="0"/>
                  <a:t>(</a:t>
                </a:r>
                <a:r>
                  <a:rPr lang="en-US" altLang="ru-RU" sz="2000" i="1" dirty="0"/>
                  <a:t>x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y</a:t>
                </a:r>
                <a:r>
                  <a:rPr lang="en-US" altLang="ru-RU" sz="2000" dirty="0"/>
                  <a:t>) </a:t>
                </a:r>
                <a:r>
                  <a:rPr lang="ru-RU" altLang="ru-RU" sz="2000" dirty="0"/>
                  <a:t>принадлежит эллипсы тогда и только тогда, когда выполняется равенство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ru-RU" sz="2000" dirty="0"/>
                  <a:t>.</a:t>
                </a:r>
                <a:endParaRPr lang="ru-RU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Перенесем второе слагаемое левой части этого равенства в правую часть и возведем обе части полученного равенства в квадрат. Получим уравнение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39661D64-1B65-4BF0-A5B3-950DB0AFD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981" y="2064037"/>
                <a:ext cx="5559019" cy="2681055"/>
              </a:xfrm>
              <a:prstGeom prst="rect">
                <a:avLst/>
              </a:prstGeom>
              <a:blipFill>
                <a:blip r:embed="rId4"/>
                <a:stretch>
                  <a:fillRect l="-1096" r="-1206" b="-34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4FDE6BB3-4138-4786-BDC8-6D9CA88EB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61" y="4745092"/>
                <a:ext cx="9122907" cy="1808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Приведём подобные члены. Получим уравнение </a:t>
                </a:r>
                <a14:m>
                  <m:oMath xmlns:m="http://schemas.openxmlformats.org/officeDocument/2006/math">
                    <m:r>
                      <a:rPr lang="en-US" altLang="ru-RU" sz="20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ru-RU" sz="2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000" dirty="0"/>
                  <a:t>Еще раз возведя в квадрат и обозначая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ru-RU" sz="2000" dirty="0"/>
                  <a:t> </a:t>
                </a:r>
                <a:r>
                  <a:rPr lang="ru-RU" altLang="ru-RU" sz="2000" dirty="0"/>
                  <a:t>п</a:t>
                </a:r>
                <a:r>
                  <a:rPr lang="ru-RU" sz="2000" dirty="0"/>
                  <a:t>олучим уравнение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ru-RU" sz="2000" dirty="0"/>
              </a:p>
              <a:p>
                <a:pPr algn="just">
                  <a:spcBef>
                    <a:spcPts val="0"/>
                  </a:spcBef>
                </a:pPr>
                <a:r>
                  <a:rPr lang="ru-RU" altLang="ru-RU" sz="2000" dirty="0"/>
                  <a:t>Разделив обе части равенства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000" dirty="0"/>
                  <a:t> получим искомое уравнение.</a:t>
                </a:r>
              </a:p>
            </p:txBody>
          </p:sp>
        </mc:Choice>
        <mc:Fallback xmlns=""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4FDE6BB3-4138-4786-BDC8-6D9CA88E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61" y="4745092"/>
                <a:ext cx="9122907" cy="1808187"/>
              </a:xfrm>
              <a:prstGeom prst="rect">
                <a:avLst/>
              </a:prstGeom>
              <a:blipFill>
                <a:blip r:embed="rId5"/>
                <a:stretch>
                  <a:fillRect l="-668" b="-2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>
            <a:extLst>
              <a:ext uri="{FF2B5EF4-FFF2-40B4-BE49-F238E27FC236}">
                <a16:creationId xmlns:a16="http://schemas.microsoft.com/office/drawing/2014/main" id="{45A45D68-8492-40E7-A0C6-E3795BFF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" y="2326465"/>
            <a:ext cx="2785864" cy="21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63873CCC-268F-4866-931F-AAE197B3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30085" name="Text Box 5">
            <a:extLst>
              <a:ext uri="{FF2B5EF4-FFF2-40B4-BE49-F238E27FC236}">
                <a16:creationId xmlns:a16="http://schemas.microsoft.com/office/drawing/2014/main" id="{111722D9-AA15-4EE9-839E-2CD67802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Для гиперболы, заданной уравнением </a:t>
            </a:r>
            <a:r>
              <a:rPr lang="en-US" altLang="ru-RU" sz="3200" i="1" dirty="0">
                <a:cs typeface="Times New Roman" panose="02020603050405020304" pitchFamily="18" charset="0"/>
              </a:rPr>
              <a:t>x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 </a:t>
            </a:r>
            <a:r>
              <a:rPr lang="ru-RU" altLang="ru-RU" sz="3200" dirty="0">
                <a:cs typeface="Times New Roman" panose="02020603050405020304" pitchFamily="18" charset="0"/>
              </a:rPr>
              <a:t>- </a:t>
            </a:r>
            <a:r>
              <a:rPr lang="en-US" altLang="ru-RU" sz="3200" i="1" dirty="0">
                <a:cs typeface="Times New Roman" panose="02020603050405020304" pitchFamily="18" charset="0"/>
              </a:rPr>
              <a:t>y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= 1, найдите координаты фокусов. </a:t>
            </a:r>
          </a:p>
        </p:txBody>
      </p:sp>
      <p:grpSp>
        <p:nvGrpSpPr>
          <p:cNvPr id="430090" name="Group 10">
            <a:extLst>
              <a:ext uri="{FF2B5EF4-FFF2-40B4-BE49-F238E27FC236}">
                <a16:creationId xmlns:a16="http://schemas.microsoft.com/office/drawing/2014/main" id="{57C1A3D6-ADCD-41A1-BD40-66B9BAC5B18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191000"/>
            <a:ext cx="8839200" cy="579438"/>
            <a:chOff x="96" y="2640"/>
            <a:chExt cx="5568" cy="365"/>
          </a:xfrm>
        </p:grpSpPr>
        <p:sp>
          <p:nvSpPr>
            <p:cNvPr id="430083" name="Text Box 3">
              <a:extLst>
                <a:ext uri="{FF2B5EF4-FFF2-40B4-BE49-F238E27FC236}">
                  <a16:creationId xmlns:a16="http://schemas.microsoft.com/office/drawing/2014/main" id="{B91CB027-5C87-4AA9-8F00-1C498AEB2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640"/>
              <a:ext cx="55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en-US" altLang="ru-RU" sz="3200">
                  <a:solidFill>
                    <a:srgbClr val="FF3300"/>
                  </a:solidFill>
                </a:rPr>
                <a:t> </a:t>
              </a:r>
              <a:r>
                <a:rPr lang="en-US" altLang="ru-RU" sz="3200" i="1">
                  <a:cs typeface="Times New Roman" panose="02020603050405020304" pitchFamily="18" charset="0"/>
                </a:rPr>
                <a:t>F</a:t>
              </a:r>
              <a:r>
                <a:rPr lang="en-US" altLang="ru-RU" sz="3200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sz="3200">
                  <a:cs typeface="Times New Roman" panose="02020603050405020304" pitchFamily="18" charset="0"/>
                </a:rPr>
                <a:t>(-</a:t>
              </a:r>
              <a:r>
                <a:rPr lang="ru-RU" altLang="ru-RU" sz="3200"/>
                <a:t>     </a:t>
              </a:r>
              <a:r>
                <a:rPr lang="en-US" altLang="ru-RU" sz="3200">
                  <a:cs typeface="Times New Roman" panose="02020603050405020304" pitchFamily="18" charset="0"/>
                </a:rPr>
                <a:t>, 0), </a:t>
              </a:r>
              <a:r>
                <a:rPr lang="en-US" altLang="ru-RU" sz="3200" i="1">
                  <a:cs typeface="Times New Roman" panose="02020603050405020304" pitchFamily="18" charset="0"/>
                </a:rPr>
                <a:t>F</a:t>
              </a:r>
              <a:r>
                <a:rPr lang="en-US" altLang="ru-RU" sz="3200" baseline="-30000">
                  <a:cs typeface="Times New Roman" panose="02020603050405020304" pitchFamily="18" charset="0"/>
                </a:rPr>
                <a:t>2</a:t>
              </a:r>
              <a:r>
                <a:rPr lang="en-US" altLang="ru-RU" sz="3200">
                  <a:cs typeface="Times New Roman" panose="02020603050405020304" pitchFamily="18" charset="0"/>
                </a:rPr>
                <a:t>(</a:t>
              </a:r>
              <a:r>
                <a:rPr lang="ru-RU" altLang="ru-RU" sz="3200"/>
                <a:t>     </a:t>
              </a:r>
              <a:r>
                <a:rPr lang="en-US" altLang="ru-RU" sz="3200">
                  <a:cs typeface="Times New Roman" panose="02020603050405020304" pitchFamily="18" charset="0"/>
                </a:rPr>
                <a:t>, 0)</a:t>
              </a:r>
              <a:r>
                <a:rPr lang="en-US" altLang="ru-RU" sz="3200" i="1">
                  <a:cs typeface="Times New Roman" panose="02020603050405020304" pitchFamily="18" charset="0"/>
                </a:rPr>
                <a:t>.</a:t>
              </a:r>
              <a:endParaRPr lang="ru-RU" altLang="ru-RU" sz="3200" i="1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0087" name="Object 7">
              <a:extLst>
                <a:ext uri="{FF2B5EF4-FFF2-40B4-BE49-F238E27FC236}">
                  <a16:creationId xmlns:a16="http://schemas.microsoft.com/office/drawing/2014/main" id="{06FD159A-BB30-4AED-B7E4-C3CAC10FDA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2688"/>
            <a:ext cx="30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82400" imgH="444240" progId="Equation.DSMT4">
                    <p:embed/>
                  </p:oleObj>
                </mc:Choice>
                <mc:Fallback>
                  <p:oleObj name="Equation" r:id="rId3" imgW="482400" imgH="444240" progId="Equation.DSMT4">
                    <p:embed/>
                    <p:pic>
                      <p:nvPicPr>
                        <p:cNvPr id="430087" name="Object 7">
                          <a:extLst>
                            <a:ext uri="{FF2B5EF4-FFF2-40B4-BE49-F238E27FC236}">
                              <a16:creationId xmlns:a16="http://schemas.microsoft.com/office/drawing/2014/main" id="{06FD159A-BB30-4AED-B7E4-C3CAC10FDA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688"/>
                          <a:ext cx="304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088" name="Object 8">
              <a:extLst>
                <a:ext uri="{FF2B5EF4-FFF2-40B4-BE49-F238E27FC236}">
                  <a16:creationId xmlns:a16="http://schemas.microsoft.com/office/drawing/2014/main" id="{0BF3E1F2-5592-4BC1-849F-F747AD42D9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688"/>
            <a:ext cx="304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400" imgH="444240" progId="Equation.DSMT4">
                    <p:embed/>
                  </p:oleObj>
                </mc:Choice>
                <mc:Fallback>
                  <p:oleObj name="Equation" r:id="rId5" imgW="482400" imgH="444240" progId="Equation.DSMT4">
                    <p:embed/>
                    <p:pic>
                      <p:nvPicPr>
                        <p:cNvPr id="430088" name="Object 8">
                          <a:extLst>
                            <a:ext uri="{FF2B5EF4-FFF2-40B4-BE49-F238E27FC236}">
                              <a16:creationId xmlns:a16="http://schemas.microsoft.com/office/drawing/2014/main" id="{0BF3E1F2-5592-4BC1-849F-F747AD42D9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688"/>
                          <a:ext cx="304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>
            <a:extLst>
              <a:ext uri="{FF2B5EF4-FFF2-40B4-BE49-F238E27FC236}">
                <a16:creationId xmlns:a16="http://schemas.microsoft.com/office/drawing/2014/main" id="{3A43223E-3CBF-4678-BA6D-60F3BEA44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30435" name="Text Box 3">
            <a:extLst>
              <a:ext uri="{FF2B5EF4-FFF2-40B4-BE49-F238E27FC236}">
                <a16:creationId xmlns:a16="http://schemas.microsoft.com/office/drawing/2014/main" id="{5167F891-31D5-4DD1-8BE5-0FFF04E99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Найдите ГМТ, разность квадратов расстояний от которых до двух данных точек постоянна и равна </a:t>
            </a:r>
            <a:r>
              <a:rPr lang="en-US" altLang="ru-RU" sz="2800" i="1" dirty="0"/>
              <a:t>c</a:t>
            </a:r>
            <a:r>
              <a:rPr lang="en-US" altLang="ru-RU" sz="2800" baseline="300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30443" name="Group 11">
            <a:extLst>
              <a:ext uri="{FF2B5EF4-FFF2-40B4-BE49-F238E27FC236}">
                <a16:creationId xmlns:a16="http://schemas.microsoft.com/office/drawing/2014/main" id="{067762A9-6E1A-4EFF-A648-FF85AC11A56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763000" cy="5016500"/>
            <a:chOff x="144" y="1056"/>
            <a:chExt cx="5520" cy="3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0437" name="Text Box 5">
                  <a:extLst>
                    <a:ext uri="{FF2B5EF4-FFF2-40B4-BE49-F238E27FC236}">
                      <a16:creationId xmlns:a16="http://schemas.microsoft.com/office/drawing/2014/main" id="{136E0CAC-5151-4541-B01F-5BC1795A19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2378"/>
                  <a:ext cx="5520" cy="18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sz="2800" dirty="0"/>
                    <a:t>Пусть даны точки </a:t>
                  </a:r>
                  <a:r>
                    <a:rPr lang="en-US" altLang="ru-RU" sz="2800" i="1" dirty="0"/>
                    <a:t>A</a:t>
                  </a:r>
                  <a:r>
                    <a:rPr lang="en-US" altLang="ru-RU" sz="2800" dirty="0"/>
                    <a:t>(0, 0) </a:t>
                  </a:r>
                  <a:r>
                    <a:rPr lang="ru-RU" altLang="ru-RU" sz="2800" dirty="0"/>
                    <a:t>и </a:t>
                  </a:r>
                  <a:r>
                    <a:rPr lang="en-US" altLang="ru-RU" sz="2800" i="1" dirty="0"/>
                    <a:t>B</a:t>
                  </a:r>
                  <a:r>
                    <a:rPr lang="en-US" altLang="ru-RU" sz="2800" dirty="0"/>
                    <a:t>(</a:t>
                  </a:r>
                  <a:r>
                    <a:rPr lang="en-US" altLang="ru-RU" sz="2800" i="1" dirty="0"/>
                    <a:t>d</a:t>
                  </a:r>
                  <a:r>
                    <a:rPr lang="en-US" altLang="ru-RU" sz="2800" dirty="0"/>
                    <a:t>, 0). </a:t>
                  </a:r>
                  <a:r>
                    <a:rPr lang="ru-RU" altLang="ru-RU" sz="2800" dirty="0"/>
                    <a:t>Разность квадратов расстояний от точки </a:t>
                  </a:r>
                  <a:r>
                    <a:rPr lang="en-US" altLang="ru-RU" sz="2800" i="1" dirty="0"/>
                    <a:t>C</a:t>
                  </a:r>
                  <a:r>
                    <a:rPr lang="en-US" altLang="ru-RU" sz="2800" dirty="0"/>
                    <a:t>(</a:t>
                  </a:r>
                  <a:r>
                    <a:rPr lang="en-US" altLang="ru-RU" sz="2800" i="1" dirty="0"/>
                    <a:t>x</a:t>
                  </a:r>
                  <a:r>
                    <a:rPr lang="en-US" altLang="ru-RU" sz="2800" dirty="0"/>
                    <a:t>, </a:t>
                  </a:r>
                  <a:r>
                    <a:rPr lang="en-US" altLang="ru-RU" sz="2800" i="1" dirty="0"/>
                    <a:t>y</a:t>
                  </a:r>
                  <a:r>
                    <a:rPr lang="en-US" altLang="ru-RU" sz="2800" dirty="0"/>
                    <a:t>)</a:t>
                  </a:r>
                  <a:r>
                    <a:rPr lang="ru-RU" altLang="ru-RU" sz="2800" dirty="0"/>
                    <a:t> до этих точек равна </a:t>
                  </a:r>
                  <a:r>
                    <a:rPr lang="en-US" altLang="ru-RU" sz="2800" i="1" dirty="0"/>
                    <a:t>x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+ </a:t>
                  </a:r>
                  <a:r>
                    <a:rPr lang="en-US" altLang="ru-RU" sz="2800" i="1" dirty="0"/>
                    <a:t>y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</a:t>
                  </a:r>
                  <a:r>
                    <a:rPr lang="ru-RU" altLang="ru-RU" sz="2800" dirty="0"/>
                    <a:t>–</a:t>
                  </a:r>
                  <a:r>
                    <a:rPr lang="en-US" altLang="ru-RU" sz="2800" dirty="0"/>
                    <a:t> (</a:t>
                  </a:r>
                  <a:r>
                    <a:rPr lang="en-US" altLang="ru-RU" sz="2800" i="1" dirty="0"/>
                    <a:t>x </a:t>
                  </a:r>
                  <a:r>
                    <a:rPr lang="en-US" altLang="ru-RU" sz="2800" dirty="0"/>
                    <a:t>– </a:t>
                  </a:r>
                  <a:r>
                    <a:rPr lang="en-US" altLang="ru-RU" sz="2800" i="1" dirty="0"/>
                    <a:t>d</a:t>
                  </a:r>
                  <a:r>
                    <a:rPr lang="en-US" altLang="ru-RU" sz="2800" dirty="0"/>
                    <a:t>)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</a:t>
                  </a:r>
                  <a:r>
                    <a:rPr lang="ru-RU" altLang="ru-RU" sz="2800" dirty="0"/>
                    <a:t>–</a:t>
                  </a:r>
                  <a:r>
                    <a:rPr lang="en-US" altLang="ru-RU" sz="2800" dirty="0"/>
                    <a:t> </a:t>
                  </a:r>
                  <a:r>
                    <a:rPr lang="en-US" altLang="ru-RU" sz="2800" i="1" dirty="0"/>
                    <a:t>y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Имеем уравнение </a:t>
                  </a:r>
                  <a:r>
                    <a:rPr lang="en-US" altLang="ru-RU" sz="2800" i="1" dirty="0"/>
                    <a:t>x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+ </a:t>
                  </a:r>
                  <a:r>
                    <a:rPr lang="en-US" altLang="ru-RU" sz="2800" i="1" dirty="0"/>
                    <a:t>y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</a:t>
                  </a:r>
                  <a:r>
                    <a:rPr lang="ru-RU" altLang="ru-RU" sz="2800" dirty="0"/>
                    <a:t>–</a:t>
                  </a:r>
                  <a:r>
                    <a:rPr lang="en-US" altLang="ru-RU" sz="2800" dirty="0"/>
                    <a:t> (</a:t>
                  </a:r>
                  <a:r>
                    <a:rPr lang="en-US" altLang="ru-RU" sz="2800" i="1" dirty="0"/>
                    <a:t>x </a:t>
                  </a:r>
                  <a:r>
                    <a:rPr lang="en-US" altLang="ru-RU" sz="2800" dirty="0"/>
                    <a:t>– </a:t>
                  </a:r>
                  <a:r>
                    <a:rPr lang="en-US" altLang="ru-RU" sz="2800" i="1" dirty="0"/>
                    <a:t>d</a:t>
                  </a:r>
                  <a:r>
                    <a:rPr lang="en-US" altLang="ru-RU" sz="2800" dirty="0"/>
                    <a:t>)</a:t>
                  </a:r>
                  <a:r>
                    <a:rPr lang="en-US" altLang="ru-RU" sz="2800" baseline="30000" dirty="0"/>
                    <a:t>2</a:t>
                  </a:r>
                  <a:r>
                    <a:rPr lang="en-US" altLang="ru-RU" sz="2800" dirty="0"/>
                    <a:t> </a:t>
                  </a:r>
                  <a:r>
                    <a:rPr lang="ru-RU" altLang="ru-RU" sz="2800" dirty="0"/>
                    <a:t>–</a:t>
                  </a:r>
                  <a:r>
                    <a:rPr lang="en-US" altLang="ru-RU" sz="2800" dirty="0"/>
                    <a:t> </a:t>
                  </a:r>
                  <a:r>
                    <a:rPr lang="en-US" altLang="ru-RU" sz="2800" i="1" dirty="0"/>
                    <a:t>y</a:t>
                  </a:r>
                  <a:r>
                    <a:rPr lang="en-US" altLang="ru-RU" sz="2800" baseline="30000" dirty="0"/>
                    <a:t>2</a:t>
                  </a:r>
                  <a:r>
                    <a:rPr lang="ru-RU" altLang="ru-RU" sz="2800" dirty="0"/>
                    <a:t> = </a:t>
                  </a:r>
                  <a:r>
                    <a:rPr lang="ru-RU" altLang="ru-RU" sz="2800" i="1" dirty="0"/>
                    <a:t>с</a:t>
                  </a:r>
                  <a:r>
                    <a:rPr lang="ru-RU" altLang="ru-RU" sz="2800" baseline="30000" dirty="0"/>
                    <a:t>2</a:t>
                  </a:r>
                  <a:r>
                    <a:rPr lang="ru-RU" altLang="ru-RU" sz="2800" dirty="0"/>
                    <a:t>, преобразуя которое, получаем уравнение</a:t>
                  </a:r>
                </a:p>
                <a:p>
                  <a:pPr>
                    <a:spcBef>
                      <a:spcPts val="0"/>
                    </a:spcBef>
                  </a:pPr>
                  <a:r>
                    <a:rPr lang="ru-RU" altLang="ru-RU" sz="2800" dirty="0"/>
                    <a:t>                                      </a:t>
                  </a:r>
                  <a14:m>
                    <m:oMath xmlns:m="http://schemas.openxmlformats.org/officeDocument/2006/math"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/>
                </a:p>
                <a:p>
                  <a:pPr>
                    <a:spcBef>
                      <a:spcPts val="0"/>
                    </a:spcBef>
                  </a:pPr>
                  <a:r>
                    <a:rPr lang="ru-RU" altLang="ru-RU" sz="2800" dirty="0"/>
                    <a:t>Оно</a:t>
                  </a:r>
                  <a:r>
                    <a:rPr lang="ru-RU" altLang="ru-RU" sz="2800" baseline="30000" dirty="0"/>
                    <a:t> </a:t>
                  </a:r>
                  <a:r>
                    <a:rPr lang="ru-RU" altLang="ru-RU" sz="2800" dirty="0"/>
                    <a:t>задает прямую.</a:t>
                  </a:r>
                </a:p>
              </p:txBody>
            </p:sp>
          </mc:Choice>
          <mc:Fallback xmlns="">
            <p:sp>
              <p:nvSpPr>
                <p:cNvPr id="530437" name="Text Box 5">
                  <a:extLst>
                    <a:ext uri="{FF2B5EF4-FFF2-40B4-BE49-F238E27FC236}">
                      <a16:creationId xmlns:a16="http://schemas.microsoft.com/office/drawing/2014/main" id="{136E0CAC-5151-4541-B01F-5BC1795A1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" y="2378"/>
                  <a:ext cx="5520" cy="1838"/>
                </a:xfrm>
                <a:prstGeom prst="rect">
                  <a:avLst/>
                </a:prstGeom>
                <a:blipFill>
                  <a:blip r:embed="rId4"/>
                  <a:stretch>
                    <a:fillRect l="-1461" t="-2088" r="-1392" b="-480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0442" name="Object 10">
                  <a:extLst>
                    <a:ext uri="{FF2B5EF4-FFF2-40B4-BE49-F238E27FC236}">
                      <a16:creationId xmlns:a16="http://schemas.microsoft.com/office/drawing/2014/main" id="{7B219690-3B02-48F3-AF8E-1882EF972C2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76" y="1056"/>
                <a:ext cx="2124" cy="13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Точечный рисунок" r:id="rId5" imgW="3371429" imgH="2161905" progId="Paint.Picture">
                        <p:embed/>
                      </p:oleObj>
                    </mc:Choice>
                    <mc:Fallback>
                      <p:oleObj name="Точечный рисунок" r:id="rId5" imgW="3371429" imgH="2161905" progId="Paint.Picture">
                        <p:embed/>
                        <p:pic>
                          <p:nvPicPr>
                            <p:cNvPr id="530442" name="Object 10">
                              <a:extLst>
                                <a:ext uri="{FF2B5EF4-FFF2-40B4-BE49-F238E27FC236}">
                                  <a16:creationId xmlns:a16="http://schemas.microsoft.com/office/drawing/2014/main" id="{7B219690-3B02-48F3-AF8E-1882EF972C2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76" y="1056"/>
                              <a:ext cx="2124" cy="13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0442" name="Object 10">
                  <a:extLst>
                    <a:ext uri="{FF2B5EF4-FFF2-40B4-BE49-F238E27FC236}">
                      <a16:creationId xmlns:a16="http://schemas.microsoft.com/office/drawing/2014/main" id="{7B219690-3B02-48F3-AF8E-1882EF972C2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776" y="1056"/>
                <a:ext cx="2124" cy="13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298" name="Точечный рисунок" r:id="rId7" imgW="3371429" imgH="2161905" progId="Paint.Picture">
                        <p:embed/>
                      </p:oleObj>
                    </mc:Choice>
                    <mc:Fallback>
                      <p:oleObj name="Точечный рисунок" r:id="rId7" imgW="3371429" imgH="2161905" progId="Paint.Picture">
                        <p:embed/>
                        <p:pic>
                          <p:nvPicPr>
                            <p:cNvPr id="530442" name="Object 10">
                              <a:extLst>
                                <a:ext uri="{FF2B5EF4-FFF2-40B4-BE49-F238E27FC236}">
                                  <a16:creationId xmlns:a16="http://schemas.microsoft.com/office/drawing/2014/main" id="{7B219690-3B02-48F3-AF8E-1882EF972C2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76" y="1056"/>
                              <a:ext cx="2124" cy="13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0399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9EB28237-E02A-4ACE-B927-E2E75B969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51593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460823" name="Picture 23">
            <a:extLst>
              <a:ext uri="{FF2B5EF4-FFF2-40B4-BE49-F238E27FC236}">
                <a16:creationId xmlns:a16="http://schemas.microsoft.com/office/drawing/2014/main" id="{8B97D359-9FB0-4EB3-874C-4414BCC07F5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014603"/>
            <a:ext cx="2447602" cy="1968435"/>
          </a:xfrm>
          <a:noFill/>
          <a:ln/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25F2341-54C4-4877-8472-0D655218A1FB}"/>
              </a:ext>
            </a:extLst>
          </p:cNvPr>
          <p:cNvGrpSpPr/>
          <p:nvPr/>
        </p:nvGrpSpPr>
        <p:grpSpPr>
          <a:xfrm>
            <a:off x="0" y="1982804"/>
            <a:ext cx="9144000" cy="4906946"/>
            <a:chOff x="0" y="1982804"/>
            <a:chExt cx="9144000" cy="4906946"/>
          </a:xfrm>
        </p:grpSpPr>
        <p:pic>
          <p:nvPicPr>
            <p:cNvPr id="460825" name="Picture 25">
              <a:extLst>
                <a:ext uri="{FF2B5EF4-FFF2-40B4-BE49-F238E27FC236}">
                  <a16:creationId xmlns:a16="http://schemas.microsoft.com/office/drawing/2014/main" id="{A12C22CC-CC90-4789-B9B7-FB3C47573133}"/>
                </a:ext>
              </a:extLst>
            </p:cNvPr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86657" y="1982804"/>
              <a:ext cx="4680173" cy="2138460"/>
            </a:xfrm>
            <a:noFill/>
            <a:ln/>
          </p:spPr>
        </p:pic>
        <p:grpSp>
          <p:nvGrpSpPr>
            <p:cNvPr id="460834" name="Group 34">
              <a:extLst>
                <a:ext uri="{FF2B5EF4-FFF2-40B4-BE49-F238E27FC236}">
                  <a16:creationId xmlns:a16="http://schemas.microsoft.com/office/drawing/2014/main" id="{370445B3-DEAC-453A-807B-D963E0C93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27488"/>
              <a:ext cx="9144000" cy="2862262"/>
              <a:chOff x="0" y="2537"/>
              <a:chExt cx="5760" cy="1803"/>
            </a:xfrm>
          </p:grpSpPr>
          <p:sp>
            <p:nvSpPr>
              <p:cNvPr id="460806" name="Text Box 6">
                <a:extLst>
                  <a:ext uri="{FF2B5EF4-FFF2-40B4-BE49-F238E27FC236}">
                    <a16:creationId xmlns:a16="http://schemas.microsoft.com/office/drawing/2014/main" id="{06EC5E34-7718-4E91-BC78-135F5B2373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37"/>
                <a:ext cx="5760" cy="1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Решение: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На координатной плоскости в качестве точки </a:t>
                </a:r>
                <a:r>
                  <a:rPr lang="en-US" altLang="ru-RU" i="1" dirty="0"/>
                  <a:t>F </a:t>
                </a:r>
                <a:r>
                  <a:rPr lang="ru-RU" altLang="ru-RU" dirty="0"/>
                  <a:t>возьмем точку </a:t>
                </a:r>
                <a:r>
                  <a:rPr lang="en-US" altLang="ru-RU" i="1" dirty="0"/>
                  <a:t>F</a:t>
                </a:r>
                <a:r>
                  <a:rPr lang="en-US" altLang="ru-RU" dirty="0"/>
                  <a:t>(</a:t>
                </a:r>
                <a:r>
                  <a:rPr lang="ru-RU" altLang="ru-RU" dirty="0"/>
                  <a:t>3, 0), а в качестве прямой </a:t>
                </a:r>
                <a:r>
                  <a:rPr lang="en-US" altLang="ru-RU" i="1" dirty="0"/>
                  <a:t>d</a:t>
                </a:r>
                <a:r>
                  <a:rPr lang="ru-RU" altLang="ru-RU" dirty="0"/>
                  <a:t> – ось </a:t>
                </a:r>
                <a:r>
                  <a:rPr lang="en-US" altLang="ru-RU" i="1" dirty="0"/>
                  <a:t>Oy</a:t>
                </a:r>
                <a:r>
                  <a:rPr lang="ru-RU" altLang="ru-RU" dirty="0"/>
                  <a:t>.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Для точки </a:t>
                </a:r>
                <a:r>
                  <a:rPr lang="en-US" altLang="ru-RU" i="1" dirty="0"/>
                  <a:t>C</a:t>
                </a:r>
                <a:r>
                  <a:rPr lang="en-US" altLang="ru-RU" dirty="0"/>
                  <a:t>(</a:t>
                </a:r>
                <a:r>
                  <a:rPr lang="en-US" altLang="ru-RU" i="1" dirty="0"/>
                  <a:t>x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y</a:t>
                </a:r>
                <a:r>
                  <a:rPr lang="en-US" altLang="ru-RU" dirty="0"/>
                  <a:t>) </a:t>
                </a:r>
                <a:r>
                  <a:rPr lang="ru-RU" altLang="ru-RU" dirty="0"/>
                  <a:t>имеем:                                                 Равенство </a:t>
                </a:r>
                <a:r>
                  <a:rPr lang="en-US" altLang="ru-RU" i="1" dirty="0"/>
                  <a:t>CD = </a:t>
                </a:r>
                <a:r>
                  <a:rPr lang="en-US" altLang="ru-RU" dirty="0"/>
                  <a:t>2</a:t>
                </a:r>
                <a:r>
                  <a:rPr lang="en-US" altLang="ru-RU" i="1" dirty="0"/>
                  <a:t>CF </a:t>
                </a:r>
                <a:r>
                  <a:rPr lang="ru-RU" altLang="ru-RU" dirty="0"/>
                  <a:t>равносильно равенству                                   которое, в свою очередь, равносильно равенству                        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altLang="ru-RU" dirty="0"/>
                  <a:t>Последнее равенство является уравнением эллипса. Таким образом, искомым ГМТ является эллипс.</a:t>
                </a:r>
                <a:endParaRPr lang="ru-RU" altLang="ru-RU" i="1" dirty="0"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60809" name="Object 9">
                <a:extLst>
                  <a:ext uri="{FF2B5EF4-FFF2-40B4-BE49-F238E27FC236}">
                    <a16:creationId xmlns:a16="http://schemas.microsoft.com/office/drawing/2014/main" id="{B09E2C0C-C096-4079-8089-D2C6E4969E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24" y="3229"/>
              <a:ext cx="1529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511280" imgH="266400" progId="Equation.DSMT4">
                      <p:embed/>
                    </p:oleObj>
                  </mc:Choice>
                  <mc:Fallback>
                    <p:oleObj name="Equation" r:id="rId5" imgW="1511280" imgH="266400" progId="Equation.DSMT4">
                      <p:embed/>
                      <p:pic>
                        <p:nvPicPr>
                          <p:cNvPr id="460809" name="Object 9">
                            <a:extLst>
                              <a:ext uri="{FF2B5EF4-FFF2-40B4-BE49-F238E27FC236}">
                                <a16:creationId xmlns:a16="http://schemas.microsoft.com/office/drawing/2014/main" id="{B09E2C0C-C096-4079-8089-D2C6E4969E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4" y="3229"/>
                            <a:ext cx="1529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17" name="Object 17">
                <a:extLst>
                  <a:ext uri="{FF2B5EF4-FFF2-40B4-BE49-F238E27FC236}">
                    <a16:creationId xmlns:a16="http://schemas.microsoft.com/office/drawing/2014/main" id="{679CD4F9-3DB0-4846-9E34-8A9F92EFBF8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24" y="3405"/>
              <a:ext cx="1257" cy="4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57120" imgH="482400" progId="Equation.DSMT4">
                      <p:embed/>
                    </p:oleObj>
                  </mc:Choice>
                  <mc:Fallback>
                    <p:oleObj name="Equation" r:id="rId7" imgW="1257120" imgH="482400" progId="Equation.DSMT4">
                      <p:embed/>
                      <p:pic>
                        <p:nvPicPr>
                          <p:cNvPr id="460817" name="Object 17">
                            <a:extLst>
                              <a:ext uri="{FF2B5EF4-FFF2-40B4-BE49-F238E27FC236}">
                                <a16:creationId xmlns:a16="http://schemas.microsoft.com/office/drawing/2014/main" id="{679CD4F9-3DB0-4846-9E34-8A9F92EFBF8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4" y="3405"/>
                            <a:ext cx="1257" cy="4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28" name="Object 28">
                <a:extLst>
                  <a:ext uri="{FF2B5EF4-FFF2-40B4-BE49-F238E27FC236}">
                    <a16:creationId xmlns:a16="http://schemas.microsoft.com/office/drawing/2014/main" id="{1BE4D5B6-52D5-4EFF-9190-E19B271268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1" y="2976"/>
              <a:ext cx="2284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197080" imgH="317160" progId="Equation.DSMT4">
                      <p:embed/>
                    </p:oleObj>
                  </mc:Choice>
                  <mc:Fallback>
                    <p:oleObj name="Equation" r:id="rId9" imgW="2197080" imgH="317160" progId="Equation.DSMT4">
                      <p:embed/>
                      <p:pic>
                        <p:nvPicPr>
                          <p:cNvPr id="460828" name="Object 28">
                            <a:extLst>
                              <a:ext uri="{FF2B5EF4-FFF2-40B4-BE49-F238E27FC236}">
                                <a16:creationId xmlns:a16="http://schemas.microsoft.com/office/drawing/2014/main" id="{1BE4D5B6-52D5-4EFF-9190-E19B2712687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1" y="2976"/>
                            <a:ext cx="2284" cy="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0830" name="Text Box 30">
            <a:extLst>
              <a:ext uri="{FF2B5EF4-FFF2-40B4-BE49-F238E27FC236}">
                <a16:creationId xmlns:a16="http://schemas.microsoft.com/office/drawing/2014/main" id="{4B4679BD-F3A0-4498-B5A0-9E8C1B3E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Расстояние от данной точки </a:t>
            </a:r>
            <a:r>
              <a:rPr lang="en-US" altLang="ru-RU" i="1" dirty="0"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cs typeface="Times New Roman" panose="02020603050405020304" pitchFamily="18" charset="0"/>
              </a:rPr>
              <a:t>до данной прямой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равно 3. Какой фигурой является ГМТ плоскости, расстояние от которых до прямой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в два раза больше расстояния до данной точки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5D7FA119-64E3-46E9-B689-74CC4C7B9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371475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473104" name="Picture 16">
            <a:extLst>
              <a:ext uri="{FF2B5EF4-FFF2-40B4-BE49-F238E27FC236}">
                <a16:creationId xmlns:a16="http://schemas.microsoft.com/office/drawing/2014/main" id="{D4CA8BC0-BE06-432B-B192-01F8E97668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16113"/>
            <a:ext cx="1882775" cy="1516062"/>
          </a:xfrm>
          <a:noFill/>
          <a:ln/>
        </p:spPr>
      </p:pic>
      <p:sp>
        <p:nvSpPr>
          <p:cNvPr id="473108" name="Text Box 20">
            <a:extLst>
              <a:ext uri="{FF2B5EF4-FFF2-40B4-BE49-F238E27FC236}">
                <a16:creationId xmlns:a16="http://schemas.microsoft.com/office/drawing/2014/main" id="{09E17059-BEC4-4BF5-8954-36D922E0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Расстояние от данной точки </a:t>
            </a:r>
            <a:r>
              <a:rPr lang="en-US" altLang="ru-RU" i="1" dirty="0"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cs typeface="Times New Roman" panose="02020603050405020304" pitchFamily="18" charset="0"/>
              </a:rPr>
              <a:t>до данной прямой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равно 3. Какой фигурой является ГМТ плоскости, расстояние от которых до прямой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в два раза меньше расстояния до данной точки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73106" name="Picture 18">
            <a:extLst>
              <a:ext uri="{FF2B5EF4-FFF2-40B4-BE49-F238E27FC236}">
                <a16:creationId xmlns:a16="http://schemas.microsoft.com/office/drawing/2014/main" id="{B0FBF103-264D-4B58-BFDF-B1A664A8E1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484313"/>
            <a:ext cx="3744912" cy="2714625"/>
          </a:xfrm>
          <a:noFill/>
          <a:ln/>
        </p:spPr>
      </p:pic>
      <p:grpSp>
        <p:nvGrpSpPr>
          <p:cNvPr id="473113" name="Group 25">
            <a:extLst>
              <a:ext uri="{FF2B5EF4-FFF2-40B4-BE49-F238E27FC236}">
                <a16:creationId xmlns:a16="http://schemas.microsoft.com/office/drawing/2014/main" id="{A87BA162-509F-48FC-8EB2-0856B6DCC9AE}"/>
              </a:ext>
            </a:extLst>
          </p:cNvPr>
          <p:cNvGrpSpPr>
            <a:grpSpLocks/>
          </p:cNvGrpSpPr>
          <p:nvPr/>
        </p:nvGrpSpPr>
        <p:grpSpPr bwMode="auto">
          <a:xfrm>
            <a:off x="0" y="4027488"/>
            <a:ext cx="9144000" cy="2862262"/>
            <a:chOff x="0" y="2537"/>
            <a:chExt cx="5760" cy="1803"/>
          </a:xfrm>
        </p:grpSpPr>
        <p:sp>
          <p:nvSpPr>
            <p:cNvPr id="473094" name="Text Box 6">
              <a:extLst>
                <a:ext uri="{FF2B5EF4-FFF2-40B4-BE49-F238E27FC236}">
                  <a16:creationId xmlns:a16="http://schemas.microsoft.com/office/drawing/2014/main" id="{2B7A86FE-8AB6-4F23-85EE-44D1C04AA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37"/>
              <a:ext cx="5760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На координатной плоскости в качестве точки </a:t>
              </a:r>
              <a:r>
                <a:rPr lang="en-US" altLang="ru-RU" i="1" dirty="0"/>
                <a:t>F </a:t>
              </a:r>
              <a:r>
                <a:rPr lang="ru-RU" altLang="ru-RU" dirty="0"/>
                <a:t>возьмем точку </a:t>
              </a:r>
              <a:r>
                <a:rPr lang="en-US" altLang="ru-RU" i="1" dirty="0"/>
                <a:t>F</a:t>
              </a:r>
              <a:r>
                <a:rPr lang="en-US" altLang="ru-RU" dirty="0"/>
                <a:t>(3</a:t>
              </a:r>
              <a:r>
                <a:rPr lang="ru-RU" altLang="ru-RU" dirty="0"/>
                <a:t>, </a:t>
              </a:r>
              <a:r>
                <a:rPr lang="en-US" altLang="ru-RU" dirty="0"/>
                <a:t>0</a:t>
              </a:r>
              <a:r>
                <a:rPr lang="ru-RU" altLang="ru-RU" dirty="0"/>
                <a:t>), а в качестве прямой </a:t>
              </a:r>
              <a:r>
                <a:rPr lang="en-US" altLang="ru-RU" i="1" dirty="0"/>
                <a:t>d</a:t>
              </a:r>
              <a:r>
                <a:rPr lang="ru-RU" altLang="ru-RU" dirty="0"/>
                <a:t> – ось </a:t>
              </a:r>
              <a:r>
                <a:rPr lang="en-US" altLang="ru-RU" i="1" dirty="0"/>
                <a:t>Oy</a:t>
              </a:r>
              <a:r>
                <a:rPr lang="ru-RU" altLang="ru-RU" dirty="0"/>
                <a:t>.</a:t>
              </a:r>
              <a:r>
                <a:rPr lang="en-US" altLang="ru-RU" dirty="0"/>
                <a:t> </a:t>
              </a:r>
              <a:r>
                <a:rPr lang="ru-RU" altLang="ru-RU" dirty="0"/>
                <a:t>Для точки </a:t>
              </a:r>
              <a:r>
                <a:rPr lang="en-US" altLang="ru-RU" i="1" dirty="0"/>
                <a:t>C</a:t>
              </a:r>
              <a:r>
                <a:rPr lang="en-US" altLang="ru-RU" dirty="0"/>
                <a:t>(</a:t>
              </a:r>
              <a:r>
                <a:rPr lang="en-US" altLang="ru-RU" i="1" dirty="0"/>
                <a:t>x</a:t>
              </a:r>
              <a:r>
                <a:rPr lang="en-US" altLang="ru-RU" dirty="0"/>
                <a:t>, </a:t>
              </a:r>
              <a:r>
                <a:rPr lang="en-US" altLang="ru-RU" i="1" dirty="0"/>
                <a:t>y</a:t>
              </a:r>
              <a:r>
                <a:rPr lang="en-US" altLang="ru-RU" dirty="0"/>
                <a:t>) </a:t>
              </a:r>
              <a:r>
                <a:rPr lang="ru-RU" altLang="ru-RU" dirty="0"/>
                <a:t>имеем:                                                 Равенство </a:t>
              </a:r>
              <a:r>
                <a:rPr lang="en-US" altLang="ru-RU" i="1" dirty="0"/>
                <a:t>CF = </a:t>
              </a:r>
              <a:r>
                <a:rPr lang="en-US" altLang="ru-RU" dirty="0"/>
                <a:t>2</a:t>
              </a:r>
              <a:r>
                <a:rPr lang="en-US" altLang="ru-RU" i="1" dirty="0"/>
                <a:t>CD </a:t>
              </a:r>
              <a:r>
                <a:rPr lang="ru-RU" altLang="ru-RU" dirty="0"/>
                <a:t>равносильно равенству                                 которое, в свою очередь, равносильно равенству                                 Последнее равенство </a:t>
              </a:r>
            </a:p>
            <a:p>
              <a:pPr>
                <a:spcBef>
                  <a:spcPct val="50000"/>
                </a:spcBef>
              </a:pPr>
              <a:r>
                <a:rPr lang="ru-RU" altLang="ru-RU" dirty="0"/>
                <a:t>является уравнением гиперболы. Таким образом, искомым ГМТ является гипербола.</a:t>
              </a:r>
              <a:endParaRPr lang="ru-RU" altLang="ru-RU" i="1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3095" name="Object 7">
              <a:extLst>
                <a:ext uri="{FF2B5EF4-FFF2-40B4-BE49-F238E27FC236}">
                  <a16:creationId xmlns:a16="http://schemas.microsoft.com/office/drawing/2014/main" id="{CA6CDD54-DD5C-4A04-A4D6-2ECE44D880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2" y="3203"/>
            <a:ext cx="146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84200" imgH="266400" progId="Equation.DSMT4">
                    <p:embed/>
                  </p:oleObj>
                </mc:Choice>
                <mc:Fallback>
                  <p:oleObj name="Equation" r:id="rId5" imgW="1384200" imgH="266400" progId="Equation.DSMT4">
                    <p:embed/>
                    <p:pic>
                      <p:nvPicPr>
                        <p:cNvPr id="473095" name="Object 7">
                          <a:extLst>
                            <a:ext uri="{FF2B5EF4-FFF2-40B4-BE49-F238E27FC236}">
                              <a16:creationId xmlns:a16="http://schemas.microsoft.com/office/drawing/2014/main" id="{CA6CDD54-DD5C-4A04-A4D6-2ECE44D880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" y="3203"/>
                          <a:ext cx="1469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3098" name="Object 10">
              <a:extLst>
                <a:ext uri="{FF2B5EF4-FFF2-40B4-BE49-F238E27FC236}">
                  <a16:creationId xmlns:a16="http://schemas.microsoft.com/office/drawing/2014/main" id="{4700126F-B780-4C69-B5BA-B73326A8EA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8" y="3411"/>
            <a:ext cx="1225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31560" imgH="469800" progId="Equation.DSMT4">
                    <p:embed/>
                  </p:oleObj>
                </mc:Choice>
                <mc:Fallback>
                  <p:oleObj name="Equation" r:id="rId7" imgW="1231560" imgH="469800" progId="Equation.DSMT4">
                    <p:embed/>
                    <p:pic>
                      <p:nvPicPr>
                        <p:cNvPr id="473098" name="Object 10">
                          <a:extLst>
                            <a:ext uri="{FF2B5EF4-FFF2-40B4-BE49-F238E27FC236}">
                              <a16:creationId xmlns:a16="http://schemas.microsoft.com/office/drawing/2014/main" id="{4700126F-B780-4C69-B5BA-B73326A8EA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3411"/>
                          <a:ext cx="1225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3110" name="Object 22">
              <a:extLst>
                <a:ext uri="{FF2B5EF4-FFF2-40B4-BE49-F238E27FC236}">
                  <a16:creationId xmlns:a16="http://schemas.microsoft.com/office/drawing/2014/main" id="{B78E2AC7-C240-498A-93F5-D0943186BC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9" y="2976"/>
            <a:ext cx="2062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97080" imgH="317160" progId="Equation.DSMT4">
                    <p:embed/>
                  </p:oleObj>
                </mc:Choice>
                <mc:Fallback>
                  <p:oleObj name="Equation" r:id="rId9" imgW="2197080" imgH="317160" progId="Equation.DSMT4">
                    <p:embed/>
                    <p:pic>
                      <p:nvPicPr>
                        <p:cNvPr id="473110" name="Object 22">
                          <a:extLst>
                            <a:ext uri="{FF2B5EF4-FFF2-40B4-BE49-F238E27FC236}">
                              <a16:creationId xmlns:a16="http://schemas.microsoft.com/office/drawing/2014/main" id="{B78E2AC7-C240-498A-93F5-D0943186BC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" y="2976"/>
                          <a:ext cx="2062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5BA938AE-72CB-4035-AE63-87703E727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301EB0A7-1036-4B92-8BCC-995F063C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Лемниската Бернулли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представляет собой геометрическое место точек, произведение расстояний от которых до двух фиксированных точек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равно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где 2</a:t>
            </a:r>
            <a:r>
              <a:rPr lang="ru-RU" altLang="ru-RU" sz="2800" i="1" dirty="0">
                <a:cs typeface="Times New Roman" panose="02020603050405020304" pitchFamily="18" charset="0"/>
              </a:rPr>
              <a:t>a </a:t>
            </a:r>
            <a:r>
              <a:rPr lang="ru-RU" altLang="ru-RU" sz="2800" dirty="0">
                <a:cs typeface="Times New Roman" panose="02020603050405020304" pitchFamily="18" charset="0"/>
              </a:rPr>
              <a:t>– расстояние между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>
                <a:cs typeface="Times New Roman" panose="02020603050405020304" pitchFamily="18" charset="0"/>
              </a:rPr>
              <a:t>, 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лемнискаты.</a:t>
            </a:r>
            <a:r>
              <a:rPr lang="ru-RU" altLang="ru-RU" sz="2800" dirty="0"/>
              <a:t> Нарисуйте Лемнискату, </a:t>
            </a:r>
            <a:r>
              <a:rPr lang="ru-RU" altLang="ru-RU" sz="2800" dirty="0">
                <a:cs typeface="Times New Roman" panose="02020603050405020304" pitchFamily="18" charset="0"/>
              </a:rPr>
              <a:t>фокусы которой расположены в точках с координатами (</a:t>
            </a:r>
            <a:r>
              <a:rPr lang="ru-RU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, 0), (-</a:t>
            </a:r>
            <a:r>
              <a:rPr lang="ru-RU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, 0)</a:t>
            </a:r>
            <a:r>
              <a:rPr lang="ru-RU" altLang="ru-RU" sz="2800" dirty="0"/>
              <a:t> и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ее </a:t>
            </a:r>
            <a:r>
              <a:rPr lang="ru-RU" altLang="ru-RU" sz="2800" dirty="0">
                <a:cs typeface="Times New Roman" panose="02020603050405020304" pitchFamily="18" charset="0"/>
              </a:rPr>
              <a:t>уравнение,.</a:t>
            </a:r>
            <a:r>
              <a:rPr lang="ru-RU" altLang="ru-RU" sz="2800" dirty="0"/>
              <a:t> </a:t>
            </a:r>
          </a:p>
        </p:txBody>
      </p:sp>
      <p:grpSp>
        <p:nvGrpSpPr>
          <p:cNvPr id="456715" name="Group 11">
            <a:extLst>
              <a:ext uri="{FF2B5EF4-FFF2-40B4-BE49-F238E27FC236}">
                <a16:creationId xmlns:a16="http://schemas.microsoft.com/office/drawing/2014/main" id="{525BDA92-B343-4A19-8AB6-DEF1F50AEAF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6629400" cy="2789238"/>
            <a:chOff x="1008" y="2352"/>
            <a:chExt cx="4176" cy="1757"/>
          </a:xfrm>
        </p:grpSpPr>
        <p:sp>
          <p:nvSpPr>
            <p:cNvPr id="456709" name="Text Box 5">
              <a:extLst>
                <a:ext uri="{FF2B5EF4-FFF2-40B4-BE49-F238E27FC236}">
                  <a16:creationId xmlns:a16="http://schemas.microsoft.com/office/drawing/2014/main" id="{559C10B0-8353-40D1-9448-49427C195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744"/>
              <a:ext cx="41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en-US" altLang="ru-RU" sz="3200" dirty="0"/>
                <a:t>(</a:t>
              </a:r>
              <a:r>
                <a:rPr lang="en-US" altLang="ru-RU" sz="3200" i="1" dirty="0"/>
                <a:t>x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 + </a:t>
              </a:r>
              <a:r>
                <a:rPr lang="en-US" altLang="ru-RU" sz="3200" i="1" dirty="0"/>
                <a:t>y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)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 – 2</a:t>
              </a:r>
              <a:r>
                <a:rPr lang="en-US" altLang="ru-RU" sz="3200" i="1" dirty="0"/>
                <a:t>a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(</a:t>
              </a:r>
              <a:r>
                <a:rPr lang="en-US" altLang="ru-RU" sz="3200" i="1" dirty="0"/>
                <a:t>x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 – </a:t>
              </a:r>
              <a:r>
                <a:rPr lang="en-US" altLang="ru-RU" sz="3200" i="1" dirty="0"/>
                <a:t>y</a:t>
              </a:r>
              <a:r>
                <a:rPr lang="en-US" altLang="ru-RU" sz="3200" baseline="30000" dirty="0"/>
                <a:t>2</a:t>
              </a:r>
              <a:r>
                <a:rPr lang="en-US" altLang="ru-RU" sz="3200" dirty="0"/>
                <a:t>) = 0.</a:t>
              </a:r>
              <a:endParaRPr lang="ru-RU" altLang="ru-RU" sz="3200" dirty="0">
                <a:cs typeface="Times New Roman" panose="02020603050405020304" pitchFamily="18" charset="0"/>
              </a:endParaRPr>
            </a:p>
          </p:txBody>
        </p:sp>
        <p:pic>
          <p:nvPicPr>
            <p:cNvPr id="456714" name="Picture 10">
              <a:extLst>
                <a:ext uri="{FF2B5EF4-FFF2-40B4-BE49-F238E27FC236}">
                  <a16:creationId xmlns:a16="http://schemas.microsoft.com/office/drawing/2014/main" id="{A231865A-78E6-4080-9116-71386E87A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52"/>
              <a:ext cx="3191" cy="1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>
            <a:extLst>
              <a:ext uri="{FF2B5EF4-FFF2-40B4-BE49-F238E27FC236}">
                <a16:creationId xmlns:a16="http://schemas.microsoft.com/office/drawing/2014/main" id="{050E1F16-C887-42C6-A664-2C45D2DB5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54659" name="Text Box 3">
            <a:extLst>
              <a:ext uri="{FF2B5EF4-FFF2-40B4-BE49-F238E27FC236}">
                <a16:creationId xmlns:a16="http://schemas.microsoft.com/office/drawing/2014/main" id="{11B69471-051B-441E-BFFE-D7E8D9F1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Нарисуйте декартов лист - кривую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уравнение которой имеет вид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x</a:t>
            </a:r>
            <a:r>
              <a:rPr lang="ru-RU" altLang="ru-RU" sz="3200" baseline="30000" dirty="0"/>
              <a:t>3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+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y</a:t>
            </a:r>
            <a:r>
              <a:rPr lang="ru-RU" altLang="ru-RU" sz="3200" baseline="30000" dirty="0"/>
              <a:t>3</a:t>
            </a:r>
            <a:r>
              <a:rPr lang="ru-RU" altLang="ru-RU" sz="3200" dirty="0"/>
              <a:t> – 3</a:t>
            </a:r>
            <a:r>
              <a:rPr lang="en-US" altLang="ru-RU" sz="3200" i="1" dirty="0" err="1"/>
              <a:t>axy</a:t>
            </a:r>
            <a:r>
              <a:rPr lang="ru-RU" altLang="ru-RU" sz="3200" dirty="0">
                <a:cs typeface="Times New Roman" panose="02020603050405020304" pitchFamily="18" charset="0"/>
              </a:rPr>
              <a:t> = </a:t>
            </a:r>
            <a:r>
              <a:rPr lang="en-US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454666" name="Group 10">
            <a:extLst>
              <a:ext uri="{FF2B5EF4-FFF2-40B4-BE49-F238E27FC236}">
                <a16:creationId xmlns:a16="http://schemas.microsoft.com/office/drawing/2014/main" id="{4B892178-8016-4CDF-943C-C3D2B3961B5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76400"/>
            <a:ext cx="5789613" cy="4953000"/>
            <a:chOff x="672" y="1056"/>
            <a:chExt cx="3647" cy="3120"/>
          </a:xfrm>
        </p:grpSpPr>
        <p:sp>
          <p:nvSpPr>
            <p:cNvPr id="454661" name="Text Box 5">
              <a:extLst>
                <a:ext uri="{FF2B5EF4-FFF2-40B4-BE49-F238E27FC236}">
                  <a16:creationId xmlns:a16="http://schemas.microsoft.com/office/drawing/2014/main" id="{5E796338-F4F6-45B0-BA8E-4D68FB9A8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112"/>
              <a:ext cx="16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 i="1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454665" name="Picture 9">
              <a:extLst>
                <a:ext uri="{FF2B5EF4-FFF2-40B4-BE49-F238E27FC236}">
                  <a16:creationId xmlns:a16="http://schemas.microsoft.com/office/drawing/2014/main" id="{D1684A33-BE9F-4A76-803F-C44BF0A6F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56"/>
              <a:ext cx="2639" cy="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E30921A3-C56F-4A6E-A5CF-569D2ACA3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Выпуклые многоугольники</a:t>
            </a:r>
          </a:p>
        </p:txBody>
      </p:sp>
      <p:sp>
        <p:nvSpPr>
          <p:cNvPr id="417799" name="Text Box 7">
            <a:extLst>
              <a:ext uri="{FF2B5EF4-FFF2-40B4-BE49-F238E27FC236}">
                <a16:creationId xmlns:a16="http://schemas.microsoft.com/office/drawing/2014/main" id="{631197F6-C5BB-4BCB-B403-8B881C803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</a:t>
            </a:r>
            <a:r>
              <a:rPr lang="ru-RU" altLang="ru-RU" sz="2800" dirty="0">
                <a:cs typeface="Times New Roman" panose="02020603050405020304" pitchFamily="18" charset="0"/>
              </a:rPr>
              <a:t>усть стороны выпуклого многоугольника лежат на прямых, задаваемых уравнениями</a:t>
            </a:r>
            <a:endParaRPr lang="ru-RU" altLang="ru-RU" sz="2800" dirty="0"/>
          </a:p>
          <a:p>
            <a:pPr algn="just">
              <a:spcBef>
                <a:spcPct val="50000"/>
              </a:spcBef>
            </a:pPr>
            <a:r>
              <a:rPr lang="ru-RU" altLang="ru-RU" sz="2800" dirty="0"/>
              <a:t>                                                               	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417803" name="Object 11">
            <a:extLst>
              <a:ext uri="{FF2B5EF4-FFF2-40B4-BE49-F238E27FC236}">
                <a16:creationId xmlns:a16="http://schemas.microsoft.com/office/drawing/2014/main" id="{CFDF8FB7-D7E3-4C5D-9292-CA2DEC681D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495800"/>
          <a:ext cx="2336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1346040" progId="Equation.DSMT4">
                  <p:embed/>
                </p:oleObj>
              </mc:Choice>
              <mc:Fallback>
                <p:oleObj name="Equation" r:id="rId3" imgW="2336760" imgH="1346040" progId="Equation.DSMT4">
                  <p:embed/>
                  <p:pic>
                    <p:nvPicPr>
                      <p:cNvPr id="417803" name="Object 11">
                        <a:extLst>
                          <a:ext uri="{FF2B5EF4-FFF2-40B4-BE49-F238E27FC236}">
                            <a16:creationId xmlns:a16="http://schemas.microsoft.com/office/drawing/2014/main" id="{CFDF8FB7-D7E3-4C5D-9292-CA2DEC681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336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4" name="Text Box 12">
            <a:extLst>
              <a:ext uri="{FF2B5EF4-FFF2-40B4-BE49-F238E27FC236}">
                <a16:creationId xmlns:a16="http://schemas.microsoft.com/office/drawing/2014/main" id="{671B021F-CF26-4AA6-B4F7-DDBDAF6DC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которая и определяет этот многоугольник.</a:t>
            </a:r>
            <a:endParaRPr lang="ru-RU" altLang="ru-RU"/>
          </a:p>
        </p:txBody>
      </p:sp>
      <p:sp>
        <p:nvSpPr>
          <p:cNvPr id="417805" name="Text Box 13">
            <a:extLst>
              <a:ext uri="{FF2B5EF4-FFF2-40B4-BE49-F238E27FC236}">
                <a16:creationId xmlns:a16="http://schemas.microsoft.com/office/drawing/2014/main" id="{6B580BF5-E016-4B2F-90BE-11DC4788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71600"/>
            <a:ext cx="3124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x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cs typeface="Times New Roman" panose="02020603050405020304" pitchFamily="18" charset="0"/>
              </a:rPr>
              <a:t>y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baseline="-30000">
                <a:cs typeface="Times New Roman" panose="02020603050405020304" pitchFamily="18" charset="0"/>
              </a:rPr>
              <a:t>1</a:t>
            </a:r>
            <a:r>
              <a:rPr lang="en-US" altLang="ru-RU" sz="2800">
                <a:cs typeface="Times New Roman" panose="02020603050405020304" pitchFamily="18" charset="0"/>
              </a:rPr>
              <a:t> = 0,</a:t>
            </a:r>
            <a:r>
              <a:rPr lang="ru-RU" altLang="ru-RU" sz="2800"/>
              <a:t> </a:t>
            </a:r>
            <a:r>
              <a:rPr lang="en-US" altLang="ru-RU" sz="2800">
                <a:cs typeface="Times New Roman" panose="02020603050405020304" pitchFamily="18" charset="0"/>
              </a:rPr>
              <a:t>..................,</a:t>
            </a:r>
            <a:endParaRPr lang="ru-RU" altLang="ru-RU" sz="280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800" i="1"/>
              <a:t>  </a:t>
            </a:r>
            <a:r>
              <a:rPr lang="en-US" altLang="ru-RU" sz="2800" i="1">
                <a:cs typeface="Times New Roman" panose="02020603050405020304" pitchFamily="18" charset="0"/>
              </a:rPr>
              <a:t>a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 i="1">
                <a:cs typeface="Times New Roman" panose="02020603050405020304" pitchFamily="18" charset="0"/>
              </a:rPr>
              <a:t>x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b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 i="1">
                <a:cs typeface="Times New Roman" panose="02020603050405020304" pitchFamily="18" charset="0"/>
              </a:rPr>
              <a:t>y</a:t>
            </a:r>
            <a:r>
              <a:rPr lang="en-US" altLang="ru-RU" sz="2800">
                <a:cs typeface="Times New Roman" panose="02020603050405020304" pitchFamily="18" charset="0"/>
              </a:rPr>
              <a:t> + </a:t>
            </a:r>
            <a:r>
              <a:rPr lang="en-US" altLang="ru-RU" sz="2800" i="1">
                <a:cs typeface="Times New Roman" panose="02020603050405020304" pitchFamily="18" charset="0"/>
              </a:rPr>
              <a:t>c</a:t>
            </a:r>
            <a:r>
              <a:rPr lang="en-US" altLang="ru-RU" sz="2800" i="1" baseline="-30000">
                <a:cs typeface="Times New Roman" panose="02020603050405020304" pitchFamily="18" charset="0"/>
              </a:rPr>
              <a:t>n</a:t>
            </a:r>
            <a:r>
              <a:rPr lang="en-US" altLang="ru-RU" sz="2800">
                <a:cs typeface="Times New Roman" panose="02020603050405020304" pitchFamily="18" charset="0"/>
              </a:rPr>
              <a:t> = 0.</a:t>
            </a:r>
            <a:endParaRPr lang="ru-RU" altLang="ru-RU"/>
          </a:p>
        </p:txBody>
      </p:sp>
      <p:sp>
        <p:nvSpPr>
          <p:cNvPr id="417806" name="Text Box 14">
            <a:extLst>
              <a:ext uri="{FF2B5EF4-FFF2-40B4-BE49-F238E27FC236}">
                <a16:creationId xmlns:a16="http://schemas.microsoft.com/office/drawing/2014/main" id="{7B8C87B9-F1A2-4975-894C-4AD29571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8610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Тогда сам многоугольник является пересечением соответствующих полуплоскостей и, следовательно, для его точек должна выполняться система неравенств вид</a:t>
            </a:r>
            <a:r>
              <a:rPr lang="ru-RU" altLang="ru-RU" sz="2800" dirty="0"/>
              <a:t>а</a:t>
            </a:r>
            <a:endParaRPr lang="ru-RU" alt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>
            <a:extLst>
              <a:ext uri="{FF2B5EF4-FFF2-40B4-BE49-F238E27FC236}">
                <a16:creationId xmlns:a16="http://schemas.microsoft.com/office/drawing/2014/main" id="{050E1F16-C887-42C6-A664-2C45D2DB5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54659" name="Text Box 3">
            <a:extLst>
              <a:ext uri="{FF2B5EF4-FFF2-40B4-BE49-F238E27FC236}">
                <a16:creationId xmlns:a16="http://schemas.microsoft.com/office/drawing/2014/main" id="{11B69471-051B-441E-BFFE-D7E8D9F1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2800" dirty="0"/>
              <a:t>Изобразите кривую, заданную уравнение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x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4 </a:t>
            </a:r>
            <a:r>
              <a:rPr lang="ru-RU" altLang="ru-RU" sz="2800" dirty="0"/>
              <a:t>+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y</a:t>
            </a:r>
            <a:r>
              <a:rPr lang="ru-RU" altLang="ru-RU" sz="2800" baseline="30000" dirty="0"/>
              <a:t>4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= 1.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E8B489-9942-89A8-5CEB-05C188387975}"/>
              </a:ext>
            </a:extLst>
          </p:cNvPr>
          <p:cNvGrpSpPr/>
          <p:nvPr/>
        </p:nvGrpSpPr>
        <p:grpSpPr>
          <a:xfrm>
            <a:off x="1066800" y="1644114"/>
            <a:ext cx="6021548" cy="4182059"/>
            <a:chOff x="1066800" y="1644114"/>
            <a:chExt cx="6021548" cy="4182059"/>
          </a:xfrm>
        </p:grpSpPr>
        <p:sp>
          <p:nvSpPr>
            <p:cNvPr id="454661" name="Text Box 5">
              <a:extLst>
                <a:ext uri="{FF2B5EF4-FFF2-40B4-BE49-F238E27FC236}">
                  <a16:creationId xmlns:a16="http://schemas.microsoft.com/office/drawing/2014/main" id="{5E796338-F4F6-45B0-BA8E-4D68FB9A8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352803"/>
              <a:ext cx="2590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 i="1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310BF43-FA07-34B4-D153-5D99E6ADA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816" y="1644114"/>
              <a:ext cx="4172532" cy="418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0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C6F6FDCD-D4F4-4708-9FDD-340AA5AC3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Пример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5AB55DEF-3B05-4806-AAA5-0336B305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839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Например, неравенства </a:t>
            </a:r>
            <a:r>
              <a:rPr lang="ru-RU" altLang="ru-RU" sz="2800" dirty="0"/>
              <a:t>                                     </a:t>
            </a:r>
            <a:r>
              <a:rPr lang="ru-RU" altLang="ru-RU" sz="2800" dirty="0">
                <a:cs typeface="Times New Roman" panose="02020603050405020304" pitchFamily="18" charset="0"/>
              </a:rPr>
              <a:t>которые можно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переписать в виде системы</a:t>
            </a:r>
            <a:endParaRPr lang="ru-RU" altLang="ru-RU" sz="2800" dirty="0"/>
          </a:p>
          <a:p>
            <a:pPr>
              <a:spcBef>
                <a:spcPct val="50000"/>
              </a:spcBef>
            </a:pPr>
            <a:endParaRPr lang="ru-RU" altLang="ru-RU" sz="2800" dirty="0"/>
          </a:p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определяют единичный квадрат</a:t>
            </a:r>
            <a:r>
              <a:rPr lang="ru-RU" altLang="ru-RU" sz="2800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ru-RU" altLang="ru-RU" sz="2800" dirty="0"/>
              <a:t>                                                               	</a:t>
            </a:r>
          </a:p>
        </p:txBody>
      </p:sp>
      <p:graphicFrame>
        <p:nvGraphicFramePr>
          <p:cNvPr id="446473" name="Object 9">
            <a:extLst>
              <a:ext uri="{FF2B5EF4-FFF2-40B4-BE49-F238E27FC236}">
                <a16:creationId xmlns:a16="http://schemas.microsoft.com/office/drawing/2014/main" id="{DC6D397B-F06D-4684-8ABD-095C2F936F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609600"/>
          <a:ext cx="288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880" imgH="342720" progId="Equation.DSMT4">
                  <p:embed/>
                </p:oleObj>
              </mc:Choice>
              <mc:Fallback>
                <p:oleObj name="Equation" r:id="rId3" imgW="2882880" imgH="342720" progId="Equation.DSMT4">
                  <p:embed/>
                  <p:pic>
                    <p:nvPicPr>
                      <p:cNvPr id="446473" name="Object 9">
                        <a:extLst>
                          <a:ext uri="{FF2B5EF4-FFF2-40B4-BE49-F238E27FC236}">
                            <a16:creationId xmlns:a16="http://schemas.microsoft.com/office/drawing/2014/main" id="{DC6D397B-F06D-4684-8ABD-095C2F936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"/>
                        <a:ext cx="288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>
            <a:extLst>
              <a:ext uri="{FF2B5EF4-FFF2-40B4-BE49-F238E27FC236}">
                <a16:creationId xmlns:a16="http://schemas.microsoft.com/office/drawing/2014/main" id="{C0F7565A-9E67-4628-A8F7-9713DA7D7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371600"/>
          <a:ext cx="1282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863280" progId="Equation.DSMT4">
                  <p:embed/>
                </p:oleObj>
              </mc:Choice>
              <mc:Fallback>
                <p:oleObj name="Equation" r:id="rId5" imgW="1282680" imgH="863280" progId="Equation.DSMT4">
                  <p:embed/>
                  <p:pic>
                    <p:nvPicPr>
                      <p:cNvPr id="446474" name="Object 10">
                        <a:extLst>
                          <a:ext uri="{FF2B5EF4-FFF2-40B4-BE49-F238E27FC236}">
                            <a16:creationId xmlns:a16="http://schemas.microsoft.com/office/drawing/2014/main" id="{C0F7565A-9E67-4628-A8F7-9713DA7D7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1282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1" name="Text Box 7">
            <a:extLst>
              <a:ext uri="{FF2B5EF4-FFF2-40B4-BE49-F238E27FC236}">
                <a16:creationId xmlns:a16="http://schemas.microsoft.com/office/drawing/2014/main" id="{D03366D9-BA6D-40B1-8EAB-EC3D1C85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5715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к этим неравенствам добавить еще одно неравенство </a:t>
            </a:r>
            <a:r>
              <a:rPr lang="ru-RU" altLang="ru-RU" sz="2800"/>
              <a:t>                     </a:t>
            </a:r>
            <a:r>
              <a:rPr lang="ru-RU" altLang="ru-RU" sz="2800">
                <a:cs typeface="Times New Roman" panose="02020603050405020304" pitchFamily="18" charset="0"/>
              </a:rPr>
              <a:t>то соответствующий многоугольник  получается  из  квадрата  отсечением треугольника</a:t>
            </a:r>
            <a:r>
              <a:rPr lang="ru-RU" altLang="ru-RU" sz="2800"/>
              <a:t>.</a:t>
            </a:r>
          </a:p>
        </p:txBody>
      </p:sp>
      <p:graphicFrame>
        <p:nvGraphicFramePr>
          <p:cNvPr id="446475" name="Object 11">
            <a:extLst>
              <a:ext uri="{FF2B5EF4-FFF2-40B4-BE49-F238E27FC236}">
                <a16:creationId xmlns:a16="http://schemas.microsoft.com/office/drawing/2014/main" id="{FA4BA740-F658-44F2-BB27-109993E78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0"/>
          <a:ext cx="1625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723600" progId="Equation.DSMT4">
                  <p:embed/>
                </p:oleObj>
              </mc:Choice>
              <mc:Fallback>
                <p:oleObj name="Equation" r:id="rId7" imgW="1625400" imgH="723600" progId="Equation.DSMT4">
                  <p:embed/>
                  <p:pic>
                    <p:nvPicPr>
                      <p:cNvPr id="446475" name="Object 11">
                        <a:extLst>
                          <a:ext uri="{FF2B5EF4-FFF2-40B4-BE49-F238E27FC236}">
                            <a16:creationId xmlns:a16="http://schemas.microsoft.com/office/drawing/2014/main" id="{FA4BA740-F658-44F2-BB27-109993E78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0"/>
                        <a:ext cx="1625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6477" name="Picture 13">
            <a:extLst>
              <a:ext uri="{FF2B5EF4-FFF2-40B4-BE49-F238E27FC236}">
                <a16:creationId xmlns:a16="http://schemas.microsoft.com/office/drawing/2014/main" id="{41F25505-6427-40F7-BB22-DDD4049E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2447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6467" name="Text Box 3">
                <a:extLst>
                  <a:ext uri="{FF2B5EF4-FFF2-40B4-BE49-F238E27FC236}">
                    <a16:creationId xmlns:a16="http://schemas.microsoft.com/office/drawing/2014/main" id="{5AB55DEF-3B05-4806-AAA5-0336B3052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089"/>
                <a:ext cx="914400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Выпуклый многоугольник, задаваемый системой неравенств, можно получить в программе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GeoGebra.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Например, для получения пятиугольника, изображённого на рисунке, в строке «Ввод» нужно набрать: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≤1∧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≤1∧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≥0,5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и нажать </a:t>
                </a:r>
                <a:r>
                  <a:rPr lang="en-US" altLang="ru-RU" dirty="0"/>
                  <a:t>“Enter”.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/>
                  <a:t>В результате получим искомый пятиугольник.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                                                               	</a:t>
                </a:r>
              </a:p>
            </p:txBody>
          </p:sp>
        </mc:Choice>
        <mc:Fallback xmlns="">
          <p:sp>
            <p:nvSpPr>
              <p:cNvPr id="446467" name="Text Box 3">
                <a:extLst>
                  <a:ext uri="{FF2B5EF4-FFF2-40B4-BE49-F238E27FC236}">
                    <a16:creationId xmlns:a16="http://schemas.microsoft.com/office/drawing/2014/main" id="{5AB55DEF-3B05-4806-AAA5-0336B305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089"/>
                <a:ext cx="9144000" cy="2369880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10C15-8C2F-4444-BC70-BD9C7CBCA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48880"/>
            <a:ext cx="2785521" cy="2369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557246-5A02-4FED-931E-2A0AE353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2132856"/>
            <a:ext cx="540692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EBB3E44F-E496-4CA2-852C-0838C9085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20173A24-F09B-4860-99E8-71820FB2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en-US" altLang="ru-RU" sz="3200">
                <a:solidFill>
                  <a:srgbClr val="FF3300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 Первой;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24" name="Text Box 4">
                <a:extLst>
                  <a:ext uri="{FF2B5EF4-FFF2-40B4-BE49-F238E27FC236}">
                    <a16:creationId xmlns:a16="http://schemas.microsoft.com/office/drawing/2014/main" id="{D3A57724-78C6-46BD-AA9C-66E4EAAD2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09600"/>
                <a:ext cx="89154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Определите, какой полуплоскости 5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+ 3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– 2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0 или 5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x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+ 3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y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– 2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0 принадлежат точки: а)</a:t>
                </a:r>
                <a:r>
                  <a:rPr lang="en-US" altLang="ru-RU" sz="32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(1,0); б)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(0,1); в) 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(0,0).</a:t>
                </a:r>
              </a:p>
            </p:txBody>
          </p:sp>
        </mc:Choice>
        <mc:Fallback xmlns="">
          <p:sp>
            <p:nvSpPr>
              <p:cNvPr id="542724" name="Text Box 4">
                <a:extLst>
                  <a:ext uri="{FF2B5EF4-FFF2-40B4-BE49-F238E27FC236}">
                    <a16:creationId xmlns:a16="http://schemas.microsoft.com/office/drawing/2014/main" id="{D3A57724-78C6-46BD-AA9C-66E4EAAD2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9600"/>
                <a:ext cx="8915400" cy="1569660"/>
              </a:xfrm>
              <a:prstGeom prst="rect">
                <a:avLst/>
              </a:prstGeom>
              <a:blipFill>
                <a:blip r:embed="rId3"/>
                <a:stretch>
                  <a:fillRect l="-1778" t="-5447" r="-1710" b="-11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27" name="Text Box 7">
            <a:extLst>
              <a:ext uri="{FF2B5EF4-FFF2-40B4-BE49-F238E27FC236}">
                <a16:creationId xmlns:a16="http://schemas.microsoft.com/office/drawing/2014/main" id="{146793AD-70F4-4C57-9974-04D961EB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</a:t>
            </a:r>
            <a:r>
              <a:rPr lang="ru-RU" altLang="ru-RU" sz="3200"/>
              <a:t>п</a:t>
            </a:r>
            <a:r>
              <a:rPr lang="ru-RU" altLang="ru-RU" sz="3200">
                <a:cs typeface="Times New Roman" panose="02020603050405020304" pitchFamily="18" charset="0"/>
              </a:rPr>
              <a:t>ервой; </a:t>
            </a:r>
            <a:endParaRPr lang="ru-RU" altLang="ru-RU"/>
          </a:p>
        </p:txBody>
      </p:sp>
      <p:sp>
        <p:nvSpPr>
          <p:cNvPr id="542728" name="Text Box 8">
            <a:extLst>
              <a:ext uri="{FF2B5EF4-FFF2-40B4-BE49-F238E27FC236}">
                <a16:creationId xmlns:a16="http://schemas.microsoft.com/office/drawing/2014/main" id="{2AAC6D73-DC52-4BEE-86EE-BCCD1A5E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второй.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autoUpdateAnimBg="0"/>
      <p:bldP spid="542727" grpId="0" autoUpdateAnimBg="0"/>
      <p:bldP spid="5427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752534F1-3EF6-41C2-9E79-8D4BBE5A9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532483" name="Text Box 3">
            <a:extLst>
              <a:ext uri="{FF2B5EF4-FFF2-40B4-BE49-F238E27FC236}">
                <a16:creationId xmlns:a16="http://schemas.microsoft.com/office/drawing/2014/main" id="{1143B654-9C6B-4BF2-B2D2-CA2F3113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неравенства, задающие треугольник с вершинами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(1, 0),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(0, 1),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(1, 1).</a:t>
            </a:r>
          </a:p>
        </p:txBody>
      </p:sp>
      <p:grpSp>
        <p:nvGrpSpPr>
          <p:cNvPr id="532484" name="Group 4">
            <a:extLst>
              <a:ext uri="{FF2B5EF4-FFF2-40B4-BE49-F238E27FC236}">
                <a16:creationId xmlns:a16="http://schemas.microsoft.com/office/drawing/2014/main" id="{85912CFF-5F6D-428E-BB1F-999F9766335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85900"/>
            <a:ext cx="8839200" cy="5270500"/>
            <a:chOff x="96" y="936"/>
            <a:chExt cx="5568" cy="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485" name="Text Box 5">
                  <a:extLst>
                    <a:ext uri="{FF2B5EF4-FFF2-40B4-BE49-F238E27FC236}">
                      <a16:creationId xmlns:a16="http://schemas.microsoft.com/office/drawing/2014/main" id="{7B8CFEA5-A54C-488B-947F-765163EFD0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936"/>
                  <a:ext cx="5568" cy="2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Легко видеть, что уравнения прямых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имеют вид: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1 = 0,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1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=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0 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1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=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0 соответственно. Подставляя координаты точки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вместо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в левой части первого уравнения, получим 1 &gt; 0. 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Следовательно,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принадлежит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+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 0. Аналогично,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принадлежит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x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1, а точка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– полуплоскости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en-US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1. Таким образом, треугольник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ABC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задается системой неравенств</a:t>
                  </a:r>
                </a:p>
              </p:txBody>
            </p:sp>
          </mc:Choice>
          <mc:Fallback xmlns="">
            <p:sp>
              <p:nvSpPr>
                <p:cNvPr id="532485" name="Text Box 5">
                  <a:extLst>
                    <a:ext uri="{FF2B5EF4-FFF2-40B4-BE49-F238E27FC236}">
                      <a16:creationId xmlns:a16="http://schemas.microsoft.com/office/drawing/2014/main" id="{7B8CFEA5-A54C-488B-947F-765163EFD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936"/>
                  <a:ext cx="5568" cy="2533"/>
                </a:xfrm>
                <a:prstGeom prst="rect">
                  <a:avLst/>
                </a:prstGeom>
                <a:blipFill>
                  <a:blip r:embed="rId4"/>
                  <a:stretch>
                    <a:fillRect l="-1379" t="-1669" r="-1379" b="-21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32489" name="Object 9">
                  <a:extLst>
                    <a:ext uri="{FF2B5EF4-FFF2-40B4-BE49-F238E27FC236}">
                      <a16:creationId xmlns:a16="http://schemas.microsoft.com/office/drawing/2014/main" id="{8857C5A0-2598-4DD3-A8DF-571F89DF8B0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04" y="3408"/>
                <a:ext cx="800" cy="8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269720" imgH="1346040" progId="Equation.DSMT4">
                        <p:embed/>
                      </p:oleObj>
                    </mc:Choice>
                    <mc:Fallback>
                      <p:oleObj name="Equation" r:id="rId5" imgW="1269720" imgH="1346040" progId="Equation.DSMT4">
                        <p:embed/>
                        <p:pic>
                          <p:nvPicPr>
                            <p:cNvPr id="532489" name="Object 9">
                              <a:extLst>
                                <a:ext uri="{FF2B5EF4-FFF2-40B4-BE49-F238E27FC236}">
                                  <a16:creationId xmlns:a16="http://schemas.microsoft.com/office/drawing/2014/main" id="{8857C5A0-2598-4DD3-A8DF-571F89DF8B0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3408"/>
                              <a:ext cx="800" cy="8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32489" name="Object 9">
                  <a:extLst>
                    <a:ext uri="{FF2B5EF4-FFF2-40B4-BE49-F238E27FC236}">
                      <a16:creationId xmlns:a16="http://schemas.microsoft.com/office/drawing/2014/main" id="{8857C5A0-2598-4DD3-A8DF-571F89DF8B0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04" y="3408"/>
                <a:ext cx="800" cy="8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269720" imgH="1346040" progId="Equation.DSMT4">
                        <p:embed/>
                      </p:oleObj>
                    </mc:Choice>
                    <mc:Fallback>
                      <p:oleObj name="Equation" r:id="rId7" imgW="1269720" imgH="134604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3408"/>
                              <a:ext cx="800" cy="84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6B1C9D7C-6BEF-4652-BB2B-511B7B771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36579" name="Text Box 3">
            <a:extLst>
              <a:ext uri="{FF2B5EF4-FFF2-40B4-BE49-F238E27FC236}">
                <a16:creationId xmlns:a16="http://schemas.microsoft.com/office/drawing/2014/main" id="{2308577D-C14D-4776-A22F-CCFBBF34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Какую фигуру задает система неравенств</a:t>
            </a:r>
          </a:p>
        </p:txBody>
      </p:sp>
      <p:sp>
        <p:nvSpPr>
          <p:cNvPr id="536581" name="Text Box 5">
            <a:extLst>
              <a:ext uri="{FF2B5EF4-FFF2-40B4-BE49-F238E27FC236}">
                <a16:creationId xmlns:a16="http://schemas.microsoft.com/office/drawing/2014/main" id="{39D23ACC-1CCE-4D25-A4FB-A3689B34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43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Прямоугольник.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536586" name="Object 10">
            <a:extLst>
              <a:ext uri="{FF2B5EF4-FFF2-40B4-BE49-F238E27FC236}">
                <a16:creationId xmlns:a16="http://schemas.microsoft.com/office/drawing/2014/main" id="{FCCE73BD-6393-4E39-917F-35B3DA812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295400"/>
          <a:ext cx="1612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545760" progId="Equation.DSMT4">
                  <p:embed/>
                </p:oleObj>
              </mc:Choice>
              <mc:Fallback>
                <p:oleObj name="Equation" r:id="rId3" imgW="787320" imgH="545760" progId="Equation.DSMT4">
                  <p:embed/>
                  <p:pic>
                    <p:nvPicPr>
                      <p:cNvPr id="536586" name="Object 10">
                        <a:extLst>
                          <a:ext uri="{FF2B5EF4-FFF2-40B4-BE49-F238E27FC236}">
                            <a16:creationId xmlns:a16="http://schemas.microsoft.com/office/drawing/2014/main" id="{FCCE73BD-6393-4E39-917F-35B3DA812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1612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6C72C17E-EFED-4483-B110-DC3EF0581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38627" name="Text Box 3">
            <a:extLst>
              <a:ext uri="{FF2B5EF4-FFF2-40B4-BE49-F238E27FC236}">
                <a16:creationId xmlns:a16="http://schemas.microsoft.com/office/drawing/2014/main" id="{C6342948-B5B7-4A7E-9084-72E3856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Нарисуйте многоугольник, задаваемый неравенствами</a:t>
            </a:r>
          </a:p>
        </p:txBody>
      </p:sp>
      <p:graphicFrame>
        <p:nvGraphicFramePr>
          <p:cNvPr id="538629" name="Object 5">
            <a:extLst>
              <a:ext uri="{FF2B5EF4-FFF2-40B4-BE49-F238E27FC236}">
                <a16:creationId xmlns:a16="http://schemas.microsoft.com/office/drawing/2014/main" id="{130E4995-BAFA-4FBA-9D44-C7CDB015A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1486704"/>
          <a:ext cx="16129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799920" progId="Equation.DSMT4">
                  <p:embed/>
                </p:oleObj>
              </mc:Choice>
              <mc:Fallback>
                <p:oleObj name="Equation" r:id="rId3" imgW="787320" imgH="799920" progId="Equation.DSMT4">
                  <p:embed/>
                  <p:pic>
                    <p:nvPicPr>
                      <p:cNvPr id="538629" name="Object 5">
                        <a:extLst>
                          <a:ext uri="{FF2B5EF4-FFF2-40B4-BE49-F238E27FC236}">
                            <a16:creationId xmlns:a16="http://schemas.microsoft.com/office/drawing/2014/main" id="{130E4995-BAFA-4FBA-9D44-C7CDB015A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86704"/>
                        <a:ext cx="16129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8634" name="Group 10">
            <a:extLst>
              <a:ext uri="{FF2B5EF4-FFF2-40B4-BE49-F238E27FC236}">
                <a16:creationId xmlns:a16="http://schemas.microsoft.com/office/drawing/2014/main" id="{CAC5297C-4426-44A9-A77F-5E97D926A19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76600"/>
            <a:ext cx="4895850" cy="2524125"/>
            <a:chOff x="768" y="2064"/>
            <a:chExt cx="3084" cy="1590"/>
          </a:xfrm>
        </p:grpSpPr>
        <p:sp>
          <p:nvSpPr>
            <p:cNvPr id="538628" name="Text Box 4">
              <a:extLst>
                <a:ext uri="{FF2B5EF4-FFF2-40B4-BE49-F238E27FC236}">
                  <a16:creationId xmlns:a16="http://schemas.microsoft.com/office/drawing/2014/main" id="{8ABFEB91-1260-4299-9A4D-2B2E3DE5C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208"/>
              <a:ext cx="21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8633" name="Object 9">
              <a:extLst>
                <a:ext uri="{FF2B5EF4-FFF2-40B4-BE49-F238E27FC236}">
                  <a16:creationId xmlns:a16="http://schemas.microsoft.com/office/drawing/2014/main" id="{1DB2987B-9817-40B0-B691-E10453C391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2064"/>
            <a:ext cx="1692" cy="1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2685714" imgH="2523810" progId="Paint.Picture">
                    <p:embed/>
                  </p:oleObj>
                </mc:Choice>
                <mc:Fallback>
                  <p:oleObj name="Точечный рисунок" r:id="rId5" imgW="2685714" imgH="2523810" progId="Paint.Picture">
                    <p:embed/>
                    <p:pic>
                      <p:nvPicPr>
                        <p:cNvPr id="538633" name="Object 9">
                          <a:extLst>
                            <a:ext uri="{FF2B5EF4-FFF2-40B4-BE49-F238E27FC236}">
                              <a16:creationId xmlns:a16="http://schemas.microsoft.com/office/drawing/2014/main" id="{1DB2987B-9817-40B0-B691-E10453C391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64"/>
                          <a:ext cx="1692" cy="1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2254</Words>
  <Application>Microsoft Office PowerPoint</Application>
  <PresentationFormat>Экран (4:3)</PresentationFormat>
  <Paragraphs>184</Paragraphs>
  <Slides>30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Times New Roman</vt:lpstr>
      <vt:lpstr>Оформление по умолчанию</vt:lpstr>
      <vt:lpstr>Equation</vt:lpstr>
      <vt:lpstr>Точечный рисунок</vt:lpstr>
      <vt:lpstr>Аналитическое задание фигур на плоскости</vt:lpstr>
      <vt:lpstr>Презентация PowerPoint</vt:lpstr>
      <vt:lpstr>Выпуклые многоугольники</vt:lpstr>
      <vt:lpstr>Пример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128</cp:revision>
  <dcterms:created xsi:type="dcterms:W3CDTF">2008-04-30T05:51:18Z</dcterms:created>
  <dcterms:modified xsi:type="dcterms:W3CDTF">2025-05-18T12:48:20Z</dcterms:modified>
</cp:coreProperties>
</file>