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461" r:id="rId2"/>
    <p:sldId id="473" r:id="rId3"/>
    <p:sldId id="459" r:id="rId4"/>
    <p:sldId id="443" r:id="rId5"/>
    <p:sldId id="1591" r:id="rId6"/>
    <p:sldId id="267" r:id="rId7"/>
    <p:sldId id="454" r:id="rId8"/>
    <p:sldId id="465" r:id="rId9"/>
    <p:sldId id="463" r:id="rId10"/>
    <p:sldId id="464" r:id="rId11"/>
    <p:sldId id="455" r:id="rId12"/>
    <p:sldId id="457" r:id="rId13"/>
    <p:sldId id="456" r:id="rId14"/>
    <p:sldId id="462" r:id="rId15"/>
    <p:sldId id="466" r:id="rId16"/>
    <p:sldId id="467" r:id="rId17"/>
    <p:sldId id="468" r:id="rId18"/>
    <p:sldId id="471" r:id="rId19"/>
    <p:sldId id="469" r:id="rId20"/>
    <p:sldId id="472" r:id="rId21"/>
    <p:sldId id="470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1" autoAdjust="0"/>
    <p:restoredTop sz="90929"/>
  </p:normalViewPr>
  <p:slideViewPr>
    <p:cSldViewPr>
      <p:cViewPr varScale="1">
        <p:scale>
          <a:sx n="95" d="100"/>
          <a:sy n="95" d="100"/>
        </p:scale>
        <p:origin x="37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20CE6C4-6B6A-45E8-B521-14F5E3B67AF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6D6731A-1FC3-499A-B916-4EC765DC7B3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B3EEC011-2602-4CD8-99CD-2B39580ADDC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7C445F6F-86BC-4602-BA33-79AED1D6C1D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E91074C7-87AB-473C-98FB-0B7CDA37D0E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299C320-B2A2-494B-B78F-F1DAC54F23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2C040F6-4BBC-47B3-9304-40BF65AC78F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68BFE19-E295-4F94-8C97-A2C57752F1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2976FD-A74B-4FC8-AFFB-B8C2AE88FFC4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453634" name="Rectangle 2">
            <a:extLst>
              <a:ext uri="{FF2B5EF4-FFF2-40B4-BE49-F238E27FC236}">
                <a16:creationId xmlns:a16="http://schemas.microsoft.com/office/drawing/2014/main" id="{787ACCBD-EEF5-471E-95A0-07AF51ABE5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3635" name="Rectangle 3">
            <a:extLst>
              <a:ext uri="{FF2B5EF4-FFF2-40B4-BE49-F238E27FC236}">
                <a16:creationId xmlns:a16="http://schemas.microsoft.com/office/drawing/2014/main" id="{2D6436E2-EA2B-4659-B6BF-52D3BBED3D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270530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F80F90C5-FA7A-4941-AF09-060FAAB3E1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E0045C-F100-4D5E-987B-6C98E90CF248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82E6F52A-2E83-4F5E-B30D-59B39126F0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3B62A768-38B1-4529-8B6B-840A173699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09619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98307EFB-69B7-4FF9-87EA-9E36E9524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E89DE-5540-484B-840E-372A353CA081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94577502-2A90-4897-A34D-5B38AC51C3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6F4E5450-3A45-4A11-9625-D52674A6E2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9972844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658DB34-DA36-41BF-843B-0C44976210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C2B995-6171-473D-93E7-90368A9BC496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445442" name="Rectangle 2">
            <a:extLst>
              <a:ext uri="{FF2B5EF4-FFF2-40B4-BE49-F238E27FC236}">
                <a16:creationId xmlns:a16="http://schemas.microsoft.com/office/drawing/2014/main" id="{2426ADE9-C85E-4A47-949A-0B780FD3FA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5443" name="Rectangle 3">
            <a:extLst>
              <a:ext uri="{FF2B5EF4-FFF2-40B4-BE49-F238E27FC236}">
                <a16:creationId xmlns:a16="http://schemas.microsoft.com/office/drawing/2014/main" id="{8D53EBF2-AA95-41D7-8572-1F8AAF3429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628322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F80F90C5-FA7A-4941-AF09-060FAAB3E1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E0045C-F100-4D5E-987B-6C98E90CF248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82E6F52A-2E83-4F5E-B30D-59B39126F0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3B62A768-38B1-4529-8B6B-840A173699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88014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658DB34-DA36-41BF-843B-0C44976210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C2B995-6171-473D-93E7-90368A9BC496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445442" name="Rectangle 2">
            <a:extLst>
              <a:ext uri="{FF2B5EF4-FFF2-40B4-BE49-F238E27FC236}">
                <a16:creationId xmlns:a16="http://schemas.microsoft.com/office/drawing/2014/main" id="{2426ADE9-C85E-4A47-949A-0B780FD3FA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5443" name="Rectangle 3">
            <a:extLst>
              <a:ext uri="{FF2B5EF4-FFF2-40B4-BE49-F238E27FC236}">
                <a16:creationId xmlns:a16="http://schemas.microsoft.com/office/drawing/2014/main" id="{8D53EBF2-AA95-41D7-8572-1F8AAF3429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719853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98307EFB-69B7-4FF9-87EA-9E36E9524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E89DE-5540-484B-840E-372A353CA081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94577502-2A90-4897-A34D-5B38AC51C3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6F4E5450-3A45-4A11-9625-D52674A6E2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693916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658DB34-DA36-41BF-843B-0C44976210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C2B995-6171-473D-93E7-90368A9BC496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445442" name="Rectangle 2">
            <a:extLst>
              <a:ext uri="{FF2B5EF4-FFF2-40B4-BE49-F238E27FC236}">
                <a16:creationId xmlns:a16="http://schemas.microsoft.com/office/drawing/2014/main" id="{2426ADE9-C85E-4A47-949A-0B780FD3FA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5443" name="Rectangle 3">
            <a:extLst>
              <a:ext uri="{FF2B5EF4-FFF2-40B4-BE49-F238E27FC236}">
                <a16:creationId xmlns:a16="http://schemas.microsoft.com/office/drawing/2014/main" id="{8D53EBF2-AA95-41D7-8572-1F8AAF3429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155627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98307EFB-69B7-4FF9-87EA-9E36E9524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E89DE-5540-484B-840E-372A353CA081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94577502-2A90-4897-A34D-5B38AC51C3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6F4E5450-3A45-4A11-9625-D52674A6E2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6579738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658DB34-DA36-41BF-843B-0C44976210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C2B995-6171-473D-93E7-90368A9BC496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445442" name="Rectangle 2">
            <a:extLst>
              <a:ext uri="{FF2B5EF4-FFF2-40B4-BE49-F238E27FC236}">
                <a16:creationId xmlns:a16="http://schemas.microsoft.com/office/drawing/2014/main" id="{2426ADE9-C85E-4A47-949A-0B780FD3FA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5443" name="Rectangle 3">
            <a:extLst>
              <a:ext uri="{FF2B5EF4-FFF2-40B4-BE49-F238E27FC236}">
                <a16:creationId xmlns:a16="http://schemas.microsoft.com/office/drawing/2014/main" id="{8D53EBF2-AA95-41D7-8572-1F8AAF3429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6254667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98307EFB-69B7-4FF9-87EA-9E36E9524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E89DE-5540-484B-840E-372A353CA081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94577502-2A90-4897-A34D-5B38AC51C3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6F4E5450-3A45-4A11-9625-D52674A6E2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603196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68BFE19-E295-4F94-8C97-A2C57752F1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2976FD-A74B-4FC8-AFFB-B8C2AE88FFC4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453634" name="Rectangle 2">
            <a:extLst>
              <a:ext uri="{FF2B5EF4-FFF2-40B4-BE49-F238E27FC236}">
                <a16:creationId xmlns:a16="http://schemas.microsoft.com/office/drawing/2014/main" id="{787ACCBD-EEF5-471E-95A0-07AF51ABE5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3635" name="Rectangle 3">
            <a:extLst>
              <a:ext uri="{FF2B5EF4-FFF2-40B4-BE49-F238E27FC236}">
                <a16:creationId xmlns:a16="http://schemas.microsoft.com/office/drawing/2014/main" id="{2D6436E2-EA2B-4659-B6BF-52D3BBED3D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3061485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98307EFB-69B7-4FF9-87EA-9E36E9524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E89DE-5540-484B-840E-372A353CA081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94577502-2A90-4897-A34D-5B38AC51C3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6F4E5450-3A45-4A11-9625-D52674A6E2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68258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658DB34-DA36-41BF-843B-0C44976210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C2B995-6171-473D-93E7-90368A9BC496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445442" name="Rectangle 2">
            <a:extLst>
              <a:ext uri="{FF2B5EF4-FFF2-40B4-BE49-F238E27FC236}">
                <a16:creationId xmlns:a16="http://schemas.microsoft.com/office/drawing/2014/main" id="{2426ADE9-C85E-4A47-949A-0B780FD3FA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5443" name="Rectangle 3">
            <a:extLst>
              <a:ext uri="{FF2B5EF4-FFF2-40B4-BE49-F238E27FC236}">
                <a16:creationId xmlns:a16="http://schemas.microsoft.com/office/drawing/2014/main" id="{8D53EBF2-AA95-41D7-8572-1F8AAF3429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38951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A5E368B-C8DB-46F1-AA83-60A857418E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9E433A-3881-4E6E-9B6D-614113BEB626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168962" name="Rectangle 2">
            <a:extLst>
              <a:ext uri="{FF2B5EF4-FFF2-40B4-BE49-F238E27FC236}">
                <a16:creationId xmlns:a16="http://schemas.microsoft.com/office/drawing/2014/main" id="{D5AE3EA2-1A57-4A1C-8E1D-2C5E0FA4F3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7C24F3A6-5E8C-4BDE-99E9-F16EB0D794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636599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8F1C24F-BE6B-4E3D-830B-E76A6A00C4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2CC456-230D-4F70-A067-ED3F62C9C6A5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441346" name="Rectangle 2">
            <a:extLst>
              <a:ext uri="{FF2B5EF4-FFF2-40B4-BE49-F238E27FC236}">
                <a16:creationId xmlns:a16="http://schemas.microsoft.com/office/drawing/2014/main" id="{147C54DE-A843-41AB-BD7F-C67199711D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1347" name="Rectangle 3">
            <a:extLst>
              <a:ext uri="{FF2B5EF4-FFF2-40B4-BE49-F238E27FC236}">
                <a16:creationId xmlns:a16="http://schemas.microsoft.com/office/drawing/2014/main" id="{3C40683F-4B9F-4084-8B02-B2576D2E8F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242019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5E26BF1-5B14-4845-82C6-4F8E36F0AB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D033F8-C9CE-47A5-BA36-B2E7D7F1DCC4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EC8C9D6E-5528-4CD6-97EF-1E8B39F617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EC14CE12-CE4F-424F-A03B-0A11B8C4C2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521749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F80F90C5-FA7A-4941-AF09-060FAAB3E1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E0045C-F100-4D5E-987B-6C98E90CF248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82E6F52A-2E83-4F5E-B30D-59B39126F0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3B62A768-38B1-4529-8B6B-840A173699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658DB34-DA36-41BF-843B-0C44976210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C2B995-6171-473D-93E7-90368A9BC496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445442" name="Rectangle 2">
            <a:extLst>
              <a:ext uri="{FF2B5EF4-FFF2-40B4-BE49-F238E27FC236}">
                <a16:creationId xmlns:a16="http://schemas.microsoft.com/office/drawing/2014/main" id="{2426ADE9-C85E-4A47-949A-0B780FD3FA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5443" name="Rectangle 3">
            <a:extLst>
              <a:ext uri="{FF2B5EF4-FFF2-40B4-BE49-F238E27FC236}">
                <a16:creationId xmlns:a16="http://schemas.microsoft.com/office/drawing/2014/main" id="{8D53EBF2-AA95-41D7-8572-1F8AAF3429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329978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658DB34-DA36-41BF-843B-0C44976210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C2B995-6171-473D-93E7-90368A9BC496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445442" name="Rectangle 2">
            <a:extLst>
              <a:ext uri="{FF2B5EF4-FFF2-40B4-BE49-F238E27FC236}">
                <a16:creationId xmlns:a16="http://schemas.microsoft.com/office/drawing/2014/main" id="{2426ADE9-C85E-4A47-949A-0B780FD3FA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5443" name="Rectangle 3">
            <a:extLst>
              <a:ext uri="{FF2B5EF4-FFF2-40B4-BE49-F238E27FC236}">
                <a16:creationId xmlns:a16="http://schemas.microsoft.com/office/drawing/2014/main" id="{8D53EBF2-AA95-41D7-8572-1F8AAF3429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717364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98307EFB-69B7-4FF9-87EA-9E36E9524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E89DE-5540-484B-840E-372A353CA081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94577502-2A90-4897-A34D-5B38AC51C3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6F4E5450-3A45-4A11-9625-D52674A6E2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34386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89D846-14CA-46F5-84E9-B544449B92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9149CC8-8E18-4C32-A7AC-185C5F83BD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141157-DE59-411E-9BF4-4C491B8BF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CDD4FB-6A26-491B-A32A-FEEBE44E2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3BEA6C-F350-4C9A-95B7-832889808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4EA2E4-3F8A-440E-A99E-AED23E8B85A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1707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4790F2-9240-4A8A-A866-BC1E347C9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A8FC425-7C17-4428-B3DC-4F9537EF5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735D42-6BE7-40A4-9ADB-B13D7903E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F79B1CD-9E2D-4B31-B597-ED7C8B386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3755FE-409F-46E9-B017-A7CEF55D3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AD151-3C24-4F85-9A42-CD13294B3CF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95977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579B0A9-173C-4DA0-B13D-26C8F1F629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7DAA902-E681-4E6D-A647-B80B8B14DB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1FAEC9-F4F4-40CA-A55A-FA355F190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A222CB2-866D-4B33-9CED-A05E8E553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3C0A6A-A96B-4054-98DA-29A068A24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C50CDE-261F-4C36-82A4-05DC02247D1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38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94CF09-00C6-4817-91C3-9477BEFDF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466793-AC34-477D-B7D6-E80152959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F9B9A0-39CE-4118-95B8-8AF776B35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34EAA1-E294-4111-91AB-1AE5E5D61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356112-2B66-4A30-B77B-C11704D01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07A805-C02C-4B45-BCA1-D7FB94E80CD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1096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087EAF-610F-4F8D-8149-A264B5796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AF9F017-B7AE-4574-9B15-D6EE6F98D6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54DFE2-18B6-4142-A285-41941A980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C84540-7DD1-4F5A-87A2-ACA6EC9E9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475A65-2CBC-44E5-864A-8D9D64DDA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4D7E17-B065-4118-9B65-0FE64D9C896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263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A37A34-D44C-4F72-85CA-F6CC6B0E8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ED45F9-3398-404B-AB9F-19A05AA8EF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49A973C-79D6-4F89-9440-8A0CCBDF01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A5385A6-EC73-4E75-8EE3-1909E3C16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7CABD78-AA94-4B34-BDD2-E213FDCB3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72CC032-9A7D-45E7-AD2A-EDB23C0BE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2B5B06-0782-4B8A-932A-7430C8AB6C6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6607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2999F8-48FB-4D81-BDF3-C7A394310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9102865-002E-4D05-B51A-0A093A1CAD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C6061C7-2C22-4CB6-AECE-C494D0367D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BCF627B-2BFA-48BD-8A0C-719CE48205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E18950D-D765-4E4F-90D4-E682F492FC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D828842-9E89-4875-AFD5-60230141B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8956043-26DF-4075-8BCF-1A12A5FFE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EA7E737-A46E-4693-A080-2F16C8AB5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BEDA36-A216-4D6F-B1D8-AB2359B59F0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55648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CA1826-AA2E-407A-B63A-CC2E3DE37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CC841D8-488A-477C-A9DB-A497FE4F1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A66E114-BE35-40EB-97A4-24374A3C6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1BB65C7-7364-4A8E-8AB3-9F06C1D3B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375B9A-0556-43C3-BCA4-16A4B95D5A6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93104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910F3AC-7EA8-4DC1-A822-2490C44F3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42C79CE-8391-43CF-93AA-3412B296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A7CE47C-4356-44B9-A4E8-7B891AC05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C7DDE9-9731-4157-B1FF-801461EFA5A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7545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D2509A-5917-45F1-95B0-2BDE3F4BA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3714E4-D947-460E-939D-B710014EE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26A73C1-9B1C-4A71-AD99-5E203104C1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EA9F36C-620A-4DD1-94BC-2A65EDD07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767630C-A7C0-44EF-AFE4-B27D7AD9D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61B0660-7CF3-454F-B25E-143F504C7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4EFDC7-0388-4171-8193-579E1C1379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234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C45ECE-5F83-4CF7-863C-5E56513E2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DD6FE7A-9ED6-4DFB-A831-32043B34CA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CA42BFF-9013-478C-A3B4-EA62087D33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C830F8B-8641-41D1-9D07-18C3991E9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2D6B222-ADFB-41B0-B0BD-4B77D0EEF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235AC67-D3C7-4A66-BAB2-CF7302E4F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DA8CC4-7030-479C-8175-9B2561C076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28333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24AC3A2-4737-4F4B-97E3-97BB91A87D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7F227D1-C936-428A-A5F1-DFF5A92EA3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A4E7E59-B32B-4DC6-A17E-3EA2DDDD76B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48A761D-A1EB-423F-B08C-7AB53E0B462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F8EF870-C5E5-464D-A8D8-578A6523B37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D6E65BE-D3CB-4EC0-A1DE-CB440583587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50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>
            <a:extLst>
              <a:ext uri="{FF2B5EF4-FFF2-40B4-BE49-F238E27FC236}">
                <a16:creationId xmlns:a16="http://schemas.microsoft.com/office/drawing/2014/main" id="{24AAD37C-D48A-4A48-AD44-F04FC73453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988840"/>
            <a:ext cx="7772400" cy="2088232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23б. Углы, расстояния, площадь</a:t>
            </a:r>
          </a:p>
        </p:txBody>
      </p:sp>
    </p:spTree>
    <p:extLst>
      <p:ext uri="{BB962C8B-B14F-4D97-AF65-F5344CB8AC3E}">
        <p14:creationId xmlns:p14="http://schemas.microsoft.com/office/powerpoint/2010/main" val="308957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341741D-0AA0-4DA8-B40C-2BCD8ECD62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46355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</a:t>
            </a: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75208939-6A4E-476F-AEFA-CD5600065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6613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Найдите расстояние между двумя параллельными прямыми, заданными уравнениями: а) </a:t>
            </a:r>
            <a:r>
              <a:rPr lang="en-US" altLang="ru-RU" sz="2800" i="1" dirty="0"/>
              <a:t>x + y = </a:t>
            </a:r>
            <a:r>
              <a:rPr lang="en-US" altLang="ru-RU" sz="2800" dirty="0"/>
              <a:t>1</a:t>
            </a:r>
            <a:r>
              <a:rPr lang="ru-RU" altLang="ru-RU" sz="2800" dirty="0"/>
              <a:t>, </a:t>
            </a:r>
            <a:r>
              <a:rPr lang="en-US" altLang="ru-RU" sz="2800" i="1" dirty="0"/>
              <a:t>x + y = </a:t>
            </a:r>
            <a:r>
              <a:rPr lang="ru-RU" altLang="ru-RU" sz="2800" dirty="0"/>
              <a:t>2; б) 3</a:t>
            </a:r>
            <a:r>
              <a:rPr lang="en-US" altLang="ru-RU" sz="2800" i="1" dirty="0"/>
              <a:t>x + </a:t>
            </a:r>
            <a:r>
              <a:rPr lang="ru-RU" altLang="ru-RU" sz="2800" dirty="0"/>
              <a:t>4</a:t>
            </a:r>
            <a:r>
              <a:rPr lang="en-US" altLang="ru-RU" sz="2800" i="1" dirty="0"/>
              <a:t>y = </a:t>
            </a:r>
            <a:r>
              <a:rPr lang="ru-RU" altLang="ru-RU" sz="2800" dirty="0"/>
              <a:t>5, 3</a:t>
            </a:r>
            <a:r>
              <a:rPr lang="en-US" altLang="ru-RU" sz="2800" i="1" dirty="0"/>
              <a:t>x + </a:t>
            </a:r>
            <a:r>
              <a:rPr lang="ru-RU" altLang="ru-RU" sz="2800" dirty="0"/>
              <a:t>4</a:t>
            </a:r>
            <a:r>
              <a:rPr lang="en-US" altLang="ru-RU" sz="2800" i="1" dirty="0"/>
              <a:t>y = </a:t>
            </a:r>
            <a:r>
              <a:rPr lang="ru-RU" altLang="ru-RU" sz="2800" dirty="0"/>
              <a:t>10</a:t>
            </a:r>
            <a:r>
              <a:rPr lang="en-US" altLang="ru-RU" sz="2800" dirty="0"/>
              <a:t>.</a:t>
            </a:r>
            <a:r>
              <a:rPr lang="ru-RU" altLang="ru-RU" sz="2800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24" name="Text Box 12">
                <a:extLst>
                  <a:ext uri="{FF2B5EF4-FFF2-40B4-BE49-F238E27FC236}">
                    <a16:creationId xmlns:a16="http://schemas.microsoft.com/office/drawing/2014/main" id="{85079642-DB04-4870-B821-4EF89216F5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800" y="3573016"/>
                <a:ext cx="2303934" cy="7788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Ответ: </a:t>
                </a:r>
                <a:r>
                  <a:rPr lang="ru-RU" altLang="ru-RU" sz="2800" dirty="0"/>
                  <a:t>а)</a:t>
                </a:r>
                <a:r>
                  <a:rPr lang="ru-RU" altLang="ru-RU" sz="2800" dirty="0">
                    <a:solidFill>
                      <a:srgbClr val="FF33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ru-RU" sz="28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altLang="ru-RU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altLang="ru-RU" sz="2800" b="0" i="0" smtClean="0">
                        <a:latin typeface="Cambria Math" panose="02040503050406030204" pitchFamily="18" charset="0"/>
                      </a:rPr>
                      <m:t>; </m:t>
                    </m:r>
                  </m:oMath>
                </a14:m>
                <a:endParaRPr lang="ru-RU" altLang="ru-RU" sz="2800" dirty="0"/>
              </a:p>
            </p:txBody>
          </p:sp>
        </mc:Choice>
        <mc:Fallback xmlns="">
          <p:sp>
            <p:nvSpPr>
              <p:cNvPr id="13324" name="Text Box 12">
                <a:extLst>
                  <a:ext uri="{FF2B5EF4-FFF2-40B4-BE49-F238E27FC236}">
                    <a16:creationId xmlns:a16="http://schemas.microsoft.com/office/drawing/2014/main" id="{85079642-DB04-4870-B821-4EF89216F5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3573016"/>
                <a:ext cx="2303934" cy="778803"/>
              </a:xfrm>
              <a:prstGeom prst="rect">
                <a:avLst/>
              </a:prstGeom>
              <a:blipFill>
                <a:blip r:embed="rId3"/>
                <a:stretch>
                  <a:fillRect l="-5291" b="-85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12">
                <a:extLst>
                  <a:ext uri="{FF2B5EF4-FFF2-40B4-BE49-F238E27FC236}">
                    <a16:creationId xmlns:a16="http://schemas.microsoft.com/office/drawing/2014/main" id="{748579D3-4D3D-41C6-8910-3596428B2F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11760" y="3700808"/>
                <a:ext cx="1439838" cy="583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ru-RU" altLang="ru-RU" sz="2800" dirty="0"/>
                  <a:t>б)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ru-RU" sz="2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ru-RU" altLang="ru-RU" sz="2800" dirty="0"/>
                  <a:t>. </a:t>
                </a:r>
              </a:p>
            </p:txBody>
          </p:sp>
        </mc:Choice>
        <mc:Fallback xmlns="">
          <p:sp>
            <p:nvSpPr>
              <p:cNvPr id="5" name="Text Box 12">
                <a:extLst>
                  <a:ext uri="{FF2B5EF4-FFF2-40B4-BE49-F238E27FC236}">
                    <a16:creationId xmlns:a16="http://schemas.microsoft.com/office/drawing/2014/main" id="{748579D3-4D3D-41C6-8910-3596428B2F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11760" y="3700808"/>
                <a:ext cx="1439838" cy="583750"/>
              </a:xfrm>
              <a:prstGeom prst="rect">
                <a:avLst/>
              </a:prstGeom>
              <a:blipFill>
                <a:blip r:embed="rId4"/>
                <a:stretch>
                  <a:fillRect l="-8898" t="-2083" b="-2604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9256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6E54F4D-58F1-441B-8FB6-6F9DADB120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15938"/>
          </a:xfrm>
        </p:spPr>
        <p:txBody>
          <a:bodyPr/>
          <a:lstStyle/>
          <a:p>
            <a:r>
              <a:rPr lang="ru-RU" altLang="ru-RU" sz="4000" dirty="0">
                <a:solidFill>
                  <a:srgbClr val="FF3300"/>
                </a:solidFill>
              </a:rPr>
              <a:t>Площадь параллелограмма</a:t>
            </a:r>
          </a:p>
        </p:txBody>
      </p:sp>
      <p:sp>
        <p:nvSpPr>
          <p:cNvPr id="12304" name="Rectangle 16">
            <a:extLst>
              <a:ext uri="{FF2B5EF4-FFF2-40B4-BE49-F238E27FC236}">
                <a16:creationId xmlns:a16="http://schemas.microsoft.com/office/drawing/2014/main" id="{2D0EE1BF-6619-4C55-938F-6A7DFFF16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13" name="Rectangle 25">
            <a:extLst>
              <a:ext uri="{FF2B5EF4-FFF2-40B4-BE49-F238E27FC236}">
                <a16:creationId xmlns:a16="http://schemas.microsoft.com/office/drawing/2014/main" id="{178D5EF0-9284-4D77-9CDE-0DC800E48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16" name="Rectangle 28">
            <a:extLst>
              <a:ext uri="{FF2B5EF4-FFF2-40B4-BE49-F238E27FC236}">
                <a16:creationId xmlns:a16="http://schemas.microsoft.com/office/drawing/2014/main" id="{EF4673D9-0016-42DB-A951-0DF6EFBF5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18" name="Rectangle 30">
            <a:extLst>
              <a:ext uri="{FF2B5EF4-FFF2-40B4-BE49-F238E27FC236}">
                <a16:creationId xmlns:a16="http://schemas.microsoft.com/office/drawing/2014/main" id="{728A2DB6-8E74-449A-8294-0BB4E0E1DE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322" name="Text Box 34">
                <a:extLst>
                  <a:ext uri="{FF2B5EF4-FFF2-40B4-BE49-F238E27FC236}">
                    <a16:creationId xmlns:a16="http://schemas.microsoft.com/office/drawing/2014/main" id="{97D7D22E-40A8-4D47-9CFA-D3839D9725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07675"/>
                <a:ext cx="9144000" cy="878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altLang="ru-RU" dirty="0"/>
                  <a:t>	</a:t>
                </a:r>
                <a:r>
                  <a:rPr lang="ru-RU" altLang="ru-RU" dirty="0"/>
                  <a:t>Выведем формулу площади параллелограмма </a:t>
                </a:r>
                <a:r>
                  <a:rPr lang="en-US" altLang="ru-RU" i="1" dirty="0"/>
                  <a:t>ABCD</a:t>
                </a:r>
                <a:r>
                  <a:rPr lang="ru-RU" altLang="ru-RU" dirty="0"/>
                  <a:t>, построенного на векторах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altLang="ru-RU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ru-RU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ru-RU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d>
                      <m:dPr>
                        <m:ctrlPr>
                          <a:rPr lang="en-US" altLang="ru-RU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ru-RU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ru-RU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altLang="ru-RU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ru-RU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⃗"/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  <m:r>
                      <a:rPr lang="en-US" altLang="ru-RU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alt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ru-RU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altLang="ru-RU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ru-RU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ru-RU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ru-RU" dirty="0"/>
                  <a:t>.</a:t>
                </a:r>
                <a:r>
                  <a:rPr lang="ru-RU" altLang="ru-RU" dirty="0"/>
                  <a:t> </a:t>
                </a:r>
                <a:r>
                  <a:rPr lang="en-US" altLang="ru-RU" dirty="0"/>
                  <a:t>	</a:t>
                </a:r>
              </a:p>
            </p:txBody>
          </p:sp>
        </mc:Choice>
        <mc:Fallback xmlns="">
          <p:sp>
            <p:nvSpPr>
              <p:cNvPr id="12322" name="Text Box 34">
                <a:extLst>
                  <a:ext uri="{FF2B5EF4-FFF2-40B4-BE49-F238E27FC236}">
                    <a16:creationId xmlns:a16="http://schemas.microsoft.com/office/drawing/2014/main" id="{97D7D22E-40A8-4D47-9CFA-D3839D9725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07675"/>
                <a:ext cx="9144000" cy="878189"/>
              </a:xfrm>
              <a:prstGeom prst="rect">
                <a:avLst/>
              </a:prstGeom>
              <a:blipFill>
                <a:blip r:embed="rId3"/>
                <a:stretch>
                  <a:fillRect l="-1000" t="-5556" r="-1000" b="-152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328" name="Text Box 40">
                <a:extLst>
                  <a:ext uri="{FF2B5EF4-FFF2-40B4-BE49-F238E27FC236}">
                    <a16:creationId xmlns:a16="http://schemas.microsoft.com/office/drawing/2014/main" id="{15AB58C0-4403-487F-B20C-08C7E9671B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3484289"/>
                <a:ext cx="9144000" cy="34994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/>
                <a:r>
                  <a:rPr lang="en-US" altLang="ru-RU" dirty="0"/>
                  <a:t>	</a:t>
                </a:r>
                <a:r>
                  <a:rPr lang="ru-RU" altLang="ru-RU" dirty="0"/>
                  <a:t>Рассмотрим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alt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ru-RU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ru-RU" dirty="0"/>
                  <a:t>). </a:t>
                </a:r>
                <a:r>
                  <a:rPr lang="ru-RU" altLang="ru-RU" dirty="0"/>
                  <a:t>Он перпендикулярен вектору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alt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altLang="ru-RU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altLang="ru-RU" b="0" i="0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ru-RU" altLang="ru-RU" dirty="0"/>
                  <a:t> его модуль равен модулю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alt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altLang="ru-RU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altLang="ru-RU" dirty="0"/>
                  <a:t>; модуль косинуса угла между этим вектором и вектором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alt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ru-RU" altLang="ru-RU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altLang="ru-RU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altLang="ru-RU" dirty="0"/>
                  <a:t>равен синусу угла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ru-RU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en-US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ru-RU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dirty="0"/>
                  <a:t> Следовательно, имеет место формула</a:t>
                </a:r>
                <a14:m>
                  <m:oMath xmlns:m="http://schemas.openxmlformats.org/officeDocument/2006/math">
                    <m:r>
                      <a:rPr lang="en-US" altLang="ru-RU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=|</m:t>
                    </m:r>
                    <m:acc>
                      <m:accPr>
                        <m:chr m:val="⃗"/>
                        <m:ctrlPr>
                          <a:rPr lang="en-US" alt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∙|</m:t>
                    </m:r>
                    <m:acc>
                      <m:accPr>
                        <m:chr m:val="⃗"/>
                        <m:ctrlPr>
                          <a:rPr lang="en-US" alt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|∙</m:t>
                    </m:r>
                    <m:func>
                      <m:funcPr>
                        <m:ctrlPr>
                          <a:rPr lang="en-US" alt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altLang="ru-RU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  <m:r>
                          <m:rPr>
                            <m:sty m:val="p"/>
                          </m:rPr>
                          <a:rPr lang="en-US" altLang="ru-RU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altLang="ru-RU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</m:func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|=|</m:t>
                    </m:r>
                    <m:acc>
                      <m:accPr>
                        <m:chr m:val="⃗"/>
                        <m:ctrlPr>
                          <a:rPr lang="en-US" alt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en-US" alt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altLang="ru-RU" dirty="0"/>
                  <a:t>. </a:t>
                </a:r>
                <a:r>
                  <a:rPr lang="ru-RU" altLang="ru-RU" dirty="0"/>
                  <a:t>Расписывая скалярное произведение векторов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alt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en-US" alt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  <m:r>
                      <a:rPr lang="en-US" altLang="ru-RU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altLang="ru-RU" dirty="0"/>
                  <a:t>через их координаты, получаем формулу </a:t>
                </a:r>
                <a:r>
                  <a:rPr lang="en-US" altLang="ru-RU" i="1" dirty="0"/>
                  <a:t>S = </a:t>
                </a:r>
                <a:r>
                  <a:rPr lang="en-US" altLang="ru-RU" dirty="0"/>
                  <a:t>|</a:t>
                </a:r>
                <a:r>
                  <a:rPr lang="en-US" altLang="ru-RU" i="1" dirty="0"/>
                  <a:t>x</a:t>
                </a:r>
                <a:r>
                  <a:rPr lang="en-US" altLang="ru-RU" baseline="-25000" dirty="0"/>
                  <a:t>1</a:t>
                </a:r>
                <a:r>
                  <a:rPr lang="en-US" altLang="ru-RU" i="1" dirty="0"/>
                  <a:t>y</a:t>
                </a:r>
                <a:r>
                  <a:rPr lang="en-US" altLang="ru-RU" baseline="-25000" dirty="0"/>
                  <a:t>2</a:t>
                </a:r>
                <a:r>
                  <a:rPr lang="en-US" altLang="ru-RU" dirty="0"/>
                  <a:t> – </a:t>
                </a:r>
                <a:r>
                  <a:rPr lang="en-US" altLang="ru-RU" i="1" dirty="0"/>
                  <a:t>y</a:t>
                </a:r>
                <a:r>
                  <a:rPr lang="en-US" altLang="ru-RU" baseline="-25000" dirty="0"/>
                  <a:t>1</a:t>
                </a:r>
                <a:r>
                  <a:rPr lang="en-US" altLang="ru-RU" i="1" dirty="0"/>
                  <a:t>x</a:t>
                </a:r>
                <a:r>
                  <a:rPr lang="en-US" altLang="ru-RU" baseline="-25000" dirty="0"/>
                  <a:t>2</a:t>
                </a:r>
                <a:r>
                  <a:rPr lang="en-US" altLang="ru-RU" dirty="0"/>
                  <a:t>|.</a:t>
                </a:r>
                <a:r>
                  <a:rPr lang="ru-RU" altLang="ru-RU" dirty="0"/>
                  <a:t> Используя понятие определителя её можно переписать в виде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altLang="ru-RU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alt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altLang="ru-RU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</m:e>
                      </m:d>
                      <m:r>
                        <a:rPr lang="en-US" altLang="ru-RU" i="1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altLang="ru-RU" dirty="0"/>
              </a:p>
            </p:txBody>
          </p:sp>
        </mc:Choice>
        <mc:Fallback xmlns="">
          <p:sp>
            <p:nvSpPr>
              <p:cNvPr id="12328" name="Text Box 40">
                <a:extLst>
                  <a:ext uri="{FF2B5EF4-FFF2-40B4-BE49-F238E27FC236}">
                    <a16:creationId xmlns:a16="http://schemas.microsoft.com/office/drawing/2014/main" id="{15AB58C0-4403-487F-B20C-08C7E9671B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484289"/>
                <a:ext cx="9144000" cy="3499420"/>
              </a:xfrm>
              <a:prstGeom prst="rect">
                <a:avLst/>
              </a:prstGeom>
              <a:blipFill>
                <a:blip r:embed="rId4"/>
                <a:stretch>
                  <a:fillRect l="-1000" t="-1394" r="-1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34">
                <a:extLst>
                  <a:ext uri="{FF2B5EF4-FFF2-40B4-BE49-F238E27FC236}">
                    <a16:creationId xmlns:a16="http://schemas.microsoft.com/office/drawing/2014/main" id="{DEBEC95F-2084-480B-8C48-069242521D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96760" y="1249790"/>
                <a:ext cx="5847240" cy="23083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altLang="ru-RU" dirty="0"/>
                  <a:t>	</a:t>
                </a:r>
                <a:r>
                  <a:rPr lang="ru-RU" altLang="ru-RU" dirty="0"/>
                  <a:t>Напомним, что площадь </a:t>
                </a:r>
                <a:r>
                  <a:rPr lang="en-US" altLang="ru-RU" i="1" dirty="0"/>
                  <a:t>S</a:t>
                </a:r>
                <a:r>
                  <a:rPr lang="ru-RU" altLang="ru-RU" dirty="0"/>
                  <a:t> параллелограмма</a:t>
                </a:r>
                <a:r>
                  <a:rPr lang="en-US" altLang="ru-RU" dirty="0"/>
                  <a:t> </a:t>
                </a:r>
                <a:r>
                  <a:rPr lang="en-US" altLang="ru-RU" i="1" dirty="0"/>
                  <a:t>ABCD </a:t>
                </a:r>
                <a:r>
                  <a:rPr lang="ru-RU" altLang="ru-RU" dirty="0"/>
                  <a:t>находится по формуле </a:t>
                </a:r>
                <a14:m>
                  <m:oMath xmlns:m="http://schemas.openxmlformats.org/officeDocument/2006/math"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𝐴𝐷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unc>
                      <m:funcPr>
                        <m:ctrlP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ru-RU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altLang="ru-RU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</m:func>
                  </m:oMath>
                </a14:m>
                <a:r>
                  <a:rPr lang="ru-RU" altLang="ru-RU" dirty="0"/>
                  <a:t>, где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ru-RU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en-US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altLang="ru-RU" dirty="0"/>
                  <a:t>– угол, образованный сторонами </a:t>
                </a:r>
                <a:r>
                  <a:rPr lang="en-US" altLang="ru-RU" i="1" dirty="0"/>
                  <a:t>AB </a:t>
                </a:r>
                <a:r>
                  <a:rPr lang="ru-RU" altLang="ru-RU" dirty="0"/>
                  <a:t>и </a:t>
                </a:r>
                <a:r>
                  <a:rPr lang="en-US" altLang="ru-RU" i="1" dirty="0"/>
                  <a:t>AD</a:t>
                </a:r>
                <a:r>
                  <a:rPr lang="ru-RU" altLang="ru-RU" dirty="0"/>
                  <a:t>.</a:t>
                </a:r>
              </a:p>
              <a:p>
                <a:pPr algn="just"/>
                <a:r>
                  <a:rPr lang="ru-RU" altLang="ru-RU" dirty="0"/>
                  <a:t>Эту формулу можно переписать в виде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=|</m:t>
                    </m:r>
                    <m:acc>
                      <m:accPr>
                        <m:chr m:val="⃗"/>
                        <m:ctrlPr>
                          <a:rPr lang="en-US" alt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∙|</m:t>
                    </m:r>
                    <m:acc>
                      <m:accPr>
                        <m:chr m:val="⃗"/>
                        <m:ctrlPr>
                          <a:rPr lang="en-US" alt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|∙</m:t>
                    </m:r>
                    <m:func>
                      <m:funcPr>
                        <m:ctrlP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ru-RU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altLang="ru-RU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</m:func>
                  </m:oMath>
                </a14:m>
                <a:r>
                  <a:rPr lang="en-US" altLang="ru-RU" dirty="0"/>
                  <a:t>.</a:t>
                </a:r>
              </a:p>
            </p:txBody>
          </p:sp>
        </mc:Choice>
        <mc:Fallback xmlns="">
          <p:sp>
            <p:nvSpPr>
              <p:cNvPr id="12" name="Text Box 34">
                <a:extLst>
                  <a:ext uri="{FF2B5EF4-FFF2-40B4-BE49-F238E27FC236}">
                    <a16:creationId xmlns:a16="http://schemas.microsoft.com/office/drawing/2014/main" id="{DEBEC95F-2084-480B-8C48-069242521D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96760" y="1249790"/>
                <a:ext cx="5847240" cy="2308324"/>
              </a:xfrm>
              <a:prstGeom prst="rect">
                <a:avLst/>
              </a:prstGeom>
              <a:blipFill>
                <a:blip r:embed="rId5"/>
                <a:stretch>
                  <a:fillRect l="-1668" t="-2111" r="-1564" b="-501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7F1E2BF-831E-45D3-A7C9-9A36B5DBCE5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7952" y="1396580"/>
            <a:ext cx="2682018" cy="2155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477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28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>
            <a:extLst>
              <a:ext uri="{FF2B5EF4-FFF2-40B4-BE49-F238E27FC236}">
                <a16:creationId xmlns:a16="http://schemas.microsoft.com/office/drawing/2014/main" id="{E9CECE7B-FA89-43C0-A27D-03693463C1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444419" name="Text Box 3">
            <a:extLst>
              <a:ext uri="{FF2B5EF4-FFF2-40B4-BE49-F238E27FC236}">
                <a16:creationId xmlns:a16="http://schemas.microsoft.com/office/drawing/2014/main" id="{132F5F4D-BEFA-4DED-BB62-720D4A4EF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Найдите площадь параллелограмма 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ABCD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для которого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>
                <a:ea typeface="Times New Roman" panose="02020603050405020304" pitchFamily="18" charset="0"/>
              </a:rPr>
              <a:t>A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(0, 0)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(3, 1), 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(4, 3)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44420" name="Text Box 4">
            <a:extLst>
              <a:ext uri="{FF2B5EF4-FFF2-40B4-BE49-F238E27FC236}">
                <a16:creationId xmlns:a16="http://schemas.microsoft.com/office/drawing/2014/main" id="{653DD3F7-297C-484D-9AC3-B7D0CF0F3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4572000"/>
            <a:ext cx="80920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en-US" altLang="ru-RU" sz="2800" dirty="0">
                <a:solidFill>
                  <a:srgbClr val="FF3300"/>
                </a:solidFill>
              </a:rPr>
              <a:t> </a:t>
            </a:r>
            <a:r>
              <a:rPr lang="en-US" altLang="ru-RU" sz="2800" dirty="0"/>
              <a:t>5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618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4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341741D-0AA0-4DA8-B40C-2BCD8ECD62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46355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75208939-6A4E-476F-AEFA-CD5600065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6613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Найдите площадь треугольника </a:t>
            </a:r>
            <a:r>
              <a:rPr lang="en-US" altLang="ru-RU" sz="2800" i="1" dirty="0"/>
              <a:t>ABC</a:t>
            </a:r>
            <a:r>
              <a:rPr lang="ru-RU" altLang="ru-RU" sz="2800" dirty="0"/>
              <a:t>, для которого: а) </a:t>
            </a:r>
            <a:r>
              <a:rPr lang="en-US" altLang="ru-RU" sz="2800" i="1" dirty="0"/>
              <a:t>A</a:t>
            </a:r>
            <a:r>
              <a:rPr lang="en-US" altLang="ru-RU" sz="2800" dirty="0"/>
              <a:t>(2, 1), </a:t>
            </a:r>
            <a:r>
              <a:rPr lang="en-US" altLang="ru-RU" sz="2800" i="1" dirty="0"/>
              <a:t>B</a:t>
            </a:r>
            <a:r>
              <a:rPr lang="en-US" altLang="ru-RU" sz="2800" dirty="0"/>
              <a:t>(5, 3), </a:t>
            </a:r>
            <a:r>
              <a:rPr lang="en-US" altLang="ru-RU" sz="2800" i="1" dirty="0"/>
              <a:t>C</a:t>
            </a:r>
            <a:r>
              <a:rPr lang="en-US" altLang="ru-RU" sz="2800" dirty="0"/>
              <a:t>(3, 4)</a:t>
            </a:r>
            <a:r>
              <a:rPr lang="ru-RU" altLang="ru-RU" sz="2800" dirty="0"/>
              <a:t>; б) </a:t>
            </a:r>
            <a:r>
              <a:rPr lang="en-US" sz="2800" i="1" dirty="0">
                <a:ea typeface="Times New Roman" panose="02020603050405020304" pitchFamily="18" charset="0"/>
              </a:rPr>
              <a:t>A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(1, -2)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1),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3)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altLang="ru-RU" sz="2800" dirty="0"/>
          </a:p>
        </p:txBody>
      </p:sp>
      <p:sp>
        <p:nvSpPr>
          <p:cNvPr id="13324" name="Text Box 12">
            <a:extLst>
              <a:ext uri="{FF2B5EF4-FFF2-40B4-BE49-F238E27FC236}">
                <a16:creationId xmlns:a16="http://schemas.microsoft.com/office/drawing/2014/main" id="{85079642-DB04-4870-B821-4EF89216F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86152"/>
            <a:ext cx="320384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Ответ: </a:t>
            </a:r>
            <a:r>
              <a:rPr lang="ru-RU" altLang="ru-RU" sz="2800" dirty="0"/>
              <a:t>а)</a:t>
            </a:r>
            <a:r>
              <a:rPr lang="ru-RU" altLang="ru-RU" sz="2800" dirty="0">
                <a:solidFill>
                  <a:srgbClr val="FF3300"/>
                </a:solidFill>
              </a:rPr>
              <a:t> </a:t>
            </a:r>
            <a:r>
              <a:rPr lang="ru-RU" altLang="ru-RU" sz="2800" dirty="0"/>
              <a:t>3,5;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022230E3-79D3-420F-93B6-5E0C1150C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848" y="2186152"/>
            <a:ext cx="125124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/>
              <a:t>б) 7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315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>
            <a:extLst>
              <a:ext uri="{FF2B5EF4-FFF2-40B4-BE49-F238E27FC236}">
                <a16:creationId xmlns:a16="http://schemas.microsoft.com/office/drawing/2014/main" id="{E9CECE7B-FA89-43C0-A27D-03693463C1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444419" name="Text Box 3">
            <a:extLst>
              <a:ext uri="{FF2B5EF4-FFF2-40B4-BE49-F238E27FC236}">
                <a16:creationId xmlns:a16="http://schemas.microsoft.com/office/drawing/2014/main" id="{132F5F4D-BEFA-4DED-BB62-720D4A4EF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Докажите, что площадь параллелограмма, вершины которого имеют целые координаты, выражается целым числом. 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4420" name="Text Box 4">
                <a:extLst>
                  <a:ext uri="{FF2B5EF4-FFF2-40B4-BE49-F238E27FC236}">
                    <a16:creationId xmlns:a16="http://schemas.microsoft.com/office/drawing/2014/main" id="{653DD3F7-297C-484D-9AC3-B7D0CF0F3F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3284984"/>
                <a:ext cx="9144000" cy="14951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/>
                  <a:t>	Доказательство непосредственно следует из формулы площади параллелограмма </a:t>
                </a:r>
                <a:r>
                  <a:rPr lang="en-US" altLang="ru-RU" sz="2800" i="1" dirty="0"/>
                  <a:t>ABCD</a:t>
                </a:r>
                <a:r>
                  <a:rPr lang="ru-RU" altLang="ru-RU" sz="2800" dirty="0"/>
                  <a:t> </a:t>
                </a:r>
                <a:r>
                  <a:rPr lang="en-US" altLang="ru-RU" sz="2800" i="1" dirty="0"/>
                  <a:t>S = </a:t>
                </a:r>
                <a:r>
                  <a:rPr lang="en-US" altLang="ru-RU" sz="2800" dirty="0"/>
                  <a:t>|</a:t>
                </a:r>
                <a:r>
                  <a:rPr lang="en-US" altLang="ru-RU" sz="2800" i="1" dirty="0"/>
                  <a:t>x</a:t>
                </a:r>
                <a:r>
                  <a:rPr lang="en-US" altLang="ru-RU" sz="2800" baseline="-25000" dirty="0"/>
                  <a:t>1</a:t>
                </a:r>
                <a:r>
                  <a:rPr lang="en-US" altLang="ru-RU" sz="2800" i="1" dirty="0"/>
                  <a:t>y</a:t>
                </a:r>
                <a:r>
                  <a:rPr lang="en-US" altLang="ru-RU" sz="2800" baseline="-25000" dirty="0"/>
                  <a:t>2</a:t>
                </a:r>
                <a:r>
                  <a:rPr lang="en-US" altLang="ru-RU" sz="2800" dirty="0"/>
                  <a:t> – </a:t>
                </a:r>
                <a:r>
                  <a:rPr lang="en-US" altLang="ru-RU" sz="2800" i="1" dirty="0"/>
                  <a:t>y</a:t>
                </a:r>
                <a:r>
                  <a:rPr lang="en-US" altLang="ru-RU" sz="2800" baseline="-25000" dirty="0"/>
                  <a:t>1</a:t>
                </a:r>
                <a:r>
                  <a:rPr lang="en-US" altLang="ru-RU" sz="2800" i="1" dirty="0"/>
                  <a:t>x</a:t>
                </a:r>
                <a:r>
                  <a:rPr lang="en-US" altLang="ru-RU" sz="2800" baseline="-25000" dirty="0"/>
                  <a:t>2</a:t>
                </a:r>
                <a:r>
                  <a:rPr lang="en-US" altLang="ru-RU" sz="2800" dirty="0"/>
                  <a:t>|</a:t>
                </a:r>
                <a:r>
                  <a:rPr lang="ru-RU" altLang="ru-RU" sz="2800" dirty="0"/>
                  <a:t>, где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ru-RU" sz="28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altLang="ru-RU" sz="280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alt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ru-R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d>
                      <m:dPr>
                        <m:ctrlPr>
                          <a:rPr lang="en-US" altLang="ru-RU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ru-R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ru-RU" sz="2800" i="1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alt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8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ru-R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ru-RU" sz="2800" i="1"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ru-RU" sz="2800" i="1">
                            <a:latin typeface="Cambria Math" panose="02040503050406030204" pitchFamily="18" charset="0"/>
                          </a:rPr>
                          <m:t>𝐴𝐷</m:t>
                        </m:r>
                      </m:e>
                    </m:acc>
                    <m:r>
                      <a:rPr lang="en-US" altLang="ru-RU" sz="280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alt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ru-RU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altLang="ru-RU" sz="28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ru-RU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ru-RU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ru-RU" sz="2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ru-RU" sz="2800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ru-RU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ru-RU" sz="28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ru-RU" sz="2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ru-RU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44420" name="Text Box 4">
                <a:extLst>
                  <a:ext uri="{FF2B5EF4-FFF2-40B4-BE49-F238E27FC236}">
                    <a16:creationId xmlns:a16="http://schemas.microsoft.com/office/drawing/2014/main" id="{653DD3F7-297C-484D-9AC3-B7D0CF0F3F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284984"/>
                <a:ext cx="9144000" cy="1495153"/>
              </a:xfrm>
              <a:prstGeom prst="rect">
                <a:avLst/>
              </a:prstGeom>
              <a:blipFill>
                <a:blip r:embed="rId3"/>
                <a:stretch>
                  <a:fillRect l="-1333" t="-4490" r="-1333" b="-693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638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4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6E54F4D-58F1-441B-8FB6-6F9DADB120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15938"/>
          </a:xfrm>
        </p:spPr>
        <p:txBody>
          <a:bodyPr/>
          <a:lstStyle/>
          <a:p>
            <a:r>
              <a:rPr lang="ru-RU" altLang="ru-RU" sz="4000" dirty="0">
                <a:solidFill>
                  <a:srgbClr val="FF3300"/>
                </a:solidFill>
              </a:rPr>
              <a:t>Площадь треугольника</a:t>
            </a:r>
          </a:p>
        </p:txBody>
      </p:sp>
      <p:sp>
        <p:nvSpPr>
          <p:cNvPr id="12304" name="Rectangle 16">
            <a:extLst>
              <a:ext uri="{FF2B5EF4-FFF2-40B4-BE49-F238E27FC236}">
                <a16:creationId xmlns:a16="http://schemas.microsoft.com/office/drawing/2014/main" id="{2D0EE1BF-6619-4C55-938F-6A7DFFF16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13" name="Rectangle 25">
            <a:extLst>
              <a:ext uri="{FF2B5EF4-FFF2-40B4-BE49-F238E27FC236}">
                <a16:creationId xmlns:a16="http://schemas.microsoft.com/office/drawing/2014/main" id="{178D5EF0-9284-4D77-9CDE-0DC800E48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16" name="Rectangle 28">
            <a:extLst>
              <a:ext uri="{FF2B5EF4-FFF2-40B4-BE49-F238E27FC236}">
                <a16:creationId xmlns:a16="http://schemas.microsoft.com/office/drawing/2014/main" id="{EF4673D9-0016-42DB-A951-0DF6EFBF5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18" name="Rectangle 30">
            <a:extLst>
              <a:ext uri="{FF2B5EF4-FFF2-40B4-BE49-F238E27FC236}">
                <a16:creationId xmlns:a16="http://schemas.microsoft.com/office/drawing/2014/main" id="{728A2DB6-8E74-449A-8294-0BB4E0E1DE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322" name="Text Box 34">
                <a:extLst>
                  <a:ext uri="{FF2B5EF4-FFF2-40B4-BE49-F238E27FC236}">
                    <a16:creationId xmlns:a16="http://schemas.microsoft.com/office/drawing/2014/main" id="{97D7D22E-40A8-4D47-9CFA-D3839D9725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69605"/>
                <a:ext cx="9144000" cy="26558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altLang="ru-RU" dirty="0"/>
                  <a:t>	</a:t>
                </a:r>
                <a:r>
                  <a:rPr lang="ru-RU" altLang="ru-RU" sz="2200" dirty="0"/>
                  <a:t>Рассмотрим</a:t>
                </a:r>
                <a:r>
                  <a:rPr lang="en-US" altLang="ru-RU" sz="2200" i="1" dirty="0"/>
                  <a:t> </a:t>
                </a:r>
                <a:r>
                  <a:rPr lang="ru-RU" altLang="ru-RU" sz="2200" dirty="0"/>
                  <a:t>треугольник </a:t>
                </a:r>
                <a:r>
                  <a:rPr lang="en-US" altLang="ru-RU" sz="2200" i="1" dirty="0"/>
                  <a:t>A</a:t>
                </a:r>
                <a:r>
                  <a:rPr lang="ru-RU" altLang="ru-RU" sz="2200" baseline="-25000" dirty="0"/>
                  <a:t>1</a:t>
                </a:r>
                <a:r>
                  <a:rPr lang="en-US" altLang="ru-RU" sz="2200" i="1" dirty="0"/>
                  <a:t>A</a:t>
                </a:r>
                <a:r>
                  <a:rPr lang="en-US" altLang="ru-RU" sz="2200" baseline="-25000" dirty="0"/>
                  <a:t>2</a:t>
                </a:r>
                <a:r>
                  <a:rPr lang="en-US" altLang="ru-RU" sz="2200" i="1" dirty="0"/>
                  <a:t>A</a:t>
                </a:r>
                <a:r>
                  <a:rPr lang="en-US" altLang="ru-RU" sz="2200" baseline="-25000" dirty="0"/>
                  <a:t>3</a:t>
                </a:r>
                <a:r>
                  <a:rPr lang="ru-RU" altLang="ru-RU" sz="2200" dirty="0"/>
                  <a:t>, вершины которого имеют координаты </a:t>
                </a:r>
                <a:r>
                  <a:rPr lang="en-US" altLang="ru-RU" sz="2200" i="1" dirty="0"/>
                  <a:t>A</a:t>
                </a:r>
                <a:r>
                  <a:rPr lang="en-US" altLang="ru-RU" sz="2200" baseline="-25000" dirty="0"/>
                  <a:t>1</a:t>
                </a:r>
                <a:r>
                  <a:rPr lang="en-US" altLang="ru-RU" sz="2200" dirty="0"/>
                  <a:t>(</a:t>
                </a:r>
                <a:r>
                  <a:rPr lang="en-US" altLang="ru-RU" sz="2200" i="1" dirty="0"/>
                  <a:t>x</a:t>
                </a:r>
                <a:r>
                  <a:rPr lang="en-US" altLang="ru-RU" sz="2200" baseline="-25000" dirty="0"/>
                  <a:t>1</a:t>
                </a:r>
                <a:r>
                  <a:rPr lang="en-US" altLang="ru-RU" sz="2200" dirty="0"/>
                  <a:t>,</a:t>
                </a:r>
                <a:r>
                  <a:rPr lang="en-US" altLang="ru-RU" sz="2200" i="1" dirty="0"/>
                  <a:t> y</a:t>
                </a:r>
                <a:r>
                  <a:rPr lang="en-US" altLang="ru-RU" sz="2200" baseline="-25000" dirty="0"/>
                  <a:t>1</a:t>
                </a:r>
                <a:r>
                  <a:rPr lang="en-US" altLang="ru-RU" sz="2200" dirty="0"/>
                  <a:t>), </a:t>
                </a:r>
                <a:r>
                  <a:rPr lang="en-US" altLang="ru-RU" sz="2200" i="1" dirty="0"/>
                  <a:t>A</a:t>
                </a:r>
                <a:r>
                  <a:rPr lang="en-US" altLang="ru-RU" sz="2200" baseline="-25000" dirty="0"/>
                  <a:t>2</a:t>
                </a:r>
                <a:r>
                  <a:rPr lang="en-US" altLang="ru-RU" sz="2200" dirty="0"/>
                  <a:t>(</a:t>
                </a:r>
                <a:r>
                  <a:rPr lang="en-US" altLang="ru-RU" sz="2200" i="1" dirty="0"/>
                  <a:t>x</a:t>
                </a:r>
                <a:r>
                  <a:rPr lang="en-US" altLang="ru-RU" sz="2200" baseline="-25000" dirty="0"/>
                  <a:t>2</a:t>
                </a:r>
                <a:r>
                  <a:rPr lang="en-US" altLang="ru-RU" sz="2200" dirty="0"/>
                  <a:t>,</a:t>
                </a:r>
                <a:r>
                  <a:rPr lang="en-US" altLang="ru-RU" sz="2200" i="1" dirty="0"/>
                  <a:t> y</a:t>
                </a:r>
                <a:r>
                  <a:rPr lang="en-US" altLang="ru-RU" sz="2200" baseline="-25000" dirty="0"/>
                  <a:t>2</a:t>
                </a:r>
                <a:r>
                  <a:rPr lang="en-US" altLang="ru-RU" sz="2200" dirty="0"/>
                  <a:t>), </a:t>
                </a:r>
                <a:r>
                  <a:rPr lang="en-US" altLang="ru-RU" sz="2200" i="1" dirty="0"/>
                  <a:t>A</a:t>
                </a:r>
                <a:r>
                  <a:rPr lang="en-US" altLang="ru-RU" sz="2200" baseline="-25000" dirty="0"/>
                  <a:t>3</a:t>
                </a:r>
                <a:r>
                  <a:rPr lang="en-US" altLang="ru-RU" sz="2200" dirty="0"/>
                  <a:t>(</a:t>
                </a:r>
                <a:r>
                  <a:rPr lang="en-US" altLang="ru-RU" sz="2200" i="1" dirty="0"/>
                  <a:t>x</a:t>
                </a:r>
                <a:r>
                  <a:rPr lang="en-US" altLang="ru-RU" sz="2200" baseline="-25000" dirty="0"/>
                  <a:t>3</a:t>
                </a:r>
                <a:r>
                  <a:rPr lang="en-US" altLang="ru-RU" sz="2200" dirty="0"/>
                  <a:t>,</a:t>
                </a:r>
                <a:r>
                  <a:rPr lang="en-US" altLang="ru-RU" sz="2200" i="1" dirty="0"/>
                  <a:t> y</a:t>
                </a:r>
                <a:r>
                  <a:rPr lang="en-US" altLang="ru-RU" sz="2200" baseline="-25000" dirty="0"/>
                  <a:t>3</a:t>
                </a:r>
                <a:r>
                  <a:rPr lang="en-US" altLang="ru-RU" sz="2200" dirty="0"/>
                  <a:t>). </a:t>
                </a:r>
                <a:r>
                  <a:rPr lang="ru-RU" altLang="ru-RU" sz="2200" dirty="0"/>
                  <a:t>Тогда</a:t>
                </a:r>
                <a:r>
                  <a:rPr lang="en-US" altLang="ru-RU" sz="2200" dirty="0"/>
                  <a:t> </a:t>
                </a:r>
                <a:r>
                  <a:rPr lang="ru-RU" altLang="ru-RU" sz="22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altLang="ru-RU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2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altLang="ru-RU" sz="2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altLang="ru-RU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2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ru-RU" sz="2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d>
                      <m:dPr>
                        <m:ctrlPr>
                          <a:rPr lang="en-US" altLang="ru-RU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ru-RU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ru-RU" sz="2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ru-RU" sz="2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ru-RU" sz="2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ru-RU" sz="2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ru-RU" sz="22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altLang="ru-RU" sz="2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altLang="ru-RU" sz="2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ru-RU" sz="2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altLang="ru-RU" sz="2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altLang="ru-RU" sz="22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ru-RU" sz="22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ru-RU" sz="2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ru-RU" sz="2200" b="0" i="1" smtClean="0"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⃗"/>
                        <m:ctrlPr>
                          <a:rPr lang="ru-RU" alt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altLang="ru-RU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2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altLang="ru-RU" sz="2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altLang="ru-RU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2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ru-RU" sz="2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acc>
                    <m:d>
                      <m:dPr>
                        <m:ctrlPr>
                          <a:rPr lang="en-US" altLang="ru-RU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ru-RU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ru-RU" sz="2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altLang="ru-RU" sz="22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ru-RU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ru-RU" sz="2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ru-RU" sz="2200" i="1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altLang="ru-RU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altLang="ru-RU" sz="2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ru-RU" sz="22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altLang="ru-RU" sz="22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en-US" altLang="ru-RU" sz="22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ru-RU" sz="2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ru-RU" sz="2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ru-RU" sz="22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altLang="ru-RU" sz="2200" dirty="0"/>
                  <a:t> </a:t>
                </a:r>
                <a:r>
                  <a:rPr lang="ru-RU" altLang="ru-RU" sz="2200" dirty="0"/>
                  <a:t>Площадь </a:t>
                </a:r>
                <a:r>
                  <a:rPr lang="en-US" altLang="ru-RU" sz="2200" i="1" dirty="0"/>
                  <a:t>S </a:t>
                </a:r>
                <a:r>
                  <a:rPr lang="ru-RU" altLang="ru-RU" sz="2200" dirty="0"/>
                  <a:t>треугольника </a:t>
                </a:r>
                <a:r>
                  <a:rPr lang="en-US" altLang="ru-RU" sz="2200" i="1" dirty="0"/>
                  <a:t>A</a:t>
                </a:r>
                <a:r>
                  <a:rPr lang="ru-RU" altLang="ru-RU" sz="2200" baseline="-25000" dirty="0"/>
                  <a:t>1</a:t>
                </a:r>
                <a:r>
                  <a:rPr lang="en-US" altLang="ru-RU" sz="2200" i="1" dirty="0"/>
                  <a:t>A</a:t>
                </a:r>
                <a:r>
                  <a:rPr lang="en-US" altLang="ru-RU" sz="2200" baseline="-25000" dirty="0"/>
                  <a:t>2</a:t>
                </a:r>
                <a:r>
                  <a:rPr lang="en-US" altLang="ru-RU" sz="2200" i="1" dirty="0"/>
                  <a:t>A</a:t>
                </a:r>
                <a:r>
                  <a:rPr lang="en-US" altLang="ru-RU" sz="2200" baseline="-25000" dirty="0"/>
                  <a:t>3 </a:t>
                </a:r>
                <a:r>
                  <a:rPr lang="ru-RU" altLang="ru-RU" sz="2200" dirty="0"/>
                  <a:t>равна половине площади параллелограмма, построенного на этих векторах, следовательно, выражается формулой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altLang="ru-RU" sz="22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ru-RU" sz="22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altLang="ru-RU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ru-RU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ru-RU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ru-RU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begChr m:val="|"/>
                          <m:endChr m:val="|"/>
                          <m:ctrlPr>
                            <a:rPr lang="en-US" altLang="ru-RU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altLang="ru-RU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ru-RU" sz="2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sz="2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2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ru-RU" sz="22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altLang="ru-RU" sz="22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altLang="ru-RU" sz="2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2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ru-RU" sz="22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sz="2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sSub>
                                          <m:sSubPr>
                                            <m:ctrlPr>
                                              <a:rPr lang="en-US" altLang="ru-RU" sz="2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ru-RU" sz="2200" i="1">
                                                <a:latin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ru-RU" sz="22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  <m:r>
                                          <a:rPr lang="en-US" altLang="ru-RU" sz="22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altLang="ru-RU" sz="22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altLang="ru-RU" sz="22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sz="2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2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ru-RU" sz="2200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en-US" altLang="ru-RU" sz="22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altLang="ru-RU" sz="2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2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ru-RU" sz="22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sz="2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sSub>
                                          <m:sSubPr>
                                            <m:ctrlPr>
                                              <a:rPr lang="en-US" altLang="ru-RU" sz="2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ru-RU" sz="2200" i="1">
                                                <a:latin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ru-RU" sz="2200" i="1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b>
                                        </m:sSub>
                                        <m:r>
                                          <a:rPr lang="en-US" altLang="ru-RU" sz="22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altLang="ru-RU" sz="22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altLang="ru-RU" sz="22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</m:e>
                      </m:d>
                      <m:r>
                        <a:rPr lang="en-US" altLang="ru-RU" sz="2200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altLang="ru-RU" sz="2200" dirty="0"/>
              </a:p>
            </p:txBody>
          </p:sp>
        </mc:Choice>
        <mc:Fallback xmlns="">
          <p:sp>
            <p:nvSpPr>
              <p:cNvPr id="12322" name="Text Box 34">
                <a:extLst>
                  <a:ext uri="{FF2B5EF4-FFF2-40B4-BE49-F238E27FC236}">
                    <a16:creationId xmlns:a16="http://schemas.microsoft.com/office/drawing/2014/main" id="{97D7D22E-40A8-4D47-9CFA-D3839D9725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69605"/>
                <a:ext cx="9144000" cy="2655855"/>
              </a:xfrm>
              <a:prstGeom prst="rect">
                <a:avLst/>
              </a:prstGeom>
              <a:blipFill>
                <a:blip r:embed="rId3"/>
                <a:stretch>
                  <a:fillRect l="-867" t="-688" r="-8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328" name="Text Box 40">
                <a:extLst>
                  <a:ext uri="{FF2B5EF4-FFF2-40B4-BE49-F238E27FC236}">
                    <a16:creationId xmlns:a16="http://schemas.microsoft.com/office/drawing/2014/main" id="{15AB58C0-4403-487F-B20C-08C7E9671B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320" y="4125986"/>
                <a:ext cx="9144000" cy="263540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altLang="ru-RU" dirty="0"/>
                  <a:t>	</a:t>
                </a:r>
                <a:r>
                  <a:rPr lang="ru-RU" altLang="ru-RU" sz="2200" dirty="0"/>
                  <a:t>Тогда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altLang="ru-RU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2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altLang="ru-RU" sz="2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p>
                          <m:sSupPr>
                            <m:ctrlPr>
                              <a:rPr lang="en-US" altLang="ru-RU" sz="2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ru-RU" altLang="ru-RU" sz="2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ru-RU" sz="22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altLang="ru-RU" sz="22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  <m:sup>
                            <m:r>
                              <a:rPr lang="en-US" altLang="ru-RU" sz="22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acc>
                    <m:r>
                      <a:rPr lang="en-US" altLang="ru-RU" sz="22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ru-RU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altLang="ru-RU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ru-RU" sz="22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altLang="ru-RU" sz="22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ru-RU" sz="22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ru-RU" sz="2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ru-RU" sz="22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ru-RU" sz="2200" b="0" i="1" smtClean="0">
                        <a:latin typeface="Cambria Math" panose="02040503050406030204" pitchFamily="18" charset="0"/>
                      </a:rPr>
                      <m:t>−(</m:t>
                    </m:r>
                    <m:sSub>
                      <m:sSubPr>
                        <m:ctrlPr>
                          <a:rPr lang="en-US" altLang="ru-RU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ru-RU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ru-RU" sz="22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altLang="ru-RU" sz="220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ru-RU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ru-RU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ru-RU" sz="2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ru-RU" sz="2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altLang="ru-RU" sz="2200" i="1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altLang="ru-RU" sz="22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altLang="ru-RU" sz="2200" dirty="0"/>
                  <a:t> </a:t>
                </a:r>
                <a:r>
                  <a:rPr lang="ru-RU" altLang="ru-RU" sz="2200" dirty="0"/>
                  <a:t>перпендикулярный вектору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altLang="ru-RU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2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altLang="ru-RU" sz="2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altLang="ru-RU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2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ru-RU" sz="22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altLang="ru-RU" sz="2200" dirty="0"/>
                  <a:t>, </a:t>
                </a:r>
                <a:r>
                  <a:rPr lang="ru-RU" altLang="ru-RU" sz="2200" dirty="0"/>
                  <a:t>образует острый угол с вектором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altLang="ru-RU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2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altLang="ru-RU" sz="2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altLang="ru-RU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2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ru-RU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altLang="ru-RU" sz="2200" dirty="0"/>
                  <a:t>. Значит, скалярное произведение векторов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altLang="ru-RU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2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altLang="ru-RU" sz="2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altLang="ru-RU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2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ru-RU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altLang="ru-RU" sz="2200" dirty="0"/>
                  <a:t>и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altLang="ru-RU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2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altLang="ru-RU" sz="2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p>
                          <m:sSupPr>
                            <m:ctrlPr>
                              <a:rPr lang="en-US" altLang="ru-RU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ru-RU" altLang="ru-RU" sz="2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ru-RU" sz="22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altLang="ru-RU" sz="22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  <m:sup>
                            <m:r>
                              <a:rPr lang="en-US" altLang="ru-RU" sz="2200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acc>
                  </m:oMath>
                </a14:m>
                <a:r>
                  <a:rPr lang="ru-RU" altLang="ru-RU" sz="2200" dirty="0"/>
                  <a:t>будет больше нуля. Следовательно, формулу для площади треугольника в этом случае можно переписать без знака модуля </a:t>
                </a:r>
                <a:endParaRPr lang="ru-RU" altLang="ru-RU" sz="2200" i="1" dirty="0">
                  <a:latin typeface="Cambria Math" panose="020405030504060302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sz="22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altLang="ru-RU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ru-RU" sz="2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ru-RU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begChr m:val="|"/>
                          <m:endChr m:val="|"/>
                          <m:ctrlPr>
                            <a:rPr lang="en-US" altLang="ru-RU" sz="2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ru-RU" sz="2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ru-RU" sz="2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ru-RU" sz="22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ru-RU" sz="22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altLang="ru-RU" sz="22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altLang="ru-RU" sz="2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ru-RU" sz="22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ru-RU" sz="22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ru-RU" sz="2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en-US" altLang="ru-RU" sz="2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2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altLang="ru-RU" sz="22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altLang="ru-RU" sz="22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altLang="ru-RU" sz="22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altLang="ru-RU" sz="22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ru-RU" sz="2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ru-RU" sz="22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ru-RU" sz="2200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altLang="ru-RU" sz="22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altLang="ru-RU" sz="2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ru-RU" sz="22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ru-RU" sz="22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ru-RU" sz="2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en-US" altLang="ru-RU" sz="2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2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altLang="ru-RU" sz="2200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en-US" altLang="ru-RU" sz="22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altLang="ru-RU" sz="22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altLang="ru-RU" sz="22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altLang="ru-RU" sz="2200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altLang="ru-RU" sz="2200" dirty="0"/>
              </a:p>
            </p:txBody>
          </p:sp>
        </mc:Choice>
        <mc:Fallback xmlns="">
          <p:sp>
            <p:nvSpPr>
              <p:cNvPr id="12328" name="Text Box 40">
                <a:extLst>
                  <a:ext uri="{FF2B5EF4-FFF2-40B4-BE49-F238E27FC236}">
                    <a16:creationId xmlns:a16="http://schemas.microsoft.com/office/drawing/2014/main" id="{15AB58C0-4403-487F-B20C-08C7E9671B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320" y="4125986"/>
                <a:ext cx="9144000" cy="2635401"/>
              </a:xfrm>
              <a:prstGeom prst="rect">
                <a:avLst/>
              </a:prstGeom>
              <a:blipFill>
                <a:blip r:embed="rId4"/>
                <a:stretch>
                  <a:fillRect l="-867" r="-8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40">
            <a:extLst>
              <a:ext uri="{FF2B5EF4-FFF2-40B4-BE49-F238E27FC236}">
                <a16:creationId xmlns:a16="http://schemas.microsoft.com/office/drawing/2014/main" id="{E7627694-C4B8-F078-79C1-2073D3BB1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0427" y="3275605"/>
            <a:ext cx="6580050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altLang="ru-RU" dirty="0"/>
              <a:t>	</a:t>
            </a:r>
            <a:r>
              <a:rPr lang="ru-RU" altLang="ru-RU" dirty="0"/>
              <a:t> </a:t>
            </a:r>
            <a:r>
              <a:rPr lang="ru-RU" altLang="ru-RU" sz="2200" dirty="0"/>
              <a:t>Предположим, что вершины треугольника расположены в направлении против часовой стрелки. </a:t>
            </a:r>
            <a:endParaRPr lang="en-US" altLang="ru-RU" sz="2200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2CE40E3-E372-A0BA-C8E3-AA8D6DA988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0633" y="2346373"/>
            <a:ext cx="2469794" cy="1984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874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28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44419" name="Text Box 3">
                <a:extLst>
                  <a:ext uri="{FF2B5EF4-FFF2-40B4-BE49-F238E27FC236}">
                    <a16:creationId xmlns:a16="http://schemas.microsoft.com/office/drawing/2014/main" id="{132F5F4D-BEFA-4DED-BB62-720D4A4EF3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9144000" cy="20149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Теорема.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П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лощадь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S 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треугольника </a:t>
                </a:r>
                <a:r>
                  <a:rPr lang="en-US" altLang="ru-RU" i="1" dirty="0"/>
                  <a:t>A</a:t>
                </a:r>
                <a:r>
                  <a:rPr lang="ru-RU" altLang="ru-RU" baseline="-25000" dirty="0"/>
                  <a:t>1</a:t>
                </a:r>
                <a:r>
                  <a:rPr lang="en-US" altLang="ru-RU" i="1" dirty="0"/>
                  <a:t>A</a:t>
                </a:r>
                <a:r>
                  <a:rPr lang="en-US" altLang="ru-RU" baseline="-25000" dirty="0"/>
                  <a:t>2</a:t>
                </a:r>
                <a:r>
                  <a:rPr lang="en-US" altLang="ru-RU" i="1" dirty="0"/>
                  <a:t>A</a:t>
                </a:r>
                <a:r>
                  <a:rPr lang="en-US" altLang="ru-RU" baseline="-25000" dirty="0"/>
                  <a:t>3</a:t>
                </a:r>
                <a:r>
                  <a:rPr lang="ru-RU" altLang="ru-RU" dirty="0"/>
                  <a:t>, вершины которого имеют координаты </a:t>
                </a:r>
                <a:r>
                  <a:rPr lang="en-US" altLang="ru-RU" i="1" dirty="0"/>
                  <a:t>A</a:t>
                </a:r>
                <a:r>
                  <a:rPr lang="en-US" altLang="ru-RU" baseline="-25000" dirty="0"/>
                  <a:t>1</a:t>
                </a:r>
                <a:r>
                  <a:rPr lang="en-US" altLang="ru-RU" dirty="0"/>
                  <a:t>(</a:t>
                </a:r>
                <a:r>
                  <a:rPr lang="en-US" altLang="ru-RU" i="1" dirty="0"/>
                  <a:t>x</a:t>
                </a:r>
                <a:r>
                  <a:rPr lang="en-US" altLang="ru-RU" baseline="-25000" dirty="0"/>
                  <a:t>1</a:t>
                </a:r>
                <a:r>
                  <a:rPr lang="en-US" altLang="ru-RU" dirty="0"/>
                  <a:t>,</a:t>
                </a:r>
                <a:r>
                  <a:rPr lang="en-US" altLang="ru-RU" i="1" dirty="0"/>
                  <a:t> y</a:t>
                </a:r>
                <a:r>
                  <a:rPr lang="en-US" altLang="ru-RU" baseline="-25000" dirty="0"/>
                  <a:t>1</a:t>
                </a:r>
                <a:r>
                  <a:rPr lang="en-US" altLang="ru-RU" dirty="0"/>
                  <a:t>), </a:t>
                </a:r>
                <a:r>
                  <a:rPr lang="en-US" altLang="ru-RU" i="1" dirty="0"/>
                  <a:t>A</a:t>
                </a:r>
                <a:r>
                  <a:rPr lang="en-US" altLang="ru-RU" baseline="-25000" dirty="0"/>
                  <a:t>2</a:t>
                </a:r>
                <a:r>
                  <a:rPr lang="en-US" altLang="ru-RU" dirty="0"/>
                  <a:t>(</a:t>
                </a:r>
                <a:r>
                  <a:rPr lang="en-US" altLang="ru-RU" i="1" dirty="0"/>
                  <a:t>x</a:t>
                </a:r>
                <a:r>
                  <a:rPr lang="en-US" altLang="ru-RU" baseline="-25000" dirty="0"/>
                  <a:t>2</a:t>
                </a:r>
                <a:r>
                  <a:rPr lang="en-US" altLang="ru-RU" dirty="0"/>
                  <a:t>,</a:t>
                </a:r>
                <a:r>
                  <a:rPr lang="en-US" altLang="ru-RU" i="1" dirty="0"/>
                  <a:t> y</a:t>
                </a:r>
                <a:r>
                  <a:rPr lang="en-US" altLang="ru-RU" baseline="-25000" dirty="0"/>
                  <a:t>2</a:t>
                </a:r>
                <a:r>
                  <a:rPr lang="en-US" altLang="ru-RU" dirty="0"/>
                  <a:t>), </a:t>
                </a:r>
                <a:r>
                  <a:rPr lang="en-US" altLang="ru-RU" i="1" dirty="0"/>
                  <a:t>A</a:t>
                </a:r>
                <a:r>
                  <a:rPr lang="en-US" altLang="ru-RU" baseline="-25000" dirty="0"/>
                  <a:t>3</a:t>
                </a:r>
                <a:r>
                  <a:rPr lang="en-US" altLang="ru-RU" dirty="0"/>
                  <a:t>(</a:t>
                </a:r>
                <a:r>
                  <a:rPr lang="en-US" altLang="ru-RU" i="1" dirty="0"/>
                  <a:t>x</a:t>
                </a:r>
                <a:r>
                  <a:rPr lang="en-US" altLang="ru-RU" baseline="-25000" dirty="0"/>
                  <a:t>3</a:t>
                </a:r>
                <a:r>
                  <a:rPr lang="en-US" altLang="ru-RU" dirty="0"/>
                  <a:t>,</a:t>
                </a:r>
                <a:r>
                  <a:rPr lang="en-US" altLang="ru-RU" i="1" dirty="0"/>
                  <a:t> y</a:t>
                </a:r>
                <a:r>
                  <a:rPr lang="en-US" altLang="ru-RU" baseline="-25000" dirty="0"/>
                  <a:t>3</a:t>
                </a:r>
                <a:r>
                  <a:rPr lang="en-US" altLang="ru-RU" dirty="0"/>
                  <a:t>)</a:t>
                </a:r>
                <a:r>
                  <a:rPr lang="ru-RU" altLang="ru-RU" dirty="0"/>
                  <a:t> и расположены против часовой стрелки, выражается формулой</a:t>
                </a:r>
              </a:p>
              <a:p>
                <a:pPr algn="ctr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altLang="ru-RU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ru-R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ru-RU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ru-RU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alt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altLang="ru-RU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  <m:r>
                            <a:rPr lang="ru-RU" altLang="ru-RU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altLang="ru-RU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ru-RU" altLang="ru-RU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ru-RU" altLang="ru-RU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ru-RU" altLang="ru-RU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ru-RU" altLang="ru-RU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  <m:r>
                            <a:rPr lang="ru-RU" altLang="ru-RU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altLang="ru-RU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ru-RU" altLang="ru-RU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ru-RU" altLang="ru-RU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ru-RU" altLang="ru-RU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ru-RU" altLang="ru-RU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</m:e>
                      </m:d>
                      <m:r>
                        <a:rPr lang="en-US" altLang="ru-RU" i="1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44419" name="Text Box 3">
                <a:extLst>
                  <a:ext uri="{FF2B5EF4-FFF2-40B4-BE49-F238E27FC236}">
                    <a16:creationId xmlns:a16="http://schemas.microsoft.com/office/drawing/2014/main" id="{132F5F4D-BEFA-4DED-BB62-720D4A4EF3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0"/>
                <a:ext cx="9144000" cy="2014911"/>
              </a:xfrm>
              <a:prstGeom prst="rect">
                <a:avLst/>
              </a:prstGeom>
              <a:blipFill>
                <a:blip r:embed="rId3"/>
                <a:stretch>
                  <a:fillRect l="-1000" r="-1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4420" name="Text Box 4">
                <a:extLst>
                  <a:ext uri="{FF2B5EF4-FFF2-40B4-BE49-F238E27FC236}">
                    <a16:creationId xmlns:a16="http://schemas.microsoft.com/office/drawing/2014/main" id="{653DD3F7-297C-484D-9AC3-B7D0CF0F3F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2276872"/>
                <a:ext cx="9144000" cy="32152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ru-RU" altLang="ru-RU" sz="2800" dirty="0"/>
                  <a:t>	</a:t>
                </a:r>
                <a:r>
                  <a:rPr lang="ru-RU" altLang="ru-RU" dirty="0">
                    <a:solidFill>
                      <a:srgbClr val="FF0000"/>
                    </a:solidFill>
                  </a:rPr>
                  <a:t>Доказательство</a:t>
                </a:r>
                <a:r>
                  <a:rPr lang="ru-RU" altLang="ru-RU" dirty="0"/>
                  <a:t>. Воспользуемся свойствами определителя. 	Имеем </a:t>
                </a:r>
                <a14:m>
                  <m:oMath xmlns:m="http://schemas.openxmlformats.org/officeDocument/2006/math">
                    <m:r>
                      <a:rPr lang="en-US" altLang="ru-RU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altLang="ru-RU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begChr m:val="|"/>
                        <m:endChr m:val="|"/>
                        <m:ctrlPr>
                          <a:rPr lang="en-US" alt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ru-RU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ru-RU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US" altLang="ru-RU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ru-RU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altLang="ru-RU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US" altLang="ru-RU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ru-RU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ru-RU" altLang="ru-RU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ru-RU" altLang="ru-RU" b="0" i="1" dirty="0">
                  <a:latin typeface="Cambria Math" panose="02040503050406030204" pitchFamily="18" charset="0"/>
                </a:endParaRPr>
              </a:p>
              <a:p>
                <a:pPr algn="just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altLang="ru-R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ru-R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ru-RU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ru-RU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ru-RU" altLang="ru-R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altLang="ru-RU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ru-RU" altLang="ru-RU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ru-RU" altLang="ru-RU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ru-RU" altLang="ru-RU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ru-RU" altLang="ru-RU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ru-RU" altLang="ru-RU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ru-RU" altLang="ru-RU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  <m:r>
                            <a:rPr lang="en-US" altLang="ru-RU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altLang="ru-RU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ru-RU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altLang="ru-RU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ru-RU" altLang="ru-RU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ru-RU" altLang="ru-RU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ru-RU" altLang="ru-RU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ru-RU" altLang="ru-RU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</m:e>
                      </m:d>
                      <m:r>
                        <a:rPr lang="ru-RU" altLang="ru-RU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altLang="ru-RU" b="0" i="1" dirty="0">
                  <a:latin typeface="Cambria Math" panose="02040503050406030204" pitchFamily="18" charset="0"/>
                </a:endParaRPr>
              </a:p>
              <a:p>
                <a:pPr algn="just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altLang="ru-R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ru-R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ru-RU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ru-RU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ru-RU" alt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altLang="ru-RU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ru-RU" altLang="ru-RU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ru-RU" altLang="ru-RU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ru-RU" altLang="ru-RU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ru-RU" altLang="ru-RU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  <m:r>
                            <a:rPr lang="en-US" altLang="ru-RU" i="1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altLang="ru-RU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ru-RU" altLang="ru-RU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ru-RU" altLang="ru-RU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ru-RU" altLang="ru-RU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ru-RU" altLang="ru-RU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  <m:r>
                            <a:rPr lang="ru-RU" altLang="ru-RU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altLang="ru-RU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ru-RU" altLang="ru-RU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ru-RU" altLang="ru-RU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  <m:r>
                            <a:rPr lang="ru-RU" altLang="ru-RU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altLang="ru-RU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ru-RU" altLang="ru-RU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ru-RU" altLang="ru-RU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</m:e>
                      </m:d>
                      <m:r>
                        <a:rPr lang="ru-RU" altLang="ru-RU" b="0" i="1" smtClean="0">
                          <a:latin typeface="Cambria Math" panose="02040503050406030204" pitchFamily="18" charset="0"/>
                        </a:rPr>
                        <m:t>==</m:t>
                      </m:r>
                      <m:f>
                        <m:fPr>
                          <m:ctrlPr>
                            <a:rPr lang="en-US" altLang="ru-R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ru-RU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ru-RU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alt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altLang="ru-RU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  <m:r>
                            <a:rPr lang="ru-RU" altLang="ru-RU" i="1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altLang="ru-RU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ru-RU" altLang="ru-RU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ru-RU" altLang="ru-RU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ru-RU" altLang="ru-RU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ru-RU" altLang="ru-RU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  <m:r>
                            <a:rPr lang="ru-RU" altLang="ru-RU" i="1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altLang="ru-RU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ru-RU" altLang="ru-RU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ru-RU" altLang="ru-RU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ru-RU" altLang="ru-RU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ru-RU" altLang="ru-RU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</m:e>
                      </m:d>
                      <m:r>
                        <a:rPr lang="ru-RU" altLang="ru-RU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44420" name="Text Box 4">
                <a:extLst>
                  <a:ext uri="{FF2B5EF4-FFF2-40B4-BE49-F238E27FC236}">
                    <a16:creationId xmlns:a16="http://schemas.microsoft.com/office/drawing/2014/main" id="{653DD3F7-297C-484D-9AC3-B7D0CF0F3F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2276872"/>
                <a:ext cx="9144000" cy="3215239"/>
              </a:xfrm>
              <a:prstGeom prst="rect">
                <a:avLst/>
              </a:prstGeom>
              <a:blipFill>
                <a:blip r:embed="rId4"/>
                <a:stretch>
                  <a:fillRect r="-1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5700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4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6E54F4D-58F1-441B-8FB6-6F9DADB120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15938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Площадь выпуклого многоугольника</a:t>
            </a:r>
          </a:p>
        </p:txBody>
      </p:sp>
      <p:sp>
        <p:nvSpPr>
          <p:cNvPr id="12304" name="Rectangle 16">
            <a:extLst>
              <a:ext uri="{FF2B5EF4-FFF2-40B4-BE49-F238E27FC236}">
                <a16:creationId xmlns:a16="http://schemas.microsoft.com/office/drawing/2014/main" id="{2D0EE1BF-6619-4C55-938F-6A7DFFF16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13" name="Rectangle 25">
            <a:extLst>
              <a:ext uri="{FF2B5EF4-FFF2-40B4-BE49-F238E27FC236}">
                <a16:creationId xmlns:a16="http://schemas.microsoft.com/office/drawing/2014/main" id="{178D5EF0-9284-4D77-9CDE-0DC800E48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16" name="Rectangle 28">
            <a:extLst>
              <a:ext uri="{FF2B5EF4-FFF2-40B4-BE49-F238E27FC236}">
                <a16:creationId xmlns:a16="http://schemas.microsoft.com/office/drawing/2014/main" id="{EF4673D9-0016-42DB-A951-0DF6EFBF5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18" name="Rectangle 30">
            <a:extLst>
              <a:ext uri="{FF2B5EF4-FFF2-40B4-BE49-F238E27FC236}">
                <a16:creationId xmlns:a16="http://schemas.microsoft.com/office/drawing/2014/main" id="{728A2DB6-8E74-449A-8294-0BB4E0E1DE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22" name="Text Box 34">
            <a:extLst>
              <a:ext uri="{FF2B5EF4-FFF2-40B4-BE49-F238E27FC236}">
                <a16:creationId xmlns:a16="http://schemas.microsoft.com/office/drawing/2014/main" id="{97D7D22E-40A8-4D47-9CFA-D3839D9725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960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altLang="ru-RU" dirty="0"/>
              <a:t>	</a:t>
            </a:r>
            <a:r>
              <a:rPr lang="ru-RU" altLang="ru-RU" sz="2200" dirty="0"/>
              <a:t>Рассмотрим</a:t>
            </a:r>
            <a:r>
              <a:rPr lang="en-US" altLang="ru-RU" sz="2200" i="1" dirty="0"/>
              <a:t> </a:t>
            </a:r>
            <a:r>
              <a:rPr lang="ru-RU" altLang="ru-RU" sz="2200" dirty="0"/>
              <a:t>выпуклый многоугольник </a:t>
            </a:r>
            <a:r>
              <a:rPr lang="en-US" altLang="ru-RU" sz="2200" i="1" dirty="0"/>
              <a:t>A</a:t>
            </a:r>
            <a:r>
              <a:rPr lang="ru-RU" altLang="ru-RU" sz="2200" baseline="-25000" dirty="0"/>
              <a:t>1</a:t>
            </a:r>
            <a:r>
              <a:rPr lang="en-US" altLang="ru-RU" sz="2200" dirty="0"/>
              <a:t>…</a:t>
            </a:r>
            <a:r>
              <a:rPr lang="en-US" altLang="ru-RU" sz="2200" i="1" dirty="0"/>
              <a:t>A</a:t>
            </a:r>
            <a:r>
              <a:rPr lang="en-US" altLang="ru-RU" sz="2200" i="1" baseline="-25000" dirty="0"/>
              <a:t>n</a:t>
            </a:r>
            <a:r>
              <a:rPr lang="ru-RU" altLang="ru-RU" sz="2200" dirty="0"/>
              <a:t>, вершины которого имеют координаты </a:t>
            </a:r>
            <a:r>
              <a:rPr lang="en-US" altLang="ru-RU" sz="2200" i="1" dirty="0"/>
              <a:t>A</a:t>
            </a:r>
            <a:r>
              <a:rPr lang="en-US" altLang="ru-RU" sz="2200" baseline="-25000" dirty="0"/>
              <a:t>1</a:t>
            </a:r>
            <a:r>
              <a:rPr lang="en-US" altLang="ru-RU" sz="2200" dirty="0"/>
              <a:t>(</a:t>
            </a:r>
            <a:r>
              <a:rPr lang="en-US" altLang="ru-RU" sz="2200" i="1" dirty="0"/>
              <a:t>x</a:t>
            </a:r>
            <a:r>
              <a:rPr lang="en-US" altLang="ru-RU" sz="2200" baseline="-25000" dirty="0"/>
              <a:t>1</a:t>
            </a:r>
            <a:r>
              <a:rPr lang="en-US" altLang="ru-RU" sz="2200" dirty="0"/>
              <a:t>,</a:t>
            </a:r>
            <a:r>
              <a:rPr lang="en-US" altLang="ru-RU" sz="2200" i="1" dirty="0"/>
              <a:t> y</a:t>
            </a:r>
            <a:r>
              <a:rPr lang="en-US" altLang="ru-RU" sz="2200" baseline="-25000" dirty="0"/>
              <a:t>1</a:t>
            </a:r>
            <a:r>
              <a:rPr lang="en-US" altLang="ru-RU" sz="2200" dirty="0"/>
              <a:t>), </a:t>
            </a:r>
            <a:r>
              <a:rPr lang="en-US" altLang="ru-RU" sz="2200" i="1" dirty="0"/>
              <a:t>… </a:t>
            </a:r>
            <a:r>
              <a:rPr lang="en-US" altLang="ru-RU" sz="2200" dirty="0"/>
              <a:t>, </a:t>
            </a:r>
            <a:r>
              <a:rPr lang="en-US" altLang="ru-RU" sz="2200" i="1" dirty="0"/>
              <a:t>A</a:t>
            </a:r>
            <a:r>
              <a:rPr lang="en-US" altLang="ru-RU" sz="2200" i="1" baseline="-25000" dirty="0"/>
              <a:t>n</a:t>
            </a:r>
            <a:r>
              <a:rPr lang="en-US" altLang="ru-RU" sz="2200" dirty="0"/>
              <a:t>(</a:t>
            </a:r>
            <a:r>
              <a:rPr lang="en-US" altLang="ru-RU" sz="2200" i="1" dirty="0" err="1"/>
              <a:t>x</a:t>
            </a:r>
            <a:r>
              <a:rPr lang="en-US" altLang="ru-RU" sz="2200" i="1" baseline="-25000" dirty="0" err="1"/>
              <a:t>n</a:t>
            </a:r>
            <a:r>
              <a:rPr lang="en-US" altLang="ru-RU" sz="2200" dirty="0"/>
              <a:t>,</a:t>
            </a:r>
            <a:r>
              <a:rPr lang="en-US" altLang="ru-RU" sz="2200" i="1" dirty="0"/>
              <a:t> </a:t>
            </a:r>
            <a:r>
              <a:rPr lang="en-US" altLang="ru-RU" sz="2200" i="1" dirty="0" err="1"/>
              <a:t>y</a:t>
            </a:r>
            <a:r>
              <a:rPr lang="en-US" altLang="ru-RU" sz="2200" i="1" baseline="-25000" dirty="0" err="1"/>
              <a:t>n</a:t>
            </a:r>
            <a:r>
              <a:rPr lang="en-US" altLang="ru-RU" sz="2200" dirty="0"/>
              <a:t>)</a:t>
            </a:r>
            <a:r>
              <a:rPr lang="ru-RU" altLang="ru-RU" sz="2200" dirty="0"/>
              <a:t>, расположенные так, что при обходе сторон многоугольника в порядке следования вершин, этот многоугольник находится слева.</a:t>
            </a:r>
            <a:endParaRPr lang="en-US" altLang="ru-RU" sz="2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328" name="Text Box 40">
                <a:extLst>
                  <a:ext uri="{FF2B5EF4-FFF2-40B4-BE49-F238E27FC236}">
                    <a16:creationId xmlns:a16="http://schemas.microsoft.com/office/drawing/2014/main" id="{15AB58C0-4403-487F-B20C-08C7E9671B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320" y="4966558"/>
                <a:ext cx="9144000" cy="19940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altLang="ru-RU" dirty="0"/>
                  <a:t>	</a:t>
                </a:r>
                <a:r>
                  <a:rPr lang="ru-RU" altLang="ru-RU" dirty="0"/>
                  <a:t>Учитывая, что слагаемые</a:t>
                </a:r>
                <a:r>
                  <a:rPr lang="en-US" altLang="ru-RU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ru-RU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ru-RU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ru-RU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altLang="ru-RU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ru-RU" altLang="ru-RU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ru-RU" dirty="0"/>
                  <a:t> </a:t>
                </a:r>
                <a:r>
                  <a:rPr lang="ru-RU" altLang="ru-RU" dirty="0"/>
                  <a:t>и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ru-RU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ru-RU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ru-RU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altLang="ru-RU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altLang="ru-RU" dirty="0"/>
                  <a:t>сокращаются, получим следующую формулу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sz="20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altLang="ru-RU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ru-R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ru-RU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ru-RU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altLang="ru-R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altLang="ru-RU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ru-RU" sz="20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  <m:r>
                            <a:rPr lang="ru-RU" altLang="ru-RU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altLang="ru-RU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ru-RU" sz="20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ru-RU" altLang="ru-RU" sz="20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ru-RU" altLang="ru-RU" sz="20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ru-RU" altLang="ru-RU" sz="2000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ru-RU" altLang="ru-RU" sz="2000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  <m:r>
                            <a:rPr lang="en-US" altLang="ru-RU" sz="2000" b="0" i="1" smtClean="0">
                              <a:latin typeface="Cambria Math" panose="02040503050406030204" pitchFamily="18" charset="0"/>
                            </a:rPr>
                            <m:t>+…</m:t>
                          </m:r>
                          <m:r>
                            <a:rPr lang="ru-RU" altLang="ru-RU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altLang="ru-RU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ru-RU" sz="20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en-US" altLang="ru-RU" sz="2000" b="0" i="1" smtClean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en-US" altLang="ru-RU" sz="2000" b="0" i="1" smtClean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ru-RU" sz="20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altLang="ru-RU" sz="20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  <m:r>
                            <a:rPr lang="en-US" altLang="ru-RU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altLang="ru-RU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ru-RU" sz="20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ru-RU" sz="20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altLang="ru-RU" sz="20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ru-RU" altLang="ru-RU" sz="20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ru-RU" altLang="ru-RU" sz="20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</m:e>
                      </m:d>
                      <m:r>
                        <a:rPr lang="en-US" altLang="ru-RU" sz="2000" i="1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altLang="ru-RU" sz="2000" dirty="0">
                  <a:cs typeface="Times New Roman" panose="02020603050405020304" pitchFamily="18" charset="0"/>
                </a:endParaRPr>
              </a:p>
              <a:p>
                <a:pPr algn="ctr"/>
                <a:endParaRPr lang="en-US" altLang="ru-RU" sz="2200" dirty="0"/>
              </a:p>
            </p:txBody>
          </p:sp>
        </mc:Choice>
        <mc:Fallback xmlns="">
          <p:sp>
            <p:nvSpPr>
              <p:cNvPr id="12328" name="Text Box 40">
                <a:extLst>
                  <a:ext uri="{FF2B5EF4-FFF2-40B4-BE49-F238E27FC236}">
                    <a16:creationId xmlns:a16="http://schemas.microsoft.com/office/drawing/2014/main" id="{15AB58C0-4403-487F-B20C-08C7E9671B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320" y="4966558"/>
                <a:ext cx="9144000" cy="1994007"/>
              </a:xfrm>
              <a:prstGeom prst="rect">
                <a:avLst/>
              </a:prstGeom>
              <a:blipFill>
                <a:blip r:embed="rId3"/>
                <a:stretch>
                  <a:fillRect l="-1000" r="-10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8C2F193-E291-9EE0-B95A-0A726129EC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4860" y="1946087"/>
            <a:ext cx="2286319" cy="1867161"/>
          </a:xfrm>
          <a:prstGeom prst="rect">
            <a:avLst/>
          </a:prstGeom>
        </p:spPr>
      </p:pic>
      <p:sp>
        <p:nvSpPr>
          <p:cNvPr id="4" name="Text Box 40">
            <a:extLst>
              <a:ext uri="{FF2B5EF4-FFF2-40B4-BE49-F238E27FC236}">
                <a16:creationId xmlns:a16="http://schemas.microsoft.com/office/drawing/2014/main" id="{08C6FD61-F116-A147-4D1A-83C7201CB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6038" y="1833307"/>
            <a:ext cx="6187641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altLang="ru-RU" dirty="0"/>
              <a:t>	</a:t>
            </a:r>
            <a:r>
              <a:rPr lang="ru-RU" altLang="ru-RU" sz="2200" dirty="0"/>
              <a:t>Разобьём этот многоугольник на треугольники проведением диагоналей из вершины </a:t>
            </a:r>
            <a:r>
              <a:rPr lang="en-US" altLang="ru-RU" sz="2200" i="1" dirty="0"/>
              <a:t>A</a:t>
            </a:r>
            <a:r>
              <a:rPr lang="en-US" altLang="ru-RU" sz="2200" baseline="-25000" dirty="0"/>
              <a:t>1</a:t>
            </a:r>
            <a:r>
              <a:rPr lang="en-US" altLang="ru-RU" sz="2200" dirty="0"/>
              <a:t>. </a:t>
            </a:r>
            <a:r>
              <a:rPr lang="ru-RU" altLang="ru-RU" sz="2200" dirty="0"/>
              <a:t>Применим к каждому получившемуся треугольнику формулу площади. Получим</a:t>
            </a:r>
            <a:endParaRPr lang="en-US" altLang="ru-RU" sz="2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40">
                <a:extLst>
                  <a:ext uri="{FF2B5EF4-FFF2-40B4-BE49-F238E27FC236}">
                    <a16:creationId xmlns:a16="http://schemas.microsoft.com/office/drawing/2014/main" id="{518DB792-3E5F-A89A-1200-849BDBCC1B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20320" y="3761602"/>
                <a:ext cx="9144000" cy="12246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altLang="ru-RU" dirty="0"/>
                  <a:t>	</a:t>
                </a:r>
                <a14:m>
                  <m:oMath xmlns:m="http://schemas.openxmlformats.org/officeDocument/2006/math">
                    <m:r>
                      <a:rPr lang="en-US" altLang="ru-RU" sz="22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altLang="ru-RU" sz="2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ru-RU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22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ru-RU" sz="22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altLang="ru-RU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altLang="ru-RU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ru-RU" sz="220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  <m:r>
                          <a:rPr lang="ru-RU" altLang="ru-RU" sz="2200" i="1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altLang="ru-RU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ru-RU" sz="220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ru-RU" altLang="ru-RU" sz="2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ru-RU" altLang="ru-RU" sz="2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ru-RU" altLang="ru-RU" sz="22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ru-RU" altLang="ru-RU" sz="22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  <m:r>
                          <a:rPr lang="en-US" altLang="ru-RU" sz="2200" i="1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altLang="ru-RU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ru-RU" sz="220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ru-RU" sz="22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ru-RU" sz="22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ru-RU" altLang="ru-RU" sz="22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ru-RU" altLang="ru-RU" sz="22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  <m:r>
                          <a:rPr lang="en-US" altLang="ru-RU" sz="2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altLang="ru-RU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ru-RU" sz="220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ru-RU" sz="22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ru-RU" sz="22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  <m:r>
                          <a:rPr lang="ru-RU" altLang="ru-RU" sz="2200" i="1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altLang="ru-RU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ru-RU" sz="220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ru-RU" sz="22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ru-RU" sz="22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ru-RU" sz="22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ru-RU" sz="22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  <m:r>
                          <a:rPr lang="en-US" altLang="ru-RU" sz="2200" i="1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altLang="ru-RU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ru-RU" sz="220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ru-RU" sz="22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ru-RU" sz="22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ru-RU" altLang="ru-RU" sz="22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ru-RU" altLang="ru-RU" sz="22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  <m:r>
                          <a:rPr lang="en-US" altLang="ru-RU" sz="2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ru-RU" sz="2200" i="1">
                            <a:latin typeface="Cambria Math" panose="02040503050406030204" pitchFamily="18" charset="0"/>
                          </a:rPr>
                          <m:t>…</m:t>
                        </m:r>
                        <m:r>
                          <a:rPr lang="ru-RU" altLang="ru-RU" sz="2200" i="1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altLang="ru-RU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ru-RU" sz="220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ru-RU" sz="22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altLang="ru-RU" sz="2200" b="0" i="1" smtClean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ru-RU" sz="22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altLang="ru-RU" sz="2200" b="0" i="1" smtClean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  <m:r>
                          <a:rPr lang="en-US" altLang="ru-RU" sz="2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altLang="ru-RU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ru-RU" sz="220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  <m:r>
                          <a:rPr lang="en-US" altLang="ru-RU" sz="2200" i="1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altLang="ru-RU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ru-RU" sz="220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ru-RU" altLang="ru-RU" sz="22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ru-RU" sz="22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ru-RU" altLang="ru-RU" sz="22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</m:e>
                    </m:d>
                    <m:r>
                      <a:rPr lang="en-US" altLang="ru-RU" sz="22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altLang="ru-RU" sz="2200" dirty="0"/>
              </a:p>
            </p:txBody>
          </p:sp>
        </mc:Choice>
        <mc:Fallback xmlns="">
          <p:sp>
            <p:nvSpPr>
              <p:cNvPr id="6" name="Text Box 40">
                <a:extLst>
                  <a:ext uri="{FF2B5EF4-FFF2-40B4-BE49-F238E27FC236}">
                    <a16:creationId xmlns:a16="http://schemas.microsoft.com/office/drawing/2014/main" id="{518DB792-3E5F-A89A-1200-849BDBCC1B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20320" y="3761602"/>
                <a:ext cx="9144000" cy="122469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3126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28" grpId="0"/>
      <p:bldP spid="4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>
            <a:extLst>
              <a:ext uri="{FF2B5EF4-FFF2-40B4-BE49-F238E27FC236}">
                <a16:creationId xmlns:a16="http://schemas.microsoft.com/office/drawing/2014/main" id="{E9CECE7B-FA89-43C0-A27D-03693463C1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</a:t>
            </a:r>
          </a:p>
        </p:txBody>
      </p:sp>
      <p:sp>
        <p:nvSpPr>
          <p:cNvPr id="444419" name="Text Box 3">
            <a:extLst>
              <a:ext uri="{FF2B5EF4-FFF2-40B4-BE49-F238E27FC236}">
                <a16:creationId xmlns:a16="http://schemas.microsoft.com/office/drawing/2014/main" id="{132F5F4D-BEFA-4DED-BB62-720D4A4EF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Найдите площадь многоугольника, изображённого на рисунке.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444420" name="Text Box 4">
            <a:extLst>
              <a:ext uri="{FF2B5EF4-FFF2-40B4-BE49-F238E27FC236}">
                <a16:creationId xmlns:a16="http://schemas.microsoft.com/office/drawing/2014/main" id="{653DD3F7-297C-484D-9AC3-B7D0CF0F3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500823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0000"/>
                </a:solidFill>
              </a:rPr>
              <a:t>	Ответ. </a:t>
            </a:r>
            <a:r>
              <a:rPr lang="ru-RU" altLang="ru-RU" sz="2800" dirty="0"/>
              <a:t>19,5.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6343498-2AF5-9ECA-36D0-BFCEE8A920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5233" y="1561839"/>
            <a:ext cx="4353533" cy="3734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709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4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6E54F4D-58F1-441B-8FB6-6F9DADB120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0"/>
            <a:ext cx="8640960" cy="515938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Площадь невыпуклого многоугольника</a:t>
            </a:r>
          </a:p>
        </p:txBody>
      </p:sp>
      <p:sp>
        <p:nvSpPr>
          <p:cNvPr id="12304" name="Rectangle 16">
            <a:extLst>
              <a:ext uri="{FF2B5EF4-FFF2-40B4-BE49-F238E27FC236}">
                <a16:creationId xmlns:a16="http://schemas.microsoft.com/office/drawing/2014/main" id="{2D0EE1BF-6619-4C55-938F-6A7DFFF16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16" name="Rectangle 28">
            <a:extLst>
              <a:ext uri="{FF2B5EF4-FFF2-40B4-BE49-F238E27FC236}">
                <a16:creationId xmlns:a16="http://schemas.microsoft.com/office/drawing/2014/main" id="{EF4673D9-0016-42DB-A951-0DF6EFBF5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18" name="Rectangle 30">
            <a:extLst>
              <a:ext uri="{FF2B5EF4-FFF2-40B4-BE49-F238E27FC236}">
                <a16:creationId xmlns:a16="http://schemas.microsoft.com/office/drawing/2014/main" id="{728A2DB6-8E74-449A-8294-0BB4E0E1DE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322" name="Text Box 34">
                <a:extLst>
                  <a:ext uri="{FF2B5EF4-FFF2-40B4-BE49-F238E27FC236}">
                    <a16:creationId xmlns:a16="http://schemas.microsoft.com/office/drawing/2014/main" id="{97D7D22E-40A8-4D47-9CFA-D3839D9725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69605"/>
                <a:ext cx="9144000" cy="19611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altLang="ru-RU" dirty="0"/>
                  <a:t>	</a:t>
                </a:r>
                <a:r>
                  <a:rPr lang="ru-RU" altLang="ru-RU" sz="2000" dirty="0"/>
                  <a:t>Так как невыпуклый многоугольник проведением диагоналей также можно разбить на треугольники, то указанная выше формула площади выпуклого многоугольника с вершинами </a:t>
                </a:r>
                <a:r>
                  <a:rPr lang="en-US" altLang="ru-RU" sz="2000" i="1" dirty="0"/>
                  <a:t>A</a:t>
                </a:r>
                <a:r>
                  <a:rPr lang="en-US" altLang="ru-RU" sz="2000" baseline="-25000" dirty="0"/>
                  <a:t>1</a:t>
                </a:r>
                <a:r>
                  <a:rPr lang="en-US" altLang="ru-RU" sz="2000" dirty="0"/>
                  <a:t>(</a:t>
                </a:r>
                <a:r>
                  <a:rPr lang="en-US" altLang="ru-RU" sz="2000" i="1" dirty="0"/>
                  <a:t>x</a:t>
                </a:r>
                <a:r>
                  <a:rPr lang="en-US" altLang="ru-RU" sz="2000" baseline="-25000" dirty="0"/>
                  <a:t>1</a:t>
                </a:r>
                <a:r>
                  <a:rPr lang="en-US" altLang="ru-RU" sz="2000" dirty="0"/>
                  <a:t>,</a:t>
                </a:r>
                <a:r>
                  <a:rPr lang="en-US" altLang="ru-RU" sz="2000" i="1" dirty="0"/>
                  <a:t> y</a:t>
                </a:r>
                <a:r>
                  <a:rPr lang="en-US" altLang="ru-RU" sz="2000" baseline="-25000" dirty="0"/>
                  <a:t>1</a:t>
                </a:r>
                <a:r>
                  <a:rPr lang="en-US" altLang="ru-RU" sz="2000" dirty="0"/>
                  <a:t>), </a:t>
                </a:r>
                <a:r>
                  <a:rPr lang="en-US" altLang="ru-RU" sz="2000" i="1" dirty="0"/>
                  <a:t>… </a:t>
                </a:r>
                <a:r>
                  <a:rPr lang="en-US" altLang="ru-RU" sz="2000" dirty="0"/>
                  <a:t>, </a:t>
                </a:r>
                <a:r>
                  <a:rPr lang="en-US" altLang="ru-RU" sz="2000" i="1" dirty="0"/>
                  <a:t>A</a:t>
                </a:r>
                <a:r>
                  <a:rPr lang="en-US" altLang="ru-RU" sz="2000" i="1" baseline="-25000" dirty="0"/>
                  <a:t>n</a:t>
                </a:r>
                <a:r>
                  <a:rPr lang="en-US" altLang="ru-RU" sz="2000" dirty="0"/>
                  <a:t>(</a:t>
                </a:r>
                <a:r>
                  <a:rPr lang="en-US" altLang="ru-RU" sz="2000" i="1" dirty="0" err="1"/>
                  <a:t>x</a:t>
                </a:r>
                <a:r>
                  <a:rPr lang="en-US" altLang="ru-RU" sz="2000" i="1" baseline="-25000" dirty="0" err="1"/>
                  <a:t>n</a:t>
                </a:r>
                <a:r>
                  <a:rPr lang="en-US" altLang="ru-RU" sz="2000" dirty="0"/>
                  <a:t>,</a:t>
                </a:r>
                <a:r>
                  <a:rPr lang="en-US" altLang="ru-RU" sz="2000" i="1" dirty="0"/>
                  <a:t> </a:t>
                </a:r>
                <a:r>
                  <a:rPr lang="en-US" altLang="ru-RU" sz="2000" i="1" dirty="0" err="1"/>
                  <a:t>y</a:t>
                </a:r>
                <a:r>
                  <a:rPr lang="en-US" altLang="ru-RU" sz="2000" i="1" baseline="-25000" dirty="0" err="1"/>
                  <a:t>n</a:t>
                </a:r>
                <a:r>
                  <a:rPr lang="en-US" altLang="ru-RU" sz="2000" dirty="0"/>
                  <a:t>)</a:t>
                </a:r>
                <a:r>
                  <a:rPr lang="ru-RU" altLang="ru-RU" sz="2000" dirty="0"/>
                  <a:t> справедлива и для невыпуклых многоугольников.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sz="200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altLang="ru-RU" sz="20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ru-R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ru-RU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ru-RU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altLang="ru-R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altLang="ru-RU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ru-RU" sz="20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  <m:r>
                            <a:rPr lang="ru-RU" altLang="ru-RU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altLang="ru-RU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ru-RU" sz="20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ru-RU" altLang="ru-RU" sz="20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ru-RU" altLang="ru-RU" sz="20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ru-RU" altLang="ru-RU" sz="2000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ru-RU" altLang="ru-RU" sz="2000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  <m:r>
                            <a:rPr lang="en-US" altLang="ru-RU" sz="2000" b="0" i="1" smtClean="0">
                              <a:latin typeface="Cambria Math" panose="02040503050406030204" pitchFamily="18" charset="0"/>
                            </a:rPr>
                            <m:t>+…</m:t>
                          </m:r>
                          <m:r>
                            <a:rPr lang="ru-RU" altLang="ru-RU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altLang="ru-RU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ru-RU" sz="20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en-US" altLang="ru-RU" sz="2000" b="0" i="1" smtClean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en-US" altLang="ru-RU" sz="2000" b="0" i="1" smtClean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ru-RU" sz="20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altLang="ru-RU" sz="20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  <m:r>
                            <a:rPr lang="en-US" altLang="ru-RU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altLang="ru-RU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ru-RU" sz="20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ru-RU" sz="20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altLang="ru-RU" sz="20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ru-RU" altLang="ru-RU" sz="20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ru-RU" altLang="ru-RU" sz="20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</m:e>
                      </m:d>
                      <m:r>
                        <a:rPr lang="en-US" altLang="ru-RU" sz="2000" i="1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altLang="ru-RU" sz="2000" dirty="0"/>
              </a:p>
            </p:txBody>
          </p:sp>
        </mc:Choice>
        <mc:Fallback xmlns="">
          <p:sp>
            <p:nvSpPr>
              <p:cNvPr id="12322" name="Text Box 34">
                <a:extLst>
                  <a:ext uri="{FF2B5EF4-FFF2-40B4-BE49-F238E27FC236}">
                    <a16:creationId xmlns:a16="http://schemas.microsoft.com/office/drawing/2014/main" id="{97D7D22E-40A8-4D47-9CFA-D3839D9725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69605"/>
                <a:ext cx="9144000" cy="1961178"/>
              </a:xfrm>
              <a:prstGeom prst="rect">
                <a:avLst/>
              </a:prstGeom>
              <a:blipFill>
                <a:blip r:embed="rId3"/>
                <a:stretch>
                  <a:fillRect l="-667" r="-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34">
            <a:extLst>
              <a:ext uri="{FF2B5EF4-FFF2-40B4-BE49-F238E27FC236}">
                <a16:creationId xmlns:a16="http://schemas.microsoft.com/office/drawing/2014/main" id="{60CFEDAF-D332-1834-EE2A-BC84C330E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40041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altLang="ru-RU" dirty="0"/>
              <a:t>	</a:t>
            </a:r>
            <a:r>
              <a:rPr lang="ru-RU" altLang="ru-RU" sz="2000" dirty="0"/>
              <a:t>Найдите площадь многоугольника, изображённого на рисунке.</a:t>
            </a:r>
            <a:endParaRPr lang="en-US" altLang="ru-RU" sz="20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1692C3E-21D8-436C-086D-3F75D2F057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1840" y="2938289"/>
            <a:ext cx="3312368" cy="3241704"/>
          </a:xfrm>
          <a:prstGeom prst="rect">
            <a:avLst/>
          </a:prstGeom>
        </p:spPr>
      </p:pic>
      <p:sp>
        <p:nvSpPr>
          <p:cNvPr id="4" name="Text Box 4">
            <a:extLst>
              <a:ext uri="{FF2B5EF4-FFF2-40B4-BE49-F238E27FC236}">
                <a16:creationId xmlns:a16="http://schemas.microsoft.com/office/drawing/2014/main" id="{945B1741-ECBD-DC6A-A87E-64680FE9D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500823"/>
            <a:ext cx="29158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0000"/>
                </a:solidFill>
              </a:rPr>
              <a:t>	Ответ. </a:t>
            </a:r>
            <a:r>
              <a:rPr lang="ru-RU" altLang="ru-RU" sz="2800" dirty="0"/>
              <a:t>11,5.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054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>
            <a:extLst>
              <a:ext uri="{FF2B5EF4-FFF2-40B4-BE49-F238E27FC236}">
                <a16:creationId xmlns:a16="http://schemas.microsoft.com/office/drawing/2014/main" id="{24AAD37C-D48A-4A48-AD44-F04FC73453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Угол между прямыми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2614" name="Text Box 6">
                <a:extLst>
                  <a:ext uri="{FF2B5EF4-FFF2-40B4-BE49-F238E27FC236}">
                    <a16:creationId xmlns:a16="http://schemas.microsoft.com/office/drawing/2014/main" id="{8AB66265-003A-475C-BB35-E54207A986C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57200"/>
                <a:ext cx="9144000" cy="26776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en-US" altLang="ru-RU" dirty="0"/>
                  <a:t>	</a:t>
                </a:r>
                <a:r>
                  <a:rPr lang="ru-RU" altLang="ru-RU" dirty="0"/>
                  <a:t>Рассмотрим две пересекающиеся прямые, векторы нормалей которых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altLang="ru-RU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altLang="ru-RU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(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,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),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altLang="ru-RU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altLang="ru-RU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(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2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,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2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). Так как угол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altLang="ru-RU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φ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 между прямыми не превосходит 90</a:t>
                </a:r>
                <a:r>
                  <a:rPr lang="ru-RU" altLang="ru-RU" baseline="30000" dirty="0">
                    <a:cs typeface="Times New Roman" panose="02020603050405020304" pitchFamily="18" charset="0"/>
                  </a:rPr>
                  <a:t>о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, то он равен углу между векторами нормалей, в случае если угол между векторами нормалей не превосходит 90</a:t>
                </a:r>
                <a:r>
                  <a:rPr lang="ru-RU" altLang="ru-RU" baseline="30000" dirty="0">
                    <a:cs typeface="Times New Roman" panose="02020603050405020304" pitchFamily="18" charset="0"/>
                  </a:rPr>
                  <a:t>о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</a:t>
                </a:r>
                <a:r>
                  <a:rPr lang="ru-RU" altLang="ru-RU" dirty="0"/>
                  <a:t>Е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сли угол между векторами нормалей тупой, то угол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altLang="ru-RU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φ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 между данными прямыми равен 180</a:t>
                </a:r>
                <a:r>
                  <a:rPr lang="ru-RU" altLang="ru-RU" baseline="30000" dirty="0">
                    <a:cs typeface="Times New Roman" panose="02020603050405020304" pitchFamily="18" charset="0"/>
                  </a:rPr>
                  <a:t>о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минус угол между векторами нормалей.	</a:t>
                </a:r>
                <a:endParaRPr lang="ru-RU" altLang="ru-RU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2614" name="Text Box 6">
                <a:extLst>
                  <a:ext uri="{FF2B5EF4-FFF2-40B4-BE49-F238E27FC236}">
                    <a16:creationId xmlns:a16="http://schemas.microsoft.com/office/drawing/2014/main" id="{8AB66265-003A-475C-BB35-E54207A986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57200"/>
                <a:ext cx="9144000" cy="2677656"/>
              </a:xfrm>
              <a:prstGeom prst="rect">
                <a:avLst/>
              </a:prstGeom>
              <a:blipFill>
                <a:blip r:embed="rId3"/>
                <a:stretch>
                  <a:fillRect l="-1000" t="-1822" r="-1000" b="-432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D6DEB44-9B0C-4BBF-B67E-7D778A79D7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592" y="3024934"/>
            <a:ext cx="2448272" cy="230675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6">
                <a:extLst>
                  <a:ext uri="{FF2B5EF4-FFF2-40B4-BE49-F238E27FC236}">
                    <a16:creationId xmlns:a16="http://schemas.microsoft.com/office/drawing/2014/main" id="{F475A6B3-5A3D-4EBA-8A22-C5B54CD83E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07903" y="3140968"/>
                <a:ext cx="5416431" cy="19911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en-US" altLang="ru-RU" dirty="0"/>
                  <a:t>	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Косинус угла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altLang="ru-RU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φ</m:t>
                    </m:r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можно вычислить через формулу скалярного произведения</a:t>
                </a:r>
                <a:endParaRPr lang="en-US" altLang="ru-RU" dirty="0">
                  <a:cs typeface="Times New Roman" panose="020206030504050203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ru-RU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φ</m:t>
                          </m:r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= </m:t>
                          </m:r>
                          <m:f>
                            <m:fPr>
                              <m:ctrlP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|</m:t>
                              </m:r>
                              <m:acc>
                                <m:accPr>
                                  <m:chr m:val="⃗"/>
                                  <m:ctrlP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ru-RU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ru-RU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ru-RU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u-RU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ru-RU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|</m:t>
                              </m:r>
                            </m:num>
                            <m:den>
                              <m: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|</m:t>
                              </m:r>
                              <m:acc>
                                <m:accPr>
                                  <m:chr m:val="⃗"/>
                                  <m:ctrlP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ru-RU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u-RU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ru-RU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|∙|</m:t>
                              </m:r>
                              <m:acc>
                                <m:accPr>
                                  <m:chr m:val="⃗"/>
                                  <m:ctrlP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ru-RU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u-RU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ru-RU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|</m:t>
                              </m:r>
                            </m:den>
                          </m:f>
                        </m:e>
                      </m:func>
                      <m:r>
                        <a:rPr lang="en-US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altLang="ru-RU" sz="2800" dirty="0"/>
              </a:p>
            </p:txBody>
          </p:sp>
        </mc:Choice>
        <mc:Fallback xmlns="">
          <p:sp>
            <p:nvSpPr>
              <p:cNvPr id="7" name="Text Box 6">
                <a:extLst>
                  <a:ext uri="{FF2B5EF4-FFF2-40B4-BE49-F238E27FC236}">
                    <a16:creationId xmlns:a16="http://schemas.microsoft.com/office/drawing/2014/main" id="{F475A6B3-5A3D-4EBA-8A22-C5B54CD83E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07903" y="3140968"/>
                <a:ext cx="5416431" cy="1991123"/>
              </a:xfrm>
              <a:prstGeom prst="rect">
                <a:avLst/>
              </a:prstGeom>
              <a:blipFill>
                <a:blip r:embed="rId5"/>
                <a:stretch>
                  <a:fillRect l="-1687" t="-2446" r="-168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6">
                <a:extLst>
                  <a:ext uri="{FF2B5EF4-FFF2-40B4-BE49-F238E27FC236}">
                    <a16:creationId xmlns:a16="http://schemas.microsoft.com/office/drawing/2014/main" id="{235D96FD-A08C-4805-884A-D6E0ADE028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" y="5211713"/>
                <a:ext cx="9124334" cy="16217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R="111760" indent="450215" algn="just">
                  <a:spcBef>
                    <a:spcPts val="0"/>
                  </a:spcBef>
                </a:pPr>
                <a:r>
                  <a:rPr lang="en-US" altLang="ru-RU" dirty="0"/>
                  <a:t>	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</a:t>
                </a:r>
                <a:r>
                  <a:rPr lang="ru-RU" dirty="0">
                    <a:ea typeface="Times New Roman" panose="02020603050405020304" pitchFamily="18" charset="0"/>
                  </a:rPr>
                  <a:t>В частности, прямые будут перпендикулярны, если скалярное произведение векторов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>
                    <a:ea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>
                    <a:ea typeface="Times New Roman" panose="02020603050405020304" pitchFamily="18" charset="0"/>
                  </a:rPr>
                  <a:t>  равно нулю, т. е. выполняются равенства</a:t>
                </a:r>
              </a:p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>
                    <a:solidFill>
                      <a:srgbClr val="FF0000"/>
                    </a:solidFill>
                    <a:ea typeface="Times New Roman" panose="02020603050405020304" pitchFamily="18" charset="0"/>
                  </a:rPr>
                  <a:t>  = </a:t>
                </a:r>
                <a:r>
                  <a:rPr lang="en-US" i="1" dirty="0">
                    <a:solidFill>
                      <a:srgbClr val="FF0000"/>
                    </a:solidFill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solidFill>
                      <a:srgbClr val="FF0000"/>
                    </a:solidFill>
                    <a:ea typeface="Times New Roman" panose="02020603050405020304" pitchFamily="18" charset="0"/>
                  </a:rPr>
                  <a:t>1</a:t>
                </a:r>
                <a:r>
                  <a:rPr lang="en-US" i="1" dirty="0">
                    <a:solidFill>
                      <a:srgbClr val="FF0000"/>
                    </a:solidFill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solidFill>
                      <a:srgbClr val="FF0000"/>
                    </a:solidFill>
                    <a:ea typeface="Times New Roman" panose="02020603050405020304" pitchFamily="18" charset="0"/>
                  </a:rPr>
                  <a:t>2</a:t>
                </a:r>
                <a:r>
                  <a:rPr lang="ru-RU" i="1" dirty="0">
                    <a:solidFill>
                      <a:srgbClr val="FF0000"/>
                    </a:solidFill>
                    <a:ea typeface="Times New Roman" panose="02020603050405020304" pitchFamily="18" charset="0"/>
                  </a:rPr>
                  <a:t> + </a:t>
                </a:r>
                <a:r>
                  <a:rPr lang="en-US" i="1" dirty="0">
                    <a:solidFill>
                      <a:srgbClr val="FF0000"/>
                    </a:solidFill>
                    <a:ea typeface="Times New Roman" panose="02020603050405020304" pitchFamily="18" charset="0"/>
                  </a:rPr>
                  <a:t>b</a:t>
                </a:r>
                <a:r>
                  <a:rPr lang="ru-RU" baseline="-25000" dirty="0">
                    <a:solidFill>
                      <a:srgbClr val="FF0000"/>
                    </a:solidFill>
                    <a:ea typeface="Times New Roman" panose="02020603050405020304" pitchFamily="18" charset="0"/>
                  </a:rPr>
                  <a:t>1</a:t>
                </a:r>
                <a:r>
                  <a:rPr lang="en-US" i="1" dirty="0">
                    <a:solidFill>
                      <a:srgbClr val="FF0000"/>
                    </a:solidFill>
                    <a:ea typeface="Times New Roman" panose="02020603050405020304" pitchFamily="18" charset="0"/>
                  </a:rPr>
                  <a:t>b</a:t>
                </a:r>
                <a:r>
                  <a:rPr lang="ru-RU" baseline="-25000" dirty="0">
                    <a:solidFill>
                      <a:srgbClr val="FF0000"/>
                    </a:solidFill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solidFill>
                      <a:srgbClr val="FF0000"/>
                    </a:solidFill>
                    <a:ea typeface="Times New Roman" panose="02020603050405020304" pitchFamily="18" charset="0"/>
                  </a:rPr>
                  <a:t> = 0.</a:t>
                </a:r>
                <a:endParaRPr lang="ru-RU" altLang="ru-RU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 Box 6">
                <a:extLst>
                  <a:ext uri="{FF2B5EF4-FFF2-40B4-BE49-F238E27FC236}">
                    <a16:creationId xmlns:a16="http://schemas.microsoft.com/office/drawing/2014/main" id="{235D96FD-A08C-4805-884A-D6E0ADE028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" y="5211713"/>
                <a:ext cx="9124334" cy="1621791"/>
              </a:xfrm>
              <a:prstGeom prst="rect">
                <a:avLst/>
              </a:prstGeom>
              <a:blipFill>
                <a:blip r:embed="rId6"/>
                <a:stretch>
                  <a:fillRect l="-1002" t="-3008" b="-45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49665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6E54F4D-58F1-441B-8FB6-6F9DADB120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15938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Площадь многоугольной фигуры</a:t>
            </a:r>
          </a:p>
        </p:txBody>
      </p:sp>
      <p:sp>
        <p:nvSpPr>
          <p:cNvPr id="12304" name="Rectangle 16">
            <a:extLst>
              <a:ext uri="{FF2B5EF4-FFF2-40B4-BE49-F238E27FC236}">
                <a16:creationId xmlns:a16="http://schemas.microsoft.com/office/drawing/2014/main" id="{2D0EE1BF-6619-4C55-938F-6A7DFFF16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16" name="Rectangle 28">
            <a:extLst>
              <a:ext uri="{FF2B5EF4-FFF2-40B4-BE49-F238E27FC236}">
                <a16:creationId xmlns:a16="http://schemas.microsoft.com/office/drawing/2014/main" id="{EF4673D9-0016-42DB-A951-0DF6EFBF5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18" name="Rectangle 30">
            <a:extLst>
              <a:ext uri="{FF2B5EF4-FFF2-40B4-BE49-F238E27FC236}">
                <a16:creationId xmlns:a16="http://schemas.microsoft.com/office/drawing/2014/main" id="{728A2DB6-8E74-449A-8294-0BB4E0E1DE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22" name="Text Box 34">
            <a:extLst>
              <a:ext uri="{FF2B5EF4-FFF2-40B4-BE49-F238E27FC236}">
                <a16:creationId xmlns:a16="http://schemas.microsoft.com/office/drawing/2014/main" id="{97D7D22E-40A8-4D47-9CFA-D3839D9725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9605"/>
            <a:ext cx="9144000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altLang="ru-RU" dirty="0"/>
              <a:t>	</a:t>
            </a:r>
            <a:r>
              <a:rPr lang="ru-RU" altLang="ru-RU" sz="2000" dirty="0"/>
              <a:t>Многоугольной фигурой будем называть фигуру, составленную из конечного числа треугольников так, что любые два треугольника или не имеют общих точек, или имеют общую вершину, или имеют общую сторону. </a:t>
            </a:r>
          </a:p>
          <a:p>
            <a:pPr algn="just"/>
            <a:r>
              <a:rPr lang="ru-RU" altLang="ru-RU" sz="2000" dirty="0"/>
              <a:t>	Ясно, что выпуклый многоугольник является многоугольной фигурой. На рисунке приведены примеры многоугольных фигур, не являющиеся многоугольниками.</a:t>
            </a:r>
            <a:endParaRPr lang="en-US" altLang="ru-RU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34">
                <a:extLst>
                  <a:ext uri="{FF2B5EF4-FFF2-40B4-BE49-F238E27FC236}">
                    <a16:creationId xmlns:a16="http://schemas.microsoft.com/office/drawing/2014/main" id="{60CFEDAF-D332-1834-EE2A-BC84C330EB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3991393"/>
                <a:ext cx="9144000" cy="28069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altLang="ru-RU" dirty="0"/>
                  <a:t>	</a:t>
                </a:r>
                <a:r>
                  <a:rPr lang="ru-RU" altLang="ru-RU" sz="2000" dirty="0"/>
                  <a:t> Зафиксируем направления обхода сторон треугольников против часовой стрелки. Обозначим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ru-RU" sz="20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ru-RU" sz="2000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ru-RU" sz="2000" dirty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ru-RU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ru-RU" sz="20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ru-RU" sz="2000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ru-RU" sz="2000" i="1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ru-RU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ru-RU" sz="2000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ru-RU" sz="2000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ru-RU" sz="20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u-RU" altLang="ru-RU" sz="2000" dirty="0"/>
                  <a:t>вершины треугольников, составляющих многоугольную фигуру. Тогда площадь </a:t>
                </a:r>
                <a:r>
                  <a:rPr lang="en-US" altLang="ru-RU" sz="2000" i="1" dirty="0"/>
                  <a:t>S </a:t>
                </a:r>
                <a:r>
                  <a:rPr lang="ru-RU" altLang="ru-RU" sz="2000" dirty="0"/>
                  <a:t>многоугольной фигуры будет выражаться формулой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sz="20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altLang="ru-R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ru-R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ru-RU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ru-RU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altLang="ru-RU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altLang="ru-RU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ru-RU" sz="20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altLang="ru-RU" sz="20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/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altLang="ru-RU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ru-RU" sz="20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ru-RU" sz="2000" i="1" dirty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altLang="ru-RU" sz="2000" i="1" dirty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ru-RU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ru-RU" sz="20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ru-RU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altLang="ru-RU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</m:e>
                      </m:nary>
                      <m:r>
                        <a:rPr lang="en-US" altLang="ru-RU" sz="2000" b="0" i="0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altLang="ru-RU" sz="2000" dirty="0"/>
              </a:p>
              <a:p>
                <a:pPr algn="just"/>
                <a:r>
                  <a:rPr lang="ru-RU" altLang="ru-RU" sz="2000" dirty="0"/>
                  <a:t>где сумма берётся по всем сторонам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ru-RU" sz="20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ru-RU" sz="2000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altLang="ru-RU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ru-RU" sz="20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ru-RU" sz="2000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ru-RU" sz="2000" dirty="0"/>
                  <a:t> </a:t>
                </a:r>
                <a:r>
                  <a:rPr lang="ru-RU" altLang="ru-RU" sz="2000" dirty="0"/>
                  <a:t>треугольников, входящих в границу многоугольной фигуры.</a:t>
                </a:r>
                <a:endParaRPr lang="en-US" altLang="ru-RU" sz="2000" dirty="0"/>
              </a:p>
            </p:txBody>
          </p:sp>
        </mc:Choice>
        <mc:Fallback xmlns="">
          <p:sp>
            <p:nvSpPr>
              <p:cNvPr id="7" name="Text Box 34">
                <a:extLst>
                  <a:ext uri="{FF2B5EF4-FFF2-40B4-BE49-F238E27FC236}">
                    <a16:creationId xmlns:a16="http://schemas.microsoft.com/office/drawing/2014/main" id="{60CFEDAF-D332-1834-EE2A-BC84C330EB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991393"/>
                <a:ext cx="9144000" cy="2806987"/>
              </a:xfrm>
              <a:prstGeom prst="rect">
                <a:avLst/>
              </a:prstGeom>
              <a:blipFill>
                <a:blip r:embed="rId3"/>
                <a:stretch>
                  <a:fillRect l="-667" r="-667" b="-30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5F89D5D-14B5-91E7-81B9-3C77AA77A1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80505" y="2361783"/>
            <a:ext cx="3382989" cy="1629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249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>
            <a:extLst>
              <a:ext uri="{FF2B5EF4-FFF2-40B4-BE49-F238E27FC236}">
                <a16:creationId xmlns:a16="http://schemas.microsoft.com/office/drawing/2014/main" id="{E9CECE7B-FA89-43C0-A27D-03693463C1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</a:t>
            </a:r>
          </a:p>
        </p:txBody>
      </p:sp>
      <p:sp>
        <p:nvSpPr>
          <p:cNvPr id="444419" name="Text Box 3">
            <a:extLst>
              <a:ext uri="{FF2B5EF4-FFF2-40B4-BE49-F238E27FC236}">
                <a16:creationId xmlns:a16="http://schemas.microsoft.com/office/drawing/2014/main" id="{132F5F4D-BEFA-4DED-BB62-720D4A4EF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Найдите площадь многоугольной фигуры, изображённой на рисунке.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444420" name="Text Box 4">
            <a:extLst>
              <a:ext uri="{FF2B5EF4-FFF2-40B4-BE49-F238E27FC236}">
                <a16:creationId xmlns:a16="http://schemas.microsoft.com/office/drawing/2014/main" id="{653DD3F7-297C-484D-9AC3-B7D0CF0F3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500823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0000"/>
                </a:solidFill>
              </a:rPr>
              <a:t>	Ответ. </a:t>
            </a:r>
            <a:r>
              <a:rPr lang="ru-RU" altLang="ru-RU" sz="2800" dirty="0"/>
              <a:t>16.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13841DD-61F3-05D0-A6E7-D8068016BD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1932197"/>
            <a:ext cx="3325252" cy="3301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351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4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532CEA16-3D81-4488-88A7-1D0EFB443E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167939" name="Text Box 3">
            <a:extLst>
              <a:ext uri="{FF2B5EF4-FFF2-40B4-BE49-F238E27FC236}">
                <a16:creationId xmlns:a16="http://schemas.microsoft.com/office/drawing/2014/main" id="{940DA9F7-197A-4A5B-9EDA-82D909760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763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Найдите угол между прямыми, заданными уравнениями</a:t>
            </a:r>
            <a:r>
              <a:rPr lang="ru-RU" altLang="ru-RU" sz="2800" dirty="0"/>
              <a:t>:</a:t>
            </a:r>
            <a:r>
              <a:rPr lang="ru-RU" altLang="ru-RU" sz="2800" dirty="0">
                <a:cs typeface="Times New Roman" panose="02020603050405020304" pitchFamily="18" charset="0"/>
              </a:rPr>
              <a:t> а) </a:t>
            </a:r>
            <a:r>
              <a:rPr lang="en-US" altLang="ru-RU" sz="2800" i="1" dirty="0">
                <a:cs typeface="Times New Roman" panose="02020603050405020304" pitchFamily="18" charset="0"/>
              </a:rPr>
              <a:t>x</a:t>
            </a:r>
            <a:r>
              <a:rPr lang="ru-RU" altLang="ru-RU" sz="2800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y</a:t>
            </a:r>
            <a:r>
              <a:rPr lang="ru-RU" altLang="ru-RU" sz="2800" dirty="0">
                <a:cs typeface="Times New Roman" panose="02020603050405020304" pitchFamily="18" charset="0"/>
              </a:rPr>
              <a:t> + 1 = 0, </a:t>
            </a:r>
            <a:r>
              <a:rPr lang="en-US" altLang="ru-RU" sz="2800" i="1" dirty="0">
                <a:cs typeface="Times New Roman" panose="02020603050405020304" pitchFamily="18" charset="0"/>
              </a:rPr>
              <a:t>x</a:t>
            </a:r>
            <a:r>
              <a:rPr lang="ru-RU" altLang="ru-RU" sz="2800" dirty="0">
                <a:cs typeface="Times New Roman" panose="02020603050405020304" pitchFamily="18" charset="0"/>
              </a:rPr>
              <a:t> - </a:t>
            </a:r>
            <a:r>
              <a:rPr lang="en-US" altLang="ru-RU" sz="2800" i="1" dirty="0">
                <a:cs typeface="Times New Roman" panose="02020603050405020304" pitchFamily="18" charset="0"/>
              </a:rPr>
              <a:t>y</a:t>
            </a:r>
            <a:r>
              <a:rPr lang="ru-RU" altLang="ru-RU" sz="2800" dirty="0">
                <a:cs typeface="Times New Roman" panose="02020603050405020304" pitchFamily="18" charset="0"/>
              </a:rPr>
              <a:t> - 1 = 0; б) </a:t>
            </a:r>
            <a:r>
              <a:rPr lang="en-US" altLang="ru-RU" sz="2800" i="1" dirty="0">
                <a:cs typeface="Times New Roman" panose="02020603050405020304" pitchFamily="18" charset="0"/>
              </a:rPr>
              <a:t>x</a:t>
            </a:r>
            <a:r>
              <a:rPr lang="ru-RU" altLang="ru-RU" sz="2800" i="1" dirty="0">
                <a:cs typeface="Times New Roman" panose="02020603050405020304" pitchFamily="18" charset="0"/>
              </a:rPr>
              <a:t> +</a:t>
            </a:r>
            <a:r>
              <a:rPr lang="ru-RU" altLang="ru-RU" sz="2800" dirty="0">
                <a:cs typeface="Times New Roman" panose="02020603050405020304" pitchFamily="18" charset="0"/>
              </a:rPr>
              <a:t> 2</a:t>
            </a:r>
            <a:r>
              <a:rPr lang="en-US" altLang="ru-RU" sz="2800" i="1" dirty="0">
                <a:cs typeface="Times New Roman" panose="02020603050405020304" pitchFamily="18" charset="0"/>
              </a:rPr>
              <a:t>y</a:t>
            </a:r>
            <a:r>
              <a:rPr lang="ru-RU" altLang="ru-RU" sz="2800" dirty="0">
                <a:cs typeface="Times New Roman" panose="02020603050405020304" pitchFamily="18" charset="0"/>
              </a:rPr>
              <a:t> – 1 = 0, 2</a:t>
            </a:r>
            <a:r>
              <a:rPr lang="en-US" altLang="ru-RU" sz="2800" i="1" dirty="0">
                <a:cs typeface="Times New Roman" panose="02020603050405020304" pitchFamily="18" charset="0"/>
              </a:rPr>
              <a:t>x</a:t>
            </a:r>
            <a:r>
              <a:rPr lang="ru-RU" altLang="ru-RU" sz="2800" dirty="0">
                <a:cs typeface="Times New Roman" panose="02020603050405020304" pitchFamily="18" charset="0"/>
              </a:rPr>
              <a:t> – </a:t>
            </a:r>
            <a:r>
              <a:rPr lang="en-US" altLang="ru-RU" sz="2800" i="1" dirty="0">
                <a:cs typeface="Times New Roman" panose="02020603050405020304" pitchFamily="18" charset="0"/>
              </a:rPr>
              <a:t>y</a:t>
            </a:r>
            <a:r>
              <a:rPr lang="ru-RU" altLang="ru-RU" sz="2800" dirty="0">
                <a:cs typeface="Times New Roman" panose="02020603050405020304" pitchFamily="18" charset="0"/>
              </a:rPr>
              <a:t> + 3 = 0.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167954" name="Text Box 18">
            <a:extLst>
              <a:ext uri="{FF2B5EF4-FFF2-40B4-BE49-F238E27FC236}">
                <a16:creationId xmlns:a16="http://schemas.microsoft.com/office/drawing/2014/main" id="{8FC17F9D-CD83-4C01-8BA6-2B1D44934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10000"/>
            <a:ext cx="8839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ru-RU" altLang="ru-RU" sz="2800" dirty="0"/>
              <a:t>а), б) </a:t>
            </a:r>
            <a:r>
              <a:rPr lang="ru-RU" altLang="ru-RU" sz="2800" dirty="0">
                <a:cs typeface="Times New Roman" panose="02020603050405020304" pitchFamily="18" charset="0"/>
              </a:rPr>
              <a:t>90</a:t>
            </a:r>
            <a:r>
              <a:rPr lang="ru-RU" altLang="ru-RU" sz="2800" baseline="30000" dirty="0"/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3043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7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5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>
            <a:extLst>
              <a:ext uri="{FF2B5EF4-FFF2-40B4-BE49-F238E27FC236}">
                <a16:creationId xmlns:a16="http://schemas.microsoft.com/office/drawing/2014/main" id="{92A0DF90-2656-4662-8BBF-51CA56E4E1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440323" name="Text Box 3">
            <a:extLst>
              <a:ext uri="{FF2B5EF4-FFF2-40B4-BE49-F238E27FC236}">
                <a16:creationId xmlns:a16="http://schemas.microsoft.com/office/drawing/2014/main" id="{FEAF038E-F9AB-46AF-9507-67B38CA7A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Найдите косинус угла между прямыми, заданными уравнениями</a:t>
            </a:r>
            <a:r>
              <a:rPr lang="en-US" altLang="ru-RU" sz="3200" dirty="0">
                <a:cs typeface="Times New Roman" panose="02020603050405020304" pitchFamily="18" charset="0"/>
              </a:rPr>
              <a:t>:</a:t>
            </a:r>
            <a:r>
              <a:rPr lang="ru-RU" altLang="ru-RU" sz="3200" dirty="0">
                <a:cs typeface="Times New Roman" panose="02020603050405020304" pitchFamily="18" charset="0"/>
              </a:rPr>
              <a:t> а) 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 + 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+ 1 = 0, 3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 – 4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+ 5 = 0; б) 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i="1" dirty="0">
                <a:cs typeface="Times New Roman" panose="02020603050405020304" pitchFamily="18" charset="0"/>
              </a:rPr>
              <a:t> +</a:t>
            </a:r>
            <a:r>
              <a:rPr lang="ru-RU" altLang="ru-RU" sz="3200" dirty="0">
                <a:cs typeface="Times New Roman" panose="02020603050405020304" pitchFamily="18" charset="0"/>
              </a:rPr>
              <a:t> 2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– 1 = 0, 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 – 3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– 5 = 0.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0324" name="Text Box 4">
                <a:extLst>
                  <a:ext uri="{FF2B5EF4-FFF2-40B4-BE49-F238E27FC236}">
                    <a16:creationId xmlns:a16="http://schemas.microsoft.com/office/drawing/2014/main" id="{097545D4-4955-40BC-BA9B-6D9D2FFAC0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3765148"/>
                <a:ext cx="3555504" cy="9019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3200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sz="3200" dirty="0"/>
                  <a:t> </a:t>
                </a:r>
                <a:r>
                  <a:rPr lang="ru-RU" altLang="ru-RU" sz="3200" dirty="0"/>
                  <a:t>а)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sz="32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altLang="ru-RU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ru-RU" altLang="ru-RU" sz="32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; </a:t>
                </a:r>
              </a:p>
            </p:txBody>
          </p:sp>
        </mc:Choice>
        <mc:Fallback xmlns="">
          <p:sp>
            <p:nvSpPr>
              <p:cNvPr id="440324" name="Text Box 4">
                <a:extLst>
                  <a:ext uri="{FF2B5EF4-FFF2-40B4-BE49-F238E27FC236}">
                    <a16:creationId xmlns:a16="http://schemas.microsoft.com/office/drawing/2014/main" id="{097545D4-4955-40BC-BA9B-6D9D2FFAC0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3765148"/>
                <a:ext cx="3555504" cy="901914"/>
              </a:xfrm>
              <a:prstGeom prst="rect">
                <a:avLst/>
              </a:prstGeom>
              <a:blipFill>
                <a:blip r:embed="rId3"/>
                <a:stretch>
                  <a:fillRect b="-608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4">
                <a:extLst>
                  <a:ext uri="{FF2B5EF4-FFF2-40B4-BE49-F238E27FC236}">
                    <a16:creationId xmlns:a16="http://schemas.microsoft.com/office/drawing/2014/main" id="{C6AA9663-A56E-4E77-B92B-4B1D243CF44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47864" y="3776827"/>
                <a:ext cx="2331368" cy="9019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б)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sz="32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altLang="ru-RU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ru-RU" altLang="ru-RU" sz="32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5" name="Text Box 4">
                <a:extLst>
                  <a:ext uri="{FF2B5EF4-FFF2-40B4-BE49-F238E27FC236}">
                    <a16:creationId xmlns:a16="http://schemas.microsoft.com/office/drawing/2014/main" id="{C6AA9663-A56E-4E77-B92B-4B1D243CF4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47864" y="3776827"/>
                <a:ext cx="2331368" cy="901914"/>
              </a:xfrm>
              <a:prstGeom prst="rect">
                <a:avLst/>
              </a:prstGeom>
              <a:blipFill>
                <a:blip r:embed="rId4"/>
                <a:stretch>
                  <a:fillRect l="-6527" b="-608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2780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24" grpId="0" autoUpdateAnimBg="0"/>
      <p:bldP spid="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>
            <a:extLst>
              <a:ext uri="{FF2B5EF4-FFF2-40B4-BE49-F238E27FC236}">
                <a16:creationId xmlns:a16="http://schemas.microsoft.com/office/drawing/2014/main" id="{F20D97C8-5BE8-73C0-6434-EE02466CA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51250"/>
            <a:ext cx="91085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Расстояние от точки до прямой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Box 4">
                <a:extLst>
                  <a:ext uri="{FF2B5EF4-FFF2-40B4-BE49-F238E27FC236}">
                    <a16:creationId xmlns:a16="http://schemas.microsoft.com/office/drawing/2014/main" id="{1E00E820-8EDC-9842-C619-D6A6882CC3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192" y="4897238"/>
                <a:ext cx="9108504" cy="15190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ru-RU" sz="2200" dirty="0"/>
                  <a:t>Учитывая, что -</a:t>
                </a:r>
                <a:r>
                  <a:rPr lang="en-US" sz="2200" i="1" dirty="0"/>
                  <a:t>ax</a:t>
                </a:r>
                <a:r>
                  <a:rPr lang="ru-RU" sz="2200" baseline="-25000" dirty="0"/>
                  <a:t>0</a:t>
                </a:r>
                <a:r>
                  <a:rPr lang="ru-RU" sz="2200" i="1" dirty="0"/>
                  <a:t> – </a:t>
                </a:r>
                <a:r>
                  <a:rPr lang="en-US" sz="2200" i="1" dirty="0"/>
                  <a:t>by</a:t>
                </a:r>
                <a:r>
                  <a:rPr lang="ru-RU" sz="2200" baseline="-25000" dirty="0"/>
                  <a:t>0</a:t>
                </a:r>
                <a:r>
                  <a:rPr lang="ru-RU" sz="2200" i="1" dirty="0"/>
                  <a:t> = </a:t>
                </a:r>
                <a:r>
                  <a:rPr lang="en-US" sz="2200" i="1" dirty="0"/>
                  <a:t>c</a:t>
                </a:r>
                <a:r>
                  <a:rPr lang="ru-RU" sz="2200" dirty="0"/>
                  <a:t>,</a:t>
                </a:r>
                <a:r>
                  <a:rPr lang="ru-RU" sz="2200" i="1" dirty="0"/>
                  <a:t> </a:t>
                </a:r>
                <a:r>
                  <a:rPr lang="ru-RU" sz="2200" dirty="0"/>
                  <a:t>и то, что искомое расстояние </a:t>
                </a:r>
                <a:r>
                  <a:rPr lang="en-US" sz="2200" i="1" dirty="0"/>
                  <a:t>h </a:t>
                </a:r>
                <a:r>
                  <a:rPr lang="ru-RU" sz="2200" dirty="0"/>
                  <a:t>равно </a:t>
                </a:r>
                <a14:m>
                  <m:oMath xmlns:m="http://schemas.openxmlformats.org/officeDocument/2006/math">
                    <m:r>
                      <a:rPr lang="ru-RU" sz="2200" i="1">
                        <a:latin typeface="Cambria Math" panose="02040503050406030204" pitchFamily="18" charset="0"/>
                      </a:rPr>
                      <m:t>|</m:t>
                    </m:r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sSub>
                          <m:sSubPr>
                            <m:ctrlPr>
                              <a:rPr lang="ru-RU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200" i="1">
                        <a:latin typeface="Cambria Math" panose="02040503050406030204" pitchFamily="18" charset="0"/>
                      </a:rPr>
                      <m:t>|∙</m:t>
                    </m:r>
                    <m:func>
                      <m:funcPr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 sz="22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ru-RU" sz="2200">
                            <a:latin typeface="Cambria Math" panose="02040503050406030204" pitchFamily="18" charset="0"/>
                          </a:rPr>
                          <m:t>φ</m:t>
                        </m:r>
                      </m:e>
                    </m:func>
                  </m:oMath>
                </a14:m>
                <a:r>
                  <a:rPr lang="ru-RU" sz="2200" dirty="0"/>
                  <a:t>, получаем искомую формулу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200" i="1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ru-RU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200" i="1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ru-RU" sz="2200" i="1">
                              <a:latin typeface="Cambria Math" panose="02040503050406030204" pitchFamily="18" charset="0"/>
                            </a:rPr>
                            <m:t>𝑎</m:t>
                          </m:r>
                          <m:sSub>
                            <m:sSub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u-RU" sz="2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ru-RU" sz="2200" i="1">
                              <a:latin typeface="Cambria Math" panose="02040503050406030204" pitchFamily="18" charset="0"/>
                            </a:rPr>
                            <m:t>𝑏</m:t>
                          </m:r>
                          <m:sSub>
                            <m:sSub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u-RU" sz="2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ru-RU" sz="2200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ru-RU" sz="2200" i="1">
                              <a:latin typeface="Cambria Math" panose="02040503050406030204" pitchFamily="18" charset="0"/>
                            </a:rPr>
                            <m:t>|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ru-RU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sz="2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ru-RU" sz="2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ru-RU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sz="22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ru-RU" sz="2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lang="ru-RU" sz="2200" i="1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200" dirty="0">
                  <a:solidFill>
                    <a:srgbClr val="FF0000"/>
                  </a:solidFill>
                  <a:effectLst/>
                  <a:latin typeface="+mj-lt"/>
                  <a:ea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 Box 4">
                <a:extLst>
                  <a:ext uri="{FF2B5EF4-FFF2-40B4-BE49-F238E27FC236}">
                    <a16:creationId xmlns:a16="http://schemas.microsoft.com/office/drawing/2014/main" id="{1E00E820-8EDC-9842-C619-D6A6882CC3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192" y="4897238"/>
                <a:ext cx="9108504" cy="1519070"/>
              </a:xfrm>
              <a:prstGeom prst="rect">
                <a:avLst/>
              </a:prstGeom>
              <a:blipFill>
                <a:blip r:embed="rId3"/>
                <a:stretch>
                  <a:fillRect t="-2400" r="-13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4">
            <a:extLst>
              <a:ext uri="{FF2B5EF4-FFF2-40B4-BE49-F238E27FC236}">
                <a16:creationId xmlns:a16="http://schemas.microsoft.com/office/drawing/2014/main" id="{956A6E91-23AF-43E3-7C51-CDC3755F2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92" y="482237"/>
            <a:ext cx="910850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dirty="0"/>
              <a:t>	Выведем формулу для расстояния </a:t>
            </a:r>
            <a:r>
              <a:rPr lang="en-US" i="1" dirty="0"/>
              <a:t>h </a:t>
            </a:r>
            <a:r>
              <a:rPr lang="ru-RU" dirty="0"/>
              <a:t>от точки </a:t>
            </a:r>
            <a:r>
              <a:rPr lang="en-US" i="1" dirty="0"/>
              <a:t>A</a:t>
            </a:r>
            <a:r>
              <a:rPr lang="ru-RU" baseline="-25000" dirty="0"/>
              <a:t>1</a:t>
            </a:r>
            <a:r>
              <a:rPr lang="ru-RU" dirty="0"/>
              <a:t>(</a:t>
            </a:r>
            <a:r>
              <a:rPr lang="en-US" i="1" dirty="0"/>
              <a:t>x</a:t>
            </a:r>
            <a:r>
              <a:rPr lang="ru-RU" baseline="-25000" dirty="0"/>
              <a:t>1</a:t>
            </a:r>
            <a:r>
              <a:rPr lang="ru-RU" dirty="0"/>
              <a:t>, </a:t>
            </a:r>
            <a:r>
              <a:rPr lang="en-US" i="1" dirty="0"/>
              <a:t>y</a:t>
            </a:r>
            <a:r>
              <a:rPr lang="ru-RU" baseline="-25000" dirty="0"/>
              <a:t>1</a:t>
            </a:r>
            <a:r>
              <a:rPr lang="ru-RU" dirty="0"/>
              <a:t>) до прямой, заданной уравнением </a:t>
            </a:r>
            <a:r>
              <a:rPr lang="en-US" i="1" dirty="0"/>
              <a:t>ax</a:t>
            </a:r>
            <a:r>
              <a:rPr lang="ru-RU" i="1" dirty="0"/>
              <a:t> + </a:t>
            </a:r>
            <a:r>
              <a:rPr lang="en-US" i="1" dirty="0"/>
              <a:t>by</a:t>
            </a:r>
            <a:r>
              <a:rPr lang="ru-RU" i="1" dirty="0"/>
              <a:t> + </a:t>
            </a:r>
            <a:r>
              <a:rPr lang="en-US" i="1" dirty="0"/>
              <a:t>c</a:t>
            </a:r>
            <a:r>
              <a:rPr lang="ru-RU" i="1" dirty="0"/>
              <a:t> = </a:t>
            </a:r>
            <a:r>
              <a:rPr lang="ru-RU" dirty="0"/>
              <a:t>0.</a:t>
            </a:r>
            <a:endParaRPr lang="ru-RU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4">
                <a:extLst>
                  <a:ext uri="{FF2B5EF4-FFF2-40B4-BE49-F238E27FC236}">
                    <a16:creationId xmlns:a16="http://schemas.microsoft.com/office/drawing/2014/main" id="{A06AA213-0709-47AF-DF73-B8B64641F61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192" y="1189521"/>
                <a:ext cx="9108504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	</a:t>
                </a:r>
                <a:r>
                  <a:rPr lang="ru-RU" sz="2400" dirty="0"/>
                  <a:t> Пусть </a:t>
                </a:r>
                <a:r>
                  <a:rPr lang="en-US" sz="2400" i="1" dirty="0"/>
                  <a:t>A</a:t>
                </a:r>
                <a:r>
                  <a:rPr lang="ru-RU" sz="2400" baseline="-25000" dirty="0"/>
                  <a:t>0</a:t>
                </a:r>
                <a:r>
                  <a:rPr lang="ru-RU" sz="2400" dirty="0"/>
                  <a:t>(</a:t>
                </a:r>
                <a:r>
                  <a:rPr lang="en-US" sz="2400" i="1" dirty="0"/>
                  <a:t>x</a:t>
                </a:r>
                <a:r>
                  <a:rPr lang="ru-RU" sz="2400" baseline="-25000" dirty="0"/>
                  <a:t>0</a:t>
                </a:r>
                <a:r>
                  <a:rPr lang="ru-RU" sz="2400" dirty="0"/>
                  <a:t>, </a:t>
                </a:r>
                <a:r>
                  <a:rPr lang="en-US" sz="2400" i="1" dirty="0"/>
                  <a:t>y</a:t>
                </a:r>
                <a:r>
                  <a:rPr lang="ru-RU" sz="2400" baseline="-25000" dirty="0"/>
                  <a:t>0</a:t>
                </a:r>
                <a:r>
                  <a:rPr lang="ru-RU" sz="2400" dirty="0"/>
                  <a:t>) – точка прямой,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  <m:r>
                      <a:rPr lang="ru-RU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ru-RU" sz="24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ru-RU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u-RU" sz="2400" dirty="0"/>
                  <a:t> –</a:t>
                </a:r>
                <a:r>
                  <a:rPr lang="ru-RU" sz="2400" i="1" dirty="0"/>
                  <a:t> </a:t>
                </a:r>
                <a:r>
                  <a:rPr lang="ru-RU" sz="2400" dirty="0"/>
                  <a:t>вектор</a:t>
                </a:r>
                <a:r>
                  <a:rPr lang="en-US" sz="2400" dirty="0"/>
                  <a:t> </a:t>
                </a:r>
                <a:r>
                  <a:rPr lang="ru-RU" sz="2400" dirty="0"/>
                  <a:t>нормали</a:t>
                </a:r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</m:oMath>
                </a14:m>
                <a:r>
                  <a:rPr lang="ru-RU" i="1" dirty="0"/>
                  <a:t> – </a:t>
                </a:r>
                <a:r>
                  <a:rPr lang="ru-RU" dirty="0"/>
                  <a:t>угол между прямой </a:t>
                </a:r>
                <a:r>
                  <a:rPr lang="en-US" i="1" dirty="0"/>
                  <a:t>A</a:t>
                </a:r>
                <a:r>
                  <a:rPr lang="en-US" baseline="-25000" dirty="0"/>
                  <a:t>0</a:t>
                </a:r>
                <a:r>
                  <a:rPr lang="en-US" i="1" dirty="0"/>
                  <a:t>A</a:t>
                </a:r>
                <a:r>
                  <a:rPr lang="en-US" baseline="-25000" dirty="0"/>
                  <a:t>1 </a:t>
                </a:r>
                <a:r>
                  <a:rPr lang="ru-RU" dirty="0"/>
                  <a:t>и</a:t>
                </a:r>
                <a:r>
                  <a:rPr lang="en-US" i="1" dirty="0"/>
                  <a:t> </a:t>
                </a:r>
                <a:r>
                  <a:rPr lang="ru-RU" dirty="0"/>
                  <a:t>вектором нормали</a:t>
                </a:r>
                <a:r>
                  <a:rPr lang="ru-RU" sz="2400" dirty="0"/>
                  <a:t>. </a:t>
                </a:r>
                <a:endParaRPr lang="ru-RU" dirty="0">
                  <a:solidFill>
                    <a:srgbClr val="FF0000"/>
                  </a:solidFill>
                  <a:effectLst/>
                  <a:ea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Text Box 4">
                <a:extLst>
                  <a:ext uri="{FF2B5EF4-FFF2-40B4-BE49-F238E27FC236}">
                    <a16:creationId xmlns:a16="http://schemas.microsoft.com/office/drawing/2014/main" id="{A06AA213-0709-47AF-DF73-B8B64641F6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192" y="1189521"/>
                <a:ext cx="9108504" cy="830997"/>
              </a:xfrm>
              <a:prstGeom prst="rect">
                <a:avLst/>
              </a:prstGeom>
              <a:blipFill>
                <a:blip r:embed="rId4"/>
                <a:stretch>
                  <a:fillRect l="-1004" t="-5882" b="-161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Box 4">
                <a:extLst>
                  <a:ext uri="{FF2B5EF4-FFF2-40B4-BE49-F238E27FC236}">
                    <a16:creationId xmlns:a16="http://schemas.microsoft.com/office/drawing/2014/main" id="{A93E4111-5FB6-E2B7-3DDB-E7EBD64C200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07903" y="2147344"/>
                <a:ext cx="5436097" cy="15736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2400" b="0" dirty="0"/>
                  <a:t>Тогда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ru-RU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|</m:t>
                        </m:r>
                        <m:acc>
                          <m:accPr>
                            <m:chr m:val="⃗"/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acc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∙</m:t>
                        </m:r>
                        <m:acc>
                          <m:accPr>
                            <m:chr m:val="⃗"/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ru-RU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sz="24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ru-RU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ru-RU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sz="24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ru-RU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|</m:t>
                        </m:r>
                      </m:num>
                      <m:den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|</m:t>
                        </m:r>
                        <m:acc>
                          <m:accPr>
                            <m:chr m:val="⃗"/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acc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|∙|</m:t>
                        </m:r>
                        <m:acc>
                          <m:accPr>
                            <m:chr m:val="⃗"/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ru-RU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sz="24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ru-RU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ru-RU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sz="24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ru-RU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|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ru-RU" sz="24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ru-RU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𝑏</m:t>
                          </m:r>
                          <m:d>
                            <m:d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|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∙|</m:t>
                          </m:r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dirty="0">
                  <a:solidFill>
                    <a:srgbClr val="FF0000"/>
                  </a:solidFill>
                  <a:effectLst/>
                  <a:ea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 Box 4">
                <a:extLst>
                  <a:ext uri="{FF2B5EF4-FFF2-40B4-BE49-F238E27FC236}">
                    <a16:creationId xmlns:a16="http://schemas.microsoft.com/office/drawing/2014/main" id="{A93E4111-5FB6-E2B7-3DDB-E7EBD64C20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07903" y="2147344"/>
                <a:ext cx="5436097" cy="15736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EC8924F0-51E0-A576-E793-6E664A3D69E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3608" y="2132855"/>
            <a:ext cx="2952328" cy="2637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686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341741D-0AA0-4DA8-B40C-2BCD8ECD62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46355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75208939-6A4E-476F-AEFA-CD5600065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6613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Найдите расстояние от точки </a:t>
            </a:r>
            <a:r>
              <a:rPr lang="en-US" altLang="ru-RU" sz="2800" i="1" dirty="0"/>
              <a:t>O</a:t>
            </a:r>
            <a:r>
              <a:rPr lang="en-US" altLang="ru-RU" sz="2800" dirty="0"/>
              <a:t>(0, 0) </a:t>
            </a:r>
            <a:r>
              <a:rPr lang="ru-RU" altLang="ru-RU" sz="2800" dirty="0"/>
              <a:t>до прямой, заданной уравнением: а) </a:t>
            </a:r>
            <a:r>
              <a:rPr lang="en-US" altLang="ru-RU" sz="2800" i="1" dirty="0"/>
              <a:t>x + y = </a:t>
            </a:r>
            <a:r>
              <a:rPr lang="en-US" altLang="ru-RU" sz="2800" dirty="0"/>
              <a:t>1</a:t>
            </a:r>
            <a:r>
              <a:rPr lang="ru-RU" altLang="ru-RU" sz="2800" dirty="0"/>
              <a:t>; б) 3</a:t>
            </a:r>
            <a:r>
              <a:rPr lang="en-US" altLang="ru-RU" sz="2800" i="1" dirty="0"/>
              <a:t>x + </a:t>
            </a:r>
            <a:r>
              <a:rPr lang="ru-RU" altLang="ru-RU" sz="2800" dirty="0"/>
              <a:t>4</a:t>
            </a:r>
            <a:r>
              <a:rPr lang="en-US" altLang="ru-RU" sz="2800" i="1" dirty="0"/>
              <a:t>y = </a:t>
            </a:r>
            <a:r>
              <a:rPr lang="ru-RU" altLang="ru-RU" sz="2800" dirty="0"/>
              <a:t>5</a:t>
            </a:r>
            <a:r>
              <a:rPr lang="en-US" altLang="ru-RU" sz="2800" dirty="0"/>
              <a:t>.</a:t>
            </a:r>
            <a:r>
              <a:rPr lang="ru-RU" altLang="ru-RU" sz="2800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24" name="Text Box 12">
                <a:extLst>
                  <a:ext uri="{FF2B5EF4-FFF2-40B4-BE49-F238E27FC236}">
                    <a16:creationId xmlns:a16="http://schemas.microsoft.com/office/drawing/2014/main" id="{85079642-DB04-4870-B821-4EF89216F5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800" y="2200155"/>
                <a:ext cx="2303934" cy="7788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Ответ: </a:t>
                </a:r>
                <a:r>
                  <a:rPr lang="ru-RU" altLang="ru-RU" sz="2800" dirty="0"/>
                  <a:t>а)</a:t>
                </a:r>
                <a:r>
                  <a:rPr lang="ru-RU" altLang="ru-RU" sz="2800" dirty="0">
                    <a:solidFill>
                      <a:srgbClr val="FF33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ru-RU" sz="28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altLang="ru-RU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altLang="ru-RU" sz="2800" b="0" i="0" smtClean="0">
                        <a:latin typeface="Cambria Math" panose="02040503050406030204" pitchFamily="18" charset="0"/>
                      </a:rPr>
                      <m:t>; </m:t>
                    </m:r>
                  </m:oMath>
                </a14:m>
                <a:endParaRPr lang="ru-RU" altLang="ru-RU" sz="2800" dirty="0"/>
              </a:p>
            </p:txBody>
          </p:sp>
        </mc:Choice>
        <mc:Fallback xmlns="">
          <p:sp>
            <p:nvSpPr>
              <p:cNvPr id="13324" name="Text Box 12">
                <a:extLst>
                  <a:ext uri="{FF2B5EF4-FFF2-40B4-BE49-F238E27FC236}">
                    <a16:creationId xmlns:a16="http://schemas.microsoft.com/office/drawing/2014/main" id="{85079642-DB04-4870-B821-4EF89216F5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2200155"/>
                <a:ext cx="2303934" cy="778803"/>
              </a:xfrm>
              <a:prstGeom prst="rect">
                <a:avLst/>
              </a:prstGeom>
              <a:blipFill>
                <a:blip r:embed="rId3"/>
                <a:stretch>
                  <a:fillRect l="-5291" b="-85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12">
            <a:extLst>
              <a:ext uri="{FF2B5EF4-FFF2-40B4-BE49-F238E27FC236}">
                <a16:creationId xmlns:a16="http://schemas.microsoft.com/office/drawing/2014/main" id="{748579D3-4D3D-41C6-8910-3596428B2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60" y="2327947"/>
            <a:ext cx="14398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ru-RU" altLang="ru-RU" sz="2800" dirty="0"/>
              <a:t>б) 1.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>
            <a:extLst>
              <a:ext uri="{FF2B5EF4-FFF2-40B4-BE49-F238E27FC236}">
                <a16:creationId xmlns:a16="http://schemas.microsoft.com/office/drawing/2014/main" id="{E9CECE7B-FA89-43C0-A27D-03693463C1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444419" name="Text Box 3">
            <a:extLst>
              <a:ext uri="{FF2B5EF4-FFF2-40B4-BE49-F238E27FC236}">
                <a16:creationId xmlns:a16="http://schemas.microsoft.com/office/drawing/2014/main" id="{132F5F4D-BEFA-4DED-BB62-720D4A4EF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Найдите расстояние от точки 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(3, –1) до прямой, заданной уравнением: а) 3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 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+ 4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 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12 = 0; б) </a:t>
            </a:r>
            <a:r>
              <a:rPr lang="en-US" sz="3200" i="1" dirty="0">
                <a:ea typeface="Times New Roman" panose="02020603050405020304" pitchFamily="18" charset="0"/>
              </a:rPr>
              <a:t>y = x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44420" name="Text Box 4">
            <a:extLst>
              <a:ext uri="{FF2B5EF4-FFF2-40B4-BE49-F238E27FC236}">
                <a16:creationId xmlns:a16="http://schemas.microsoft.com/office/drawing/2014/main" id="{653DD3F7-297C-484D-9AC3-B7D0CF0F3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572000"/>
            <a:ext cx="21873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en-US" altLang="ru-RU" sz="2800" dirty="0">
                <a:solidFill>
                  <a:srgbClr val="FF3300"/>
                </a:solidFill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а) 1,4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4">
                <a:extLst>
                  <a:ext uri="{FF2B5EF4-FFF2-40B4-BE49-F238E27FC236}">
                    <a16:creationId xmlns:a16="http://schemas.microsoft.com/office/drawing/2014/main" id="{F34F98D9-9A88-45A7-85BA-2EA4532A5B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84648" y="4572000"/>
                <a:ext cx="2187352" cy="583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800" dirty="0">
                    <a:ea typeface="Times New Roman" panose="02020603050405020304" pitchFamily="18" charset="0"/>
                  </a:rPr>
                  <a:t>б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ru-RU" sz="2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ru-RU" sz="2800" b="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800" b="0" i="1" smtClean="0">
                            <a:effectLst/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ru-RU" sz="2800" b="0" i="0" smtClean="0">
                        <a:effectLst/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Box 4">
                <a:extLst>
                  <a:ext uri="{FF2B5EF4-FFF2-40B4-BE49-F238E27FC236}">
                    <a16:creationId xmlns:a16="http://schemas.microsoft.com/office/drawing/2014/main" id="{F34F98D9-9A88-45A7-85BA-2EA4532A5B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84648" y="4572000"/>
                <a:ext cx="2187352" cy="583750"/>
              </a:xfrm>
              <a:prstGeom prst="rect">
                <a:avLst/>
              </a:prstGeom>
              <a:blipFill>
                <a:blip r:embed="rId3"/>
                <a:stretch>
                  <a:fillRect l="-5571" t="-3125" b="-25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2277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4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20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>
            <a:extLst>
              <a:ext uri="{FF2B5EF4-FFF2-40B4-BE49-F238E27FC236}">
                <a16:creationId xmlns:a16="http://schemas.microsoft.com/office/drawing/2014/main" id="{E9CECE7B-FA89-43C0-A27D-03693463C1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444419" name="Text Box 3">
            <a:extLst>
              <a:ext uri="{FF2B5EF4-FFF2-40B4-BE49-F238E27FC236}">
                <a16:creationId xmlns:a16="http://schemas.microsoft.com/office/drawing/2014/main" id="{132F5F4D-BEFA-4DED-BB62-720D4A4EF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Напишите уравнение прямой, проходящей через точку 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3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(1, 2)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касающуюся окружности, заданной уравнением </a:t>
            </a:r>
            <a:r>
              <a:rPr lang="en-US" sz="3200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sz="3200" baseline="30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3200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n-US" sz="3200" baseline="30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1.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4420" name="Text Box 4">
                <a:extLst>
                  <a:ext uri="{FF2B5EF4-FFF2-40B4-BE49-F238E27FC236}">
                    <a16:creationId xmlns:a16="http://schemas.microsoft.com/office/drawing/2014/main" id="{653DD3F7-297C-484D-9AC3-B7D0CF0F3F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2420888"/>
                <a:ext cx="9144000" cy="41604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2800" dirty="0">
                    <a:solidFill>
                      <a:srgbClr val="FF3300"/>
                    </a:solidFill>
                  </a:rPr>
                  <a:t>Решение.</a:t>
                </a:r>
                <a:r>
                  <a:rPr lang="en-US" altLang="ru-RU" sz="2800" dirty="0">
                    <a:solidFill>
                      <a:srgbClr val="FF3300"/>
                    </a:solidFill>
                  </a:rPr>
                  <a:t> 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Прямая, проходящая через точку </a:t>
                </a:r>
                <a:r>
                  <a:rPr lang="en-US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en-US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задаётся уравнением </a:t>
                </a:r>
                <a:r>
                  <a:rPr lang="en-US" sz="2800" i="1" dirty="0">
                    <a:ea typeface="Times New Roman" panose="02020603050405020304" pitchFamily="18" charset="0"/>
                  </a:rPr>
                  <a:t>ax + by = a + </a:t>
                </a:r>
                <a:r>
                  <a:rPr lang="en-US" sz="2800" dirty="0">
                    <a:ea typeface="Times New Roman" panose="02020603050405020304" pitchFamily="18" charset="0"/>
                  </a:rPr>
                  <a:t>2</a:t>
                </a:r>
                <a:r>
                  <a:rPr lang="en-US" sz="2800" i="1" dirty="0">
                    <a:ea typeface="Times New Roman" panose="02020603050405020304" pitchFamily="18" charset="0"/>
                  </a:rPr>
                  <a:t>b</a:t>
                </a:r>
                <a:r>
                  <a:rPr lang="en-US" sz="2800" dirty="0">
                    <a:ea typeface="Times New Roman" panose="02020603050405020304" pitchFamily="18" charset="0"/>
                  </a:rPr>
                  <a:t>. </a:t>
                </a:r>
                <a:r>
                  <a:rPr lang="ru-RU" sz="2800" dirty="0">
                    <a:ea typeface="Times New Roman" panose="02020603050405020304" pitchFamily="18" charset="0"/>
                  </a:rPr>
                  <a:t>Расстояние </a:t>
                </a:r>
                <a:r>
                  <a:rPr lang="en-US" sz="2800" i="1" dirty="0">
                    <a:ea typeface="Times New Roman" panose="02020603050405020304" pitchFamily="18" charset="0"/>
                  </a:rPr>
                  <a:t>h </a:t>
                </a:r>
                <a:r>
                  <a:rPr lang="ru-RU" sz="2800" dirty="0">
                    <a:ea typeface="Times New Roman" panose="02020603050405020304" pitchFamily="18" charset="0"/>
                  </a:rPr>
                  <a:t>от точки </a:t>
                </a:r>
                <a:r>
                  <a:rPr lang="en-US" sz="2800" i="1" dirty="0">
                    <a:ea typeface="Times New Roman" panose="02020603050405020304" pitchFamily="18" charset="0"/>
                  </a:rPr>
                  <a:t>O</a:t>
                </a:r>
                <a:r>
                  <a:rPr lang="en-US" sz="2800" dirty="0">
                    <a:ea typeface="Times New Roman" panose="02020603050405020304" pitchFamily="18" charset="0"/>
                  </a:rPr>
                  <a:t>(0, 0) </a:t>
                </a:r>
                <a:r>
                  <a:rPr lang="ru-RU" sz="2800" dirty="0">
                    <a:ea typeface="Times New Roman" panose="02020603050405020304" pitchFamily="18" charset="0"/>
                  </a:rPr>
                  <a:t>до этой прямой равно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|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ru-RU" sz="28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ru-RU" sz="28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sz="2800" dirty="0">
                    <a:ea typeface="Times New Roman" panose="02020603050405020304" pitchFamily="18" charset="0"/>
                  </a:rPr>
                  <a:t>Указанная прямая касается данной окружности, если </a:t>
                </a:r>
                <a:r>
                  <a:rPr lang="en-US" sz="2800" i="1" dirty="0">
                    <a:ea typeface="Times New Roman" panose="02020603050405020304" pitchFamily="18" charset="0"/>
                  </a:rPr>
                  <a:t>h =</a:t>
                </a:r>
                <a:r>
                  <a:rPr lang="ru-RU" sz="2800" dirty="0">
                    <a:ea typeface="Times New Roman" panose="02020603050405020304" pitchFamily="18" charset="0"/>
                  </a:rPr>
                  <a:t> 1, т. е.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|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ru-RU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r>
                      <a:rPr lang="ru-RU" sz="2800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ru-RU" sz="28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 Решая это уравнение, получаем два решения: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b = 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0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и </a:t>
                </a:r>
                <a14:m>
                  <m:oMath xmlns:m="http://schemas.openxmlformats.org/officeDocument/2006/math"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.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В первом случае получаем касательную, заданную уравнением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x = 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1,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во втором – касательную, заданную уравнением 3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x – 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4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y + 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5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= 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0.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44420" name="Text Box 4">
                <a:extLst>
                  <a:ext uri="{FF2B5EF4-FFF2-40B4-BE49-F238E27FC236}">
                    <a16:creationId xmlns:a16="http://schemas.microsoft.com/office/drawing/2014/main" id="{653DD3F7-297C-484D-9AC3-B7D0CF0F3F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2420888"/>
                <a:ext cx="9144000" cy="4160498"/>
              </a:xfrm>
              <a:prstGeom prst="rect">
                <a:avLst/>
              </a:prstGeom>
              <a:blipFill>
                <a:blip r:embed="rId3"/>
                <a:stretch>
                  <a:fillRect l="-1333" t="-1464" r="-1333" b="-307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6591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4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6E54F4D-58F1-441B-8FB6-6F9DADB120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14" y="78715"/>
            <a:ext cx="9111686" cy="1011551"/>
          </a:xfrm>
        </p:spPr>
        <p:txBody>
          <a:bodyPr/>
          <a:lstStyle/>
          <a:p>
            <a:r>
              <a:rPr lang="ru-RU" altLang="ru-RU" sz="4000" dirty="0">
                <a:solidFill>
                  <a:srgbClr val="FF3300"/>
                </a:solidFill>
              </a:rPr>
              <a:t>Расстояние между двумя параллельными прямыми</a:t>
            </a:r>
          </a:p>
        </p:txBody>
      </p:sp>
      <p:sp>
        <p:nvSpPr>
          <p:cNvPr id="12304" name="Rectangle 16">
            <a:extLst>
              <a:ext uri="{FF2B5EF4-FFF2-40B4-BE49-F238E27FC236}">
                <a16:creationId xmlns:a16="http://schemas.microsoft.com/office/drawing/2014/main" id="{2D0EE1BF-6619-4C55-938F-6A7DFFF16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16" name="Rectangle 28">
            <a:extLst>
              <a:ext uri="{FF2B5EF4-FFF2-40B4-BE49-F238E27FC236}">
                <a16:creationId xmlns:a16="http://schemas.microsoft.com/office/drawing/2014/main" id="{EF4673D9-0016-42DB-A951-0DF6EFBF5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18" name="Rectangle 30">
            <a:extLst>
              <a:ext uri="{FF2B5EF4-FFF2-40B4-BE49-F238E27FC236}">
                <a16:creationId xmlns:a16="http://schemas.microsoft.com/office/drawing/2014/main" id="{728A2DB6-8E74-449A-8294-0BB4E0E1DE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322" name="Text Box 34">
                <a:extLst>
                  <a:ext uri="{FF2B5EF4-FFF2-40B4-BE49-F238E27FC236}">
                    <a16:creationId xmlns:a16="http://schemas.microsoft.com/office/drawing/2014/main" id="{97D7D22E-40A8-4D47-9CFA-D3839D9725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150940"/>
                <a:ext cx="6084168" cy="45561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altLang="ru-RU" dirty="0"/>
                  <a:t>	</a:t>
                </a:r>
                <a:r>
                  <a:rPr lang="ru-RU" altLang="ru-RU" dirty="0"/>
                  <a:t>Пусть две параллельные прямые заданы уравнениями </a:t>
                </a:r>
                <a:r>
                  <a:rPr lang="en-US" altLang="ru-RU" i="1" dirty="0"/>
                  <a:t>ax + by + c</a:t>
                </a:r>
                <a:r>
                  <a:rPr lang="en-US" altLang="ru-RU" baseline="-25000" dirty="0"/>
                  <a:t>1</a:t>
                </a:r>
                <a:r>
                  <a:rPr lang="en-US" altLang="ru-RU" i="1" dirty="0"/>
                  <a:t> = </a:t>
                </a:r>
                <a:r>
                  <a:rPr lang="en-US" altLang="ru-RU" dirty="0"/>
                  <a:t>0 </a:t>
                </a:r>
                <a:r>
                  <a:rPr lang="ru-RU" altLang="ru-RU" dirty="0"/>
                  <a:t>и </a:t>
                </a:r>
                <a:r>
                  <a:rPr lang="en-US" altLang="ru-RU" i="1" dirty="0"/>
                  <a:t>ax + by + c</a:t>
                </a:r>
                <a:r>
                  <a:rPr lang="ru-RU" altLang="ru-RU" baseline="-25000" dirty="0"/>
                  <a:t>2</a:t>
                </a:r>
                <a:r>
                  <a:rPr lang="en-US" altLang="ru-RU" i="1" dirty="0"/>
                  <a:t> = </a:t>
                </a:r>
                <a:r>
                  <a:rPr lang="en-US" altLang="ru-RU" dirty="0"/>
                  <a:t>0</a:t>
                </a:r>
                <a:r>
                  <a:rPr lang="ru-RU" altLang="ru-RU" dirty="0"/>
                  <a:t>.</a:t>
                </a:r>
                <a:r>
                  <a:rPr lang="en-US" altLang="ru-RU" dirty="0"/>
                  <a:t> </a:t>
                </a:r>
                <a:r>
                  <a:rPr lang="ru-RU" altLang="ru-RU" dirty="0"/>
                  <a:t>Найдём расстояние </a:t>
                </a:r>
                <a:r>
                  <a:rPr lang="en-US" altLang="ru-RU" i="1" dirty="0"/>
                  <a:t>h </a:t>
                </a:r>
                <a:r>
                  <a:rPr lang="ru-RU" altLang="ru-RU" dirty="0"/>
                  <a:t>между ними.</a:t>
                </a:r>
                <a:endParaRPr lang="en-US" altLang="ru-RU" dirty="0"/>
              </a:p>
              <a:p>
                <a:pPr algn="just"/>
                <a:r>
                  <a:rPr lang="en-US" altLang="ru-RU" dirty="0"/>
                  <a:t>	</a:t>
                </a:r>
                <a:r>
                  <a:rPr lang="ru-RU" altLang="ru-RU" dirty="0"/>
                  <a:t>Рассмотрим какую-нибудь точку </a:t>
                </a:r>
                <a:r>
                  <a:rPr lang="en-US" altLang="ru-RU" i="1" dirty="0"/>
                  <a:t>A</a:t>
                </a:r>
                <a:r>
                  <a:rPr lang="en-US" altLang="ru-RU" baseline="-25000" dirty="0"/>
                  <a:t>1</a:t>
                </a:r>
                <a:r>
                  <a:rPr lang="en-US" altLang="ru-RU" dirty="0"/>
                  <a:t>(</a:t>
                </a:r>
                <a:r>
                  <a:rPr lang="en-US" altLang="ru-RU" i="1" dirty="0"/>
                  <a:t>x</a:t>
                </a:r>
                <a:r>
                  <a:rPr lang="en-US" altLang="ru-RU" baseline="-25000" dirty="0"/>
                  <a:t>1</a:t>
                </a:r>
                <a:r>
                  <a:rPr lang="en-US" altLang="ru-RU" dirty="0"/>
                  <a:t>, </a:t>
                </a:r>
                <a:r>
                  <a:rPr lang="en-US" altLang="ru-RU" i="1" dirty="0"/>
                  <a:t>y</a:t>
                </a:r>
                <a:r>
                  <a:rPr lang="en-US" altLang="ru-RU" baseline="-25000" dirty="0"/>
                  <a:t>1</a:t>
                </a:r>
                <a:r>
                  <a:rPr lang="en-US" altLang="ru-RU" dirty="0"/>
                  <a:t>), </a:t>
                </a:r>
                <a:r>
                  <a:rPr lang="ru-RU" altLang="ru-RU" dirty="0"/>
                  <a:t>принадлежащую первой прямой. Расстояние </a:t>
                </a:r>
                <a:r>
                  <a:rPr lang="en-US" altLang="ru-RU" i="1" dirty="0"/>
                  <a:t>h </a:t>
                </a:r>
                <a:r>
                  <a:rPr lang="ru-RU" altLang="ru-RU" dirty="0"/>
                  <a:t>между данными прямыми будет равно расстоянию от этой точки до второй прямой, т. е. </a:t>
                </a:r>
                <a:endParaRPr lang="en-US" altLang="ru-RU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altLang="ru-R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ru-R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ru-RU" i="1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altLang="ru-RU" i="1">
                              <a:latin typeface="Cambria Math" panose="02040503050406030204" pitchFamily="18" charset="0"/>
                            </a:rPr>
                            <m:t>𝑎</m:t>
                          </m:r>
                          <m:sSub>
                            <m:sSubPr>
                              <m:ctrlPr>
                                <a:rPr lang="en-US" altLang="ru-RU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ru-RU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ru-RU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ru-RU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ru-RU" i="1">
                              <a:latin typeface="Cambria Math" panose="02040503050406030204" pitchFamily="18" charset="0"/>
                            </a:rPr>
                            <m:t>𝑏</m:t>
                          </m:r>
                          <m:sSub>
                            <m:sSubPr>
                              <m:ctrlPr>
                                <a:rPr lang="en-US" altLang="ru-RU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ru-RU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ru-RU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ru-RU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ru-RU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ru-RU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altLang="ru-RU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ru-RU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ru-RU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ru-RU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lang="en-US" altLang="ru-RU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altLang="ru-RU" dirty="0"/>
              </a:p>
              <a:p>
                <a:pPr algn="ctr"/>
                <a:r>
                  <a:rPr lang="en-US" altLang="ru-RU" dirty="0"/>
                  <a:t> </a:t>
                </a:r>
              </a:p>
            </p:txBody>
          </p:sp>
        </mc:Choice>
        <mc:Fallback xmlns="">
          <p:sp>
            <p:nvSpPr>
              <p:cNvPr id="12322" name="Text Box 34">
                <a:extLst>
                  <a:ext uri="{FF2B5EF4-FFF2-40B4-BE49-F238E27FC236}">
                    <a16:creationId xmlns:a16="http://schemas.microsoft.com/office/drawing/2014/main" id="{97D7D22E-40A8-4D47-9CFA-D3839D9725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150940"/>
                <a:ext cx="6084168" cy="4556119"/>
              </a:xfrm>
              <a:prstGeom prst="rect">
                <a:avLst/>
              </a:prstGeom>
              <a:blipFill>
                <a:blip r:embed="rId3"/>
                <a:stretch>
                  <a:fillRect l="-1503" t="-1071" r="-150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328" name="Text Box 40">
                <a:extLst>
                  <a:ext uri="{FF2B5EF4-FFF2-40B4-BE49-F238E27FC236}">
                    <a16:creationId xmlns:a16="http://schemas.microsoft.com/office/drawing/2014/main" id="{15AB58C0-4403-487F-B20C-08C7E9671B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157" y="5334000"/>
                <a:ext cx="9144000" cy="12321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ru-RU" dirty="0"/>
                  <a:t>	</a:t>
                </a:r>
                <a:r>
                  <a:rPr lang="ru-RU" altLang="ru-RU" dirty="0"/>
                  <a:t>Учитывая, что </a:t>
                </a:r>
                <a:r>
                  <a:rPr lang="en-US" altLang="ru-RU" i="1" dirty="0"/>
                  <a:t>ax</a:t>
                </a:r>
                <a:r>
                  <a:rPr lang="en-US" altLang="ru-RU" baseline="-25000" dirty="0"/>
                  <a:t>1</a:t>
                </a:r>
                <a:r>
                  <a:rPr lang="en-US" altLang="ru-RU" i="1" dirty="0"/>
                  <a:t> </a:t>
                </a:r>
                <a:r>
                  <a:rPr lang="ru-RU" altLang="ru-RU" i="1" dirty="0"/>
                  <a:t>+</a:t>
                </a:r>
                <a:r>
                  <a:rPr lang="en-US" altLang="ru-RU" i="1" dirty="0"/>
                  <a:t> by</a:t>
                </a:r>
                <a:r>
                  <a:rPr lang="en-US" altLang="ru-RU" baseline="-25000" dirty="0"/>
                  <a:t>1</a:t>
                </a:r>
                <a:r>
                  <a:rPr lang="en-US" altLang="ru-RU" i="1" dirty="0"/>
                  <a:t> </a:t>
                </a:r>
                <a:r>
                  <a:rPr lang="ru-RU" altLang="ru-RU" i="1" dirty="0"/>
                  <a:t>=</a:t>
                </a:r>
                <a:r>
                  <a:rPr lang="en-US" altLang="ru-RU" i="1" dirty="0"/>
                  <a:t> </a:t>
                </a:r>
                <a:r>
                  <a:rPr lang="ru-RU" altLang="ru-RU" i="1" dirty="0"/>
                  <a:t>- </a:t>
                </a:r>
                <a:r>
                  <a:rPr lang="en-US" altLang="ru-RU" i="1" dirty="0"/>
                  <a:t>c</a:t>
                </a:r>
                <a:r>
                  <a:rPr lang="en-US" altLang="ru-RU" baseline="-25000" dirty="0"/>
                  <a:t>1</a:t>
                </a:r>
                <a:r>
                  <a:rPr lang="ru-RU" altLang="ru-RU" dirty="0"/>
                  <a:t>,</a:t>
                </a:r>
                <a:r>
                  <a:rPr lang="ru-RU" altLang="ru-RU" i="1" dirty="0"/>
                  <a:t> </a:t>
                </a:r>
                <a:r>
                  <a:rPr lang="ru-RU" altLang="ru-RU" dirty="0"/>
                  <a:t>получаем искомую формулу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altLang="ru-R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ru-R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ru-RU" i="1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altLang="ru-RU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ru-RU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altLang="ru-RU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ru-RU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ru-RU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ru-RU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altLang="ru-RU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ru-RU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ru-RU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ru-RU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altLang="ru-RU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lang="en-US" altLang="ru-RU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altLang="ru-RU" dirty="0"/>
              </a:p>
            </p:txBody>
          </p:sp>
        </mc:Choice>
        <mc:Fallback xmlns="">
          <p:sp>
            <p:nvSpPr>
              <p:cNvPr id="12328" name="Text Box 40">
                <a:extLst>
                  <a:ext uri="{FF2B5EF4-FFF2-40B4-BE49-F238E27FC236}">
                    <a16:creationId xmlns:a16="http://schemas.microsoft.com/office/drawing/2014/main" id="{15AB58C0-4403-487F-B20C-08C7E9671B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157" y="5334000"/>
                <a:ext cx="9144000" cy="1232132"/>
              </a:xfrm>
              <a:prstGeom prst="rect">
                <a:avLst/>
              </a:prstGeom>
              <a:blipFill>
                <a:blip r:embed="rId4"/>
                <a:stretch>
                  <a:fillRect t="-396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E83BB96-9CE9-4245-9E60-88624ADB0F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28184" y="1392741"/>
            <a:ext cx="2776876" cy="2616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99071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2517</TotalTime>
  <Words>1766</Words>
  <Application>Microsoft Office PowerPoint</Application>
  <PresentationFormat>Экран (4:3)</PresentationFormat>
  <Paragraphs>136</Paragraphs>
  <Slides>21</Slides>
  <Notes>21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Cambria Math</vt:lpstr>
      <vt:lpstr>Times New Roman</vt:lpstr>
      <vt:lpstr>Оформление по умолчанию</vt:lpstr>
      <vt:lpstr>23б. Углы, расстояния, площадь</vt:lpstr>
      <vt:lpstr>Угол между прямыми</vt:lpstr>
      <vt:lpstr>Упражнение 1</vt:lpstr>
      <vt:lpstr>Упражнение 2</vt:lpstr>
      <vt:lpstr>Презентация PowerPoint</vt:lpstr>
      <vt:lpstr>Упражнение 1</vt:lpstr>
      <vt:lpstr>Упражнение 2</vt:lpstr>
      <vt:lpstr>Упражнение 3</vt:lpstr>
      <vt:lpstr>Расстояние между двумя параллельными прямыми</vt:lpstr>
      <vt:lpstr>Упражнение</vt:lpstr>
      <vt:lpstr>Площадь параллелограмма</vt:lpstr>
      <vt:lpstr>Упражнение 1</vt:lpstr>
      <vt:lpstr>Упражнение 2</vt:lpstr>
      <vt:lpstr>Упражнение 3</vt:lpstr>
      <vt:lpstr>Площадь треугольника</vt:lpstr>
      <vt:lpstr>Презентация PowerPoint</vt:lpstr>
      <vt:lpstr>Площадь выпуклого многоугольника</vt:lpstr>
      <vt:lpstr>Упражнение</vt:lpstr>
      <vt:lpstr>Площадь невыпуклого многоугольника</vt:lpstr>
      <vt:lpstr>Площадь многоугольной фигуры</vt:lpstr>
      <vt:lpstr>Упражнение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122</cp:revision>
  <dcterms:created xsi:type="dcterms:W3CDTF">2008-04-30T05:51:18Z</dcterms:created>
  <dcterms:modified xsi:type="dcterms:W3CDTF">2024-08-21T06:08:34Z</dcterms:modified>
</cp:coreProperties>
</file>