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433" r:id="rId2"/>
    <p:sldId id="521" r:id="rId3"/>
    <p:sldId id="447" r:id="rId4"/>
    <p:sldId id="522" r:id="rId5"/>
    <p:sldId id="523" r:id="rId6"/>
    <p:sldId id="290" r:id="rId7"/>
    <p:sldId id="1573" r:id="rId8"/>
    <p:sldId id="417" r:id="rId9"/>
    <p:sldId id="413" r:id="rId10"/>
    <p:sldId id="462" r:id="rId11"/>
    <p:sldId id="446" r:id="rId12"/>
    <p:sldId id="461" r:id="rId13"/>
    <p:sldId id="454" r:id="rId14"/>
    <p:sldId id="455" r:id="rId15"/>
    <p:sldId id="442" r:id="rId16"/>
    <p:sldId id="434" r:id="rId17"/>
    <p:sldId id="449" r:id="rId18"/>
    <p:sldId id="448" r:id="rId19"/>
    <p:sldId id="450" r:id="rId20"/>
    <p:sldId id="435" r:id="rId21"/>
    <p:sldId id="436" r:id="rId22"/>
    <p:sldId id="437" r:id="rId23"/>
    <p:sldId id="457" r:id="rId24"/>
    <p:sldId id="440" r:id="rId25"/>
    <p:sldId id="456" r:id="rId26"/>
    <p:sldId id="444" r:id="rId27"/>
    <p:sldId id="441" r:id="rId28"/>
    <p:sldId id="452" r:id="rId29"/>
    <p:sldId id="451" r:id="rId30"/>
    <p:sldId id="459" r:id="rId31"/>
    <p:sldId id="460" r:id="rId32"/>
    <p:sldId id="445" r:id="rId33"/>
    <p:sldId id="458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20CE6C4-6B6A-45E8-B521-14F5E3B67A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6D6731A-1FC3-499A-B916-4EC765DC7B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EEC011-2602-4CD8-99CD-2B39580ADD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C445F6F-86BC-4602-BA33-79AED1D6C1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91074C7-87AB-473C-98FB-0B7CDA37D0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299C320-B2A2-494B-B78F-F1DAC54F2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C040F6-4BBC-47B3-9304-40BF65AC78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1BDBD6-030B-4EE3-878D-F5B926551D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B0419-7E50-4019-8555-921A65D1A27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5B3DCF6A-8EE7-4FCA-8B6D-1838298EE2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31B381A4-829D-4C9D-B2A6-20BBC8488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FED56-8872-4974-AD7C-48FDD0801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83D3-8AC3-4BAD-AEF8-8097D5FA13F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509E173-0ED0-4179-A538-A53784914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715B71A-4417-496D-A2F4-F2C98091F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71290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FE6D2C-BF0B-442C-BD69-9546B7234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97E14-F38C-4E95-9C2B-20AC48CD9F4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39298" name="Rectangle 2">
            <a:extLst>
              <a:ext uri="{FF2B5EF4-FFF2-40B4-BE49-F238E27FC236}">
                <a16:creationId xmlns:a16="http://schemas.microsoft.com/office/drawing/2014/main" id="{F50C1559-E102-43E4-931E-FE829C87C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E611EBC1-6DA4-4CD6-B60D-409531049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33172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1E6073-234C-4357-BB47-A89F1094F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038E5-80E2-4292-914C-F3976C48CA1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9AC8EE2E-2436-4EBF-8F68-2AF6F8202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7400B42-F241-4C4B-B8C8-256524F48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1B68A7-2D5E-4002-B825-468ECBBE0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80310-9EEA-4CA0-9B8A-AD7CF10C8FB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91A9B1AB-FAB7-4C8F-B200-687E71937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4AB503EE-495D-4B88-8EB1-D1A6D84C7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C0ED39-ADF3-4323-9859-BA1C5C6A1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0F020-32B1-40B6-B877-0DE3516641B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937C8FA3-3ACA-40A4-B796-D868B994AA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07701AF4-409D-42DA-B891-F9FC9C76C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B80739-03CE-4777-99B0-6B2AFCD49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743F4-17C6-4B49-881B-AC19D4EC3CDA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656B830E-30DD-48CF-AF7A-F6F630393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D93F4702-45E4-4FE7-9FCD-82E278443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B05944-F7F2-443F-801A-D9EFF22046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3BD7-FE12-48F6-8C08-0733C1647E9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015DEA8B-69D2-44E7-B001-85F16E1B4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13672222-2353-4E5E-9EF5-9FD7FC2E6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AE5DE-236D-4E5B-AF36-D6118D592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9F154-D130-41C2-BAF7-D38C2733DB0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06433AF4-C97E-4615-A106-7FAEBCE1A4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62A6BB01-2A22-4F9B-9E17-86B5EA67F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327FD9-E07D-4281-8C55-DDE416A258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027A-18EF-40A8-8DB2-C46D4A580915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87574880-D427-421E-B820-1664C38B60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E8FCBA9F-3228-4620-8346-34AE6D861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88755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AD0946-FBD8-4F43-9D12-541C8BC55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B6403-92F2-4FD7-8C58-1E117CF0F298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B8137AF9-A991-42E3-A073-70FD066E5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B4507B33-0F7A-420E-B203-580C795F0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379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538212-4FE1-4968-AEBF-53D69D3BF8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8306F-040F-4AAC-8F14-911DC22444A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1885DC6E-25E4-484E-B20D-19F319523E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03EFD430-62A5-4ED1-B855-D7E242235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6364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AD0946-FBD8-4F43-9D12-541C8BC55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B6403-92F2-4FD7-8C58-1E117CF0F298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B8137AF9-A991-42E3-A073-70FD066E5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B4507B33-0F7A-420E-B203-580C795F0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AD0946-FBD8-4F43-9D12-541C8BC55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B6403-92F2-4FD7-8C58-1E117CF0F29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B8137AF9-A991-42E3-A073-70FD066E5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B4507B33-0F7A-420E-B203-580C795F0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79643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557B0E-1D4A-47F6-A2C1-3922E1A3D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D7D34-957D-48DA-800A-7F95FF259449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43394" name="Rectangle 2">
            <a:extLst>
              <a:ext uri="{FF2B5EF4-FFF2-40B4-BE49-F238E27FC236}">
                <a16:creationId xmlns:a16="http://schemas.microsoft.com/office/drawing/2014/main" id="{C48125CD-09B8-4446-9A96-1F41A024CF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5D17D05B-C94D-488E-9A25-000829157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26742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9C5D75-BAEE-470D-AE3D-AB6581216C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10EFB-6579-44EB-B60F-8AB3793F358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37250" name="Rectangle 1026">
            <a:extLst>
              <a:ext uri="{FF2B5EF4-FFF2-40B4-BE49-F238E27FC236}">
                <a16:creationId xmlns:a16="http://schemas.microsoft.com/office/drawing/2014/main" id="{D76C32E4-BDF7-46F4-A3B8-8DCACE290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7251" name="Rectangle 1027">
            <a:extLst>
              <a:ext uri="{FF2B5EF4-FFF2-40B4-BE49-F238E27FC236}">
                <a16:creationId xmlns:a16="http://schemas.microsoft.com/office/drawing/2014/main" id="{55F68311-02B8-48C3-9D58-341FE1BA1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088075-ED5A-4A5D-90FA-B8F29B6B6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B8FA5-25AD-43AE-8422-49655A6336D6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67970" name="Rectangle 2">
            <a:extLst>
              <a:ext uri="{FF2B5EF4-FFF2-40B4-BE49-F238E27FC236}">
                <a16:creationId xmlns:a16="http://schemas.microsoft.com/office/drawing/2014/main" id="{BF93EF54-C2A5-4C62-B77C-FF629A033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Rectangle 3">
            <a:extLst>
              <a:ext uri="{FF2B5EF4-FFF2-40B4-BE49-F238E27FC236}">
                <a16:creationId xmlns:a16="http://schemas.microsoft.com/office/drawing/2014/main" id="{9B58B223-F268-4B43-A2A8-592723ADC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8ED2CF-C179-4BBF-8142-1E9FAE57BE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0B690-6211-4B0C-9109-DE7A78AF8D27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18719AF9-FCED-4350-B773-232B489A0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77E8BB58-A7D2-4ED5-AFAD-029221FF5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351410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8ED2CF-C179-4BBF-8142-1E9FAE57BE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0B690-6211-4B0C-9109-DE7A78AF8D27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18719AF9-FCED-4350-B773-232B489A0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77E8BB58-A7D2-4ED5-AFAD-029221FF5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06716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8ED2CF-C179-4BBF-8142-1E9FAE57BE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0B690-6211-4B0C-9109-DE7A78AF8D27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18719AF9-FCED-4350-B773-232B489A0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77E8BB58-A7D2-4ED5-AFAD-029221FF5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52337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58DB34-DA36-41BF-843B-0C4497621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2B995-6171-473D-93E7-90368A9BC496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2426ADE9-C85E-4A47-949A-0B780FD3F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8D53EBF2-AA95-41D7-8572-1F8AAF3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8350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E0C888-F12F-4432-81DB-EDEFCF600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2A0BA-7D3F-4892-8682-5BDFBDEE3E90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6C59C2B9-F341-4B30-AD99-3F7866A91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239B8B8-ECC4-42D7-92F9-A1E692F23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E38F43-8AAF-459A-9CDB-9FE08037E6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03177-015E-4136-ADF5-7B7BD18549B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88098" name="Rectangle 1026">
            <a:extLst>
              <a:ext uri="{FF2B5EF4-FFF2-40B4-BE49-F238E27FC236}">
                <a16:creationId xmlns:a16="http://schemas.microsoft.com/office/drawing/2014/main" id="{6CFAEEC5-3B90-4CC8-854B-CEEE8C8192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1027">
            <a:extLst>
              <a:ext uri="{FF2B5EF4-FFF2-40B4-BE49-F238E27FC236}">
                <a16:creationId xmlns:a16="http://schemas.microsoft.com/office/drawing/2014/main" id="{2AF92E73-0AEC-4B66-BB8A-4D5F7712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39125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FED56-8872-4974-AD7C-48FDD0801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83D3-8AC3-4BAD-AEF8-8097D5FA13F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509E173-0ED0-4179-A538-A53784914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715B71A-4417-496D-A2F4-F2C98091F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FED56-8872-4974-AD7C-48FDD0801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83D3-8AC3-4BAD-AEF8-8097D5FA13F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509E173-0ED0-4179-A538-A53784914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715B71A-4417-496D-A2F4-F2C98091F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4558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8BFE19-E295-4F94-8C97-A2C57752F1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976FD-A74B-4FC8-AFFB-B8C2AE88FFC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787ACCBD-EEF5-471E-95A0-07AF51ABE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2D6436E2-EA2B-4659-B6BF-52D3BBED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1156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FED56-8872-4974-AD7C-48FDD0801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83D3-8AC3-4BAD-AEF8-8097D5FA13F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509E173-0ED0-4179-A538-A53784914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715B71A-4417-496D-A2F4-F2C98091F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97095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FED56-8872-4974-AD7C-48FDD0801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83D3-8AC3-4BAD-AEF8-8097D5FA13F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0509E173-0ED0-4179-A538-A53784914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6715B71A-4417-496D-A2F4-F2C98091F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478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9D846-14CA-46F5-84E9-B544449B9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149CC8-8E18-4C32-A7AC-185C5F83B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41157-DE59-411E-9BF4-4C491B8B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CDD4FB-6A26-491B-A32A-FEEBE44E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BEA6C-F350-4C9A-95B7-83288980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EA2E4-3F8A-440E-A99E-AED23E8B85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70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790F2-9240-4A8A-A866-BC1E347C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8FC425-7C17-4428-B3DC-4F9537EF5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735D42-6BE7-40A4-9ADB-B13D7903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79B1CD-9E2D-4B31-B597-ED7C8B38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55FE-409F-46E9-B017-A7CEF55D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AD151-3C24-4F85-9A42-CD13294B3C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97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79B0A9-173C-4DA0-B13D-26C8F1F62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DAA902-E681-4E6D-A647-B80B8B14D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1FAEC9-F4F4-40CA-A55A-FA355F19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222CB2-866D-4B33-9CED-A05E8E55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3C0A6A-A96B-4054-98DA-29A068A2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50CDE-261F-4C36-82A4-05DC02247D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4CF09-00C6-4817-91C3-9477BEFD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66793-AC34-477D-B7D6-E8015295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9B9A0-39CE-4118-95B8-8AF776B3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4EAA1-E294-4111-91AB-1AE5E5D6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356112-2B66-4A30-B77B-C11704D0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7A805-C02C-4B45-BCA1-D7FB94E80C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10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87EAF-610F-4F8D-8149-A264B579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F9F017-B7AE-4574-9B15-D6EE6F98D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4DFE2-18B6-4142-A285-41941A98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84540-7DD1-4F5A-87A2-ACA6EC9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475A65-2CBC-44E5-864A-8D9D64DD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D7E17-B065-4118-9B65-0FE64D9C89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63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37A34-D44C-4F72-85CA-F6CC6B0E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D45F9-3398-404B-AB9F-19A05AA8E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9A973C-79D6-4F89-9440-8A0CCBDF0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5385A6-EC73-4E75-8EE3-1909E3C1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CABD78-AA94-4B34-BDD2-E213FDCB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2CC032-9A7D-45E7-AD2A-EDB23C0B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B5B06-0782-4B8A-932A-7430C8AB6C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660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999F8-48FB-4D81-BDF3-C7A394310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102865-002E-4D05-B51A-0A093A1CA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6061C7-2C22-4CB6-AECE-C494D0367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CF627B-2BFA-48BD-8A0C-719CE4820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18950D-D765-4E4F-90D4-E682F492F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828842-9E89-4875-AFD5-60230141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956043-26DF-4075-8BCF-1A12A5FF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A7E737-A46E-4693-A080-2F16C8AB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EDA36-A216-4D6F-B1D8-AB2359B59F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564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A1826-AA2E-407A-B63A-CC2E3DE3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CC841D8-488A-477C-A9DB-A497FE4F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66E114-BE35-40EB-97A4-24374A3C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BB65C7-7364-4A8E-8AB3-9F06C1D3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75B9A-0556-43C3-BCA4-16A4B95D5A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310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10F3AC-7EA8-4DC1-A822-2490C44F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2C79CE-8391-43CF-93AA-3412B296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7CE47C-4356-44B9-A4E8-7B891AC0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7DDE9-9731-4157-B1FF-801461EFA5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754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2509A-5917-45F1-95B0-2BDE3F4B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3714E4-D947-460E-939D-B710014E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6A73C1-9B1C-4A71-AD99-5E203104C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A9F36C-620A-4DD1-94BC-2A65EDD0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67630C-A7C0-44EF-AFE4-B27D7AD9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1B0660-7CF3-454F-B25E-143F504C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EFDC7-0388-4171-8193-579E1C1379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3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45ECE-5F83-4CF7-863C-5E56513E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DD6FE7A-9ED6-4DFB-A831-32043B34C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A42BFF-9013-478C-A3B4-EA62087D3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30F8B-8641-41D1-9D07-18C3991E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D6B222-ADFB-41B0-B0BD-4B77D0EEF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35AC67-D3C7-4A66-BAB2-CF7302E4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A8CC4-7030-479C-8175-9B2561C076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3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4AC3A2-4737-4F4B-97E3-97BB91A87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F227D1-C936-428A-A5F1-DFF5A92EA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4E7E59-B32B-4DC6-A17E-3EA2DDDD76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8A761D-A1EB-423F-B08C-7AB53E0B46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8EF870-C5E5-464D-A8D8-578A6523B3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6E65BE-D3CB-4EC0-A1DE-CB44058358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5AEB4C8D-2D33-49A7-9611-404BBB394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16224"/>
            <a:ext cx="7772400" cy="1412776"/>
          </a:xfrm>
        </p:spPr>
        <p:txBody>
          <a:bodyPr/>
          <a:lstStyle/>
          <a:p>
            <a:r>
              <a:rPr lang="en-US" altLang="ru-RU" sz="4800" dirty="0">
                <a:solidFill>
                  <a:srgbClr val="FF3300"/>
                </a:solidFill>
              </a:rPr>
              <a:t>23</a:t>
            </a:r>
            <a:r>
              <a:rPr lang="ru-RU" altLang="ru-RU" sz="4800">
                <a:solidFill>
                  <a:srgbClr val="FF3300"/>
                </a:solidFill>
              </a:rPr>
              <a:t>а. Уравнение </a:t>
            </a:r>
            <a:r>
              <a:rPr lang="ru-RU" altLang="ru-RU" sz="4800" dirty="0">
                <a:solidFill>
                  <a:srgbClr val="FF3300"/>
                </a:solidFill>
              </a:rPr>
              <a:t>прямой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4" name="Text Box 4">
            <a:extLst>
              <a:ext uri="{FF2B5EF4-FFF2-40B4-BE49-F238E27FC236}">
                <a16:creationId xmlns:a16="http://schemas.microsoft.com/office/drawing/2014/main" id="{1C369432-F0AD-453D-B70A-5D405E6D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99392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получения прямой, заданной уравнением, в строке «Ввод» программы </a:t>
            </a:r>
            <a:r>
              <a:rPr lang="en-US" altLang="ru-RU" dirty="0">
                <a:cs typeface="Times New Roman" panose="02020603050405020304" pitchFamily="18" charset="0"/>
              </a:rPr>
              <a:t>GeoGebra</a:t>
            </a:r>
            <a:r>
              <a:rPr lang="ru-RU" altLang="ru-RU" dirty="0">
                <a:cs typeface="Times New Roman" panose="02020603050405020304" pitchFamily="18" charset="0"/>
              </a:rPr>
              <a:t> нужно набрать это уравнение.</a:t>
            </a: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Например, если набрать: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x +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en-US" altLang="ru-RU" i="1" dirty="0">
                <a:cs typeface="Times New Roman" panose="02020603050405020304" pitchFamily="18" charset="0"/>
              </a:rPr>
              <a:t>y = </a:t>
            </a:r>
            <a:r>
              <a:rPr lang="en-US" altLang="ru-RU" dirty="0">
                <a:cs typeface="Times New Roman" panose="02020603050405020304" pitchFamily="18" charset="0"/>
              </a:rPr>
              <a:t>6 </a:t>
            </a:r>
            <a:r>
              <a:rPr lang="ru-RU" altLang="ru-RU" dirty="0">
                <a:cs typeface="Times New Roman" panose="02020603050405020304" pitchFamily="18" charset="0"/>
              </a:rPr>
              <a:t>и нажать </a:t>
            </a:r>
            <a:r>
              <a:rPr lang="en-US" altLang="ru-RU" dirty="0">
                <a:cs typeface="Times New Roman" panose="02020603050405020304" pitchFamily="18" charset="0"/>
              </a:rPr>
              <a:t>“Enter”, </a:t>
            </a:r>
            <a:r>
              <a:rPr lang="ru-RU" altLang="ru-RU" dirty="0">
                <a:cs typeface="Times New Roman" panose="02020603050405020304" pitchFamily="18" charset="0"/>
              </a:rPr>
              <a:t>то появится искомая прямая.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8C66C9-71AA-468F-A527-AE4232F19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772816"/>
            <a:ext cx="5520854" cy="477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4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24AAD37C-D48A-4A48-AD44-F04FC7345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Взаимное расположение двух прямых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2612" name="Text Box 4">
                <a:extLst>
                  <a:ext uri="{FF2B5EF4-FFF2-40B4-BE49-F238E27FC236}">
                    <a16:creationId xmlns:a16="http://schemas.microsoft.com/office/drawing/2014/main" id="{3B3C7CED-9C8F-43D7-A76C-0C0CDCB0D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764704"/>
                <a:ext cx="8839200" cy="3293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Д</a:t>
                </a:r>
                <a:r>
                  <a:rPr lang="ru-RU" altLang="ru-RU" dirty="0"/>
                  <a:t>ве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прямы</a:t>
                </a:r>
                <a:r>
                  <a:rPr lang="ru-RU" altLang="ru-RU" dirty="0"/>
                  <a:t>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заданны</a:t>
                </a:r>
                <a:r>
                  <a:rPr lang="ru-RU" altLang="ru-RU" dirty="0"/>
                  <a:t>е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уравнениями</a:t>
                </a:r>
                <a:r>
                  <a:rPr lang="ru-RU" altLang="ru-RU" dirty="0"/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= 0, 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  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= 0,</a:t>
                </a:r>
                <a:r>
                  <a:rPr lang="ru-RU" altLang="ru-RU" dirty="0"/>
                  <a:t> параллельны, если векторы их нормалей </a:t>
                </a:r>
                <a:r>
                  <a:rPr lang="ru-RU" altLang="ru-RU" dirty="0" err="1"/>
                  <a:t>коллинеарны</a:t>
                </a:r>
                <a:r>
                  <a:rPr lang="ru-RU" altLang="ru-RU" dirty="0"/>
                  <a:t>, т. е. для их координат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(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),  (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) для некоторого числа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выполняются равенства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=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ta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=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tb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При этом, если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=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уравнения определяют одну и ту же прямую. Если же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ru-RU" i="1" dirty="0" err="1">
                    <a:cs typeface="Times New Roman" panose="02020603050405020304" pitchFamily="18" charset="0"/>
                  </a:rPr>
                  <a:t>tc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эти уравнения определяют параллельные прямые.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Если векторы нормалей данных прямых не </a:t>
                </a:r>
                <a:r>
                  <a:rPr lang="ru-RU" altLang="ru-RU" dirty="0" err="1">
                    <a:cs typeface="Times New Roman" panose="02020603050405020304" pitchFamily="18" charset="0"/>
                  </a:rPr>
                  <a:t>коллинеарны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то эти прямые пересекаются.</a:t>
                </a:r>
              </a:p>
            </p:txBody>
          </p:sp>
        </mc:Choice>
        <mc:Fallback xmlns="">
          <p:sp>
            <p:nvSpPr>
              <p:cNvPr id="452612" name="Text Box 4">
                <a:extLst>
                  <a:ext uri="{FF2B5EF4-FFF2-40B4-BE49-F238E27FC236}">
                    <a16:creationId xmlns:a16="http://schemas.microsoft.com/office/drawing/2014/main" id="{3B3C7CED-9C8F-43D7-A76C-0C0CDCB0D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764704"/>
                <a:ext cx="8839200" cy="3293209"/>
              </a:xfrm>
              <a:prstGeom prst="rect">
                <a:avLst/>
              </a:prstGeom>
              <a:blipFill>
                <a:blip r:embed="rId3"/>
                <a:stretch>
                  <a:fillRect l="-1034" r="-1034" b="-31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722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7D6639F3-A00D-4917-A8CB-D6F030E17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1C369432-F0AD-453D-B70A-5D405E6D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Какие уравнения имеют координатные прямые: а) </a:t>
            </a:r>
            <a:r>
              <a:rPr lang="en-US" altLang="ru-RU" sz="3200" i="1" dirty="0">
                <a:cs typeface="Times New Roman" panose="02020603050405020304" pitchFamily="18" charset="0"/>
              </a:rPr>
              <a:t>Ox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en-US" altLang="ru-RU" sz="3200" i="1" dirty="0">
                <a:cs typeface="Times New Roman" panose="02020603050405020304" pitchFamily="18" charset="0"/>
              </a:rPr>
              <a:t>Oy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F8070B18-A575-43D0-ACE1-F3D8681D4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0; </a:t>
            </a:r>
          </a:p>
        </p:txBody>
      </p:sp>
      <p:sp>
        <p:nvSpPr>
          <p:cNvPr id="378907" name="Text Box 27">
            <a:extLst>
              <a:ext uri="{FF2B5EF4-FFF2-40B4-BE49-F238E27FC236}">
                <a16:creationId xmlns:a16="http://schemas.microsoft.com/office/drawing/2014/main" id="{EA099DAB-5ED2-49A9-A1EB-F80139ED6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2578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 = 0.</a:t>
            </a:r>
          </a:p>
        </p:txBody>
      </p:sp>
    </p:spTree>
    <p:extLst>
      <p:ext uri="{BB962C8B-B14F-4D97-AF65-F5344CB8AC3E}">
        <p14:creationId xmlns:p14="http://schemas.microsoft.com/office/powerpoint/2010/main" val="339210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  <p:bldP spid="3789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7D6639F3-A00D-4917-A8CB-D6F030E17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1C369432-F0AD-453D-B70A-5D405E6D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64704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Напишите уравнение прямой: </a:t>
            </a:r>
          </a:p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а) проходящей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ru-RU" altLang="ru-RU" sz="3200" dirty="0">
                <a:cs typeface="Times New Roman" panose="02020603050405020304" pitchFamily="18" charset="0"/>
              </a:rPr>
              <a:t>и параллельную оси </a:t>
            </a:r>
            <a:r>
              <a:rPr lang="en-US" altLang="ru-RU" sz="3200" i="1" dirty="0">
                <a:cs typeface="Times New Roman" panose="02020603050405020304" pitchFamily="18" charset="0"/>
              </a:rPr>
              <a:t>Oy</a:t>
            </a:r>
            <a:r>
              <a:rPr lang="en-US" altLang="ru-RU" sz="3200" dirty="0"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проходящей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(0,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ru-RU" altLang="ru-RU" sz="3200" dirty="0">
                <a:cs typeface="Times New Roman" panose="02020603050405020304" pitchFamily="18" charset="0"/>
              </a:rPr>
              <a:t>и параллельную оси </a:t>
            </a:r>
            <a:r>
              <a:rPr lang="en-US" altLang="ru-RU" sz="3200" i="1" dirty="0">
                <a:cs typeface="Times New Roman" panose="02020603050405020304" pitchFamily="18" charset="0"/>
              </a:rPr>
              <a:t>Ox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F8070B18-A575-43D0-ACE1-F3D8681D4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378907" name="Text Box 27">
            <a:extLst>
              <a:ext uri="{FF2B5EF4-FFF2-40B4-BE49-F238E27FC236}">
                <a16:creationId xmlns:a16="http://schemas.microsoft.com/office/drawing/2014/main" id="{EA099DAB-5ED2-49A9-A1EB-F80139ED6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2578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3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  <p:bldP spid="37890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7D6639F3-A00D-4917-A8CB-D6F030E17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1C369432-F0AD-453D-B70A-5D405E6D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764704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Напишите уравнение прямой, проходящей через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(0, </a:t>
            </a:r>
            <a:r>
              <a:rPr lang="ru-RU" altLang="ru-RU" sz="3200" dirty="0">
                <a:cs typeface="Times New Roman" panose="02020603050405020304" pitchFamily="18" charset="0"/>
              </a:rPr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).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F8070B18-A575-43D0-ACE1-F3D8681D40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5323956"/>
                <a:ext cx="87630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ru-RU" sz="3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ru-RU" sz="3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altLang="ru-RU" sz="3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ru-RU" sz="3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8891" name="Text Box 11">
                <a:extLst>
                  <a:ext uri="{FF2B5EF4-FFF2-40B4-BE49-F238E27FC236}">
                    <a16:creationId xmlns:a16="http://schemas.microsoft.com/office/drawing/2014/main" id="{F8070B18-A575-43D0-ACE1-F3D8681D4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323956"/>
                <a:ext cx="8763000" cy="584775"/>
              </a:xfrm>
              <a:prstGeom prst="rect">
                <a:avLst/>
              </a:prstGeom>
              <a:blipFill>
                <a:blip r:embed="rId3"/>
                <a:stretch>
                  <a:fillRect l="-1809" t="-14583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07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E8D1CA7C-9876-4207-87CB-6751A12D5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38275" name="Text Box 3">
            <a:extLst>
              <a:ext uri="{FF2B5EF4-FFF2-40B4-BE49-F238E27FC236}">
                <a16:creationId xmlns:a16="http://schemas.microsoft.com/office/drawing/2014/main" id="{31A27443-D6D4-4410-8026-9F08B0AAB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399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Определите, какие из перечисленных ниже пар прямых параллельны между собой:</a:t>
            </a:r>
            <a:endParaRPr lang="en-US" altLang="ru-RU" sz="32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0,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+ 1 = 0;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0,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0;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в) -7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0, 7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- 5 = 0;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г) 2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+ 4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- 8 = 0, -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- 2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+ 4 = 0.</a:t>
            </a:r>
          </a:p>
        </p:txBody>
      </p:sp>
      <p:sp>
        <p:nvSpPr>
          <p:cNvPr id="438276" name="Text Box 4">
            <a:extLst>
              <a:ext uri="{FF2B5EF4-FFF2-40B4-BE49-F238E27FC236}">
                <a16:creationId xmlns:a16="http://schemas.microsoft.com/office/drawing/2014/main" id="{F6636105-0C72-42D4-8147-A0DEA2943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а), в). </a:t>
            </a:r>
          </a:p>
        </p:txBody>
      </p:sp>
    </p:spTree>
    <p:extLst>
      <p:ext uri="{BB962C8B-B14F-4D97-AF65-F5344CB8AC3E}">
        <p14:creationId xmlns:p14="http://schemas.microsoft.com/office/powerpoint/2010/main" val="291346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B0B8126D-B2F5-4363-B217-49EFFBF89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9304B351-F9C5-4649-8A2F-1BFB5C624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</a:t>
            </a:r>
            <a:r>
              <a:rPr lang="ru-RU" altLang="ru-RU" sz="3200" dirty="0">
                <a:cs typeface="Times New Roman" panose="02020603050405020304" pitchFamily="18" charset="0"/>
              </a:rPr>
              <a:t> прямую</a:t>
            </a:r>
            <a:r>
              <a:rPr lang="ru-RU" altLang="ru-RU" sz="3200" dirty="0"/>
              <a:t>, заданную уравнением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=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2</a:t>
            </a:r>
            <a:r>
              <a:rPr lang="en-US" altLang="ru-RU" sz="3200" i="1" dirty="0"/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21893" name="Picture 5">
            <a:extLst>
              <a:ext uri="{FF2B5EF4-FFF2-40B4-BE49-F238E27FC236}">
                <a16:creationId xmlns:a16="http://schemas.microsoft.com/office/drawing/2014/main" id="{E2871825-5231-4AC0-BC0C-77216733D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401796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1897" name="Group 9">
            <a:extLst>
              <a:ext uri="{FF2B5EF4-FFF2-40B4-BE49-F238E27FC236}">
                <a16:creationId xmlns:a16="http://schemas.microsoft.com/office/drawing/2014/main" id="{54B14BE0-0123-428C-9B87-DE381AA7C45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6913563" cy="3975100"/>
            <a:chOff x="96" y="1392"/>
            <a:chExt cx="4355" cy="2504"/>
          </a:xfrm>
        </p:grpSpPr>
        <p:sp>
          <p:nvSpPr>
            <p:cNvPr id="421892" name="Text Box 4">
              <a:extLst>
                <a:ext uri="{FF2B5EF4-FFF2-40B4-BE49-F238E27FC236}">
                  <a16:creationId xmlns:a16="http://schemas.microsoft.com/office/drawing/2014/main" id="{D54E1AD8-6BF1-44AB-BC1E-CD313AA6E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16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421896" name="Picture 8">
              <a:extLst>
                <a:ext uri="{FF2B5EF4-FFF2-40B4-BE49-F238E27FC236}">
                  <a16:creationId xmlns:a16="http://schemas.microsoft.com/office/drawing/2014/main" id="{E72A3ECF-27FF-42CE-8DF7-1A4FCCB92C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2531" cy="2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7703F13A-F218-44AD-AD3A-9372BF236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58755" name="Text Box 3">
            <a:extLst>
              <a:ext uri="{FF2B5EF4-FFF2-40B4-BE49-F238E27FC236}">
                <a16:creationId xmlns:a16="http://schemas.microsoft.com/office/drawing/2014/main" id="{517C4DEC-5661-49EB-8F36-27D7B4723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</a:t>
            </a:r>
            <a:r>
              <a:rPr lang="ru-RU" altLang="ru-RU" sz="3200" dirty="0">
                <a:cs typeface="Times New Roman" panose="02020603050405020304" pitchFamily="18" charset="0"/>
              </a:rPr>
              <a:t> прямую</a:t>
            </a:r>
            <a:r>
              <a:rPr lang="ru-RU" altLang="ru-RU" sz="3200" dirty="0"/>
              <a:t>, заданную уравнением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- 2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ru-RU" altLang="ru-RU" sz="3200" dirty="0"/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0.</a:t>
            </a:r>
          </a:p>
        </p:txBody>
      </p:sp>
      <p:pic>
        <p:nvPicPr>
          <p:cNvPr id="458756" name="Picture 4">
            <a:extLst>
              <a:ext uri="{FF2B5EF4-FFF2-40B4-BE49-F238E27FC236}">
                <a16:creationId xmlns:a16="http://schemas.microsoft.com/office/drawing/2014/main" id="{C93D495F-DD64-4DD1-B896-2A4A1D11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401796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8757" name="Group 5">
            <a:extLst>
              <a:ext uri="{FF2B5EF4-FFF2-40B4-BE49-F238E27FC236}">
                <a16:creationId xmlns:a16="http://schemas.microsoft.com/office/drawing/2014/main" id="{60E4A200-A016-4E7E-AD8E-2659AC784D3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839200" cy="3975100"/>
            <a:chOff x="96" y="1392"/>
            <a:chExt cx="5568" cy="2504"/>
          </a:xfrm>
        </p:grpSpPr>
        <p:sp>
          <p:nvSpPr>
            <p:cNvPr id="458758" name="Text Box 6">
              <a:extLst>
                <a:ext uri="{FF2B5EF4-FFF2-40B4-BE49-F238E27FC236}">
                  <a16:creationId xmlns:a16="http://schemas.microsoft.com/office/drawing/2014/main" id="{5020B1B2-92D1-4D22-9AC3-C21137E48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5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(1, -2). </a:t>
              </a:r>
            </a:p>
          </p:txBody>
        </p:sp>
        <p:pic>
          <p:nvPicPr>
            <p:cNvPr id="458759" name="Picture 7">
              <a:extLst>
                <a:ext uri="{FF2B5EF4-FFF2-40B4-BE49-F238E27FC236}">
                  <a16:creationId xmlns:a16="http://schemas.microsoft.com/office/drawing/2014/main" id="{00740197-E73E-4C5F-B9A4-D7B4CE6C3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2531" cy="2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BBF69370-9ECF-48CD-8DD4-EBA31F5E4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456707" name="Text Box 3">
            <a:extLst>
              <a:ext uri="{FF2B5EF4-FFF2-40B4-BE49-F238E27FC236}">
                <a16:creationId xmlns:a16="http://schemas.microsoft.com/office/drawing/2014/main" id="{55F9B0C8-C97C-4033-AC40-84E2E3BF1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Напишите уравнение прямой, изображенной на рисунке.</a:t>
            </a:r>
          </a:p>
        </p:txBody>
      </p:sp>
      <p:sp>
        <p:nvSpPr>
          <p:cNvPr id="456710" name="Text Box 6">
            <a:extLst>
              <a:ext uri="{FF2B5EF4-FFF2-40B4-BE49-F238E27FC236}">
                <a16:creationId xmlns:a16="http://schemas.microsoft.com/office/drawing/2014/main" id="{52BDC6BA-04DB-4AA1-B880-71F85BB81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 i="1"/>
              <a:t>x – </a:t>
            </a:r>
            <a:r>
              <a:rPr lang="en-US" altLang="ru-RU" sz="3200"/>
              <a:t>3</a:t>
            </a:r>
            <a:r>
              <a:rPr lang="en-US" altLang="ru-RU" sz="3200" i="1"/>
              <a:t>y = </a:t>
            </a:r>
            <a:r>
              <a:rPr lang="ru-RU" altLang="ru-RU" sz="3200"/>
              <a:t>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56714" name="Picture 10">
            <a:extLst>
              <a:ext uri="{FF2B5EF4-FFF2-40B4-BE49-F238E27FC236}">
                <a16:creationId xmlns:a16="http://schemas.microsoft.com/office/drawing/2014/main" id="{B5F64539-7066-4D27-ACE9-60897553A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828800"/>
            <a:ext cx="401796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1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>
            <a:extLst>
              <a:ext uri="{FF2B5EF4-FFF2-40B4-BE49-F238E27FC236}">
                <a16:creationId xmlns:a16="http://schemas.microsoft.com/office/drawing/2014/main" id="{77192F59-C244-482E-8012-B3942B09F0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60803" name="Text Box 3">
            <a:extLst>
              <a:ext uri="{FF2B5EF4-FFF2-40B4-BE49-F238E27FC236}">
                <a16:creationId xmlns:a16="http://schemas.microsoft.com/office/drawing/2014/main" id="{F7482E90-3BBE-407F-B721-3FB6D69FB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Напишите уравнение прямой, изображенной на рисунке.</a:t>
            </a:r>
          </a:p>
        </p:txBody>
      </p:sp>
      <p:sp>
        <p:nvSpPr>
          <p:cNvPr id="460804" name="Text Box 4">
            <a:extLst>
              <a:ext uri="{FF2B5EF4-FFF2-40B4-BE49-F238E27FC236}">
                <a16:creationId xmlns:a16="http://schemas.microsoft.com/office/drawing/2014/main" id="{156A4D0A-7AD1-4254-AA41-6A29618AA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2</a:t>
            </a:r>
            <a:r>
              <a:rPr lang="en-US" altLang="ru-RU" sz="3200" i="1"/>
              <a:t>x + </a:t>
            </a:r>
            <a:r>
              <a:rPr lang="en-US" altLang="ru-RU" sz="3200"/>
              <a:t>3</a:t>
            </a:r>
            <a:r>
              <a:rPr lang="en-US" altLang="ru-RU" sz="3200" i="1"/>
              <a:t>y = </a:t>
            </a:r>
            <a:r>
              <a:rPr lang="en-US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60805" name="Picture 5">
            <a:extLst>
              <a:ext uri="{FF2B5EF4-FFF2-40B4-BE49-F238E27FC236}">
                <a16:creationId xmlns:a16="http://schemas.microsoft.com/office/drawing/2014/main" id="{51564470-5C0C-4039-9C8E-57F19B77A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828800"/>
            <a:ext cx="401796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31205"/>
                <a:ext cx="908979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 Рассмотрим прямую на координатной плоскости.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ru-RU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dirty="0"/>
                  <a:t>, перпендикулярный этой прямой, называется вектором нормали этой прямой.	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205"/>
                <a:ext cx="9089791" cy="1200329"/>
              </a:xfrm>
              <a:prstGeom prst="rect">
                <a:avLst/>
              </a:prstGeom>
              <a:blipFill>
                <a:blip r:embed="rId2"/>
                <a:stretch>
                  <a:fillRect l="-1006" t="-4061" r="-1006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19872" y="1231534"/>
                <a:ext cx="5669919" cy="2724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Зафиксируем точку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dirty="0"/>
                  <a:t>, принадлежащую данной прямой. Точка </a:t>
                </a:r>
                <a:r>
                  <a:rPr lang="en-US" i="1" dirty="0"/>
                  <a:t>A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dirty="0"/>
                  <a:t>) будет принадлежать этой прямой, 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ru-RU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, 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ru-RU" i="1">
                        <a:latin typeface="Cambria Math"/>
                      </a:rPr>
                      <m:t>−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)</m:t>
                    </m:r>
                  </m:oMath>
                </a14:m>
                <a:r>
                  <a:rPr lang="ru-RU" b="1" dirty="0"/>
                  <a:t> </a:t>
                </a:r>
                <a:r>
                  <a:rPr lang="ru-RU" dirty="0"/>
                  <a:t>будет перпендикулярен вектору нормали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ru-RU" i="1">
                        <a:latin typeface="Cambria Math"/>
                      </a:rPr>
                      <m:t>, 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ru-RU" i="1">
                        <a:latin typeface="Cambria Math"/>
                      </a:rPr>
                      <m:t>)</m:t>
                    </m:r>
                  </m:oMath>
                </a14:m>
                <a:r>
                  <a:rPr lang="ru-RU" dirty="0"/>
                  <a:t>, т. е. если скалярное произведение этих векторов будет равно нулю.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231534"/>
                <a:ext cx="5669919" cy="2724849"/>
              </a:xfrm>
              <a:prstGeom prst="rect">
                <a:avLst/>
              </a:prstGeom>
              <a:blipFill>
                <a:blip r:embed="rId3"/>
                <a:stretch>
                  <a:fillRect l="-1613" t="-1790" r="-1720" b="-42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0" y="4393745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Расписывая скалярное произведение через координаты данных векторов, получим уравнение этой прямой</a:t>
            </a:r>
          </a:p>
          <a:p>
            <a:pPr algn="ctr"/>
            <a:r>
              <a:rPr lang="en-US" i="1" dirty="0"/>
              <a:t>a</a:t>
            </a:r>
            <a:r>
              <a:rPr lang="ru-RU" dirty="0"/>
              <a:t>(</a:t>
            </a:r>
            <a:r>
              <a:rPr lang="en-US" i="1" dirty="0"/>
              <a:t>x </a:t>
            </a:r>
            <a:r>
              <a:rPr lang="ru-RU" dirty="0"/>
              <a:t>– </a:t>
            </a:r>
            <a:r>
              <a:rPr lang="en-US" i="1" dirty="0"/>
              <a:t>x</a:t>
            </a:r>
            <a:r>
              <a:rPr lang="ru-RU" baseline="-25000" dirty="0"/>
              <a:t>0</a:t>
            </a:r>
            <a:r>
              <a:rPr lang="ru-RU" dirty="0"/>
              <a:t>) + </a:t>
            </a:r>
            <a:r>
              <a:rPr lang="en-US" i="1" dirty="0"/>
              <a:t>b</a:t>
            </a:r>
            <a:r>
              <a:rPr lang="ru-RU" dirty="0"/>
              <a:t>(</a:t>
            </a:r>
            <a:r>
              <a:rPr lang="en-US" i="1" dirty="0"/>
              <a:t>y </a:t>
            </a:r>
            <a:r>
              <a:rPr lang="ru-RU" dirty="0"/>
              <a:t>– </a:t>
            </a:r>
            <a:r>
              <a:rPr lang="en-US" i="1" dirty="0"/>
              <a:t>y</a:t>
            </a:r>
            <a:r>
              <a:rPr lang="ru-RU" baseline="-25000" dirty="0"/>
              <a:t>0</a:t>
            </a:r>
            <a:r>
              <a:rPr lang="ru-RU" dirty="0"/>
              <a:t>) = 0.</a:t>
            </a:r>
          </a:p>
          <a:p>
            <a:pPr algn="just"/>
            <a:r>
              <a:rPr lang="ru-RU" dirty="0"/>
              <a:t>	Обозначая –</a:t>
            </a:r>
            <a:r>
              <a:rPr lang="en-US" i="1" dirty="0"/>
              <a:t>ax</a:t>
            </a:r>
            <a:r>
              <a:rPr lang="ru-RU" baseline="-25000" dirty="0"/>
              <a:t>0 </a:t>
            </a:r>
            <a:r>
              <a:rPr lang="ru-RU" dirty="0"/>
              <a:t>– </a:t>
            </a:r>
            <a:r>
              <a:rPr lang="en-US" i="1" dirty="0"/>
              <a:t>by</a:t>
            </a:r>
            <a:r>
              <a:rPr lang="ru-RU" baseline="-25000" dirty="0"/>
              <a:t>0 </a:t>
            </a:r>
            <a:r>
              <a:rPr lang="ru-RU" dirty="0"/>
              <a:t>= </a:t>
            </a:r>
            <a:r>
              <a:rPr lang="en-US" i="1" dirty="0"/>
              <a:t>c</a:t>
            </a:r>
            <a:r>
              <a:rPr lang="ru-RU" dirty="0"/>
              <a:t>, данное уравнение можно переписать в виде </a:t>
            </a:r>
            <a:r>
              <a:rPr lang="en-US" i="1" dirty="0"/>
              <a:t>ax</a:t>
            </a:r>
            <a:r>
              <a:rPr lang="ru-RU" dirty="0"/>
              <a:t> + </a:t>
            </a:r>
            <a:r>
              <a:rPr lang="en-US" i="1" dirty="0"/>
              <a:t>by</a:t>
            </a:r>
            <a:r>
              <a:rPr lang="ru-RU" dirty="0"/>
              <a:t> + </a:t>
            </a:r>
            <a:r>
              <a:rPr lang="en-US" i="1" dirty="0"/>
              <a:t>c</a:t>
            </a:r>
            <a:r>
              <a:rPr lang="ru-RU" dirty="0"/>
              <a:t> = 0.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A49FE43-C07B-2995-6B78-6C553FB3D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545797"/>
            <a:ext cx="2934109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046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0582F3EF-0DCA-49FA-A4FC-1DF40A1A8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423939" name="Text Box 3">
            <a:extLst>
              <a:ext uri="{FF2B5EF4-FFF2-40B4-BE49-F238E27FC236}">
                <a16:creationId xmlns:a16="http://schemas.microsoft.com/office/drawing/2014/main" id="{08EAE763-3DE6-4E04-9D5B-CDF13A2E2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Напишите уравнение прямой, проходящей через начало координат с угловым коэффициентом: а)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1; б)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2; в)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cs typeface="Times New Roman" panose="02020603050405020304" pitchFamily="18" charset="0"/>
              </a:rPr>
              <a:t>0,5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; г)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-1; д)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-2; е)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-</a:t>
            </a:r>
            <a:r>
              <a:rPr lang="ru-RU" altLang="ru-RU" sz="3200" dirty="0"/>
              <a:t> </a:t>
            </a:r>
            <a:r>
              <a:rPr lang="en-US" altLang="ru-RU" sz="3200" dirty="0"/>
              <a:t>0,5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. Нарисуйте эти прямые.</a:t>
            </a:r>
          </a:p>
        </p:txBody>
      </p:sp>
      <p:sp>
        <p:nvSpPr>
          <p:cNvPr id="423940" name="Text Box 4">
            <a:extLst>
              <a:ext uri="{FF2B5EF4-FFF2-40B4-BE49-F238E27FC236}">
                <a16:creationId xmlns:a16="http://schemas.microsoft.com/office/drawing/2014/main" id="{190EAE11-BC3A-4D8F-8F12-B61D4E806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23949" name="Text Box 13">
            <a:extLst>
              <a:ext uri="{FF2B5EF4-FFF2-40B4-BE49-F238E27FC236}">
                <a16:creationId xmlns:a16="http://schemas.microsoft.com/office/drawing/2014/main" id="{E380E91F-1F11-45A6-AD19-1EF9EC786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23950" name="Text Box 14">
            <a:extLst>
              <a:ext uri="{FF2B5EF4-FFF2-40B4-BE49-F238E27FC236}">
                <a16:creationId xmlns:a16="http://schemas.microsoft.com/office/drawing/2014/main" id="{33D3ACD2-D69E-424C-9643-BA8C0148B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6576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en-US" altLang="ru-RU" sz="3200">
                <a:cs typeface="Times New Roman" panose="02020603050405020304" pitchFamily="18" charset="0"/>
              </a:rPr>
              <a:t>0,5</a:t>
            </a:r>
            <a:r>
              <a:rPr lang="ru-RU" altLang="ru-RU" sz="3200" i="1"/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23951" name="Text Box 15">
            <a:extLst>
              <a:ext uri="{FF2B5EF4-FFF2-40B4-BE49-F238E27FC236}">
                <a16:creationId xmlns:a16="http://schemas.microsoft.com/office/drawing/2014/main" id="{44BF71E9-034C-4804-A2B4-3D52C85D2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6576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-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23952" name="Text Box 16">
            <a:extLst>
              <a:ext uri="{FF2B5EF4-FFF2-40B4-BE49-F238E27FC236}">
                <a16:creationId xmlns:a16="http://schemas.microsoft.com/office/drawing/2014/main" id="{B832BA56-21B8-4841-9023-1E4E05046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4196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-2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23953" name="Text Box 17">
            <a:extLst>
              <a:ext uri="{FF2B5EF4-FFF2-40B4-BE49-F238E27FC236}">
                <a16:creationId xmlns:a16="http://schemas.microsoft.com/office/drawing/2014/main" id="{C5E719F9-07CC-4D4A-A9D3-42753AFB3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196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е)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-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0,5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3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utoUpdateAnimBg="0"/>
      <p:bldP spid="423949" grpId="0" autoUpdateAnimBg="0"/>
      <p:bldP spid="423950" grpId="0" autoUpdateAnimBg="0"/>
      <p:bldP spid="423951" grpId="0" autoUpdateAnimBg="0"/>
      <p:bldP spid="423952" grpId="0" autoUpdateAnimBg="0"/>
      <p:bldP spid="42395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154F0FC1-4495-41DF-8A00-81C218332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425988" name="Text Box 4">
            <a:extLst>
              <a:ext uri="{FF2B5EF4-FFF2-40B4-BE49-F238E27FC236}">
                <a16:creationId xmlns:a16="http://schemas.microsoft.com/office/drawing/2014/main" id="{FEB35D66-4BA5-4460-8419-749205722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угловой коэффициент прямой: а) 2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- 3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+ 4 = 0; б)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+ 2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0.</a:t>
            </a:r>
          </a:p>
        </p:txBody>
      </p:sp>
      <p:grpSp>
        <p:nvGrpSpPr>
          <p:cNvPr id="425999" name="Group 15">
            <a:extLst>
              <a:ext uri="{FF2B5EF4-FFF2-40B4-BE49-F238E27FC236}">
                <a16:creationId xmlns:a16="http://schemas.microsoft.com/office/drawing/2014/main" id="{8605B7D3-CAE4-48A6-9A5A-80A611AF93A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14800"/>
            <a:ext cx="2743200" cy="838200"/>
            <a:chOff x="96" y="2592"/>
            <a:chExt cx="1728" cy="528"/>
          </a:xfrm>
        </p:grpSpPr>
        <p:sp>
          <p:nvSpPr>
            <p:cNvPr id="425992" name="Text Box 8">
              <a:extLst>
                <a:ext uri="{FF2B5EF4-FFF2-40B4-BE49-F238E27FC236}">
                  <a16:creationId xmlns:a16="http://schemas.microsoft.com/office/drawing/2014/main" id="{E7DC359B-72CD-45E0-AC05-C1969FD889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640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</a:t>
              </a:r>
              <a:endParaRPr lang="ru-RU" altLang="ru-RU" sz="3200"/>
            </a:p>
          </p:txBody>
        </p:sp>
        <p:graphicFrame>
          <p:nvGraphicFramePr>
            <p:cNvPr id="425993" name="Object 9">
              <a:extLst>
                <a:ext uri="{FF2B5EF4-FFF2-40B4-BE49-F238E27FC236}">
                  <a16:creationId xmlns:a16="http://schemas.microsoft.com/office/drawing/2014/main" id="{8ECE087F-4E1C-4ACB-9F66-17B878C3B8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2592"/>
            <a:ext cx="240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80880" imgH="838080" progId="Equation.DSMT4">
                    <p:embed/>
                  </p:oleObj>
                </mc:Choice>
                <mc:Fallback>
                  <p:oleObj name="Equation" r:id="rId3" imgW="380880" imgH="8380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2592"/>
                          <a:ext cx="240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5996" name="Text Box 12">
            <a:extLst>
              <a:ext uri="{FF2B5EF4-FFF2-40B4-BE49-F238E27FC236}">
                <a16:creationId xmlns:a16="http://schemas.microsoft.com/office/drawing/2014/main" id="{ABA82E4A-D525-456D-AA63-886AE863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en-US" altLang="ru-RU" sz="3200"/>
              <a:t> – 0,5.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9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B3B7386D-300F-466E-B053-FF5FFE904C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28037" name="Text Box 5">
            <a:extLst>
              <a:ext uri="{FF2B5EF4-FFF2-40B4-BE49-F238E27FC236}">
                <a16:creationId xmlns:a16="http://schemas.microsoft.com/office/drawing/2014/main" id="{8FD96E5C-8B17-4ABD-937F-4B1B7DE8C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 -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 + 1 = 0.	</a:t>
            </a:r>
            <a:r>
              <a:rPr lang="ru-RU" altLang="ru-RU" sz="320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8035" name="Text Box 3">
                <a:extLst>
                  <a:ext uri="{FF2B5EF4-FFF2-40B4-BE49-F238E27FC236}">
                    <a16:creationId xmlns:a16="http://schemas.microsoft.com/office/drawing/2014/main" id="{EB6D4028-052B-4D27-B9C8-F81916376F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Напишите уравнение прямой, проходящей через точку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0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(1, 2) с вектором нормали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(-1, 1).</a:t>
                </a:r>
              </a:p>
            </p:txBody>
          </p:sp>
        </mc:Choice>
        <mc:Fallback xmlns="">
          <p:sp>
            <p:nvSpPr>
              <p:cNvPr id="428035" name="Text Box 3">
                <a:extLst>
                  <a:ext uri="{FF2B5EF4-FFF2-40B4-BE49-F238E27FC236}">
                    <a16:creationId xmlns:a16="http://schemas.microsoft.com/office/drawing/2014/main" id="{EB6D4028-052B-4D27-B9C8-F81916376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077218"/>
              </a:xfrm>
              <a:prstGeom prst="rect">
                <a:avLst/>
              </a:prstGeom>
              <a:blipFill>
                <a:blip r:embed="rId3"/>
                <a:stretch>
                  <a:fillRect l="-1809" t="-7910" r="-1740" b="-175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25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6FF7D6EF-0BE9-4A57-B0CC-9DF2A22B0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34179" name="Text Box 3">
            <a:extLst>
              <a:ext uri="{FF2B5EF4-FFF2-40B4-BE49-F238E27FC236}">
                <a16:creationId xmlns:a16="http://schemas.microsoft.com/office/drawing/2014/main" id="{43F039EB-64E8-4BBD-BA84-0787E0AD0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Напишите уравнение прямой, которая проходит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(1, -2) и перпендикулярна прямой: а)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;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б)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 + </a:t>
            </a:r>
            <a:r>
              <a:rPr lang="en-US" altLang="ru-RU" sz="3200" dirty="0">
                <a:cs typeface="Times New Roman" panose="02020603050405020304" pitchFamily="18" charset="0"/>
              </a:rPr>
              <a:t>3</a:t>
            </a:r>
            <a:r>
              <a:rPr lang="en-US" altLang="ru-RU" sz="3200" i="1" dirty="0">
                <a:cs typeface="Times New Roman" panose="02020603050405020304" pitchFamily="18" charset="0"/>
              </a:rPr>
              <a:t>y = 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4181" name="Text Box 5">
            <a:extLst>
              <a:ext uri="{FF2B5EF4-FFF2-40B4-BE49-F238E27FC236}">
                <a16:creationId xmlns:a16="http://schemas.microsoft.com/office/drawing/2014/main" id="{B01AD1EA-269D-44BC-BDE4-5EE95A98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4191000"/>
            <a:ext cx="36275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–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–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1; </a:t>
            </a:r>
          </a:p>
        </p:txBody>
      </p:sp>
      <p:sp>
        <p:nvSpPr>
          <p:cNvPr id="434183" name="Text Box 7">
            <a:extLst>
              <a:ext uri="{FF2B5EF4-FFF2-40B4-BE49-F238E27FC236}">
                <a16:creationId xmlns:a16="http://schemas.microsoft.com/office/drawing/2014/main" id="{69F34D39-0B2F-4E41-86B9-5A264EFEA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036" y="4172294"/>
            <a:ext cx="4588846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3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–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y </a:t>
            </a:r>
            <a:r>
              <a:rPr lang="ru-RU" altLang="ru-RU" sz="3200" dirty="0">
                <a:cs typeface="Times New Roman" panose="02020603050405020304" pitchFamily="18" charset="0"/>
              </a:rPr>
              <a:t>–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7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= </a:t>
            </a:r>
            <a:r>
              <a:rPr lang="en-US" altLang="ru-RU" sz="3200" dirty="0">
                <a:cs typeface="Times New Roman" panose="02020603050405020304" pitchFamily="18" charset="0"/>
              </a:rPr>
              <a:t>0.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73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1" grpId="0" autoUpdateAnimBg="0"/>
      <p:bldP spid="43418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6FF7D6EF-0BE9-4A57-B0CC-9DF2A22B0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34179" name="Text Box 3">
            <a:extLst>
              <a:ext uri="{FF2B5EF4-FFF2-40B4-BE49-F238E27FC236}">
                <a16:creationId xmlns:a16="http://schemas.microsoft.com/office/drawing/2014/main" id="{43F039EB-64E8-4BBD-BA84-0787E0AD0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Напишите уравнение прямой, которая проходит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(1, -2) и параллельна: а) координатной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Ox</a:t>
            </a:r>
            <a:r>
              <a:rPr lang="ru-RU" altLang="ru-RU" sz="3200" dirty="0">
                <a:cs typeface="Times New Roman" panose="02020603050405020304" pitchFamily="18" charset="0"/>
              </a:rPr>
              <a:t>; б) координатной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Oy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4181" name="Text Box 5">
            <a:extLst>
              <a:ext uri="{FF2B5EF4-FFF2-40B4-BE49-F238E27FC236}">
                <a16:creationId xmlns:a16="http://schemas.microsoft.com/office/drawing/2014/main" id="{B01AD1EA-269D-44BC-BDE4-5EE95A98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 = -2; </a:t>
            </a:r>
          </a:p>
        </p:txBody>
      </p:sp>
      <p:sp>
        <p:nvSpPr>
          <p:cNvPr id="434183" name="Text Box 7">
            <a:extLst>
              <a:ext uri="{FF2B5EF4-FFF2-40B4-BE49-F238E27FC236}">
                <a16:creationId xmlns:a16="http://schemas.microsoft.com/office/drawing/2014/main" id="{69F34D39-0B2F-4E41-86B9-5A264EFEA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191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x </a:t>
            </a:r>
            <a:r>
              <a:rPr lang="ru-RU" altLang="ru-RU" sz="3200">
                <a:cs typeface="Times New Roman" panose="02020603050405020304" pitchFamily="18" charset="0"/>
              </a:rPr>
              <a:t>= 1;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1" grpId="0" autoUpdateAnimBg="0"/>
      <p:bldP spid="43418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>
            <a:extLst>
              <a:ext uri="{FF2B5EF4-FFF2-40B4-BE49-F238E27FC236}">
                <a16:creationId xmlns:a16="http://schemas.microsoft.com/office/drawing/2014/main" id="{6FF7D6EF-0BE9-4A57-B0CC-9DF2A22B0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434179" name="Text Box 3">
            <a:extLst>
              <a:ext uri="{FF2B5EF4-FFF2-40B4-BE49-F238E27FC236}">
                <a16:creationId xmlns:a16="http://schemas.microsoft.com/office/drawing/2014/main" id="{43F039EB-64E8-4BBD-BA84-0787E0AD0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Напишите уравнение прямой, которая проходит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(1, -2) и параллельна прямой: а)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;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б)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 + </a:t>
            </a:r>
            <a:r>
              <a:rPr lang="en-US" altLang="ru-RU" sz="3200" dirty="0">
                <a:cs typeface="Times New Roman" panose="02020603050405020304" pitchFamily="18" charset="0"/>
              </a:rPr>
              <a:t>3</a:t>
            </a:r>
            <a:r>
              <a:rPr lang="en-US" altLang="ru-RU" sz="3200" i="1" dirty="0">
                <a:cs typeface="Times New Roman" panose="02020603050405020304" pitchFamily="18" charset="0"/>
              </a:rPr>
              <a:t>y = 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34181" name="Text Box 5">
            <a:extLst>
              <a:ext uri="{FF2B5EF4-FFF2-40B4-BE49-F238E27FC236}">
                <a16:creationId xmlns:a16="http://schemas.microsoft.com/office/drawing/2014/main" id="{B01AD1EA-269D-44BC-BDE4-5EE95A98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4191000"/>
            <a:ext cx="34114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–</a:t>
            </a:r>
            <a:r>
              <a:rPr lang="en-US" altLang="ru-RU" sz="3200" dirty="0">
                <a:cs typeface="Times New Roman" panose="02020603050405020304" pitchFamily="18" charset="0"/>
              </a:rPr>
              <a:t> 3</a:t>
            </a:r>
            <a:r>
              <a:rPr lang="ru-RU" altLang="ru-RU" sz="3200" dirty="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34183" name="Text Box 7">
            <a:extLst>
              <a:ext uri="{FF2B5EF4-FFF2-40B4-BE49-F238E27FC236}">
                <a16:creationId xmlns:a16="http://schemas.microsoft.com/office/drawing/2014/main" id="{69F34D39-0B2F-4E41-86B9-5A264EFEA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554" y="4172294"/>
            <a:ext cx="4588846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 + </a:t>
            </a:r>
            <a:r>
              <a:rPr lang="en-US" altLang="ru-RU" sz="3200" dirty="0">
                <a:cs typeface="Times New Roman" panose="02020603050405020304" pitchFamily="18" charset="0"/>
              </a:rPr>
              <a:t>3</a:t>
            </a:r>
            <a:r>
              <a:rPr lang="en-US" altLang="ru-RU" sz="3200" i="1" dirty="0">
                <a:cs typeface="Times New Roman" panose="02020603050405020304" pitchFamily="18" charset="0"/>
              </a:rPr>
              <a:t>y + </a:t>
            </a:r>
            <a:r>
              <a:rPr lang="en-US" altLang="ru-RU" sz="3200" dirty="0">
                <a:cs typeface="Times New Roman" panose="02020603050405020304" pitchFamily="18" charset="0"/>
              </a:rPr>
              <a:t>4 </a:t>
            </a:r>
            <a:r>
              <a:rPr lang="ru-RU" altLang="ru-RU" sz="3200" dirty="0">
                <a:cs typeface="Times New Roman" panose="02020603050405020304" pitchFamily="18" charset="0"/>
              </a:rPr>
              <a:t>= </a:t>
            </a:r>
            <a:r>
              <a:rPr lang="en-US" altLang="ru-RU" sz="3200" dirty="0">
                <a:cs typeface="Times New Roman" panose="02020603050405020304" pitchFamily="18" charset="0"/>
              </a:rPr>
              <a:t>0.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03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1" grpId="0" autoUpdateAnimBg="0"/>
      <p:bldP spid="43418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>
            <a:extLst>
              <a:ext uri="{FF2B5EF4-FFF2-40B4-BE49-F238E27FC236}">
                <a16:creationId xmlns:a16="http://schemas.microsoft.com/office/drawing/2014/main" id="{E6BB2536-CC7E-4BE2-AEC6-1A711EA35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2371" name="Text Box 3">
            <a:extLst>
              <a:ext uri="{FF2B5EF4-FFF2-40B4-BE49-F238E27FC236}">
                <a16:creationId xmlns:a16="http://schemas.microsoft.com/office/drawing/2014/main" id="{3CAFBE29-3C37-4D20-AC85-9BEC946AB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координаты точки пересечения прямых: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0,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+ 3 = 0;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3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+ 2 = 0, 5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- 2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+ 1 = 0.</a:t>
            </a:r>
          </a:p>
        </p:txBody>
      </p:sp>
      <p:sp>
        <p:nvSpPr>
          <p:cNvPr id="442372" name="Text Box 4">
            <a:extLst>
              <a:ext uri="{FF2B5EF4-FFF2-40B4-BE49-F238E27FC236}">
                <a16:creationId xmlns:a16="http://schemas.microsoft.com/office/drawing/2014/main" id="{CAE786AE-7C6D-48B3-A815-750AE7281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(-1, 2); </a:t>
            </a:r>
          </a:p>
        </p:txBody>
      </p:sp>
      <p:sp>
        <p:nvSpPr>
          <p:cNvPr id="442373" name="Text Box 5">
            <a:extLst>
              <a:ext uri="{FF2B5EF4-FFF2-40B4-BE49-F238E27FC236}">
                <a16:creationId xmlns:a16="http://schemas.microsoft.com/office/drawing/2014/main" id="{08A795EC-0385-45DD-975B-540D1CC6D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2578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(-3, -7). </a:t>
            </a:r>
          </a:p>
        </p:txBody>
      </p:sp>
    </p:spTree>
    <p:extLst>
      <p:ext uri="{BB962C8B-B14F-4D97-AF65-F5344CB8AC3E}">
        <p14:creationId xmlns:p14="http://schemas.microsoft.com/office/powerpoint/2010/main" val="103630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2" grpId="0" autoUpdateAnimBg="0"/>
      <p:bldP spid="44237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>
            <a:extLst>
              <a:ext uri="{FF2B5EF4-FFF2-40B4-BE49-F238E27FC236}">
                <a16:creationId xmlns:a16="http://schemas.microsoft.com/office/drawing/2014/main" id="{F64B387B-BF07-48F9-8B45-A9933057A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36227" name="Text Box 3">
            <a:extLst>
              <a:ext uri="{FF2B5EF4-FFF2-40B4-BE49-F238E27FC236}">
                <a16:creationId xmlns:a16="http://schemas.microsoft.com/office/drawing/2014/main" id="{04C3305B-B944-4C27-BB72-3027FEBC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(-2, 4) является основанием перпендикуляра, опущенного из начала координат на прямую. Напишите уравнение этой прямой.</a:t>
            </a:r>
          </a:p>
        </p:txBody>
      </p:sp>
      <p:sp>
        <p:nvSpPr>
          <p:cNvPr id="436228" name="Text Box 4">
            <a:extLst>
              <a:ext uri="{FF2B5EF4-FFF2-40B4-BE49-F238E27FC236}">
                <a16:creationId xmlns:a16="http://schemas.microsoft.com/office/drawing/2014/main" id="{70CB009C-6839-4266-AED4-68E4197CA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 - 2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 + 10 = 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>
            <a:extLst>
              <a:ext uri="{FF2B5EF4-FFF2-40B4-BE49-F238E27FC236}">
                <a16:creationId xmlns:a16="http://schemas.microsoft.com/office/drawing/2014/main" id="{858B254A-9E0D-41C6-9AAD-509B4D82D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66947" name="Text Box 3">
            <a:extLst>
              <a:ext uri="{FF2B5EF4-FFF2-40B4-BE49-F238E27FC236}">
                <a16:creationId xmlns:a16="http://schemas.microsoft.com/office/drawing/2014/main" id="{CE91592B-9889-4AC2-80EB-67346E20A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Напишите уравнение прямой, симметричной прямой, заданной уравнением </a:t>
            </a:r>
            <a:r>
              <a:rPr lang="en-US" altLang="ru-RU" sz="3200" i="1" dirty="0"/>
              <a:t>ax + by + </a:t>
            </a:r>
            <a:r>
              <a:rPr lang="ru-RU" altLang="ru-RU" sz="3200" i="1" dirty="0"/>
              <a:t>с = </a:t>
            </a:r>
            <a:r>
              <a:rPr lang="ru-RU" altLang="ru-RU" sz="3200" dirty="0"/>
              <a:t>0, относительно: а) оси </a:t>
            </a:r>
            <a:r>
              <a:rPr lang="en-US" altLang="ru-RU" sz="3200" i="1" dirty="0"/>
              <a:t>Ox</a:t>
            </a:r>
            <a:r>
              <a:rPr lang="en-US" altLang="ru-RU" sz="3200" dirty="0"/>
              <a:t>; </a:t>
            </a:r>
            <a:r>
              <a:rPr lang="ru-RU" altLang="ru-RU" sz="3200" dirty="0"/>
              <a:t>б) оси </a:t>
            </a:r>
            <a:r>
              <a:rPr lang="en-US" altLang="ru-RU" sz="3200" i="1" dirty="0"/>
              <a:t>Oy</a:t>
            </a:r>
            <a:r>
              <a:rPr lang="en-US" altLang="ru-RU" sz="3200" dirty="0"/>
              <a:t>; </a:t>
            </a:r>
            <a:r>
              <a:rPr lang="ru-RU" altLang="ru-RU" sz="3200" dirty="0"/>
              <a:t>в) начала координат </a:t>
            </a:r>
            <a:r>
              <a:rPr lang="en-US" altLang="ru-RU" sz="3200" i="1" dirty="0"/>
              <a:t>O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  <p:sp>
        <p:nvSpPr>
          <p:cNvPr id="466948" name="Text Box 4">
            <a:extLst>
              <a:ext uri="{FF2B5EF4-FFF2-40B4-BE49-F238E27FC236}">
                <a16:creationId xmlns:a16="http://schemas.microsoft.com/office/drawing/2014/main" id="{5C60643E-DECF-4B1F-B037-8FB18756E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102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</a:t>
            </a:r>
            <a:r>
              <a:rPr lang="en-US" altLang="ru-RU" sz="3200"/>
              <a:t>)</a:t>
            </a:r>
            <a:r>
              <a:rPr lang="ru-RU" altLang="ru-RU" sz="3200"/>
              <a:t> </a:t>
            </a:r>
            <a:r>
              <a:rPr lang="en-US" altLang="ru-RU" sz="3200" i="1"/>
              <a:t>ax – by + </a:t>
            </a:r>
            <a:r>
              <a:rPr lang="ru-RU" altLang="ru-RU" sz="3200" i="1"/>
              <a:t>с = </a:t>
            </a:r>
            <a:r>
              <a:rPr lang="ru-RU" altLang="ru-RU" sz="3200"/>
              <a:t>0</a:t>
            </a:r>
            <a:r>
              <a:rPr lang="en-US" altLang="ru-RU" sz="3200"/>
              <a:t>;</a:t>
            </a:r>
            <a:endParaRPr lang="ru-RU" altLang="ru-RU" sz="3200"/>
          </a:p>
        </p:txBody>
      </p:sp>
      <p:pic>
        <p:nvPicPr>
          <p:cNvPr id="466949" name="Picture 5">
            <a:extLst>
              <a:ext uri="{FF2B5EF4-FFF2-40B4-BE49-F238E27FC236}">
                <a16:creationId xmlns:a16="http://schemas.microsoft.com/office/drawing/2014/main" id="{5E34E469-BF02-49FE-9687-376674FB7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46770"/>
            <a:ext cx="2989370" cy="2929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6950" name="Text Box 6">
            <a:extLst>
              <a:ext uri="{FF2B5EF4-FFF2-40B4-BE49-F238E27FC236}">
                <a16:creationId xmlns:a16="http://schemas.microsoft.com/office/drawing/2014/main" id="{31132BA3-DFAD-4286-9328-8515959B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4102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en-US" altLang="ru-RU" sz="3200"/>
              <a:t>)</a:t>
            </a:r>
            <a:r>
              <a:rPr lang="ru-RU" altLang="ru-RU" sz="3200"/>
              <a:t> –</a:t>
            </a:r>
            <a:r>
              <a:rPr lang="en-US" altLang="ru-RU" sz="3200" i="1"/>
              <a:t>ax </a:t>
            </a:r>
            <a:r>
              <a:rPr lang="ru-RU" altLang="ru-RU" sz="3200" i="1"/>
              <a:t>+ </a:t>
            </a:r>
            <a:r>
              <a:rPr lang="en-US" altLang="ru-RU" sz="3200" i="1"/>
              <a:t>by + </a:t>
            </a:r>
            <a:r>
              <a:rPr lang="ru-RU" altLang="ru-RU" sz="3200" i="1"/>
              <a:t>с = </a:t>
            </a:r>
            <a:r>
              <a:rPr lang="ru-RU" altLang="ru-RU" sz="3200"/>
              <a:t>0</a:t>
            </a:r>
            <a:r>
              <a:rPr lang="en-US" altLang="ru-RU" sz="3200"/>
              <a:t>;</a:t>
            </a:r>
            <a:endParaRPr lang="ru-RU" altLang="ru-RU" sz="3200"/>
          </a:p>
        </p:txBody>
      </p:sp>
      <p:sp>
        <p:nvSpPr>
          <p:cNvPr id="466951" name="Text Box 7">
            <a:extLst>
              <a:ext uri="{FF2B5EF4-FFF2-40B4-BE49-F238E27FC236}">
                <a16:creationId xmlns:a16="http://schemas.microsoft.com/office/drawing/2014/main" id="{F3D2480E-E4EF-4442-844C-00580168D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943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en-US" altLang="ru-RU" sz="3200"/>
              <a:t>)</a:t>
            </a:r>
            <a:r>
              <a:rPr lang="ru-RU" altLang="ru-RU" sz="3200"/>
              <a:t> </a:t>
            </a:r>
            <a:r>
              <a:rPr lang="en-US" altLang="ru-RU" sz="3200" i="1"/>
              <a:t>ax </a:t>
            </a:r>
            <a:r>
              <a:rPr lang="ru-RU" altLang="ru-RU" sz="3200" i="1"/>
              <a:t>+ </a:t>
            </a:r>
            <a:r>
              <a:rPr lang="en-US" altLang="ru-RU" sz="3200" i="1"/>
              <a:t>by – </a:t>
            </a:r>
            <a:r>
              <a:rPr lang="ru-RU" altLang="ru-RU" sz="3200" i="1"/>
              <a:t>с = </a:t>
            </a:r>
            <a:r>
              <a:rPr lang="ru-RU" altLang="ru-RU" sz="320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8" grpId="0" autoUpdateAnimBg="0"/>
      <p:bldP spid="466950" grpId="0" autoUpdateAnimBg="0"/>
      <p:bldP spid="466951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6E469A39-90C1-4377-A963-206F0BD65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462851" name="Text Box 3">
            <a:extLst>
              <a:ext uri="{FF2B5EF4-FFF2-40B4-BE49-F238E27FC236}">
                <a16:creationId xmlns:a16="http://schemas.microsoft.com/office/drawing/2014/main" id="{FBDCDAFB-9AC0-4617-B4B2-48ACEEFF9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а)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- 1 = 0</a:t>
            </a:r>
            <a:r>
              <a:rPr lang="en-US" altLang="ru-RU" sz="3200" dirty="0">
                <a:cs typeface="Times New Roman" panose="02020603050405020304" pitchFamily="18" charset="0"/>
              </a:rPr>
              <a:t>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2852" name="Text Box 4">
            <a:extLst>
              <a:ext uri="{FF2B5EF4-FFF2-40B4-BE49-F238E27FC236}">
                <a16:creationId xmlns:a16="http://schemas.microsoft.com/office/drawing/2014/main" id="{5FA8BD46-534F-4060-8D3C-F1A1310C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Напишите уравнение прямой, проходящей через точки: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(0, 1); б)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(3, -1),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(4, 1).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90267CA-52D6-4AA1-9B00-AF910360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4191000"/>
            <a:ext cx="295232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-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- 7 = 0. </a:t>
            </a:r>
          </a:p>
        </p:txBody>
      </p:sp>
    </p:spTree>
    <p:extLst>
      <p:ext uri="{BB962C8B-B14F-4D97-AF65-F5344CB8AC3E}">
        <p14:creationId xmlns:p14="http://schemas.microsoft.com/office/powerpoint/2010/main" val="382980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autoUpdateAnimBg="0"/>
      <p:bldP spid="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070D727E-691E-4165-8199-CF08E4456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Угловой коэффициент</a:t>
            </a:r>
          </a:p>
        </p:txBody>
      </p:sp>
      <p:pic>
        <p:nvPicPr>
          <p:cNvPr id="454663" name="Picture 7">
            <a:extLst>
              <a:ext uri="{FF2B5EF4-FFF2-40B4-BE49-F238E27FC236}">
                <a16:creationId xmlns:a16="http://schemas.microsoft.com/office/drawing/2014/main" id="{BDDEAE76-69CA-47AF-92FB-8E7CEB09D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895600"/>
            <a:ext cx="3162300" cy="294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4659" name="Text Box 3">
                <a:extLst>
                  <a:ext uri="{FF2B5EF4-FFF2-40B4-BE49-F238E27FC236}">
                    <a16:creationId xmlns:a16="http://schemas.microsoft.com/office/drawing/2014/main" id="{B76F7956-B47B-4C50-8709-1324B43B61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200"/>
                <a:ext cx="9108504" cy="2246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Если </a:t>
                </a:r>
                <a:r>
                  <a:rPr lang="ru-RU" altLang="ru-RU" sz="2800" dirty="0"/>
                  <a:t>число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sz="2800" dirty="0"/>
                  <a:t>в уравнении прямой не равно нулю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то, разделив 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это уравнение можно привести к виду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 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sz="2800" i="1" dirty="0" err="1">
                    <a:cs typeface="Times New Roman" panose="02020603050405020304" pitchFamily="18" charset="0"/>
                  </a:rPr>
                  <a:t>kx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l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Коэффициент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k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называется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угловым коэффициентом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этой прямой. </a:t>
                </a:r>
                <a:r>
                  <a:rPr lang="ru-RU" altLang="ru-RU" sz="2800" dirty="0"/>
                  <a:t>Он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равен тангенсу угла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который образует прямая с осью абсцисс</a:t>
                </a:r>
                <a:r>
                  <a:rPr lang="ru-RU" altLang="ru-RU" sz="2800" dirty="0"/>
                  <a:t>.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54659" name="Text Box 3">
                <a:extLst>
                  <a:ext uri="{FF2B5EF4-FFF2-40B4-BE49-F238E27FC236}">
                    <a16:creationId xmlns:a16="http://schemas.microsoft.com/office/drawing/2014/main" id="{B76F7956-B47B-4C50-8709-1324B43B6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200"/>
                <a:ext cx="9108504" cy="2246769"/>
              </a:xfrm>
              <a:prstGeom prst="rect">
                <a:avLst/>
              </a:prstGeom>
              <a:blipFill>
                <a:blip r:embed="rId4"/>
                <a:stretch>
                  <a:fillRect l="-1339" t="-2710" r="-1339" b="-65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0109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6E469A39-90C1-4377-A963-206F0BD65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462851" name="Text Box 3">
            <a:extLst>
              <a:ext uri="{FF2B5EF4-FFF2-40B4-BE49-F238E27FC236}">
                <a16:creationId xmlns:a16="http://schemas.microsoft.com/office/drawing/2014/main" id="{FBDCDAFB-9AC0-4617-B4B2-48ACEEFF9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а)</a:t>
            </a:r>
            <a:r>
              <a:rPr lang="ru-RU" altLang="ru-RU" sz="3200" dirty="0">
                <a:solidFill>
                  <a:srgbClr val="FF3300"/>
                </a:solidFill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dirty="0">
                <a:cs typeface="Times New Roman" panose="02020603050405020304" pitchFamily="18" charset="0"/>
              </a:rPr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 = 0</a:t>
            </a:r>
            <a:r>
              <a:rPr lang="en-US" altLang="ru-RU" sz="3200" dirty="0">
                <a:cs typeface="Times New Roman" panose="02020603050405020304" pitchFamily="18" charset="0"/>
              </a:rPr>
              <a:t>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2852" name="Text Box 4">
            <a:extLst>
              <a:ext uri="{FF2B5EF4-FFF2-40B4-BE49-F238E27FC236}">
                <a16:creationId xmlns:a16="http://schemas.microsoft.com/office/drawing/2014/main" id="{5FA8BD46-534F-4060-8D3C-F1A1310C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Напишите уравнение серединного перпендикуляра к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en-US" altLang="ru-RU" sz="3200" dirty="0">
                <a:cs typeface="Times New Roman" panose="02020603050405020304" pitchFamily="18" charset="0"/>
              </a:rPr>
              <a:t>:</a:t>
            </a:r>
            <a:r>
              <a:rPr lang="ru-RU" altLang="ru-RU" sz="3200" dirty="0">
                <a:cs typeface="Times New Roman" panose="02020603050405020304" pitchFamily="18" charset="0"/>
              </a:rPr>
              <a:t>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(</a:t>
            </a:r>
            <a:r>
              <a:rPr lang="en-US" altLang="ru-RU" sz="3200" dirty="0">
                <a:cs typeface="Times New Roman" panose="02020603050405020304" pitchFamily="18" charset="0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); б)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(3, 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>
                <a:cs typeface="Times New Roman" panose="02020603050405020304" pitchFamily="18" charset="0"/>
              </a:rPr>
              <a:t>-1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90267CA-52D6-4AA1-9B00-AF910360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4191000"/>
            <a:ext cx="29523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</a:t>
            </a:r>
            <a:r>
              <a:rPr lang="en-US" altLang="ru-RU" sz="32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–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+1</a:t>
            </a:r>
            <a:r>
              <a:rPr lang="ru-RU" altLang="ru-RU" sz="3200" dirty="0">
                <a:cs typeface="Times New Roman" panose="02020603050405020304" pitchFamily="18" charset="0"/>
              </a:rPr>
              <a:t> = 0. </a:t>
            </a:r>
          </a:p>
        </p:txBody>
      </p:sp>
    </p:spTree>
    <p:extLst>
      <p:ext uri="{BB962C8B-B14F-4D97-AF65-F5344CB8AC3E}">
        <p14:creationId xmlns:p14="http://schemas.microsoft.com/office/powerpoint/2010/main" val="36224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autoUpdateAnimBg="0"/>
      <p:bldP spid="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6E469A39-90C1-4377-A963-206F0BD65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62851" name="Text Box 3">
            <a:extLst>
              <a:ext uri="{FF2B5EF4-FFF2-40B4-BE49-F238E27FC236}">
                <a16:creationId xmlns:a16="http://schemas.microsoft.com/office/drawing/2014/main" id="{FBDCDAFB-9AC0-4617-B4B2-48ACEEFF9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91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/>
              <a:t> (4, 2).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2852" name="Text Box 4">
            <a:extLst>
              <a:ext uri="{FF2B5EF4-FFF2-40B4-BE49-F238E27FC236}">
                <a16:creationId xmlns:a16="http://schemas.microsoft.com/office/drawing/2014/main" id="{5FA8BD46-534F-4060-8D3C-F1A1310C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центра окружности, описанной около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которого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(1, 1),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(7, 1),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(3, 5)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158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 задан своими вершинами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3),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(3, 0),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(4, 2). Найдите </a:t>
            </a:r>
            <a:r>
              <a:rPr lang="ru-RU" altLang="ru-RU" sz="3200">
                <a:cs typeface="Times New Roman" panose="02020603050405020304" pitchFamily="18" charset="0"/>
              </a:rPr>
              <a:t>уравнения прямых, на которых лежат высоты этого треугольника, </a:t>
            </a:r>
            <a:r>
              <a:rPr lang="ru-RU" altLang="ru-RU" sz="3200" dirty="0">
                <a:cs typeface="Times New Roman" panose="02020603050405020304" pitchFamily="18" charset="0"/>
              </a:rPr>
              <a:t>и координаты их точки пересечения.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572000"/>
                <a:ext cx="8839200" cy="1321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h</a:t>
                </a:r>
                <a:r>
                  <a:rPr lang="en-US" altLang="ru-RU" sz="3200" i="1" baseline="-30000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+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7 = 0; </a:t>
                </a:r>
                <a:r>
                  <a:rPr lang="en-US" altLang="ru-RU" sz="3200" i="1" dirty="0" err="1">
                    <a:cs typeface="Times New Roman" panose="02020603050405020304" pitchFamily="18" charset="0"/>
                  </a:rPr>
                  <a:t>h</a:t>
                </a:r>
                <a:r>
                  <a:rPr lang="en-US" altLang="ru-RU" sz="3200" i="1" baseline="-30000" dirty="0" err="1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3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9 = 0; </a:t>
                </a:r>
                <a:endParaRPr lang="ru-RU" altLang="ru-RU" sz="3200" dirty="0"/>
              </a:p>
              <a:p>
                <a:pPr>
                  <a:spcBef>
                    <a:spcPts val="0"/>
                  </a:spcBef>
                </a:pPr>
                <a:r>
                  <a:rPr lang="en-US" altLang="ru-RU" sz="3200" i="1" dirty="0" err="1">
                    <a:cs typeface="Times New Roman" panose="02020603050405020304" pitchFamily="18" charset="0"/>
                  </a:rPr>
                  <a:t>h</a:t>
                </a:r>
                <a:r>
                  <a:rPr lang="en-US" altLang="ru-RU" sz="3200" i="1" baseline="-30000" dirty="0" err="1">
                    <a:cs typeface="Times New Roman" panose="02020603050405020304" pitchFamily="18" charset="0"/>
                  </a:rPr>
                  <a:t>c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2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3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2 = 0;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H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f>
                          <m:fPr>
                            <m:ctrlP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1</m:t>
                        </m:r>
                        <m:f>
                          <m:fPr>
                            <m:ctrlP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ru-RU" sz="3200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572000"/>
                <a:ext cx="8839200" cy="1321772"/>
              </a:xfrm>
              <a:prstGeom prst="rect">
                <a:avLst/>
              </a:prstGeom>
              <a:blipFill>
                <a:blip r:embed="rId3"/>
                <a:stretch>
                  <a:fillRect l="-1724" t="-6452" b="-50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E9CECE7B-FA89-43C0-A27D-03693463C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132F5F4D-BEFA-4DED-BB62-720D4A4EF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 задан своими вершинами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3),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(3, 0),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(4, 2). Найдите уравнения прямых, на которых лежат медианы </a:t>
            </a:r>
            <a:r>
              <a:rPr lang="en-US" altLang="ru-RU" sz="3200" i="1" dirty="0">
                <a:cs typeface="Times New Roman" panose="02020603050405020304" pitchFamily="18" charset="0"/>
              </a:rPr>
              <a:t>AA</a:t>
            </a:r>
            <a:r>
              <a:rPr lang="en-US" altLang="ru-RU" sz="3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BB</a:t>
            </a:r>
            <a:r>
              <a:rPr lang="en-US" altLang="ru-RU" sz="32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CC</a:t>
            </a:r>
            <a:r>
              <a:rPr lang="en-US" altLang="ru-RU" sz="32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этого треугольника, и координаты их точки пересечения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572002"/>
                <a:ext cx="8839200" cy="1321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AA</a:t>
                </a:r>
                <a:r>
                  <a:rPr lang="en-US" altLang="ru-RU" sz="32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4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+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5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19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0;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BB</a:t>
                </a:r>
                <a:r>
                  <a:rPr lang="en-US" altLang="ru-RU" sz="32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5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+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15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0; </a:t>
                </a:r>
                <a:endParaRPr lang="ru-RU" altLang="ru-RU" sz="3200" dirty="0"/>
              </a:p>
              <a:p>
                <a:pPr>
                  <a:spcBef>
                    <a:spcPts val="0"/>
                  </a:spcBef>
                </a:pPr>
                <a:r>
                  <a:rPr lang="en-US" altLang="ru-RU" sz="3200" i="1" dirty="0">
                    <a:cs typeface="Times New Roman" panose="02020603050405020304" pitchFamily="18" charset="0"/>
                  </a:rPr>
                  <a:t>CC</a:t>
                </a:r>
                <a:r>
                  <a:rPr lang="en-US" altLang="ru-RU" sz="32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4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+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4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0; </a:t>
                </a:r>
                <a14:m>
                  <m:oMath xmlns:m="http://schemas.openxmlformats.org/officeDocument/2006/math"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𝑀</m:t>
                    </m:r>
                    <m:d>
                      <m:dPr>
                        <m:ctrlP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f>
                          <m:fPr>
                            <m:ctrlP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1</m:t>
                        </m:r>
                        <m:f>
                          <m:fPr>
                            <m:ctrlP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ru-RU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altLang="ru-RU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4420" name="Text Box 4">
                <a:extLst>
                  <a:ext uri="{FF2B5EF4-FFF2-40B4-BE49-F238E27FC236}">
                    <a16:creationId xmlns:a16="http://schemas.microsoft.com/office/drawing/2014/main" id="{653DD3F7-297C-484D-9AC3-B7D0CF0F3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572002"/>
                <a:ext cx="8839200" cy="1321772"/>
              </a:xfrm>
              <a:prstGeom prst="rect">
                <a:avLst/>
              </a:prstGeom>
              <a:blipFill>
                <a:blip r:embed="rId3"/>
                <a:stretch>
                  <a:fillRect l="-1724" t="-6452" b="-4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4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833" y="35150"/>
                <a:ext cx="9008133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Направляющим вектором прямой называется вектор, параллельный этой прямой или лежащей на ней.</a:t>
                </a:r>
              </a:p>
              <a:p>
                <a:pPr algn="just"/>
                <a:r>
                  <a:rPr lang="ru-RU" dirty="0"/>
                  <a:t>	Если направляющий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ru-RU" dirty="0"/>
                  <a:t> прямой имеет координаты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, 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ru-RU" dirty="0"/>
                  <a:t>, то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dirty="0"/>
                  <a:t> с координатами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 −</m:t>
                        </m:r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будет вектором нормали этой прямой</a:t>
                </a:r>
              </a:p>
              <a:p>
                <a:pPr algn="just"/>
                <a:r>
                  <a:rPr lang="ru-RU" dirty="0"/>
                  <a:t>	Следовательно, прямая с направляющим вектором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:r>
                  <a:rPr lang="ru-RU" dirty="0"/>
                  <a:t>проходящая через точку </a:t>
                </a:r>
                <a:r>
                  <a:rPr lang="en-US" i="1" dirty="0"/>
                  <a:t>A</a:t>
                </a:r>
                <a:r>
                  <a:rPr lang="en-US" baseline="-25000" dirty="0"/>
                  <a:t>0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baseline="-25000" dirty="0"/>
                  <a:t>0</a:t>
                </a:r>
                <a:r>
                  <a:rPr lang="en-US" dirty="0"/>
                  <a:t>, </a:t>
                </a:r>
                <a:r>
                  <a:rPr lang="en-US" i="1" dirty="0"/>
                  <a:t>y</a:t>
                </a:r>
                <a:r>
                  <a:rPr lang="en-US" baseline="-25000" dirty="0"/>
                  <a:t>0</a:t>
                </a:r>
                <a:r>
                  <a:rPr lang="en-US" dirty="0"/>
                  <a:t>)</a:t>
                </a:r>
                <a:r>
                  <a:rPr lang="ru-RU" dirty="0"/>
                  <a:t>,</a:t>
                </a:r>
                <a:r>
                  <a:rPr lang="en-US" dirty="0"/>
                  <a:t> </a:t>
                </a:r>
                <a:r>
                  <a:rPr lang="ru-RU" dirty="0"/>
                  <a:t> задаётся уравнением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ru-RU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=0.</m:t>
                    </m:r>
                  </m:oMath>
                </a14:m>
                <a:r>
                  <a:rPr lang="ru-RU" b="1" dirty="0"/>
                  <a:t>	</a:t>
                </a:r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3" y="35150"/>
                <a:ext cx="9008133" cy="3046988"/>
              </a:xfrm>
              <a:prstGeom prst="rect">
                <a:avLst/>
              </a:prstGeom>
              <a:blipFill>
                <a:blip r:embed="rId2"/>
                <a:stretch>
                  <a:fillRect l="-1083" t="-1600" r="-1015"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93" y="3046017"/>
            <a:ext cx="2927872" cy="277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B1B74E-051E-D689-5464-0BE0A2037D5A}"/>
                  </a:ext>
                </a:extLst>
              </p:cNvPr>
              <p:cNvSpPr txBox="1"/>
              <p:nvPr/>
            </p:nvSpPr>
            <p:spPr>
              <a:xfrm>
                <a:off x="3923928" y="2996952"/>
                <a:ext cx="5114038" cy="2811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Используя определитель второго порядка,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можно записать, в следующем виде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ru-R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acc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</a:t>
                </a:r>
              </a:p>
              <a:p>
                <a:pPr algn="just"/>
                <a:r>
                  <a:rPr lang="ru-RU" dirty="0"/>
                  <a:t>а уравнение прямой в виде</a:t>
                </a:r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BB1B74E-051E-D689-5464-0BE0A2037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96952"/>
                <a:ext cx="5114038" cy="2811860"/>
              </a:xfrm>
              <a:prstGeom prst="rect">
                <a:avLst/>
              </a:prstGeom>
              <a:blipFill>
                <a:blip r:embed="rId4"/>
                <a:stretch>
                  <a:fillRect l="-1907" t="-1735" r="-1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87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658" y="-5930"/>
            <a:ext cx="9008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 Найдём уравнение прямой, проходящей через две точки </a:t>
            </a:r>
            <a:r>
              <a:rPr lang="ru-RU" i="1" dirty="0"/>
              <a:t>А</a:t>
            </a:r>
            <a:r>
              <a:rPr lang="ru-RU" baseline="-25000" dirty="0"/>
              <a:t>1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y</a:t>
            </a:r>
            <a:r>
              <a:rPr lang="ru-RU" baseline="-25000" dirty="0"/>
              <a:t>1</a:t>
            </a:r>
            <a:r>
              <a:rPr lang="ru-RU" dirty="0"/>
              <a:t>), 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baseline="-25000" dirty="0"/>
              <a:t>2</a:t>
            </a:r>
            <a:r>
              <a:rPr lang="ru-RU" dirty="0"/>
              <a:t>, </a:t>
            </a:r>
            <a:r>
              <a:rPr lang="en-US" i="1" dirty="0"/>
              <a:t>y</a:t>
            </a:r>
            <a:r>
              <a:rPr lang="ru-RU" baseline="-25000" dirty="0"/>
              <a:t>2</a:t>
            </a:r>
            <a:r>
              <a:rPr lang="ru-RU" dirty="0"/>
              <a:t>). 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4079314"/>
                <a:ext cx="9144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 Подставляя координаты вектора нормали и точки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ru-RU" dirty="0"/>
                  <a:t> в уравнение прямой, получим уравнение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 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 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=0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79314"/>
                <a:ext cx="9144000" cy="1200329"/>
              </a:xfrm>
              <a:prstGeom prst="rect">
                <a:avLst/>
              </a:prstGeom>
              <a:blipFill>
                <a:blip r:embed="rId2"/>
                <a:stretch>
                  <a:fillRect l="-1000" t="-4061" r="-1000" b="-4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97" y="899552"/>
            <a:ext cx="3338214" cy="3105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2C5610-4753-4CB4-8C59-CD934157682F}"/>
                  </a:ext>
                </a:extLst>
              </p:cNvPr>
              <p:cNvSpPr txBox="1"/>
              <p:nvPr/>
            </p:nvSpPr>
            <p:spPr>
              <a:xfrm>
                <a:off x="0" y="5231235"/>
                <a:ext cx="9144000" cy="1488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 Используя определитель второго порядка, это уравнение  можно переписать в виде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 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 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2C5610-4753-4CB4-8C59-CD9341576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31235"/>
                <a:ext cx="9144000" cy="1488293"/>
              </a:xfrm>
              <a:prstGeom prst="rect">
                <a:avLst/>
              </a:prstGeom>
              <a:blipFill>
                <a:blip r:embed="rId4"/>
                <a:stretch>
                  <a:fillRect l="-1000" t="-3279" r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D8C56-E4E2-9984-D020-FF4F05A8A249}"/>
                  </a:ext>
                </a:extLst>
              </p:cNvPr>
              <p:cNvSpPr txBox="1"/>
              <p:nvPr/>
            </p:nvSpPr>
            <p:spPr>
              <a:xfrm>
                <a:off x="4112503" y="825067"/>
                <a:ext cx="4949839" cy="3094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 В этом случае в качестве точки </a:t>
                </a:r>
                <a:r>
                  <a:rPr lang="en-US" i="1" dirty="0"/>
                  <a:t>A</a:t>
                </a:r>
                <a:r>
                  <a:rPr lang="ru-RU" baseline="-25000" dirty="0"/>
                  <a:t>0</a:t>
                </a:r>
                <a:r>
                  <a:rPr lang="ru-RU" dirty="0"/>
                  <a:t>, принадлежащей данной прямой, возьмём точку </a:t>
                </a:r>
                <a:r>
                  <a:rPr lang="ru-RU" i="1" dirty="0"/>
                  <a:t>А</a:t>
                </a:r>
                <a:r>
                  <a:rPr lang="ru-RU" baseline="-25000" dirty="0"/>
                  <a:t>1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). В качестве направляющего вектора можно взять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ru-RU">
                            <a:latin typeface="Cambria Math"/>
                          </a:rPr>
                          <m:t>,</m:t>
                        </m:r>
                        <m:r>
                          <a:rPr lang="ru-RU" baseline="-25000">
                            <a:latin typeface="Cambria Math"/>
                          </a:rPr>
                          <m:t>  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ru-RU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ru-RU" dirty="0"/>
                  <a:t> Вектор нормали можно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ru-RU" dirty="0"/>
                  <a:t>будет иметь координаты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, 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ru-RU" i="1">
                        <a:latin typeface="Cambria Math"/>
                      </a:rPr>
                      <m:t>)</m:t>
                    </m:r>
                  </m:oMath>
                </a14:m>
                <a:r>
                  <a:rPr lang="ru-RU" dirty="0"/>
                  <a:t>.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D8C56-E4E2-9984-D020-FF4F05A8A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03" y="825067"/>
                <a:ext cx="4949839" cy="3094180"/>
              </a:xfrm>
              <a:prstGeom prst="rect">
                <a:avLst/>
              </a:prstGeom>
              <a:blipFill>
                <a:blip r:embed="rId5"/>
                <a:stretch>
                  <a:fillRect l="-1970" t="-1575" r="-1847" b="-4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33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2E1A65F-A278-4586-82E2-39555ABB8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96412"/>
            <a:ext cx="8713787" cy="533400"/>
          </a:xfrm>
        </p:spPr>
        <p:txBody>
          <a:bodyPr/>
          <a:lstStyle/>
          <a:p>
            <a:pPr algn="just"/>
            <a:r>
              <a:rPr lang="ru-RU" altLang="ru-RU" sz="2400" dirty="0">
                <a:solidFill>
                  <a:schemeClr val="tx1"/>
                </a:solidFill>
              </a:rPr>
              <a:t>	Рассмотрим некоторые частные случаи задания прямой.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068" name="Text Box 4">
                <a:extLst>
                  <a:ext uri="{FF2B5EF4-FFF2-40B4-BE49-F238E27FC236}">
                    <a16:creationId xmlns:a16="http://schemas.microsoft.com/office/drawing/2014/main" id="{F2A2018C-0D55-4513-93F8-02EADB5CFF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93673"/>
                <a:ext cx="5868144" cy="18328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Прямая, пересекающая оси координат в точках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0),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(0,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, </a:t>
                </a:r>
                <a:r>
                  <a:rPr lang="ru-RU" altLang="ru-RU" dirty="0"/>
                  <a:t>задается уравнением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 xmlns="">
          <p:sp>
            <p:nvSpPr>
              <p:cNvPr id="88068" name="Text Box 4">
                <a:extLst>
                  <a:ext uri="{FF2B5EF4-FFF2-40B4-BE49-F238E27FC236}">
                    <a16:creationId xmlns:a16="http://schemas.microsoft.com/office/drawing/2014/main" id="{F2A2018C-0D55-4513-93F8-02EADB5CF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93673"/>
                <a:ext cx="5868144" cy="1832874"/>
              </a:xfrm>
              <a:prstGeom prst="rect">
                <a:avLst/>
              </a:prstGeom>
              <a:blipFill>
                <a:blip r:embed="rId3"/>
                <a:stretch>
                  <a:fillRect l="-1558" t="-2667" r="-1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080" name="Text Box 16">
                <a:extLst>
                  <a:ext uri="{FF2B5EF4-FFF2-40B4-BE49-F238E27FC236}">
                    <a16:creationId xmlns:a16="http://schemas.microsoft.com/office/drawing/2014/main" id="{B45F9719-0A93-4AB5-9187-466CF9736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996952"/>
                <a:ext cx="586814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Прямая, пересекающая ось абсцисс в точке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0), </a:t>
                </a:r>
                <a:r>
                  <a:rPr lang="ru-RU" altLang="ru-RU" dirty="0"/>
                  <a:t>и параллельная оси ординат,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задается уравнением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 xmlns="">
          <p:sp>
            <p:nvSpPr>
              <p:cNvPr id="88080" name="Text Box 16">
                <a:extLst>
                  <a:ext uri="{FF2B5EF4-FFF2-40B4-BE49-F238E27FC236}">
                    <a16:creationId xmlns:a16="http://schemas.microsoft.com/office/drawing/2014/main" id="{B45F9719-0A93-4AB5-9187-466CF9736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996952"/>
                <a:ext cx="5868144" cy="1569660"/>
              </a:xfrm>
              <a:prstGeom prst="rect">
                <a:avLst/>
              </a:prstGeom>
              <a:blipFill>
                <a:blip r:embed="rId4"/>
                <a:stretch>
                  <a:fillRect l="-1558" t="-3113" r="-1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083" name="Text Box 19">
                <a:extLst>
                  <a:ext uri="{FF2B5EF4-FFF2-40B4-BE49-F238E27FC236}">
                    <a16:creationId xmlns:a16="http://schemas.microsoft.com/office/drawing/2014/main" id="{F68AF823-413F-4311-B656-54A6903AEC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37768"/>
                <a:ext cx="586814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Прямая, пересекающая ось ординат в точке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(0,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), </a:t>
                </a:r>
                <a:r>
                  <a:rPr lang="ru-RU" altLang="ru-RU" dirty="0"/>
                  <a:t>и параллельная оси абсцисс,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задается уравнением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 xmlns="">
          <p:sp>
            <p:nvSpPr>
              <p:cNvPr id="88083" name="Text Box 19">
                <a:extLst>
                  <a:ext uri="{FF2B5EF4-FFF2-40B4-BE49-F238E27FC236}">
                    <a16:creationId xmlns:a16="http://schemas.microsoft.com/office/drawing/2014/main" id="{F68AF823-413F-4311-B656-54A6903AE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37768"/>
                <a:ext cx="5868144" cy="1569660"/>
              </a:xfrm>
              <a:prstGeom prst="rect">
                <a:avLst/>
              </a:prstGeom>
              <a:blipFill>
                <a:blip r:embed="rId5"/>
                <a:stretch>
                  <a:fillRect l="-1558" t="-3113" r="-1558" b="-27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325C67-7E58-A734-F542-20F7EABE85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7003" y="759192"/>
            <a:ext cx="2455636" cy="196450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F773BEA-0657-249A-3001-41BD3F3ED5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2228" y="2749058"/>
            <a:ext cx="2520411" cy="201369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C2107E8-84AF-21D5-89D9-A3307B948C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95098" y="4821513"/>
            <a:ext cx="2539431" cy="19324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658" y="281109"/>
            <a:ext cx="9008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Важным частным случаем является 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равнение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прямой, пересекающей оси координат в точках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0)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42176" y="6581056"/>
            <a:ext cx="501824" cy="276944"/>
          </a:xfrm>
        </p:spPr>
        <p:txBody>
          <a:bodyPr/>
          <a:lstStyle/>
          <a:p>
            <a:fld id="{61E1DA6B-3281-4421-9C24-6F83840074F0}" type="slidenum">
              <a:rPr lang="ru-RU" sz="100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1EB548F-1DF4-F1C0-FD2F-5DFD2C434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121358"/>
            <a:ext cx="2943636" cy="2572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27E0D5-328D-D3D7-407E-85E629764363}"/>
                  </a:ext>
                </a:extLst>
              </p:cNvPr>
              <p:cNvSpPr txBox="1"/>
              <p:nvPr/>
            </p:nvSpPr>
            <p:spPr>
              <a:xfrm>
                <a:off x="81658" y="4005064"/>
                <a:ext cx="9008133" cy="146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dirty="0"/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Непосредственная проверка показывает, что в этом случае уравнение прямой имеет вид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27E0D5-328D-D3D7-407E-85E629764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8" y="4005064"/>
                <a:ext cx="9008133" cy="1463542"/>
              </a:xfrm>
              <a:prstGeom prst="rect">
                <a:avLst/>
              </a:prstGeom>
              <a:blipFill>
                <a:blip r:embed="rId3"/>
                <a:stretch>
                  <a:fillRect l="-1015" t="-3333" r="-1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077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Text Box 3">
            <a:extLst>
              <a:ext uri="{FF2B5EF4-FFF2-40B4-BE49-F238E27FC236}">
                <a16:creationId xmlns:a16="http://schemas.microsoft.com/office/drawing/2014/main" id="{5FF61FA1-AEDE-4173-B5F5-C4C3C76BA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6632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Найдём уравнение прямой, проходящей через заданные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) 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7077" name="Text Box 5">
                <a:extLst>
                  <a:ext uri="{FF2B5EF4-FFF2-40B4-BE49-F238E27FC236}">
                    <a16:creationId xmlns:a16="http://schemas.microsoft.com/office/drawing/2014/main" id="{2DFDAD46-C151-47D3-8773-2F8A55F40D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1077912"/>
                <a:ext cx="8839200" cy="4887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/>
                  <a:t>В качестве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вектора нормали к данной прямой можно взять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). Действительно, скалярное произведение этого вектора и вектора Следовательно, в качестве такого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равно нулю. Следовательно,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перпендикулярен данной прямой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endParaRPr lang="en-US" altLang="ru-RU" sz="28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 качестве точки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возьмём точку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Искомым уравнением прямой будет уравнение 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+ 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= 0,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которое можно также переписать в виде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)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+ 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)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 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+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–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= 0.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7077" name="Text Box 5">
                <a:extLst>
                  <a:ext uri="{FF2B5EF4-FFF2-40B4-BE49-F238E27FC236}">
                    <a16:creationId xmlns:a16="http://schemas.microsoft.com/office/drawing/2014/main" id="{2DFDAD46-C151-47D3-8773-2F8A55F40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1077912"/>
                <a:ext cx="8839200" cy="4887172"/>
              </a:xfrm>
              <a:prstGeom prst="rect">
                <a:avLst/>
              </a:prstGeom>
              <a:blipFill>
                <a:blip r:embed="rId3"/>
                <a:stretch>
                  <a:fillRect l="-1379" t="-1372" r="-1379" b="-24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270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4" name="Text Box 4">
            <a:extLst>
              <a:ext uri="{FF2B5EF4-FFF2-40B4-BE49-F238E27FC236}">
                <a16:creationId xmlns:a16="http://schemas.microsoft.com/office/drawing/2014/main" id="{1C369432-F0AD-453D-B70A-5D405E6D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99392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Прямую, проходящую через данные точки, можно получить в программе </a:t>
            </a:r>
            <a:r>
              <a:rPr lang="en-US" altLang="ru-RU" dirty="0">
                <a:cs typeface="Times New Roman" panose="02020603050405020304" pitchFamily="18" charset="0"/>
              </a:rPr>
              <a:t>GeoGebra</a:t>
            </a:r>
            <a:r>
              <a:rPr lang="ru-RU" altLang="ru-RU" dirty="0">
                <a:cs typeface="Times New Roman" panose="02020603050405020304" pitchFamily="18" charset="0"/>
              </a:rPr>
              <a:t>. Для этого нужно выбрать инструмент «Прямая», и левой кнопкой мыши указать две точки. В результате на экране появится искомая прямая.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8A27E3-7006-4FF9-A15C-A7F685D9A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772816"/>
            <a:ext cx="5592862" cy="48332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2337</Words>
  <Application>Microsoft Office PowerPoint</Application>
  <PresentationFormat>Экран (4:3)</PresentationFormat>
  <Paragraphs>199</Paragraphs>
  <Slides>33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Cambria Math</vt:lpstr>
      <vt:lpstr>Times New Roman</vt:lpstr>
      <vt:lpstr>Оформление по умолчанию</vt:lpstr>
      <vt:lpstr>Equation</vt:lpstr>
      <vt:lpstr>23а. Уравнение прямой</vt:lpstr>
      <vt:lpstr>Презентация PowerPoint</vt:lpstr>
      <vt:lpstr>Угловой коэффициент</vt:lpstr>
      <vt:lpstr>Презентация PowerPoint</vt:lpstr>
      <vt:lpstr>Презентация PowerPoint</vt:lpstr>
      <vt:lpstr> Рассмотрим некоторые частные случаи задания прямой.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Взаимное расположение двух прямых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17*</vt:lpstr>
      <vt:lpstr>Упражнение 18</vt:lpstr>
      <vt:lpstr>Упражнение 19</vt:lpstr>
      <vt:lpstr>Упражнение 20</vt:lpstr>
      <vt:lpstr>Упражнение 21*</vt:lpstr>
      <vt:lpstr>Упражнение 22*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117</cp:revision>
  <dcterms:created xsi:type="dcterms:W3CDTF">2008-04-30T05:51:18Z</dcterms:created>
  <dcterms:modified xsi:type="dcterms:W3CDTF">2024-08-19T10:24:17Z</dcterms:modified>
</cp:coreProperties>
</file>