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80" r:id="rId2"/>
    <p:sldId id="428" r:id="rId3"/>
    <p:sldId id="401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55" r:id="rId14"/>
    <p:sldId id="413" r:id="rId15"/>
    <p:sldId id="427" r:id="rId16"/>
    <p:sldId id="418" r:id="rId17"/>
    <p:sldId id="419" r:id="rId18"/>
    <p:sldId id="420" r:id="rId19"/>
    <p:sldId id="421" r:id="rId20"/>
    <p:sldId id="422" r:id="rId21"/>
    <p:sldId id="423" r:id="rId22"/>
    <p:sldId id="424" r:id="rId23"/>
    <p:sldId id="425" r:id="rId24"/>
    <p:sldId id="426" r:id="rId25"/>
    <p:sldId id="456" r:id="rId26"/>
    <p:sldId id="457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5" d="100"/>
          <a:sy n="95" d="100"/>
        </p:scale>
        <p:origin x="3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184E2EA-3FA1-4E42-A723-C82777C4BD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2759656-91FC-4399-864E-E0E7B2FE6E4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8D271668-3423-4183-9BCB-24F52B3C30C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DD2066B-FBE4-4B27-B416-4D7AA0463FD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BFD02A7-0D39-448C-B155-D1F009BD6F7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1251075-5ABD-4F8F-91DA-2753216441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988650-ACE4-48AE-AE7A-2E00AD9BA70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2F3CD5-6342-40ED-A2A9-5A71FA68D9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5EEFF-23DD-456E-BFED-43574B9A7BEC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1026">
            <a:extLst>
              <a:ext uri="{FF2B5EF4-FFF2-40B4-BE49-F238E27FC236}">
                <a16:creationId xmlns:a16="http://schemas.microsoft.com/office/drawing/2014/main" id="{CCDC7F05-BFB0-4FA6-AAF3-06D6E9CB1E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1027">
            <a:extLst>
              <a:ext uri="{FF2B5EF4-FFF2-40B4-BE49-F238E27FC236}">
                <a16:creationId xmlns:a16="http://schemas.microsoft.com/office/drawing/2014/main" id="{8491BD4A-4AC7-42E8-B00B-A7D33A5FCE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5CFF95-6A09-48D1-A328-169A09FE77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165A3B-065B-46A9-8AC3-A07E7DA8BF39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44E7431A-8B1D-4C5B-8EDE-EF9DEAA7B1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DC1990F7-CA65-430D-A131-47BD86ABD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452219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5CFF95-6A09-48D1-A328-169A09FE77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165A3B-065B-46A9-8AC3-A07E7DA8BF39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44E7431A-8B1D-4C5B-8EDE-EF9DEAA7B1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DC1990F7-CA65-430D-A131-47BD86ABD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300587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5CFF95-6A09-48D1-A328-169A09FE77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165A3B-065B-46A9-8AC3-A07E7DA8BF39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44E7431A-8B1D-4C5B-8EDE-EF9DEAA7B1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DC1990F7-CA65-430D-A131-47BD86ABD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86758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5CFF95-6A09-48D1-A328-169A09FE77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165A3B-065B-46A9-8AC3-A07E7DA8BF39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44E7431A-8B1D-4C5B-8EDE-EF9DEAA7B1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DC1990F7-CA65-430D-A131-47BD86ABD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567157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5CFF95-6A09-48D1-A328-169A09FE77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165A3B-065B-46A9-8AC3-A07E7DA8BF39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44E7431A-8B1D-4C5B-8EDE-EF9DEAA7B1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DC1990F7-CA65-430D-A131-47BD86ABD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92B9C2-63FC-4F93-AD75-01EEFDAF4A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869D1C-21FF-4C0B-A191-3E36B3E741E2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08578" name="Rectangle 2">
            <a:extLst>
              <a:ext uri="{FF2B5EF4-FFF2-40B4-BE49-F238E27FC236}">
                <a16:creationId xmlns:a16="http://schemas.microsoft.com/office/drawing/2014/main" id="{7266974A-65CE-4394-919B-A69261C564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79" name="Rectangle 3">
            <a:extLst>
              <a:ext uri="{FF2B5EF4-FFF2-40B4-BE49-F238E27FC236}">
                <a16:creationId xmlns:a16="http://schemas.microsoft.com/office/drawing/2014/main" id="{E5C2CED7-A670-4567-BC3C-F2C1B9BF7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B93D173-5B8C-4277-BC4A-0D053FDAC6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DDCE51-0423-43ED-AE7F-EA7D72B6AA03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1C6971F2-E805-4F02-B242-49050D26FE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3DD94280-EADA-4383-87FB-B7F5B1454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745D4A-5AC7-4D21-88B2-6E3658831F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4C8B1B-2C50-4EEC-9D46-9FC156751C5D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22282453-A5F0-46C0-B883-B9B7E8D453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39C90261-9B17-4A17-B196-F3D683165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6A4131-F261-46A4-A10F-EF183372EE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07F7BC-31C5-4A4F-AAB1-3DFF3AF96900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94242" name="Rectangle 2">
            <a:extLst>
              <a:ext uri="{FF2B5EF4-FFF2-40B4-BE49-F238E27FC236}">
                <a16:creationId xmlns:a16="http://schemas.microsoft.com/office/drawing/2014/main" id="{9CA9DBF3-C5E0-4448-99CD-71B5794E68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0824FF98-EBE9-4660-BB3B-D6E599DEFB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CE5463-A964-4DBE-BB53-A1A97FAB1D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8954D9-F296-4859-AFF6-8E5618175AC8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96290" name="Rectangle 2">
            <a:extLst>
              <a:ext uri="{FF2B5EF4-FFF2-40B4-BE49-F238E27FC236}">
                <a16:creationId xmlns:a16="http://schemas.microsoft.com/office/drawing/2014/main" id="{2BD337F6-8D0E-4458-AB32-F14B9C068A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6291" name="Rectangle 3">
            <a:extLst>
              <a:ext uri="{FF2B5EF4-FFF2-40B4-BE49-F238E27FC236}">
                <a16:creationId xmlns:a16="http://schemas.microsoft.com/office/drawing/2014/main" id="{411C7DDF-E544-4221-8BCB-A532164AF5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2F3CD5-6342-40ED-A2A9-5A71FA68D9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5EEFF-23DD-456E-BFED-43574B9A7BEC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1026">
            <a:extLst>
              <a:ext uri="{FF2B5EF4-FFF2-40B4-BE49-F238E27FC236}">
                <a16:creationId xmlns:a16="http://schemas.microsoft.com/office/drawing/2014/main" id="{CCDC7F05-BFB0-4FA6-AAF3-06D6E9CB1E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1027">
            <a:extLst>
              <a:ext uri="{FF2B5EF4-FFF2-40B4-BE49-F238E27FC236}">
                <a16:creationId xmlns:a16="http://schemas.microsoft.com/office/drawing/2014/main" id="{8491BD4A-4AC7-42E8-B00B-A7D33A5FCE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626685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ACDA68-25A0-4BDE-B022-BD7FE811C1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509864-6C92-4CD3-A978-6402EC61C6E1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98338" name="Rectangle 2">
            <a:extLst>
              <a:ext uri="{FF2B5EF4-FFF2-40B4-BE49-F238E27FC236}">
                <a16:creationId xmlns:a16="http://schemas.microsoft.com/office/drawing/2014/main" id="{ED5CBA38-8229-47C6-BB4F-F342637F72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3BCDDEBB-501B-455C-AF69-0421DBC86E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453E8C-3E23-4B49-812B-F0402AA988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C08E96-5238-4904-867A-60A091AC27FC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00386" name="Rectangle 2">
            <a:extLst>
              <a:ext uri="{FF2B5EF4-FFF2-40B4-BE49-F238E27FC236}">
                <a16:creationId xmlns:a16="http://schemas.microsoft.com/office/drawing/2014/main" id="{5150A9FE-7437-42E8-99FC-CC11F4FEDB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0387" name="Rectangle 3">
            <a:extLst>
              <a:ext uri="{FF2B5EF4-FFF2-40B4-BE49-F238E27FC236}">
                <a16:creationId xmlns:a16="http://schemas.microsoft.com/office/drawing/2014/main" id="{4D62E87C-F127-4713-B383-259F4639C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B82CF0-526B-41C6-98B6-BE98744BF5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E5243A-08AE-42C6-ADA4-B63ED83C78F4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402434" name="Rectangle 2">
            <a:extLst>
              <a:ext uri="{FF2B5EF4-FFF2-40B4-BE49-F238E27FC236}">
                <a16:creationId xmlns:a16="http://schemas.microsoft.com/office/drawing/2014/main" id="{7C6B1719-6989-4282-8E14-5933E389B3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2435" name="Rectangle 3">
            <a:extLst>
              <a:ext uri="{FF2B5EF4-FFF2-40B4-BE49-F238E27FC236}">
                <a16:creationId xmlns:a16="http://schemas.microsoft.com/office/drawing/2014/main" id="{6595AD1A-1030-4D3F-9843-1A7302BB5C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C68260-BD8F-4F05-BE30-0EAC0DC756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07F183-7348-4341-B081-8D92535E8139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404482" name="Rectangle 2">
            <a:extLst>
              <a:ext uri="{FF2B5EF4-FFF2-40B4-BE49-F238E27FC236}">
                <a16:creationId xmlns:a16="http://schemas.microsoft.com/office/drawing/2014/main" id="{A7F950FE-685B-43AB-B972-D19C2B299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4483" name="Rectangle 3">
            <a:extLst>
              <a:ext uri="{FF2B5EF4-FFF2-40B4-BE49-F238E27FC236}">
                <a16:creationId xmlns:a16="http://schemas.microsoft.com/office/drawing/2014/main" id="{816051BC-7E38-4DBE-A8F1-822B649672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DA76AB-FA61-4DD0-AFB3-D6650E2965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C825D-CF2D-4B81-B05F-83A04386FA49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406530" name="Rectangle 2">
            <a:extLst>
              <a:ext uri="{FF2B5EF4-FFF2-40B4-BE49-F238E27FC236}">
                <a16:creationId xmlns:a16="http://schemas.microsoft.com/office/drawing/2014/main" id="{579D6F5A-E39F-40A6-A948-CE7C7248B0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6531" name="Rectangle 3">
            <a:extLst>
              <a:ext uri="{FF2B5EF4-FFF2-40B4-BE49-F238E27FC236}">
                <a16:creationId xmlns:a16="http://schemas.microsoft.com/office/drawing/2014/main" id="{7C2C9F19-DBD6-4A2D-AE20-CE98E91D30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DA76AB-FA61-4DD0-AFB3-D6650E2965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C825D-CF2D-4B81-B05F-83A04386FA49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406530" name="Rectangle 2">
            <a:extLst>
              <a:ext uri="{FF2B5EF4-FFF2-40B4-BE49-F238E27FC236}">
                <a16:creationId xmlns:a16="http://schemas.microsoft.com/office/drawing/2014/main" id="{579D6F5A-E39F-40A6-A948-CE7C7248B0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6531" name="Rectangle 3">
            <a:extLst>
              <a:ext uri="{FF2B5EF4-FFF2-40B4-BE49-F238E27FC236}">
                <a16:creationId xmlns:a16="http://schemas.microsoft.com/office/drawing/2014/main" id="{7C2C9F19-DBD6-4A2D-AE20-CE98E91D30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098086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92E6406-4794-46AA-8DB2-7C2AF739E2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A631FD-5CF2-447F-AB17-AB8F63B787B6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412674" name="Rectangle 2">
            <a:extLst>
              <a:ext uri="{FF2B5EF4-FFF2-40B4-BE49-F238E27FC236}">
                <a16:creationId xmlns:a16="http://schemas.microsoft.com/office/drawing/2014/main" id="{5A1DE34B-00F8-4C0F-B333-623C4E2162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2675" name="Rectangle 3">
            <a:extLst>
              <a:ext uri="{FF2B5EF4-FFF2-40B4-BE49-F238E27FC236}">
                <a16:creationId xmlns:a16="http://schemas.microsoft.com/office/drawing/2014/main" id="{3BBACC65-FF33-4F42-B12A-E7DAB982B2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52D35B-1DCB-48D7-8700-9FB54D6338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19D820-9129-4B44-9582-6584FE158621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31717D31-3A52-4F3D-830B-B6F65B3367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965F923D-C768-42B9-96AE-3AD7442EA2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52D35B-1DCB-48D7-8700-9FB54D6338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19D820-9129-4B44-9582-6584FE158621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31717D31-3A52-4F3D-830B-B6F65B3367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965F923D-C768-42B9-96AE-3AD7442EA2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7968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52D35B-1DCB-48D7-8700-9FB54D6338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19D820-9129-4B44-9582-6584FE158621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31717D31-3A52-4F3D-830B-B6F65B3367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965F923D-C768-42B9-96AE-3AD7442EA2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04275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52D35B-1DCB-48D7-8700-9FB54D6338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19D820-9129-4B44-9582-6584FE158621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31717D31-3A52-4F3D-830B-B6F65B3367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965F923D-C768-42B9-96AE-3AD7442EA2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57072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5CFF95-6A09-48D1-A328-169A09FE77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165A3B-065B-46A9-8AC3-A07E7DA8BF39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44E7431A-8B1D-4C5B-8EDE-EF9DEAA7B1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DC1990F7-CA65-430D-A131-47BD86ABD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896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5CFF95-6A09-48D1-A328-169A09FE77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165A3B-065B-46A9-8AC3-A07E7DA8BF39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44E7431A-8B1D-4C5B-8EDE-EF9DEAA7B1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DC1990F7-CA65-430D-A131-47BD86ABD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96316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5CFF95-6A09-48D1-A328-169A09FE77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165A3B-065B-46A9-8AC3-A07E7DA8BF39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44E7431A-8B1D-4C5B-8EDE-EF9DEAA7B1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DC1990F7-CA65-430D-A131-47BD86ABD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9809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B3DB6-2D11-4254-833E-7FFB66A0D4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439991-F083-463D-8F11-5B69BCF666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9DF07D-534C-460A-B0C6-D1A568589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000463-0B02-4FF8-8B1A-291D811B9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0EF9AF-4D1E-4BF4-ABF2-BC8E8F09A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16A57-AF6F-4D5E-9AC7-45243FAFA7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8879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454024-3839-4204-9D82-6654AE306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8FF158D-C62D-45A0-941B-D4540BB25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CD721E-800F-4D59-AFA7-0ED6C1C22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E7B3AB-F8FB-4DB1-B66D-35E7D831D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83B26B-B841-47DA-B4EC-0E66EBA65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10974-23F0-460D-A699-1DF4F0127A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9294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65607DE-0419-424F-AA6A-C1071324C2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F4CCF85-AF07-410C-B5E5-A21D3E4B1E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2FD51C-231D-4CD4-B61E-F8A969DA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535535-0C27-4D68-87BE-5C13AA284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B2042A-2B3E-4757-85D5-B5579678E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B8661-9212-49B9-A0ED-0C2A5EB34E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70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407736-C05A-4821-B992-3D620F0C7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A59AEA-FE65-4CA1-97F0-6FEDCD71A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071D8B-26B0-4E08-8102-33924F3E8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30B40A-2431-4CD3-A9B0-606248CF7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AD6BD6-47EA-491F-8199-8E9384B4F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BE85D-44E4-4EAA-BADA-5F967E6840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748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3E1C3D-2131-406C-90B4-9D65C9277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CEAF58-147C-49BE-8006-86EE38222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18EFC5-7D5A-401F-8F02-726875E83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3325B3-611D-4543-B172-7DA7DB146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4448AD-9E3C-4EE2-86C0-B8962868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577D9-DC53-4025-BDAC-302CB9C880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914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EFA5AD-2E10-46B6-89C8-53540A7F2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F15F84-9CCC-4CAA-8FF3-0A3DE58BDA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D36F8FC-010F-46A1-A991-27BB240C6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162F19-2B9E-41D5-A487-10CE9306F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19DFE0D-2144-4084-A3E1-C043E11E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23AD1D5-6F9E-4830-B395-E2964EF95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94BAC-1BE8-40A3-A363-ECAD3A3A31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602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33BE01-A2C4-4D43-8A61-B9AC6B645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784AC2-519A-475B-A7A7-30ADEDC16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50AF13-D95E-43CA-9C97-2DEE6D396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A8400A-84B2-4C29-AF59-55EC1DB1A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FCDAC0B-4994-4AB1-89CE-24D9BA637E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AB1CD52-7BB6-4F76-91A8-1CC883B41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E17167C-7586-4B4A-9B80-1083D33F0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2883824-28C5-482F-92D0-48FBEA909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D2875-477C-42F7-B50F-3F3AD2CDA3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8453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58C2E7-F320-43C8-8CE4-1D67332B8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EE70C0B-48DD-46DF-8DF1-1F9E2CDC3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42919D-6957-4A54-A966-799F150C5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9BC1D2-F64F-4C74-9DC3-B54AB689E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11A80-0360-4F50-A5D8-0075EC5474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205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B0102C-DE7E-494D-8263-513EF9F7C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224BDB7-6B97-4002-B6A6-CA2067A3F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35EA23A-F4C4-4F4D-933A-E4F49CA69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22C31-FA6A-4464-8E62-B9DF37CC0E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404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28F1C5-6705-4DF1-8E66-36D8668FC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72941C-BF60-4048-877D-8765633A0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7317CFB-C4D4-47F4-A95F-34DC2E7AD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A8AFDB-F7BB-406C-91D6-0C9E0CA8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9DA3D3-B620-4FA2-9ECA-E6A74B96E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3F8162-EBFE-47C2-813F-3588EB7A7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90B0E-4D65-41C8-AA5F-09BA3302BD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52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8265BC-3365-48AF-8FF6-0B736A8AF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68872BC-D0A6-4984-94B3-44AB222D92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F023FB-1D67-43B9-AC8E-AA38087BF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606BDE-1851-4EDE-952C-0C6B8302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FC89B23-A949-485F-95C0-EF172DDEB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EEE593-247C-4B52-9801-8B68163BF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D625C-EDC5-49D1-AF38-085B422253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2562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A029A8-6FA9-4683-B502-5BAFB10449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C88F824-3A68-491F-A56F-AE308C1D9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664E49C-C9A2-4394-BD50-62CA1DE4C9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39BB333-0C4E-4D68-8C37-F10A2EED2A3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CE05AB9-FC10-49EB-90CA-143B81277F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E4A77BE-A677-4DD5-AEF6-10EAA4F292A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53DD043D-7CCE-4E8A-8BB8-A2085C55ED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060848"/>
            <a:ext cx="7772400" cy="1152128"/>
          </a:xfrm>
        </p:spPr>
        <p:txBody>
          <a:bodyPr/>
          <a:lstStyle/>
          <a:p>
            <a:r>
              <a:rPr lang="en-US" altLang="ru-RU">
                <a:solidFill>
                  <a:srgbClr val="FF3300"/>
                </a:solidFill>
              </a:rPr>
              <a:t>22. </a:t>
            </a:r>
            <a:r>
              <a:rPr lang="ru-RU" altLang="ru-RU">
                <a:solidFill>
                  <a:srgbClr val="FF3300"/>
                </a:solidFill>
              </a:rPr>
              <a:t>Координаты </a:t>
            </a:r>
            <a:r>
              <a:rPr lang="ru-RU" altLang="ru-RU" dirty="0">
                <a:solidFill>
                  <a:srgbClr val="FF3300"/>
                </a:solidFill>
              </a:rPr>
              <a:t>вектора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F589A3F5-B32F-4E91-9BA2-454E7FDCC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378891" name="Text Box 11">
            <a:extLst>
              <a:ext uri="{FF2B5EF4-FFF2-40B4-BE49-F238E27FC236}">
                <a16:creationId xmlns:a16="http://schemas.microsoft.com/office/drawing/2014/main" id="{76537333-A5F8-47BC-949E-7DC492FA1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37112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dirty="0"/>
              <a:t>При сложении двух векторов их координаты складываются.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FF63EF2A-4FBE-4798-8C6D-835BAAE4E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5839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Что происходит с координатами при сложении двух векторов?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127076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F589A3F5-B32F-4E91-9BA2-454E7FDCC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378891" name="Text Box 11">
            <a:extLst>
              <a:ext uri="{FF2B5EF4-FFF2-40B4-BE49-F238E27FC236}">
                <a16:creationId xmlns:a16="http://schemas.microsoft.com/office/drawing/2014/main" id="{76537333-A5F8-47BC-949E-7DC492FA1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37112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/>
              <a:t>П</a:t>
            </a:r>
            <a:r>
              <a:rPr lang="ru-RU" dirty="0">
                <a:ea typeface="Times New Roman" panose="02020603050405020304" pitchFamily="18" charset="0"/>
              </a:rPr>
              <a:t>ри умножении вектора на число его координаты умножаются на это число.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FF63EF2A-4FBE-4798-8C6D-835BAAE4E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5839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Что происходит с координатами при умножении вектора на число?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271715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F589A3F5-B32F-4E91-9BA2-454E7FDCC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76537333-A5F8-47BC-949E-7DC492FA1C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437112"/>
                <a:ext cx="8991600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dirty="0"/>
                  <a:t>Если </a:t>
                </a:r>
                <a:r>
                  <a:rPr lang="ru-RU" dirty="0">
                    <a:ea typeface="Times New Roman" panose="02020603050405020304" pitchFamily="18" charset="0"/>
                  </a:rPr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a typeface="Times New Roman" panose="02020603050405020304" pitchFamily="18" charset="0"/>
                  </a:rPr>
                  <a:t> имеет своим началом точку </a:t>
                </a:r>
                <a:r>
                  <a:rPr lang="en-US" i="1" dirty="0"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a typeface="Times New Roman" panose="02020603050405020304" pitchFamily="18" charset="0"/>
                  </a:rPr>
                  <a:t>) и концом – точку </a:t>
                </a:r>
                <a:r>
                  <a:rPr lang="en-US" i="1" dirty="0"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a typeface="Times New Roman" panose="02020603050405020304" pitchFamily="18" charset="0"/>
                  </a:rPr>
                  <a:t>), то он имеет координаты (</a:t>
                </a:r>
                <a:r>
                  <a:rPr lang="en-US" i="1" dirty="0"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a typeface="Times New Roman" panose="02020603050405020304" pitchFamily="18" charset="0"/>
                  </a:rPr>
                  <a:t>–</a:t>
                </a:r>
                <a:r>
                  <a:rPr lang="en-US" i="1" dirty="0"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a typeface="Times New Roman" panose="02020603050405020304" pitchFamily="18" charset="0"/>
                  </a:rPr>
                  <a:t>,</a:t>
                </a:r>
                <a:r>
                  <a:rPr lang="ru-RU" baseline="-25000" dirty="0">
                    <a:ea typeface="Times New Roman" panose="02020603050405020304" pitchFamily="18" charset="0"/>
                  </a:rPr>
                  <a:t>  </a:t>
                </a:r>
                <a:r>
                  <a:rPr lang="en-US" i="1" dirty="0"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a typeface="Times New Roman" panose="02020603050405020304" pitchFamily="18" charset="0"/>
                  </a:rPr>
                  <a:t>–</a:t>
                </a:r>
                <a:r>
                  <a:rPr lang="en-US" i="1" dirty="0"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a typeface="Times New Roman" panose="02020603050405020304" pitchFamily="18" charset="0"/>
                  </a:rPr>
                  <a:t>).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76537333-A5F8-47BC-949E-7DC492FA1C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437112"/>
                <a:ext cx="8991600" cy="954107"/>
              </a:xfrm>
              <a:prstGeom prst="rect">
                <a:avLst/>
              </a:prstGeom>
              <a:blipFill>
                <a:blip r:embed="rId3"/>
                <a:stretch>
                  <a:fillRect l="-1017" r="-1017" b="-141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8884" name="Text Box 4">
            <a:extLst>
              <a:ext uri="{FF2B5EF4-FFF2-40B4-BE49-F238E27FC236}">
                <a16:creationId xmlns:a16="http://schemas.microsoft.com/office/drawing/2014/main" id="{FF63EF2A-4FBE-4798-8C6D-835BAAE4E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5839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Как находятся координаты вектора по известным координатам его начала и конца?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10433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F589A3F5-B32F-4E91-9BA2-454E7FDCC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76537333-A5F8-47BC-949E-7DC492FA1C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437112"/>
                <a:ext cx="89916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/>
                  <a:t>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/>
                  <a:t> = </a:t>
                </a:r>
                <a:r>
                  <a:rPr lang="en-US" i="1" dirty="0"/>
                  <a:t>x</a:t>
                </a:r>
                <a:r>
                  <a:rPr lang="ru-RU" baseline="-25000" dirty="0"/>
                  <a:t>1</a:t>
                </a:r>
                <a:r>
                  <a:rPr lang="en-US" i="1" dirty="0"/>
                  <a:t>x</a:t>
                </a:r>
                <a:r>
                  <a:rPr lang="ru-RU" baseline="-25000" dirty="0"/>
                  <a:t>2</a:t>
                </a:r>
                <a:r>
                  <a:rPr lang="ru-RU" dirty="0"/>
                  <a:t> + </a:t>
                </a:r>
                <a:r>
                  <a:rPr lang="en-US" i="1" dirty="0"/>
                  <a:t>y</a:t>
                </a:r>
                <a:r>
                  <a:rPr lang="ru-RU" baseline="-25000" dirty="0"/>
                  <a:t>1</a:t>
                </a:r>
                <a:r>
                  <a:rPr lang="en-US" i="1" dirty="0"/>
                  <a:t>y</a:t>
                </a:r>
                <a:r>
                  <a:rPr lang="ru-RU" baseline="-25000" dirty="0"/>
                  <a:t>2</a:t>
                </a:r>
                <a:r>
                  <a:rPr lang="ru-RU" dirty="0"/>
                  <a:t>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76537333-A5F8-47BC-949E-7DC492FA1C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437112"/>
                <a:ext cx="8991600" cy="584775"/>
              </a:xfrm>
              <a:prstGeom prst="rect">
                <a:avLst/>
              </a:prstGeom>
              <a:blipFill>
                <a:blip r:embed="rId3"/>
                <a:stretch>
                  <a:fillRect b="-1875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8884" name="Text Box 4">
            <a:extLst>
              <a:ext uri="{FF2B5EF4-FFF2-40B4-BE49-F238E27FC236}">
                <a16:creationId xmlns:a16="http://schemas.microsoft.com/office/drawing/2014/main" id="{FF63EF2A-4FBE-4798-8C6D-835BAAE4E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5839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Как скалярное произведение векторов выражается через их координаты?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89401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F589A3F5-B32F-4E91-9BA2-454E7FDCC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78891" name="Text Box 11">
            <a:extLst>
              <a:ext uri="{FF2B5EF4-FFF2-40B4-BE49-F238E27FC236}">
                <a16:creationId xmlns:a16="http://schemas.microsoft.com/office/drawing/2014/main" id="{76537333-A5F8-47BC-949E-7DC492FA1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7912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(</a:t>
            </a:r>
            <a:r>
              <a:rPr lang="ru-RU" altLang="ru-RU" sz="3200"/>
              <a:t>4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ru-RU" altLang="ru-RU" sz="3200"/>
              <a:t>1</a:t>
            </a:r>
            <a:r>
              <a:rPr lang="ru-RU" altLang="ru-RU" sz="3200">
                <a:cs typeface="Times New Roman" panose="02020603050405020304" pitchFamily="18" charset="0"/>
              </a:rPr>
              <a:t>); 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FF63EF2A-4FBE-4798-8C6D-835BAAE4E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</a:t>
            </a:r>
            <a:r>
              <a:rPr lang="ru-RU" altLang="ru-RU" sz="3200" dirty="0"/>
              <a:t>йдите </a:t>
            </a:r>
            <a:r>
              <a:rPr lang="ru-RU" altLang="ru-RU" sz="3200" dirty="0">
                <a:cs typeface="Times New Roman" panose="02020603050405020304" pitchFamily="18" charset="0"/>
              </a:rPr>
              <a:t>координаты векторов</a:t>
            </a:r>
            <a:r>
              <a:rPr lang="ru-RU" altLang="ru-RU" sz="3200" dirty="0"/>
              <a:t>, изображенных на рисунке.</a:t>
            </a:r>
          </a:p>
        </p:txBody>
      </p:sp>
      <p:sp>
        <p:nvSpPr>
          <p:cNvPr id="378901" name="Text Box 21">
            <a:extLst>
              <a:ext uri="{FF2B5EF4-FFF2-40B4-BE49-F238E27FC236}">
                <a16:creationId xmlns:a16="http://schemas.microsoft.com/office/drawing/2014/main" id="{95525BB1-39A0-457B-8E81-EFE75E36C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7912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(</a:t>
            </a:r>
            <a:r>
              <a:rPr lang="ru-RU" altLang="ru-RU" sz="3200"/>
              <a:t>3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ru-RU" altLang="ru-RU" sz="3200"/>
              <a:t>-2</a:t>
            </a:r>
            <a:r>
              <a:rPr lang="ru-RU" altLang="ru-RU" sz="3200">
                <a:cs typeface="Times New Roman" panose="02020603050405020304" pitchFamily="18" charset="0"/>
              </a:rPr>
              <a:t>); </a:t>
            </a:r>
          </a:p>
        </p:txBody>
      </p:sp>
      <p:sp>
        <p:nvSpPr>
          <p:cNvPr id="378902" name="Text Box 22">
            <a:extLst>
              <a:ext uri="{FF2B5EF4-FFF2-40B4-BE49-F238E27FC236}">
                <a16:creationId xmlns:a16="http://schemas.microsoft.com/office/drawing/2014/main" id="{6DEC3213-DCF0-49A8-833E-B195F5F13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791200"/>
            <a:ext cx="190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(</a:t>
            </a:r>
            <a:r>
              <a:rPr lang="ru-RU" altLang="ru-RU" sz="3200"/>
              <a:t>-1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ru-RU" altLang="ru-RU" sz="3200"/>
              <a:t>4</a:t>
            </a:r>
            <a:r>
              <a:rPr lang="ru-RU" altLang="ru-RU" sz="3200">
                <a:cs typeface="Times New Roman" panose="02020603050405020304" pitchFamily="18" charset="0"/>
              </a:rPr>
              <a:t>);</a:t>
            </a:r>
          </a:p>
        </p:txBody>
      </p:sp>
      <p:sp>
        <p:nvSpPr>
          <p:cNvPr id="378903" name="Text Box 23">
            <a:extLst>
              <a:ext uri="{FF2B5EF4-FFF2-40B4-BE49-F238E27FC236}">
                <a16:creationId xmlns:a16="http://schemas.microsoft.com/office/drawing/2014/main" id="{6E648758-027C-45F5-BD77-BD4D5F797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791200"/>
            <a:ext cx="190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(</a:t>
            </a:r>
            <a:r>
              <a:rPr lang="ru-RU" altLang="ru-RU" sz="3200"/>
              <a:t>2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ru-RU" altLang="ru-RU" sz="3200"/>
              <a:t>2</a:t>
            </a:r>
            <a:r>
              <a:rPr lang="ru-RU" altLang="ru-RU" sz="3200"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378904" name="Picture 24">
            <a:extLst>
              <a:ext uri="{FF2B5EF4-FFF2-40B4-BE49-F238E27FC236}">
                <a16:creationId xmlns:a16="http://schemas.microsoft.com/office/drawing/2014/main" id="{66C794B2-28D0-4455-B7B4-B48E4C825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676400"/>
            <a:ext cx="3943523" cy="38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 autoUpdateAnimBg="0"/>
      <p:bldP spid="378901" grpId="0" autoUpdateAnimBg="0"/>
      <p:bldP spid="378902" grpId="0" autoUpdateAnimBg="0"/>
      <p:bldP spid="37890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8CC6DD3D-E8A2-4EF9-A66C-C3FE8191C1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407555" name="Text Box 3">
            <a:extLst>
              <a:ext uri="{FF2B5EF4-FFF2-40B4-BE49-F238E27FC236}">
                <a16:creationId xmlns:a16="http://schemas.microsoft.com/office/drawing/2014/main" id="{3A8DF570-83C6-48DC-BF2C-C0BD409A3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57800"/>
            <a:ext cx="3048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(–2, 6);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7557" name="Text Box 5">
                <a:extLst>
                  <a:ext uri="{FF2B5EF4-FFF2-40B4-BE49-F238E27FC236}">
                    <a16:creationId xmlns:a16="http://schemas.microsoft.com/office/drawing/2014/main" id="{A1D2CB51-35EF-485D-AA14-DBF2B337BB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37582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Назовите координаты векторов: </a:t>
                </a:r>
                <a:endParaRPr lang="en-US" altLang="ru-RU" sz="3200" dirty="0">
                  <a:cs typeface="Times New Roman" panose="02020603050405020304" pitchFamily="18" charset="0"/>
                </a:endParaRPr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а)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=−2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+6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altLang="ru-RU" sz="3200" dirty="0">
                  <a:cs typeface="Times New Roman" panose="02020603050405020304" pitchFamily="18" charset="0"/>
                </a:endParaRPr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б)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+3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altLang="ru-RU" sz="3200" dirty="0">
                  <a:cs typeface="Times New Roman" panose="02020603050405020304" pitchFamily="18" charset="0"/>
                </a:endParaRPr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в)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=−3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altLang="ru-RU" sz="3200" dirty="0">
                  <a:cs typeface="Times New Roman" panose="02020603050405020304" pitchFamily="18" charset="0"/>
                </a:endParaRPr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=−5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7557" name="Text Box 5">
                <a:extLst>
                  <a:ext uri="{FF2B5EF4-FFF2-40B4-BE49-F238E27FC236}">
                    <a16:creationId xmlns:a16="http://schemas.microsoft.com/office/drawing/2014/main" id="{A1D2CB51-35EF-485D-AA14-DBF2B337BB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3758208"/>
              </a:xfrm>
              <a:prstGeom prst="rect">
                <a:avLst/>
              </a:prstGeom>
              <a:blipFill>
                <a:blip r:embed="rId3"/>
                <a:stretch>
                  <a:fillRect l="-1809" t="-2269" b="-42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7562" name="Text Box 10">
            <a:extLst>
              <a:ext uri="{FF2B5EF4-FFF2-40B4-BE49-F238E27FC236}">
                <a16:creationId xmlns:a16="http://schemas.microsoft.com/office/drawing/2014/main" id="{D5A4D31E-5978-4CA1-B946-1AC554FCA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2578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(1, 3); </a:t>
            </a:r>
          </a:p>
        </p:txBody>
      </p:sp>
      <p:sp>
        <p:nvSpPr>
          <p:cNvPr id="407563" name="Text Box 11">
            <a:extLst>
              <a:ext uri="{FF2B5EF4-FFF2-40B4-BE49-F238E27FC236}">
                <a16:creationId xmlns:a16="http://schemas.microsoft.com/office/drawing/2014/main" id="{07A37520-9711-4CB0-B9E1-2D5B4B88A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257800"/>
            <a:ext cx="190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(0, -3);</a:t>
            </a:r>
          </a:p>
        </p:txBody>
      </p:sp>
      <p:sp>
        <p:nvSpPr>
          <p:cNvPr id="407564" name="Text Box 12">
            <a:extLst>
              <a:ext uri="{FF2B5EF4-FFF2-40B4-BE49-F238E27FC236}">
                <a16:creationId xmlns:a16="http://schemas.microsoft.com/office/drawing/2014/main" id="{E907B936-3D8B-43FB-86DD-EFCC12B26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257800"/>
            <a:ext cx="190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г) (-5, 0).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7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7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7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5" grpId="0" autoUpdateAnimBg="0"/>
      <p:bldP spid="407562" grpId="0" autoUpdateAnimBg="0"/>
      <p:bldP spid="407563" grpId="0" autoUpdateAnimBg="0"/>
      <p:bldP spid="40756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2D222C81-555C-419A-9203-155A85EA6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6CA9F159-D14A-47EF-8A96-7CA041C9F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578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(5, -2).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123" name="Text Box 3">
                <a:extLst>
                  <a:ext uri="{FF2B5EF4-FFF2-40B4-BE49-F238E27FC236}">
                    <a16:creationId xmlns:a16="http://schemas.microsoft.com/office/drawing/2014/main" id="{3088D082-4754-4AFA-A342-B4562AE432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6327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Найдите координаты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ru-RU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, если точки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32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3200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имеют координаты (-3, 5), (2, 3) соответственно.</a:t>
                </a:r>
              </a:p>
            </p:txBody>
          </p:sp>
        </mc:Choice>
        <mc:Fallback xmlns="">
          <p:sp>
            <p:nvSpPr>
              <p:cNvPr id="389123" name="Text Box 3">
                <a:extLst>
                  <a:ext uri="{FF2B5EF4-FFF2-40B4-BE49-F238E27FC236}">
                    <a16:creationId xmlns:a16="http://schemas.microsoft.com/office/drawing/2014/main" id="{3088D082-4754-4AFA-A342-B4562AE43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632755"/>
              </a:xfrm>
              <a:prstGeom prst="rect">
                <a:avLst/>
              </a:prstGeom>
              <a:blipFill>
                <a:blip r:embed="rId3"/>
                <a:stretch>
                  <a:fillRect l="-1809" t="-1119" r="-1740" b="-111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>
            <a:extLst>
              <a:ext uri="{FF2B5EF4-FFF2-40B4-BE49-F238E27FC236}">
                <a16:creationId xmlns:a16="http://schemas.microsoft.com/office/drawing/2014/main" id="{FC7D770E-58E7-499B-8A68-FC085EA8D0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1173" name="Text Box 5">
                <a:extLst>
                  <a:ext uri="{FF2B5EF4-FFF2-40B4-BE49-F238E27FC236}">
                    <a16:creationId xmlns:a16="http://schemas.microsoft.com/office/drawing/2014/main" id="{EE4E1BAF-EFEF-4114-87F9-412170F287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066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Выразите длину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через его координаты (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). </a:t>
                </a:r>
              </a:p>
            </p:txBody>
          </p:sp>
        </mc:Choice>
        <mc:Fallback xmlns="">
          <p:sp>
            <p:nvSpPr>
              <p:cNvPr id="391173" name="Text Box 5">
                <a:extLst>
                  <a:ext uri="{FF2B5EF4-FFF2-40B4-BE49-F238E27FC236}">
                    <a16:creationId xmlns:a16="http://schemas.microsoft.com/office/drawing/2014/main" id="{EE4E1BAF-EFEF-4114-87F9-412170F28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066800"/>
              </a:xfrm>
              <a:prstGeom prst="rect">
                <a:avLst/>
              </a:prstGeom>
              <a:blipFill>
                <a:blip r:embed="rId4"/>
                <a:stretch>
                  <a:fillRect l="-1809" t="-8000" r="-1740" b="-182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1171" name="Text Box 3">
                <a:extLst>
                  <a:ext uri="{FF2B5EF4-FFF2-40B4-BE49-F238E27FC236}">
                    <a16:creationId xmlns:a16="http://schemas.microsoft.com/office/drawing/2014/main" id="{7530C7F6-F18B-4A14-BC9C-5110BC9030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3886200"/>
                <a:ext cx="8839200" cy="6887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|=</m:t>
                    </m:r>
                    <m:rad>
                      <m:radPr>
                        <m:degHide m:val="on"/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sz="32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91171" name="Text Box 3">
                <a:extLst>
                  <a:ext uri="{FF2B5EF4-FFF2-40B4-BE49-F238E27FC236}">
                    <a16:creationId xmlns:a16="http://schemas.microsoft.com/office/drawing/2014/main" id="{7530C7F6-F18B-4A14-BC9C-5110BC9030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3886200"/>
                <a:ext cx="8839200" cy="688715"/>
              </a:xfrm>
              <a:prstGeom prst="rect">
                <a:avLst/>
              </a:prstGeom>
              <a:blipFill>
                <a:blip r:embed="rId5"/>
                <a:stretch>
                  <a:fillRect l="-1724" b="-25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1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>
            <a:extLst>
              <a:ext uri="{FF2B5EF4-FFF2-40B4-BE49-F238E27FC236}">
                <a16:creationId xmlns:a16="http://schemas.microsoft.com/office/drawing/2014/main" id="{A5B56B54-AC67-4955-8184-603498639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93223" name="Text Box 7">
            <a:extLst>
              <a:ext uri="{FF2B5EF4-FFF2-40B4-BE49-F238E27FC236}">
                <a16:creationId xmlns:a16="http://schemas.microsoft.com/office/drawing/2014/main" id="{C25871CC-66E9-4D2A-AE83-85EDF5626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862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(5, -6).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3220" name="Text Box 4">
                <a:extLst>
                  <a:ext uri="{FF2B5EF4-FFF2-40B4-BE49-F238E27FC236}">
                    <a16:creationId xmlns:a16="http://schemas.microsoft.com/office/drawing/2014/main" id="{D2053619-A2FB-4515-8F01-EC6941E44E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1371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Найдите координаты точки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N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 если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𝑀𝑁</m:t>
                        </m:r>
                      </m:e>
                    </m:acc>
                    <m:r>
                      <a:rPr lang="ru-RU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имеет координаты (4, -3) и точка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M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– (1, -3).</a:t>
                </a:r>
              </a:p>
            </p:txBody>
          </p:sp>
        </mc:Choice>
        <mc:Fallback xmlns="">
          <p:sp>
            <p:nvSpPr>
              <p:cNvPr id="393220" name="Text Box 4">
                <a:extLst>
                  <a:ext uri="{FF2B5EF4-FFF2-40B4-BE49-F238E27FC236}">
                    <a16:creationId xmlns:a16="http://schemas.microsoft.com/office/drawing/2014/main" id="{D2053619-A2FB-4515-8F01-EC6941E44E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137106"/>
              </a:xfrm>
              <a:prstGeom prst="rect">
                <a:avLst/>
              </a:prstGeom>
              <a:blipFill>
                <a:blip r:embed="rId3"/>
                <a:stretch>
                  <a:fillRect t="-7487" r="-1740" b="-160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3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2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>
            <a:extLst>
              <a:ext uri="{FF2B5EF4-FFF2-40B4-BE49-F238E27FC236}">
                <a16:creationId xmlns:a16="http://schemas.microsoft.com/office/drawing/2014/main" id="{48185FAC-6079-4D8C-9129-9DC038CBC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395267" name="Text Box 3">
            <a:extLst>
              <a:ext uri="{FF2B5EF4-FFF2-40B4-BE49-F238E27FC236}">
                <a16:creationId xmlns:a16="http://schemas.microsoft.com/office/drawing/2014/main" id="{8F7A03A2-F809-4B72-A901-D88A1BC1D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86200"/>
            <a:ext cx="3048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(-7, 9);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5269" name="Text Box 5">
                <a:extLst>
                  <a:ext uri="{FF2B5EF4-FFF2-40B4-BE49-F238E27FC236}">
                    <a16:creationId xmlns:a16="http://schemas.microsoft.com/office/drawing/2014/main" id="{823EC6B6-2708-4D7B-86D1-F70C45CD9B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9600"/>
                <a:ext cx="9144000" cy="1675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Найдите координаты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, если: а)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(2, -6),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(-5, 3); б)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(1, 3),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(6, -5); в)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(-3, 1),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(5, 1).</a:t>
                </a:r>
              </a:p>
            </p:txBody>
          </p:sp>
        </mc:Choice>
        <mc:Fallback xmlns="">
          <p:sp>
            <p:nvSpPr>
              <p:cNvPr id="395269" name="Text Box 5">
                <a:extLst>
                  <a:ext uri="{FF2B5EF4-FFF2-40B4-BE49-F238E27FC236}">
                    <a16:creationId xmlns:a16="http://schemas.microsoft.com/office/drawing/2014/main" id="{823EC6B6-2708-4D7B-86D1-F70C45CD9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9600"/>
                <a:ext cx="9144000" cy="1675202"/>
              </a:xfrm>
              <a:prstGeom prst="rect">
                <a:avLst/>
              </a:prstGeom>
              <a:blipFill>
                <a:blip r:embed="rId3"/>
                <a:stretch>
                  <a:fillRect l="-1667" t="-1091" r="-1667" b="-836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5274" name="Text Box 10">
            <a:extLst>
              <a:ext uri="{FF2B5EF4-FFF2-40B4-BE49-F238E27FC236}">
                <a16:creationId xmlns:a16="http://schemas.microsoft.com/office/drawing/2014/main" id="{484DE249-EFAC-480A-91B0-6FBD1122C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886200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(5, -8); </a:t>
            </a:r>
          </a:p>
        </p:txBody>
      </p:sp>
      <p:sp>
        <p:nvSpPr>
          <p:cNvPr id="395275" name="Text Box 11">
            <a:extLst>
              <a:ext uri="{FF2B5EF4-FFF2-40B4-BE49-F238E27FC236}">
                <a16:creationId xmlns:a16="http://schemas.microsoft.com/office/drawing/2014/main" id="{B061CCEA-5B6D-4419-B26B-31F6BBF67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886200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(8, 0).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5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5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67" grpId="0" autoUpdateAnimBg="0"/>
      <p:bldP spid="395274" grpId="0" autoUpdateAnimBg="0"/>
      <p:bldP spid="39527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6" name="Text Box 16">
            <a:extLst>
              <a:ext uri="{FF2B5EF4-FFF2-40B4-BE49-F238E27FC236}">
                <a16:creationId xmlns:a16="http://schemas.microsoft.com/office/drawing/2014/main" id="{42BBE898-6EE7-439B-A5F4-EE69A1F14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30181"/>
            <a:ext cx="910850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Пусть на плоскости задана прямоугольная система координат. Определим понятие координат вектора. Для этого отложим вектор так, чтобы его начало совпало с началом координат. Тогда координаты его конца называются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координатами вектора</a:t>
            </a: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04" name="Text Box 44">
                <a:extLst>
                  <a:ext uri="{FF2B5EF4-FFF2-40B4-BE49-F238E27FC236}">
                    <a16:creationId xmlns:a16="http://schemas.microsoft.com/office/drawing/2014/main" id="{DB2F644B-34BB-4CAF-B040-27DDC5848E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569029"/>
                <a:ext cx="8991600" cy="19389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Обозначим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en-US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⃗"/>
                        <m:ctrlP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векторы с координатами (1, 0), (0, 1) соответственно. Их длины равны единице, а направления совпадают с направлениями соответствующих осей координат. Будем изображать эти векторы, отложенными от начала координат и называть их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координатными векторами</a:t>
                </a:r>
                <a:r>
                  <a:rPr lang="ru-RU" altLang="ru-RU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.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2204" name="Text Box 44">
                <a:extLst>
                  <a:ext uri="{FF2B5EF4-FFF2-40B4-BE49-F238E27FC236}">
                    <a16:creationId xmlns:a16="http://schemas.microsoft.com/office/drawing/2014/main" id="{DB2F644B-34BB-4CAF-B040-27DDC5848E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569029"/>
                <a:ext cx="8991600" cy="1938992"/>
              </a:xfrm>
              <a:prstGeom prst="rect">
                <a:avLst/>
              </a:prstGeom>
              <a:blipFill>
                <a:blip r:embed="rId3"/>
                <a:stretch>
                  <a:fillRect l="-1017" t="-4403" r="-1017" b="-62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227" name="Picture 67">
            <a:extLst>
              <a:ext uri="{FF2B5EF4-FFF2-40B4-BE49-F238E27FC236}">
                <a16:creationId xmlns:a16="http://schemas.microsoft.com/office/drawing/2014/main" id="{52742A76-59DC-4334-B5B2-9063034E0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33060"/>
            <a:ext cx="3003550" cy="271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44">
                <a:extLst>
                  <a:ext uri="{FF2B5EF4-FFF2-40B4-BE49-F238E27FC236}">
                    <a16:creationId xmlns:a16="http://schemas.microsoft.com/office/drawing/2014/main" id="{91B93993-47AE-402F-853E-2B29DF8801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79912" y="3508021"/>
                <a:ext cx="5211688" cy="23555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</a:t>
                </a:r>
                <a:r>
                  <a:rPr lang="ru-RU" dirty="0"/>
                  <a:t> Для точки </a:t>
                </a:r>
                <a:r>
                  <a:rPr lang="en-US" i="1" dirty="0"/>
                  <a:t>A</a:t>
                </a:r>
                <a:r>
                  <a:rPr lang="ru-RU" dirty="0"/>
                  <a:t>(</a:t>
                </a:r>
                <a:r>
                  <a:rPr lang="en-US" i="1" dirty="0"/>
                  <a:t>x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dirty="0"/>
                  <a:t>) на координатной плоскости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</m:oMath>
                </a14:m>
                <a:r>
                  <a:rPr lang="ru-RU" dirty="0"/>
                  <a:t> называется </a:t>
                </a:r>
                <a:r>
                  <a:rPr lang="ru-RU" dirty="0">
                    <a:solidFill>
                      <a:srgbClr val="FF0000"/>
                    </a:solidFill>
                  </a:rPr>
                  <a:t>радиусом-вектором</a:t>
                </a:r>
                <a:r>
                  <a:rPr lang="ru-RU" dirty="0"/>
                  <a:t> точки </a:t>
                </a:r>
                <a:r>
                  <a:rPr lang="en-US" i="1" dirty="0"/>
                  <a:t>A</a:t>
                </a:r>
                <a:r>
                  <a:rPr lang="ru-RU" dirty="0"/>
                  <a:t>. Ясно, что координаты радиуса-вектора точки </a:t>
                </a:r>
                <a:r>
                  <a:rPr lang="en-US" i="1" dirty="0"/>
                  <a:t>A</a:t>
                </a:r>
                <a:r>
                  <a:rPr lang="ru-RU" dirty="0"/>
                  <a:t> совпадают с координатами точки </a:t>
                </a:r>
                <a:r>
                  <a:rPr lang="en-US" i="1" dirty="0"/>
                  <a:t>A</a:t>
                </a:r>
                <a:r>
                  <a:rPr lang="ru-RU" dirty="0"/>
                  <a:t>.</a:t>
                </a:r>
                <a:endParaRPr lang="ru-RU" altLang="ru-RU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44">
                <a:extLst>
                  <a:ext uri="{FF2B5EF4-FFF2-40B4-BE49-F238E27FC236}">
                    <a16:creationId xmlns:a16="http://schemas.microsoft.com/office/drawing/2014/main" id="{91B93993-47AE-402F-853E-2B29DF8801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79912" y="3508021"/>
                <a:ext cx="5211688" cy="2355517"/>
              </a:xfrm>
              <a:prstGeom prst="rect">
                <a:avLst/>
              </a:prstGeom>
              <a:blipFill>
                <a:blip r:embed="rId5"/>
                <a:stretch>
                  <a:fillRect l="-1754" t="-2067" r="-1871" b="-49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3737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>
            <a:extLst>
              <a:ext uri="{FF2B5EF4-FFF2-40B4-BE49-F238E27FC236}">
                <a16:creationId xmlns:a16="http://schemas.microsoft.com/office/drawing/2014/main" id="{D431E36B-C031-4823-911A-B7140D452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97315" name="Text Box 3">
            <a:extLst>
              <a:ext uri="{FF2B5EF4-FFF2-40B4-BE49-F238E27FC236}">
                <a16:creationId xmlns:a16="http://schemas.microsoft.com/office/drawing/2014/main" id="{1BD79F47-5A6B-4C27-9D55-F4EE38E90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862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(-</a:t>
            </a:r>
            <a:r>
              <a:rPr lang="en-US" altLang="ru-RU" sz="3200" i="1">
                <a:cs typeface="Times New Roman" panose="02020603050405020304" pitchFamily="18" charset="0"/>
              </a:rPr>
              <a:t>a</a:t>
            </a:r>
            <a:r>
              <a:rPr lang="ru-RU" altLang="ru-RU" sz="3200">
                <a:cs typeface="Times New Roman" panose="02020603050405020304" pitchFamily="18" charset="0"/>
              </a:rPr>
              <a:t>, -</a:t>
            </a:r>
            <a:r>
              <a:rPr lang="en-US" altLang="ru-RU" sz="3200" i="1">
                <a:cs typeface="Times New Roman" panose="02020603050405020304" pitchFamily="18" charset="0"/>
              </a:rPr>
              <a:t>b</a:t>
            </a:r>
            <a:r>
              <a:rPr lang="ru-RU" altLang="ru-RU" sz="3200">
                <a:cs typeface="Times New Roman" panose="02020603050405020304" pitchFamily="18" charset="0"/>
              </a:rPr>
              <a:t>).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7317" name="Text Box 5">
                <a:extLst>
                  <a:ext uri="{FF2B5EF4-FFF2-40B4-BE49-F238E27FC236}">
                    <a16:creationId xmlns:a16="http://schemas.microsoft.com/office/drawing/2014/main" id="{A257BDE6-60FD-4472-8B7E-F82B1E1853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9600"/>
                <a:ext cx="9144000" cy="12458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Вектор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имеет координаты (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).  Найдите координаты 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𝐵𝐴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97317" name="Text Box 5">
                <a:extLst>
                  <a:ext uri="{FF2B5EF4-FFF2-40B4-BE49-F238E27FC236}">
                    <a16:creationId xmlns:a16="http://schemas.microsoft.com/office/drawing/2014/main" id="{A257BDE6-60FD-4472-8B7E-F82B1E185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9600"/>
                <a:ext cx="9144000" cy="1245854"/>
              </a:xfrm>
              <a:prstGeom prst="rect">
                <a:avLst/>
              </a:prstGeom>
              <a:blipFill>
                <a:blip r:embed="rId3"/>
                <a:stretch>
                  <a:fillRect l="-1667" t="-1471" r="-1667" b="-117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7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1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>
            <a:extLst>
              <a:ext uri="{FF2B5EF4-FFF2-40B4-BE49-F238E27FC236}">
                <a16:creationId xmlns:a16="http://schemas.microsoft.com/office/drawing/2014/main" id="{5C78944C-7AA1-4DEE-9480-11F80A7817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399363" name="Text Box 3">
            <a:extLst>
              <a:ext uri="{FF2B5EF4-FFF2-40B4-BE49-F238E27FC236}">
                <a16:creationId xmlns:a16="http://schemas.microsoft.com/office/drawing/2014/main" id="{185CE522-F27A-42C2-8618-3ADAFCE1D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862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(-2, 0).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9365" name="Text Box 5">
                <a:extLst>
                  <a:ext uri="{FF2B5EF4-FFF2-40B4-BE49-F238E27FC236}">
                    <a16:creationId xmlns:a16="http://schemas.microsoft.com/office/drawing/2014/main" id="{FCA0618A-4EBF-4C46-ADD1-08B163D682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9600"/>
                <a:ext cx="9144000" cy="17382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Даны три точки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(1, 1),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(-1, 0),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С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(0, 1). Найдите такую точку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D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(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), чтобы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    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𝐶𝐷</m:t>
                        </m:r>
                      </m:e>
                    </m:acc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были равны.</a:t>
                </a:r>
              </a:p>
            </p:txBody>
          </p:sp>
        </mc:Choice>
        <mc:Fallback xmlns="">
          <p:sp>
            <p:nvSpPr>
              <p:cNvPr id="399365" name="Text Box 5">
                <a:extLst>
                  <a:ext uri="{FF2B5EF4-FFF2-40B4-BE49-F238E27FC236}">
                    <a16:creationId xmlns:a16="http://schemas.microsoft.com/office/drawing/2014/main" id="{FCA0618A-4EBF-4C46-ADD1-08B163D682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9600"/>
                <a:ext cx="9144000" cy="1738296"/>
              </a:xfrm>
              <a:prstGeom prst="rect">
                <a:avLst/>
              </a:prstGeom>
              <a:blipFill>
                <a:blip r:embed="rId3"/>
                <a:stretch>
                  <a:fillRect l="-1667" t="-4912" r="-1667" b="-807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>
            <a:extLst>
              <a:ext uri="{FF2B5EF4-FFF2-40B4-BE49-F238E27FC236}">
                <a16:creationId xmlns:a16="http://schemas.microsoft.com/office/drawing/2014/main" id="{843BA667-5D4D-426C-AE1D-BAF024F2B7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401411" name="Text Box 3">
            <a:extLst>
              <a:ext uri="{FF2B5EF4-FFF2-40B4-BE49-F238E27FC236}">
                <a16:creationId xmlns:a16="http://schemas.microsoft.com/office/drawing/2014/main" id="{9F588837-59AA-4842-9CD6-04E3D6B47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862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(1, 3) и (1, -3).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1413" name="Text Box 5">
                <a:extLst>
                  <a:ext uri="{FF2B5EF4-FFF2-40B4-BE49-F238E27FC236}">
                    <a16:creationId xmlns:a16="http://schemas.microsoft.com/office/drawing/2014/main" id="{0B755B31-8764-4129-9AFA-C261497E9E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9600"/>
                <a:ext cx="8991600" cy="12230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Найдите координаты векторов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и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, если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(1, 0),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(0, 3).</a:t>
                </a:r>
              </a:p>
            </p:txBody>
          </p:sp>
        </mc:Choice>
        <mc:Fallback xmlns="">
          <p:sp>
            <p:nvSpPr>
              <p:cNvPr id="401413" name="Text Box 5">
                <a:extLst>
                  <a:ext uri="{FF2B5EF4-FFF2-40B4-BE49-F238E27FC236}">
                    <a16:creationId xmlns:a16="http://schemas.microsoft.com/office/drawing/2014/main" id="{0B755B31-8764-4129-9AFA-C261497E9E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9600"/>
                <a:ext cx="8991600" cy="1223027"/>
              </a:xfrm>
              <a:prstGeom prst="rect">
                <a:avLst/>
              </a:prstGeom>
              <a:blipFill>
                <a:blip r:embed="rId3"/>
                <a:stretch>
                  <a:fillRect l="-1695" t="-995" r="-1695" b="-1492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1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>
            <a:extLst>
              <a:ext uri="{FF2B5EF4-FFF2-40B4-BE49-F238E27FC236}">
                <a16:creationId xmlns:a16="http://schemas.microsoft.com/office/drawing/2014/main" id="{BB56ECF7-DBA2-440D-A236-5752EC573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403459" name="Text Box 3">
            <a:extLst>
              <a:ext uri="{FF2B5EF4-FFF2-40B4-BE49-F238E27FC236}">
                <a16:creationId xmlns:a16="http://schemas.microsoft.com/office/drawing/2014/main" id="{F56942E9-3E23-47D2-9770-1EEF91BF6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97152"/>
            <a:ext cx="3048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en-US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а) (1, -2);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3461" name="Text Box 5">
                <a:extLst>
                  <a:ext uri="{FF2B5EF4-FFF2-40B4-BE49-F238E27FC236}">
                    <a16:creationId xmlns:a16="http://schemas.microsoft.com/office/drawing/2014/main" id="{15C03AF1-294A-452D-866F-0CFF8F733D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9600"/>
                <a:ext cx="8991600" cy="3938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Даны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(-1, 2)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(2, -4). Найдите координаты вектора: </a:t>
                </a:r>
                <a:endParaRPr lang="en-US" altLang="ru-RU" sz="3200" dirty="0">
                  <a:cs typeface="Times New Roman" panose="02020603050405020304" pitchFamily="18" charset="0"/>
                </a:endParaRPr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а) </a:t>
                </a:r>
                <a14:m>
                  <m:oMath xmlns:m="http://schemas.openxmlformats.org/officeDocument/2006/math">
                    <m:r>
                      <a:rPr lang="ru-RU" altLang="ru-RU" sz="3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;</a:t>
                </a:r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б)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;</a:t>
                </a:r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в)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+5</m:t>
                    </m:r>
                    <m:acc>
                      <m:accPr>
                        <m:chr m:val="⃗"/>
                        <m:ctrlPr>
                          <a:rPr lang="ru-RU" altLang="ru-RU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.</a:t>
                </a:r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3461" name="Text Box 5">
                <a:extLst>
                  <a:ext uri="{FF2B5EF4-FFF2-40B4-BE49-F238E27FC236}">
                    <a16:creationId xmlns:a16="http://schemas.microsoft.com/office/drawing/2014/main" id="{15C03AF1-294A-452D-866F-0CFF8F733D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9600"/>
                <a:ext cx="8991600" cy="3938258"/>
              </a:xfrm>
              <a:prstGeom prst="rect">
                <a:avLst/>
              </a:prstGeom>
              <a:blipFill>
                <a:blip r:embed="rId3"/>
                <a:stretch>
                  <a:fillRect l="-1695" t="-310" r="-1695" b="-27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3469" name="Text Box 13">
            <a:extLst>
              <a:ext uri="{FF2B5EF4-FFF2-40B4-BE49-F238E27FC236}">
                <a16:creationId xmlns:a16="http://schemas.microsoft.com/office/drawing/2014/main" id="{2D0503FC-B334-4712-BEBC-C63C307B5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797152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(-1, 2); </a:t>
            </a:r>
          </a:p>
        </p:txBody>
      </p:sp>
      <p:sp>
        <p:nvSpPr>
          <p:cNvPr id="403470" name="Text Box 14">
            <a:extLst>
              <a:ext uri="{FF2B5EF4-FFF2-40B4-BE49-F238E27FC236}">
                <a16:creationId xmlns:a16="http://schemas.microsoft.com/office/drawing/2014/main" id="{A0A354F8-F475-4C8D-9C3F-785E73D54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797152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(11, -22).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3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3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3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9" grpId="0" autoUpdateAnimBg="0"/>
      <p:bldP spid="403469" grpId="0" autoUpdateAnimBg="0"/>
      <p:bldP spid="403470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>
            <a:extLst>
              <a:ext uri="{FF2B5EF4-FFF2-40B4-BE49-F238E27FC236}">
                <a16:creationId xmlns:a16="http://schemas.microsoft.com/office/drawing/2014/main" id="{F312E518-93E6-4592-A0A9-FA9449EDF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405509" name="Text Box 5">
            <a:extLst>
              <a:ext uri="{FF2B5EF4-FFF2-40B4-BE49-F238E27FC236}">
                <a16:creationId xmlns:a16="http://schemas.microsoft.com/office/drawing/2014/main" id="{4E866FB2-3902-4788-8F20-BEB920CEC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Вершины треугольника имеют координаты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(1, </a:t>
            </a:r>
            <a:r>
              <a:rPr lang="en-US" altLang="ru-RU" sz="3200" dirty="0">
                <a:cs typeface="Times New Roman" panose="02020603050405020304" pitchFamily="18" charset="0"/>
              </a:rPr>
              <a:t>3</a:t>
            </a:r>
            <a:r>
              <a:rPr lang="ru-RU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(2, 1) и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(3, 4). Найдите координаты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M </a:t>
            </a:r>
            <a:r>
              <a:rPr lang="ru-RU" altLang="ru-RU" sz="3200" dirty="0">
                <a:cs typeface="Times New Roman" panose="02020603050405020304" pitchFamily="18" charset="0"/>
              </a:rPr>
              <a:t>пересечения медиан.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405525" name="Picture 21">
            <a:extLst>
              <a:ext uri="{FF2B5EF4-FFF2-40B4-BE49-F238E27FC236}">
                <a16:creationId xmlns:a16="http://schemas.microsoft.com/office/drawing/2014/main" id="{D3CDCC38-7BBC-482B-85C3-A4C6CE4D0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00" y="2321530"/>
            <a:ext cx="2362200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05507" name="Text Box 3">
                <a:extLst>
                  <a:ext uri="{FF2B5EF4-FFF2-40B4-BE49-F238E27FC236}">
                    <a16:creationId xmlns:a16="http://schemas.microsoft.com/office/drawing/2014/main" id="{C691E257-7358-4649-AEA2-6975790BC7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100638"/>
                <a:ext cx="8839201" cy="1168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Решение.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𝐴𝑀</m:t>
                        </m:r>
                      </m:e>
                    </m:acc>
                    <m:r>
                      <a:rPr lang="en-US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𝐴𝐵</m:t>
                            </m:r>
                          </m:e>
                        </m:acc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ru-RU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𝐴𝐶</m:t>
                            </m:r>
                          </m:e>
                        </m:acc>
                      </m:e>
                    </m:d>
                    <m:r>
                      <a:rPr lang="en-US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d>
                      <m:dPr>
                        <m:ctrlP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1,−1</m:t>
                        </m:r>
                      </m:e>
                    </m:d>
                    <m:r>
                      <a:rPr lang="en-US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  <m:d>
                      <m:dPr>
                        <m:ctrlP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2, 2</m:t>
                        </m:r>
                      </m:e>
                    </m:d>
                    <m:r>
                      <a:rPr lang="en-US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dirty="0"/>
                  <a:t>Следовательно,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𝐴𝑀</m:t>
                        </m:r>
                      </m:e>
                    </m:acc>
                  </m:oMath>
                </a14:m>
                <a:r>
                  <a:rPr lang="ru-RU" altLang="ru-RU" dirty="0"/>
                  <a:t> имеет координаты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ru-RU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1, </m:t>
                        </m:r>
                        <m:f>
                          <m:fPr>
                            <m:ctrlP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ru-RU" dirty="0"/>
                  <a:t>. </a:t>
                </a:r>
                <a:r>
                  <a:rPr lang="ru-RU" altLang="ru-RU" dirty="0"/>
                  <a:t>Точка </a:t>
                </a:r>
                <a:r>
                  <a:rPr lang="en-US" altLang="ru-RU" i="1" dirty="0"/>
                  <a:t>M </a:t>
                </a:r>
                <a:r>
                  <a:rPr lang="ru-RU" altLang="ru-RU" dirty="0"/>
                  <a:t>имеет координаты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ru-RU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2, 2</m:t>
                        </m:r>
                        <m:f>
                          <m:fPr>
                            <m:ctrlP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5507" name="Text Box 3">
                <a:extLst>
                  <a:ext uri="{FF2B5EF4-FFF2-40B4-BE49-F238E27FC236}">
                    <a16:creationId xmlns:a16="http://schemas.microsoft.com/office/drawing/2014/main" id="{C691E257-7358-4649-AEA2-6975790BC7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100638"/>
                <a:ext cx="8839201" cy="1168400"/>
              </a:xfrm>
              <a:prstGeom prst="rect">
                <a:avLst/>
              </a:prstGeom>
              <a:blipFill>
                <a:blip r:embed="rId4"/>
                <a:stretch>
                  <a:fillRect l="-1034" r="-966" b="-36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5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>
            <a:extLst>
              <a:ext uri="{FF2B5EF4-FFF2-40B4-BE49-F238E27FC236}">
                <a16:creationId xmlns:a16="http://schemas.microsoft.com/office/drawing/2014/main" id="{F312E518-93E6-4592-A0A9-FA9449EDF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5509" name="Text Box 5">
                <a:extLst>
                  <a:ext uri="{FF2B5EF4-FFF2-40B4-BE49-F238E27FC236}">
                    <a16:creationId xmlns:a16="http://schemas.microsoft.com/office/drawing/2014/main" id="{4E866FB2-3902-4788-8F20-BEB920CEC7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9600"/>
                <a:ext cx="9144000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Найдите скалярное произведение векторов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sz="2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(–1, 2)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sz="2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(2, –1).</a:t>
                </a:r>
                <a:endParaRPr lang="en-US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5509" name="Text Box 5">
                <a:extLst>
                  <a:ext uri="{FF2B5EF4-FFF2-40B4-BE49-F238E27FC236}">
                    <a16:creationId xmlns:a16="http://schemas.microsoft.com/office/drawing/2014/main" id="{4E866FB2-3902-4788-8F20-BEB920CEC7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9600"/>
                <a:ext cx="9144000" cy="954107"/>
              </a:xfrm>
              <a:prstGeom prst="rect">
                <a:avLst/>
              </a:prstGeom>
              <a:blipFill>
                <a:blip r:embed="rId3"/>
                <a:stretch>
                  <a:fillRect l="-1333" t="-6369" r="-1333" b="-165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5507" name="Text Box 3">
                <a:extLst>
                  <a:ext uri="{FF2B5EF4-FFF2-40B4-BE49-F238E27FC236}">
                    <a16:creationId xmlns:a16="http://schemas.microsoft.com/office/drawing/2014/main" id="{C691E257-7358-4649-AEA2-6975790BC7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100638"/>
                <a:ext cx="8839201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14:m>
                  <m:oMath xmlns:m="http://schemas.openxmlformats.org/officeDocument/2006/math"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dirty="0"/>
                  <a:t>-4. 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5507" name="Text Box 3">
                <a:extLst>
                  <a:ext uri="{FF2B5EF4-FFF2-40B4-BE49-F238E27FC236}">
                    <a16:creationId xmlns:a16="http://schemas.microsoft.com/office/drawing/2014/main" id="{C691E257-7358-4649-AEA2-6975790BC7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100638"/>
                <a:ext cx="8839201" cy="461665"/>
              </a:xfrm>
              <a:prstGeom prst="rect">
                <a:avLst/>
              </a:prstGeom>
              <a:blipFill>
                <a:blip r:embed="rId4"/>
                <a:stretch>
                  <a:fillRect l="-1034" t="-10667" b="-30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663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5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>
            <a:extLst>
              <a:ext uri="{FF2B5EF4-FFF2-40B4-BE49-F238E27FC236}">
                <a16:creationId xmlns:a16="http://schemas.microsoft.com/office/drawing/2014/main" id="{15844FD8-1D31-4D44-9984-EC877393CD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1653" name="Text Box 5">
                <a:extLst>
                  <a:ext uri="{FF2B5EF4-FFF2-40B4-BE49-F238E27FC236}">
                    <a16:creationId xmlns:a16="http://schemas.microsoft.com/office/drawing/2014/main" id="{4CD6BC55-0670-430F-B940-5F96EC4E41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609600"/>
                <a:ext cx="8991600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dirty="0"/>
                  <a:t>	</a:t>
                </a:r>
                <a:r>
                  <a:rPr lang="ru-RU" sz="2800" dirty="0"/>
                  <a:t>Найдите косинус угла между  векторами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sz="28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800" dirty="0"/>
                  <a:t>(1, 2) 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sz="28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800" dirty="0"/>
                  <a:t>(2, 1).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1653" name="Text Box 5">
                <a:extLst>
                  <a:ext uri="{FF2B5EF4-FFF2-40B4-BE49-F238E27FC236}">
                    <a16:creationId xmlns:a16="http://schemas.microsoft.com/office/drawing/2014/main" id="{4CD6BC55-0670-430F-B940-5F96EC4E41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609600"/>
                <a:ext cx="8991600" cy="954107"/>
              </a:xfrm>
              <a:prstGeom prst="rect">
                <a:avLst/>
              </a:prstGeom>
              <a:blipFill>
                <a:blip r:embed="rId3"/>
                <a:stretch>
                  <a:fillRect t="-6369" r="-610" b="-165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1651" name="Text Box 3">
                <a:extLst>
                  <a:ext uri="{FF2B5EF4-FFF2-40B4-BE49-F238E27FC236}">
                    <a16:creationId xmlns:a16="http://schemas.microsoft.com/office/drawing/2014/main" id="{5895A50F-7230-4842-A3D8-E8F6FC627E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149080"/>
                <a:ext cx="8839200" cy="6846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ru-RU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altLang="ru-RU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</m:func>
                    <m:r>
                      <a:rPr lang="en-US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1651" name="Text Box 3">
                <a:extLst>
                  <a:ext uri="{FF2B5EF4-FFF2-40B4-BE49-F238E27FC236}">
                    <a16:creationId xmlns:a16="http://schemas.microsoft.com/office/drawing/2014/main" id="{5895A50F-7230-4842-A3D8-E8F6FC627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149080"/>
                <a:ext cx="8839200" cy="684611"/>
              </a:xfrm>
              <a:prstGeom prst="rect">
                <a:avLst/>
              </a:prstGeom>
              <a:blipFill>
                <a:blip r:embed="rId4"/>
                <a:stretch>
                  <a:fillRect b="-80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2297" name="Picture 41">
            <a:extLst>
              <a:ext uri="{FF2B5EF4-FFF2-40B4-BE49-F238E27FC236}">
                <a16:creationId xmlns:a16="http://schemas.microsoft.com/office/drawing/2014/main" id="{62B03D67-4B1B-429A-9F84-E705A5A9D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965235"/>
            <a:ext cx="3003550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52260" name="Text Box 4">
                <a:extLst>
                  <a:ext uri="{FF2B5EF4-FFF2-40B4-BE49-F238E27FC236}">
                    <a16:creationId xmlns:a16="http://schemas.microsoft.com/office/drawing/2014/main" id="{F136E53B-34BB-4E0E-80A6-11EE547C07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0"/>
                <a:ext cx="8915400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Теорема.</a:t>
                </a:r>
                <a:r>
                  <a:rPr lang="ru-RU" altLang="ru-RU" sz="2800" b="1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имеет координаты (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) тогда и только тогда, когда он представим в виде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altLang="ru-RU" sz="2800" dirty="0"/>
                  <a:t>.</a:t>
                </a:r>
                <a:endParaRPr lang="ru-RU" altLang="ru-RU" sz="2800" dirty="0"/>
              </a:p>
            </p:txBody>
          </p:sp>
        </mc:Choice>
        <mc:Fallback xmlns="">
          <p:sp>
            <p:nvSpPr>
              <p:cNvPr id="352260" name="Text Box 4">
                <a:extLst>
                  <a:ext uri="{FF2B5EF4-FFF2-40B4-BE49-F238E27FC236}">
                    <a16:creationId xmlns:a16="http://schemas.microsoft.com/office/drawing/2014/main" id="{F136E53B-34BB-4E0E-80A6-11EE547C0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0"/>
                <a:ext cx="8915400" cy="954107"/>
              </a:xfrm>
              <a:prstGeom prst="rect">
                <a:avLst/>
              </a:prstGeom>
              <a:blipFill>
                <a:blip r:embed="rId4"/>
                <a:stretch>
                  <a:fillRect l="-1436" t="-6369" r="-342" b="-165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2295" name="Text Box 39">
                <a:extLst>
                  <a:ext uri="{FF2B5EF4-FFF2-40B4-BE49-F238E27FC236}">
                    <a16:creationId xmlns:a16="http://schemas.microsoft.com/office/drawing/2014/main" id="{95FFF896-E8C4-405B-87B8-925B312FB8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36512" y="3983002"/>
                <a:ext cx="9180512" cy="25914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Доказательство.</a:t>
                </a:r>
                <a:r>
                  <a:rPr lang="ru-RU" altLang="ru-RU" b="1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Отложим вектор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altLang="ru-RU" dirty="0"/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от начала координат, и его конец обозначим через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Обозначим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i="1" baseline="-25000" dirty="0">
                    <a:cs typeface="Times New Roman" panose="02020603050405020304" pitchFamily="18" charset="0"/>
                  </a:rPr>
                  <a:t>x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i="1" baseline="-25000" dirty="0">
                    <a:cs typeface="Times New Roman" panose="02020603050405020304" pitchFamily="18" charset="0"/>
                  </a:rPr>
                  <a:t>y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ортогональные проекции точки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на оси координат. </a:t>
                </a:r>
                <a:r>
                  <a:rPr lang="ru-RU" dirty="0"/>
                  <a:t>Точка </a:t>
                </a:r>
                <a:r>
                  <a:rPr lang="en-US" i="1" dirty="0"/>
                  <a:t>A </a:t>
                </a:r>
                <a:r>
                  <a:rPr lang="ru-RU" dirty="0"/>
                  <a:t>имеет координаты (</a:t>
                </a:r>
                <a:r>
                  <a:rPr lang="en-US" i="1" dirty="0"/>
                  <a:t>x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dirty="0"/>
                  <a:t>) тогда и только тогда, когда выполняются равенства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= </a:t>
                </a:r>
                <a:r>
                  <a:rPr lang="en-US" i="1" dirty="0"/>
                  <a:t>x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</m:oMath>
                </a14:m>
                <a:r>
                  <a:rPr lang="ru-RU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= </a:t>
                </a:r>
                <a:r>
                  <a:rPr lang="en-US" i="1" dirty="0"/>
                  <a:t>y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ru-RU" dirty="0"/>
                  <a:t>, Следовательно, и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меют место равенства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alt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𝑂𝐴</m:t>
                        </m:r>
                      </m:e>
                    </m:acc>
                    <m:r>
                      <a:rPr lang="en-US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alt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</m:e>
                    </m:acc>
                    <m:r>
                      <a:rPr lang="en-US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altLang="ru-R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en-US" altLang="ru-R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ru-R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352295" name="Text Box 39">
                <a:extLst>
                  <a:ext uri="{FF2B5EF4-FFF2-40B4-BE49-F238E27FC236}">
                    <a16:creationId xmlns:a16="http://schemas.microsoft.com/office/drawing/2014/main" id="{95FFF896-E8C4-405B-87B8-925B312FB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6512" y="3983002"/>
                <a:ext cx="9180512" cy="2591479"/>
              </a:xfrm>
              <a:prstGeom prst="rect">
                <a:avLst/>
              </a:prstGeom>
              <a:blipFill>
                <a:blip r:embed="rId5"/>
                <a:stretch>
                  <a:fillRect l="-996" r="-1062" b="-28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60" name="Text Box 4">
            <a:extLst>
              <a:ext uri="{FF2B5EF4-FFF2-40B4-BE49-F238E27FC236}">
                <a16:creationId xmlns:a16="http://schemas.microsoft.com/office/drawing/2014/main" id="{F136E53B-34BB-4E0E-80A6-11EE547C0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0"/>
            <a:ext cx="8915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Теорема.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sz="2800" dirty="0"/>
              <a:t>При сложении двух векторов их координаты складываются.</a:t>
            </a:r>
            <a:endParaRPr lang="ru-RU" alt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2295" name="Text Box 39">
                <a:extLst>
                  <a:ext uri="{FF2B5EF4-FFF2-40B4-BE49-F238E27FC236}">
                    <a16:creationId xmlns:a16="http://schemas.microsoft.com/office/drawing/2014/main" id="{95FFF896-E8C4-405B-87B8-925B312FB8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36512" y="979432"/>
                <a:ext cx="9180512" cy="319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Доказательство.</a:t>
                </a:r>
                <a:r>
                  <a:rPr lang="ru-RU" altLang="ru-RU" b="1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dirty="0"/>
                  <a:t>Пусть даны векторы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/>
                  <a:t>(</a:t>
                </a:r>
                <a:r>
                  <a:rPr lang="en-US" i="1" dirty="0"/>
                  <a:t>x</a:t>
                </a:r>
                <a:r>
                  <a:rPr lang="ru-RU" baseline="-25000" dirty="0"/>
                  <a:t>1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baseline="-25000" dirty="0"/>
                  <a:t>1</a:t>
                </a:r>
                <a:r>
                  <a:rPr lang="ru-RU" dirty="0"/>
                  <a:t>)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/>
                  <a:t>(</a:t>
                </a:r>
                <a:r>
                  <a:rPr lang="en-US" i="1" dirty="0"/>
                  <a:t>x</a:t>
                </a:r>
                <a:r>
                  <a:rPr lang="ru-RU" baseline="-25000" dirty="0"/>
                  <a:t>2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baseline="-25000" dirty="0"/>
                  <a:t>2</a:t>
                </a:r>
                <a:r>
                  <a:rPr lang="ru-RU" dirty="0"/>
                  <a:t>).  Докажем,  что их сумма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/>
                  <a:t> будет иметь координаты (</a:t>
                </a:r>
                <a:r>
                  <a:rPr lang="en-US" i="1" dirty="0"/>
                  <a:t>x</a:t>
                </a:r>
                <a:r>
                  <a:rPr lang="ru-RU" baseline="-25000" dirty="0"/>
                  <a:t>1</a:t>
                </a:r>
                <a:r>
                  <a:rPr lang="ru-RU" dirty="0"/>
                  <a:t>+</a:t>
                </a:r>
                <a:r>
                  <a:rPr lang="en-US" i="1" dirty="0"/>
                  <a:t>x</a:t>
                </a:r>
                <a:r>
                  <a:rPr lang="ru-RU" baseline="-25000" dirty="0"/>
                  <a:t>2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baseline="-25000" dirty="0"/>
                  <a:t>1</a:t>
                </a:r>
                <a:r>
                  <a:rPr lang="ru-RU" dirty="0"/>
                  <a:t>+</a:t>
                </a:r>
                <a:r>
                  <a:rPr lang="en-US" i="1" dirty="0"/>
                  <a:t>y</a:t>
                </a:r>
                <a:r>
                  <a:rPr lang="ru-RU" baseline="-25000" dirty="0"/>
                  <a:t>2</a:t>
                </a:r>
                <a:r>
                  <a:rPr lang="ru-RU" dirty="0"/>
                  <a:t>).  Для этого разложим векторы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/>
                  <a:t> по координатным векторам: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ru-RU" dirty="0"/>
                  <a:t>.</a:t>
                </a:r>
                <a:r>
                  <a:rPr lang="en-US" dirty="0"/>
                  <a:t> </a:t>
                </a:r>
                <a:r>
                  <a:rPr lang="ru-RU" dirty="0"/>
                  <a:t>Тогда для суммы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/>
                  <a:t> имеет место равенство: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dirty="0"/>
                  <a:t>) +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dirty="0"/>
                  <a:t>) = (</a:t>
                </a:r>
                <a:r>
                  <a:rPr lang="en-US" i="1" dirty="0"/>
                  <a:t>x</a:t>
                </a:r>
                <a:r>
                  <a:rPr lang="en-US" baseline="-25000" dirty="0"/>
                  <a:t>1</a:t>
                </a:r>
                <a:r>
                  <a:rPr lang="en-US" dirty="0"/>
                  <a:t> + </a:t>
                </a:r>
                <a:r>
                  <a:rPr lang="en-US" i="1" dirty="0"/>
                  <a:t>x</a:t>
                </a:r>
                <a:r>
                  <a:rPr lang="en-US" baseline="-25000" dirty="0"/>
                  <a:t>2</a:t>
                </a:r>
                <a:r>
                  <a:rPr lang="en-US" dirty="0"/>
                  <a:t>)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</m:oMath>
                </a14:m>
                <a:r>
                  <a:rPr lang="en-US" dirty="0"/>
                  <a:t> + (</a:t>
                </a:r>
                <a:r>
                  <a:rPr lang="en-US" i="1" dirty="0"/>
                  <a:t>y</a:t>
                </a:r>
                <a:r>
                  <a:rPr lang="en-US" baseline="-25000" dirty="0"/>
                  <a:t>1</a:t>
                </a:r>
                <a:r>
                  <a:rPr lang="en-US" dirty="0"/>
                  <a:t> + </a:t>
                </a:r>
                <a:r>
                  <a:rPr lang="en-US" i="1" dirty="0"/>
                  <a:t>y</a:t>
                </a:r>
                <a:r>
                  <a:rPr lang="en-US" baseline="-25000" dirty="0"/>
                  <a:t>2</a:t>
                </a:r>
                <a:r>
                  <a:rPr lang="en-US" dirty="0"/>
                  <a:t>)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dirty="0"/>
                  <a:t>,</a:t>
                </a:r>
                <a:endParaRPr lang="ru-RU" dirty="0"/>
              </a:p>
              <a:p>
                <a:pPr algn="just"/>
                <a:r>
                  <a:rPr lang="ru-RU" dirty="0"/>
                  <a:t>следовательно, пара чисел (</a:t>
                </a:r>
                <a:r>
                  <a:rPr lang="en-US" i="1" dirty="0"/>
                  <a:t>x</a:t>
                </a:r>
                <a:r>
                  <a:rPr lang="ru-RU" baseline="-25000" dirty="0"/>
                  <a:t>1 </a:t>
                </a:r>
                <a:r>
                  <a:rPr lang="ru-RU" dirty="0"/>
                  <a:t>+ </a:t>
                </a:r>
                <a:r>
                  <a:rPr lang="en-US" i="1" dirty="0"/>
                  <a:t>x</a:t>
                </a:r>
                <a:r>
                  <a:rPr lang="ru-RU" baseline="-25000" dirty="0"/>
                  <a:t>2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baseline="-25000" dirty="0"/>
                  <a:t>1</a:t>
                </a:r>
                <a:r>
                  <a:rPr lang="ru-RU" dirty="0"/>
                  <a:t> + </a:t>
                </a:r>
                <a:r>
                  <a:rPr lang="en-US" i="1" dirty="0"/>
                  <a:t>y</a:t>
                </a:r>
                <a:r>
                  <a:rPr lang="ru-RU" baseline="-25000" dirty="0"/>
                  <a:t>2</a:t>
                </a:r>
                <a:r>
                  <a:rPr lang="ru-RU" dirty="0"/>
                  <a:t>) является координатами вектора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/>
                  <a:t>.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352295" name="Text Box 39">
                <a:extLst>
                  <a:ext uri="{FF2B5EF4-FFF2-40B4-BE49-F238E27FC236}">
                    <a16:creationId xmlns:a16="http://schemas.microsoft.com/office/drawing/2014/main" id="{95FFF896-E8C4-405B-87B8-925B312FB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6512" y="979432"/>
                <a:ext cx="9180512" cy="3192925"/>
              </a:xfrm>
              <a:prstGeom prst="rect">
                <a:avLst/>
              </a:prstGeom>
              <a:blipFill>
                <a:blip r:embed="rId3"/>
                <a:stretch>
                  <a:fillRect l="-996" r="-1062" b="-36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4">
                <a:extLst>
                  <a:ext uri="{FF2B5EF4-FFF2-40B4-BE49-F238E27FC236}">
                    <a16:creationId xmlns:a16="http://schemas.microsoft.com/office/drawing/2014/main" id="{CF25EB7B-50ED-4AAF-A406-8D17F71E1C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4225538"/>
                <a:ext cx="8915400" cy="16312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Аналогично показывается, что при умножении вектора на число его координаты умножаются на это число. Другими словами, вектор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имеет координаты (</a:t>
                </a:r>
                <a:r>
                  <a:rPr lang="en-US" i="1" dirty="0" err="1">
                    <a:effectLst/>
                    <a:ea typeface="Times New Roman" panose="02020603050405020304" pitchFamily="18" charset="0"/>
                  </a:rPr>
                  <a:t>tx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ty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), где (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x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y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) – координаты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5" name="Text Box 4">
                <a:extLst>
                  <a:ext uri="{FF2B5EF4-FFF2-40B4-BE49-F238E27FC236}">
                    <a16:creationId xmlns:a16="http://schemas.microsoft.com/office/drawing/2014/main" id="{CF25EB7B-50ED-4AAF-A406-8D17F71E1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4225538"/>
                <a:ext cx="8915400" cy="1631216"/>
              </a:xfrm>
              <a:prstGeom prst="rect">
                <a:avLst/>
              </a:prstGeom>
              <a:blipFill>
                <a:blip r:embed="rId4"/>
                <a:stretch>
                  <a:fillRect l="-1094" r="-1026" b="-74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742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95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52260" name="Text Box 4">
                <a:extLst>
                  <a:ext uri="{FF2B5EF4-FFF2-40B4-BE49-F238E27FC236}">
                    <a16:creationId xmlns:a16="http://schemas.microsoft.com/office/drawing/2014/main" id="{F136E53B-34BB-4E0E-80A6-11EE547C07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0"/>
                <a:ext cx="8915400" cy="16784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Пусть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имеет своим началом точку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) и концом – точку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). Тогда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можно представить как разность векторов, а именно: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, следовательно, он имеет координаты (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–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 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–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).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352260" name="Text Box 4">
                <a:extLst>
                  <a:ext uri="{FF2B5EF4-FFF2-40B4-BE49-F238E27FC236}">
                    <a16:creationId xmlns:a16="http://schemas.microsoft.com/office/drawing/2014/main" id="{F136E53B-34BB-4E0E-80A6-11EE547C0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0"/>
                <a:ext cx="8915400" cy="1678408"/>
              </a:xfrm>
              <a:prstGeom prst="rect">
                <a:avLst/>
              </a:prstGeom>
              <a:blipFill>
                <a:blip r:embed="rId3"/>
                <a:stretch>
                  <a:fillRect l="-1094" r="-1026" b="-7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2295" name="Text Box 39">
                <a:extLst>
                  <a:ext uri="{FF2B5EF4-FFF2-40B4-BE49-F238E27FC236}">
                    <a16:creationId xmlns:a16="http://schemas.microsoft.com/office/drawing/2014/main" id="{95FFF896-E8C4-405B-87B8-925B312FB8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36512" y="4653136"/>
                <a:ext cx="9180512" cy="13869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dirty="0"/>
                  <a:t>Из формулы расстояния между двумя точками следует, что длина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 выражается формулой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|=</m:t>
                    </m:r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ru-RU" dirty="0"/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352295" name="Text Box 39">
                <a:extLst>
                  <a:ext uri="{FF2B5EF4-FFF2-40B4-BE49-F238E27FC236}">
                    <a16:creationId xmlns:a16="http://schemas.microsoft.com/office/drawing/2014/main" id="{95FFF896-E8C4-405B-87B8-925B312FB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6512" y="4653136"/>
                <a:ext cx="9180512" cy="1386983"/>
              </a:xfrm>
              <a:prstGeom prst="rect">
                <a:avLst/>
              </a:prstGeom>
              <a:blipFill>
                <a:blip r:embed="rId4"/>
                <a:stretch>
                  <a:fillRect l="-996" b="-8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D6DBA69-0957-400A-B908-35A458C614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1321" y="1844824"/>
            <a:ext cx="2685157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15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52260" name="Text Box 4">
                <a:extLst>
                  <a:ext uri="{FF2B5EF4-FFF2-40B4-BE49-F238E27FC236}">
                    <a16:creationId xmlns:a16="http://schemas.microsoft.com/office/drawing/2014/main" id="{F136E53B-34BB-4E0E-80A6-11EE547C07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0"/>
                <a:ext cx="8915400" cy="36466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en-US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dirty="0"/>
                  <a:t>Выразим скалярное произведение векторов через их координаты. </a:t>
                </a:r>
                <a:endParaRPr lang="en-US" dirty="0"/>
              </a:p>
              <a:p>
                <a:pPr algn="just"/>
                <a:r>
                  <a:rPr lang="en-US" dirty="0"/>
                  <a:t>	</a:t>
                </a:r>
                <a:r>
                  <a:rPr lang="ru-RU" dirty="0"/>
                  <a:t>Пусть даны векторы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/>
                  <a:t>(</a:t>
                </a:r>
                <a:r>
                  <a:rPr lang="en-US" i="1" dirty="0"/>
                  <a:t>x</a:t>
                </a:r>
                <a:r>
                  <a:rPr lang="ru-RU" baseline="-25000" dirty="0"/>
                  <a:t>1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baseline="-25000" dirty="0"/>
                  <a:t>1</a:t>
                </a:r>
                <a:r>
                  <a:rPr lang="ru-RU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/>
                  <a:t>(</a:t>
                </a:r>
                <a:r>
                  <a:rPr lang="en-US" i="1" dirty="0"/>
                  <a:t>x</a:t>
                </a:r>
                <a:r>
                  <a:rPr lang="ru-RU" baseline="-25000" dirty="0"/>
                  <a:t>2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baseline="-25000" dirty="0"/>
                  <a:t>2</a:t>
                </a:r>
                <a:r>
                  <a:rPr lang="ru-RU" dirty="0"/>
                  <a:t>). Тогда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ru-RU" dirty="0"/>
                  <a:t>. Следовательно,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/>
                  <a:t>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dirty="0"/>
                  <a:t>)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ru-RU" dirty="0"/>
                  <a:t>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ru-RU" dirty="0"/>
                  <a:t>.</a:t>
                </a:r>
              </a:p>
              <a:p>
                <a:pPr algn="just"/>
                <a:r>
                  <a:rPr lang="ru-RU" dirty="0"/>
                  <a:t>	Учитывая, что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ru-RU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ru-RU" dirty="0"/>
                  <a:t>, окончательно получаем формулу, выражающую скалярное произведение векторов через их координаты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/>
                  <a:t>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/>
                  <a:t> = </a:t>
                </a:r>
                <a:r>
                  <a:rPr lang="en-US" i="1" dirty="0"/>
                  <a:t>x</a:t>
                </a:r>
                <a:r>
                  <a:rPr lang="ru-RU" baseline="-25000" dirty="0"/>
                  <a:t>1</a:t>
                </a:r>
                <a:r>
                  <a:rPr lang="en-US" i="1" dirty="0"/>
                  <a:t>x</a:t>
                </a:r>
                <a:r>
                  <a:rPr lang="ru-RU" baseline="-25000" dirty="0"/>
                  <a:t>2</a:t>
                </a:r>
                <a:r>
                  <a:rPr lang="ru-RU" dirty="0"/>
                  <a:t> + </a:t>
                </a:r>
                <a:r>
                  <a:rPr lang="en-US" i="1" dirty="0"/>
                  <a:t>y</a:t>
                </a:r>
                <a:r>
                  <a:rPr lang="ru-RU" baseline="-25000" dirty="0"/>
                  <a:t>1</a:t>
                </a:r>
                <a:r>
                  <a:rPr lang="en-US" i="1" dirty="0"/>
                  <a:t>y</a:t>
                </a:r>
                <a:r>
                  <a:rPr lang="ru-RU" baseline="-25000" dirty="0"/>
                  <a:t>2</a:t>
                </a:r>
                <a:r>
                  <a:rPr lang="ru-RU" dirty="0"/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352260" name="Text Box 4">
                <a:extLst>
                  <a:ext uri="{FF2B5EF4-FFF2-40B4-BE49-F238E27FC236}">
                    <a16:creationId xmlns:a16="http://schemas.microsoft.com/office/drawing/2014/main" id="{F136E53B-34BB-4E0E-80A6-11EE547C0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0"/>
                <a:ext cx="8915400" cy="3646639"/>
              </a:xfrm>
              <a:prstGeom prst="rect">
                <a:avLst/>
              </a:prstGeom>
              <a:blipFill>
                <a:blip r:embed="rId3"/>
                <a:stretch>
                  <a:fillRect l="-1094" r="-1026" b="-30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0174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F589A3F5-B32F-4E91-9BA2-454E7FDCC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78891" name="Text Box 11">
            <a:extLst>
              <a:ext uri="{FF2B5EF4-FFF2-40B4-BE49-F238E27FC236}">
                <a16:creationId xmlns:a16="http://schemas.microsoft.com/office/drawing/2014/main" id="{76537333-A5F8-47BC-949E-7DC492FA1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37112"/>
            <a:ext cx="8991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Отложим вектор так, чтобы его начало совпало с началом координат. Тогда координаты его конца называются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координатами вектора.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FF63EF2A-4FBE-4798-8C6D-835BAAE4E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5839"/>
            <a:ext cx="876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 называется координатами вектора?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409195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F589A3F5-B32F-4E91-9BA2-454E7FDCC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378891" name="Text Box 11">
            <a:extLst>
              <a:ext uri="{FF2B5EF4-FFF2-40B4-BE49-F238E27FC236}">
                <a16:creationId xmlns:a16="http://schemas.microsoft.com/office/drawing/2014/main" id="{76537333-A5F8-47BC-949E-7DC492FA1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37112"/>
            <a:ext cx="8991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Координатными векторами называются векторы, отложенные от начала координат и имеющие координаты (1, 0), (0, 1) соответственно. 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FF63EF2A-4FBE-4798-8C6D-835BAAE4E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5839"/>
            <a:ext cx="876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Какие векторы называются координатными?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115463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F589A3F5-B32F-4E91-9BA2-454E7FDCC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76537333-A5F8-47BC-949E-7DC492FA1C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437112"/>
                <a:ext cx="8991600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имеет координаты (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) тогда и только тогда, когда он представим в виде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altLang="ru-R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ru-R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en-US" altLang="ru-R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ru-R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altLang="ru-RU" dirty="0"/>
                  <a:t>.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76537333-A5F8-47BC-949E-7DC492FA1C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437112"/>
                <a:ext cx="8991600" cy="954107"/>
              </a:xfrm>
              <a:prstGeom prst="rect">
                <a:avLst/>
              </a:prstGeom>
              <a:blipFill>
                <a:blip r:embed="rId3"/>
                <a:stretch>
                  <a:fillRect l="-1017" r="-1017" b="-141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8884" name="Text Box 4">
            <a:extLst>
              <a:ext uri="{FF2B5EF4-FFF2-40B4-BE49-F238E27FC236}">
                <a16:creationId xmlns:a16="http://schemas.microsoft.com/office/drawing/2014/main" id="{FF63EF2A-4FBE-4798-8C6D-835BAAE4E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5839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Сформулируйте теорему о разложении вектора по координатным векторам.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314490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2012</TotalTime>
  <Words>1724</Words>
  <Application>Microsoft Office PowerPoint</Application>
  <PresentationFormat>Экран (4:3)</PresentationFormat>
  <Paragraphs>147</Paragraphs>
  <Slides>26</Slides>
  <Notes>26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Cambria Math</vt:lpstr>
      <vt:lpstr>Times New Roman</vt:lpstr>
      <vt:lpstr>Оформление по умолчанию</vt:lpstr>
      <vt:lpstr>22. Координаты вектора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107</cp:revision>
  <dcterms:created xsi:type="dcterms:W3CDTF">2008-04-30T05:51:18Z</dcterms:created>
  <dcterms:modified xsi:type="dcterms:W3CDTF">2024-08-19T10:03:13Z</dcterms:modified>
</cp:coreProperties>
</file>