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432" r:id="rId3"/>
    <p:sldId id="434" r:id="rId4"/>
    <p:sldId id="427" r:id="rId5"/>
    <p:sldId id="435" r:id="rId6"/>
    <p:sldId id="436" r:id="rId7"/>
    <p:sldId id="437" r:id="rId8"/>
    <p:sldId id="438" r:id="rId9"/>
    <p:sldId id="439" r:id="rId10"/>
    <p:sldId id="440" r:id="rId11"/>
    <p:sldId id="447" r:id="rId12"/>
    <p:sldId id="456" r:id="rId13"/>
    <p:sldId id="455" r:id="rId14"/>
    <p:sldId id="441" r:id="rId15"/>
    <p:sldId id="442" r:id="rId16"/>
    <p:sldId id="443" r:id="rId17"/>
    <p:sldId id="445" r:id="rId18"/>
    <p:sldId id="446" r:id="rId19"/>
    <p:sldId id="448" r:id="rId20"/>
    <p:sldId id="418" r:id="rId21"/>
    <p:sldId id="449" r:id="rId22"/>
    <p:sldId id="428" r:id="rId23"/>
    <p:sldId id="450" r:id="rId24"/>
    <p:sldId id="451" r:id="rId25"/>
    <p:sldId id="452" r:id="rId26"/>
    <p:sldId id="453" r:id="rId27"/>
    <p:sldId id="454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289" autoAdjust="0"/>
  </p:normalViewPr>
  <p:slideViewPr>
    <p:cSldViewPr>
      <p:cViewPr varScale="1">
        <p:scale>
          <a:sx n="94" d="100"/>
          <a:sy n="94" d="100"/>
        </p:scale>
        <p:origin x="4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6E71387-36DF-4575-B3E0-0C6983B561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C683543-5E31-425A-A32C-DDAB498CBCE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5FC1A7D-7D32-4D3C-AF03-0986AB4B999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7D9FA7D-B829-49C8-B08D-7C95C549877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3AB99E5-592D-403E-8758-7C759AE4A9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3D7F38B-3E37-46DC-BC55-CCDAB8661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BFF169-F498-43BD-80BC-8DF930D5866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1B12D5-381F-4C0E-9ADF-FDA3CA4090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51537C-0785-4B74-A56C-0C8CEB1AC38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2BC66195-28D7-48F2-87BF-FA42FD6CF4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828F3950-6497-4EA9-A481-9A0214830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70477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16478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34794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79920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94047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150350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499434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109405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216688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41217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1B12D5-381F-4C0E-9ADF-FDA3CA4090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51537C-0785-4B74-A56C-0C8CEB1AC38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2BC66195-28D7-48F2-87BF-FA42FD6CF4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828F3950-6497-4EA9-A481-9A0214830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730884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49B936-5936-44C6-9E43-DB1EAFB2AA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54CB6-6920-4E47-81F9-0943A93A4282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84AEAACB-B8F5-4220-A61A-98395411A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F10105FE-E6DF-4034-A6F0-D0FAEF725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49B936-5936-44C6-9E43-DB1EAFB2AA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54CB6-6920-4E47-81F9-0943A93A428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84AEAACB-B8F5-4220-A61A-98395411A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F10105FE-E6DF-4034-A6F0-D0FAEF725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464094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241C31-4E4F-4A54-BBEB-DAD293F4D8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A048A7-BAD3-496B-8345-71B6C2F67FDC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4CE5F578-6773-467D-B668-D78814C003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DF998D7E-6445-40D6-9E16-A867C09AC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241C31-4E4F-4A54-BBEB-DAD293F4D8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A048A7-BAD3-496B-8345-71B6C2F67FDC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4CE5F578-6773-467D-B668-D78814C003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DF998D7E-6445-40D6-9E16-A867C09AC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005129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241C31-4E4F-4A54-BBEB-DAD293F4D8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A048A7-BAD3-496B-8345-71B6C2F67FDC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4CE5F578-6773-467D-B668-D78814C003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DF998D7E-6445-40D6-9E16-A867C09AC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287085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241C31-4E4F-4A54-BBEB-DAD293F4D8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A048A7-BAD3-496B-8345-71B6C2F67FDC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4CE5F578-6773-467D-B668-D78814C003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DF998D7E-6445-40D6-9E16-A867C09AC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370932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241C31-4E4F-4A54-BBEB-DAD293F4D8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A048A7-BAD3-496B-8345-71B6C2F67FDC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4CE5F578-6773-467D-B668-D78814C003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DF998D7E-6445-40D6-9E16-A867C09AC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93395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241C31-4E4F-4A54-BBEB-DAD293F4D8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A048A7-BAD3-496B-8345-71B6C2F67FDC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4CE5F578-6773-467D-B668-D78814C003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DF998D7E-6445-40D6-9E16-A867C09AC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2180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1B12D5-381F-4C0E-9ADF-FDA3CA4090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51537C-0785-4B74-A56C-0C8CEB1AC38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2BC66195-28D7-48F2-87BF-FA42FD6CF4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828F3950-6497-4EA9-A481-9A0214830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21602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5C0F2D-6F34-4298-86B4-8ADA4A23D5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45125-B4F7-4A13-933C-3D5CC2B9D3A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D0DB369E-5BF7-4E7C-8B29-FCF05FD72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131FB3FB-5818-4F9C-9B14-DDF31789C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5766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87226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4984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88872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5FBD0-2CFE-4EE9-A87D-256330C70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99A49-82D6-410F-A04F-39A7A46A910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24106EDB-92C6-4BB0-AA1A-E8324531F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7AAD919-D508-4D32-9469-7C4135C05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79461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E7B530-0BBC-4C1D-AD00-E687A4C1E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235FA8-BF59-4AAD-8E51-B33A573E0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529C72-9F6C-4569-9683-EFCF0D347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FC2346-4F69-4430-A246-4A085F0B9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21F63A-6F63-416B-8E28-88429491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8DF8A-BABF-4385-8A3D-9224EE84C3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503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F4F414-5C21-4745-8ECB-B13028C7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034FD6-E7CE-43BC-8475-5BF7C6185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335B0-7091-4A5C-97A6-BE509C2EB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502CD3-7BE3-450B-9455-36753B2D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652D31-F390-4C00-B1E1-1DA305CF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C599D-96EF-44E5-9F1C-A92FE8EE9B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262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5D07BD7-BC66-45DF-9016-FD93728855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6FCB53-588F-457D-9E67-13AB4BDA8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2CD0D3-26D7-435B-A7C0-DCE6B8B47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162BE8-8B41-4099-A5AA-593CA334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EFC5E4-576D-4F26-AF3E-73D3EA6AE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AF6F9-1CD9-4BE9-ABB2-91029FF6D8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725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7D531-8C78-4049-9BEA-338E7996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DAE0D3-CE0A-47FC-B1F2-597090D73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593E9C-54D8-4E9A-9FC5-E72D86E97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A8324F-CA69-491F-ABCA-32094B236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001076-898C-498E-9605-8B15562BE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441D-11F1-4B50-8B3A-CFCAD8EB68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592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42A597-3A19-4A0D-8D56-9EFA66AF9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85A258-0BE9-4027-BD8A-CD074D2E1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8E8EBC-B432-4EF1-B9CF-C3D7B7E8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B68750-D4D1-4A0E-99E8-5F86F003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D7A240-1461-43DB-844F-335B520E3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1431B-1DBB-490F-A368-8C218C3BC9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443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6B930D-2086-4B17-A120-F38358361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14E620-4D18-45CF-AFF5-0D5BEF06F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D19493-A4CC-4E4B-9292-D376B0A1B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568D6D-FF30-458D-BCE8-1B9AA5DF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B414F2-28D5-4204-A80F-4C503469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41409F-6275-4B70-B94B-E99A556F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560E0-111E-424B-B526-6CE731AD09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311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E30AC-407D-4EC3-9337-FDF80F5DB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585C47-DBB5-4A38-B1E6-32AF34FC9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390FFA-7247-4A67-AB44-740C9057F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A0BFE07-35D7-42B7-A7D8-6F3AEEA94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4769BB3-40A4-4972-88D2-CE70B8F960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CBDA4E0-C7A7-44A7-8171-6E8B94ED0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C1055E9-9C64-427C-A2BE-59EA3837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0240146-F7A7-47DF-A43F-E18371272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B844C-E624-4D8D-A07D-5CE576CC91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448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35090A-6204-46BC-973B-73C85149E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659A14-D569-428B-A673-CAF5E6E0F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F6EE3B-053E-4358-A8B4-64CB9FF0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22F268-C947-42E8-9280-1497DE2A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97BD6-B652-4C93-BD2C-7282A53086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601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115C7D3-210F-4BAF-9405-8D180388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C99F62-62E2-44FD-BEE7-A1424DF5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197F63-8D27-477C-A5A4-C17CD1E91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130A0-9D0C-4BB4-85ED-F5F3F88A8E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270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CD3A8-D808-4380-BD6C-88645F99F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8ABEAC-F13D-490C-BEA4-DF2B4D1CE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B7A693-77D9-4250-961F-DAE7A7572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A46D18-6AD1-4B48-9D2F-52ED032B5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4BF7CB-D860-4163-B9F6-C7C35251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A1D199-D519-4B57-9993-A0863CDD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7B647-1389-4B3F-9407-5FD4D6D204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21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010EA4-A983-4F16-8E60-98A9692A6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7602AC-5457-4F5B-B315-B3B70C430B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FA08486-4277-4B01-B110-6F9B62842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332C46-C778-4D5F-8369-4A1C56745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EA52E7B-F05C-4DD4-8269-3E4F83D58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A74A21-E517-42ED-9D8C-50DAAC6A8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723BD-3143-47E2-B525-AA4056DEE8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514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24DB6D-33BF-49BC-9E6B-423FD7B655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D4B654-80A6-4399-BFDB-741624626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F9A3B6C-A443-4D53-87D6-38D578FC4D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2CD556-2773-4419-88D8-FF714956E6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857C63-CF66-4023-BB83-0BA6F0DBCA1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B95014-0D17-4E0B-BBC7-24570D64EE9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417D26E1-84A6-4B54-935A-09CB25C07B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836712"/>
            <a:ext cx="9144000" cy="2088232"/>
          </a:xfrm>
        </p:spPr>
        <p:txBody>
          <a:bodyPr/>
          <a:lstStyle/>
          <a:p>
            <a:r>
              <a:rPr lang="en-US" altLang="ru-RU">
                <a:solidFill>
                  <a:srgbClr val="FF3300"/>
                </a:solidFill>
              </a:rPr>
              <a:t>21. </a:t>
            </a:r>
            <a:r>
              <a:rPr lang="ru-RU" altLang="ru-RU">
                <a:solidFill>
                  <a:srgbClr val="FF3300"/>
                </a:solidFill>
              </a:rPr>
              <a:t>Угол </a:t>
            </a:r>
            <a:r>
              <a:rPr lang="ru-RU" altLang="ru-RU" dirty="0">
                <a:solidFill>
                  <a:srgbClr val="FF3300"/>
                </a:solidFill>
              </a:rPr>
              <a:t>между векторами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C204BFA3-8D28-4A47-9891-FACC2F31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Каков физический смысл имеет скалярное произведение?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912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55880" indent="349250" algn="just"/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Р</a:t>
            </a:r>
            <a:r>
              <a:rPr lang="ru-RU" dirty="0"/>
              <a:t>абота является скалярным произведением силы на перемещение.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5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/>
                  <a:t>Для правильного треугольника </a:t>
                </a:r>
                <a:r>
                  <a:rPr lang="en-US" sz="2800" i="1" dirty="0"/>
                  <a:t>ABC </a:t>
                </a:r>
                <a:r>
                  <a:rPr lang="ru-RU" sz="2800" dirty="0"/>
                  <a:t>найдите угол между векторами: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sz="2800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009187"/>
              </a:xfrm>
              <a:prstGeom prst="rect">
                <a:avLst/>
              </a:prstGeom>
              <a:blipFill>
                <a:blip r:embed="rId3"/>
                <a:stretch>
                  <a:fillRect l="-1461" t="-6024" r="-1392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522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55880" indent="349250" algn="just"/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pt-BR" altLang="ru-RU" dirty="0"/>
              <a:t>а)</a:t>
            </a:r>
            <a:r>
              <a:rPr lang="ru-RU" altLang="ru-RU" dirty="0"/>
              <a:t> 60</a:t>
            </a:r>
            <a:r>
              <a:rPr lang="ru-RU" altLang="ru-RU" baseline="30000" dirty="0"/>
              <a:t>о</a:t>
            </a:r>
            <a:r>
              <a:rPr lang="pt-BR" altLang="ru-RU" dirty="0"/>
              <a:t>; </a:t>
            </a:r>
            <a:r>
              <a:rPr lang="ru-RU" altLang="ru-RU" dirty="0"/>
              <a:t>б</a:t>
            </a:r>
            <a:r>
              <a:rPr lang="pt-BR" altLang="ru-RU" dirty="0"/>
              <a:t>) </a:t>
            </a:r>
            <a:r>
              <a:rPr lang="ru-RU" altLang="ru-RU" dirty="0"/>
              <a:t>120</a:t>
            </a:r>
            <a:r>
              <a:rPr lang="ru-RU" altLang="ru-RU" baseline="30000" dirty="0"/>
              <a:t>о</a:t>
            </a:r>
            <a:r>
              <a:rPr lang="ru-RU" altLang="ru-RU" dirty="0"/>
              <a:t>; в)</a:t>
            </a:r>
            <a:r>
              <a:rPr lang="pt-BR" altLang="ru-RU" dirty="0"/>
              <a:t> 60</a:t>
            </a:r>
            <a:r>
              <a:rPr lang="ru-RU" altLang="ru-RU" baseline="30000" dirty="0"/>
              <a:t>о</a:t>
            </a:r>
            <a:r>
              <a:rPr lang="ru-RU" altLang="ru-RU" dirty="0"/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4A20496-6A96-8846-158B-EE2949A2B1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7313" y="2157235"/>
            <a:ext cx="3029373" cy="254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01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/>
                  <a:t>Для квадрата </a:t>
                </a:r>
                <a:r>
                  <a:rPr lang="en-US" sz="2800" i="1" dirty="0"/>
                  <a:t>ABCD </a:t>
                </a:r>
                <a:r>
                  <a:rPr lang="ru-RU" sz="2800" dirty="0"/>
                  <a:t>найдите угол между векторами: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sz="2800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009187"/>
              </a:xfrm>
              <a:prstGeom prst="rect">
                <a:avLst/>
              </a:prstGeom>
              <a:blipFill>
                <a:blip r:embed="rId3"/>
                <a:stretch>
                  <a:fillRect l="-1461" t="-6024" r="-1392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522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55880" indent="349250" algn="just"/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pt-BR" altLang="ru-RU" dirty="0"/>
              <a:t>а)</a:t>
            </a:r>
            <a:r>
              <a:rPr lang="ru-RU" altLang="ru-RU" dirty="0"/>
              <a:t> </a:t>
            </a:r>
            <a:r>
              <a:rPr lang="en-US" altLang="ru-RU" dirty="0"/>
              <a:t>45</a:t>
            </a:r>
            <a:r>
              <a:rPr lang="ru-RU" altLang="ru-RU" baseline="30000" dirty="0"/>
              <a:t>о</a:t>
            </a:r>
            <a:r>
              <a:rPr lang="pt-BR" altLang="ru-RU" dirty="0"/>
              <a:t>; </a:t>
            </a:r>
            <a:r>
              <a:rPr lang="ru-RU" altLang="ru-RU" dirty="0"/>
              <a:t>б</a:t>
            </a:r>
            <a:r>
              <a:rPr lang="pt-BR" altLang="ru-RU" dirty="0"/>
              <a:t>) </a:t>
            </a:r>
            <a:r>
              <a:rPr lang="en-US" altLang="ru-RU" dirty="0"/>
              <a:t>9</a:t>
            </a:r>
            <a:r>
              <a:rPr lang="ru-RU" altLang="ru-RU" dirty="0"/>
              <a:t>0</a:t>
            </a:r>
            <a:r>
              <a:rPr lang="ru-RU" altLang="ru-RU" baseline="30000" dirty="0"/>
              <a:t>о</a:t>
            </a:r>
            <a:r>
              <a:rPr lang="ru-RU" altLang="ru-RU" dirty="0"/>
              <a:t>; в)</a:t>
            </a:r>
            <a:r>
              <a:rPr lang="pt-BR" altLang="ru-RU" dirty="0"/>
              <a:t> 135</a:t>
            </a:r>
            <a:r>
              <a:rPr lang="ru-RU" altLang="ru-RU" baseline="30000" dirty="0"/>
              <a:t>о</a:t>
            </a:r>
            <a:r>
              <a:rPr lang="ru-RU" altLang="ru-RU" dirty="0"/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2AC46B5-4C7A-EC8D-4C87-097E85408F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8261" y="2071498"/>
            <a:ext cx="3067478" cy="271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4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495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/>
                  <a:t>Для правильного шестиугольника </a:t>
                </a:r>
                <a:r>
                  <a:rPr lang="en-US" sz="2800" i="1" dirty="0"/>
                  <a:t>ABCDEF </a:t>
                </a:r>
                <a:r>
                  <a:rPr lang="ru-RU" sz="2800" dirty="0"/>
                  <a:t>найдите угол между векторами: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ru-RU" sz="2800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𝐸𝐹</m:t>
                        </m:r>
                      </m:e>
                    </m:acc>
                  </m:oMath>
                </a14:m>
                <a:r>
                  <a:rPr lang="ru-RU" sz="2800" dirty="0"/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𝐵𝐸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495153"/>
              </a:xfrm>
              <a:prstGeom prst="rect">
                <a:avLst/>
              </a:prstGeom>
              <a:blipFill>
                <a:blip r:embed="rId3"/>
                <a:stretch>
                  <a:fillRect l="-1461" t="-4082" r="-1392" b="-1061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912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55880" indent="349250" algn="just"/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pt-BR" altLang="ru-RU" dirty="0"/>
              <a:t>а)</a:t>
            </a:r>
            <a:r>
              <a:rPr lang="ru-RU" altLang="ru-RU" dirty="0"/>
              <a:t> 60</a:t>
            </a:r>
            <a:r>
              <a:rPr lang="ru-RU" altLang="ru-RU" baseline="30000" dirty="0"/>
              <a:t>о</a:t>
            </a:r>
            <a:r>
              <a:rPr lang="pt-BR" altLang="ru-RU" dirty="0"/>
              <a:t>; </a:t>
            </a:r>
            <a:r>
              <a:rPr lang="ru-RU" altLang="ru-RU" dirty="0"/>
              <a:t>б</a:t>
            </a:r>
            <a:r>
              <a:rPr lang="pt-BR" altLang="ru-RU" dirty="0"/>
              <a:t>) </a:t>
            </a:r>
            <a:r>
              <a:rPr lang="ru-RU" altLang="ru-RU" dirty="0"/>
              <a:t>120</a:t>
            </a:r>
            <a:r>
              <a:rPr lang="ru-RU" altLang="ru-RU" baseline="30000" dirty="0"/>
              <a:t>о</a:t>
            </a:r>
            <a:r>
              <a:rPr lang="ru-RU" altLang="ru-RU" dirty="0"/>
              <a:t>; в)</a:t>
            </a:r>
            <a:r>
              <a:rPr lang="pt-BR" altLang="ru-RU" dirty="0"/>
              <a:t> </a:t>
            </a:r>
            <a:r>
              <a:rPr lang="ru-RU" altLang="ru-RU" dirty="0"/>
              <a:t>120</a:t>
            </a:r>
            <a:r>
              <a:rPr lang="ru-RU" altLang="ru-RU" baseline="30000" dirty="0"/>
              <a:t>о</a:t>
            </a:r>
            <a:r>
              <a:rPr lang="ru-RU" altLang="ru-RU" dirty="0"/>
              <a:t>; 90</a:t>
            </a:r>
            <a:r>
              <a:rPr lang="ru-RU" altLang="ru-RU" baseline="30000" dirty="0"/>
              <a:t>о</a:t>
            </a:r>
            <a:r>
              <a:rPr lang="ru-RU" altLang="ru-RU" dirty="0"/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4968A8-1F1B-480D-B9C9-ED56BACFF5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0174" y="2217155"/>
            <a:ext cx="2599851" cy="224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0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4486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Найдите скалярное произведение двух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если |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| = 2, |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| = 3, а угол между ними равен: а) 45°; б) 90°; в) 135°; г) 180°.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448666"/>
              </a:xfrm>
              <a:prstGeom prst="rect">
                <a:avLst/>
              </a:prstGeom>
              <a:blipFill>
                <a:blip r:embed="rId3"/>
                <a:stretch>
                  <a:fillRect l="-1461" t="-4202" r="-1392" b="-109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DB7FFBBD-1E14-4AEE-B94F-AEDD6A5FCD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09120"/>
                <a:ext cx="91440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R="55880" indent="349250" algn="just"/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pt-BR" altLang="ru-RU" dirty="0"/>
                  <a:t>а) 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pt-BR" altLang="ru-RU" dirty="0"/>
                  <a:t>; </a:t>
                </a:r>
                <a:r>
                  <a:rPr lang="ru-RU" altLang="ru-RU" dirty="0"/>
                  <a:t>б</a:t>
                </a:r>
                <a:r>
                  <a:rPr lang="pt-BR" altLang="ru-RU" dirty="0"/>
                  <a:t>) 0; </a:t>
                </a:r>
                <a:r>
                  <a:rPr lang="ru-RU" altLang="ru-RU" dirty="0"/>
                  <a:t>в</a:t>
                </a:r>
                <a:r>
                  <a:rPr lang="pt-BR" altLang="ru-RU" dirty="0"/>
                  <a:t>) –3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pt-BR" altLang="ru-RU" dirty="0"/>
                  <a:t>; </a:t>
                </a:r>
                <a:r>
                  <a:rPr lang="ru-RU" altLang="ru-RU" dirty="0"/>
                  <a:t>г)</a:t>
                </a:r>
                <a:r>
                  <a:rPr lang="pt-BR" altLang="ru-RU" dirty="0"/>
                  <a:t> –6. 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DB7FFBBD-1E14-4AEE-B94F-AEDD6A5FC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09120"/>
                <a:ext cx="9144000" cy="584775"/>
              </a:xfrm>
              <a:prstGeom prst="rect">
                <a:avLst/>
              </a:prstGeom>
              <a:blipFill>
                <a:blip r:embed="rId4"/>
                <a:stretch>
                  <a:fillRect b="-187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47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C204BFA3-8D28-4A47-9891-FACC2F31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/>
              <a:t>Найдите угол между двумя векторами, если их длины равны 1, а скалярное произведение равно: а) 0; б) 0,5; в) –1.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912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55880" indent="349250" algn="just"/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pt-BR" altLang="ru-RU" dirty="0"/>
              <a:t>а)</a:t>
            </a:r>
            <a:r>
              <a:rPr lang="ru-RU" altLang="ru-RU" dirty="0"/>
              <a:t> 90</a:t>
            </a:r>
            <a:r>
              <a:rPr lang="ru-RU" altLang="ru-RU" baseline="30000" dirty="0"/>
              <a:t>о</a:t>
            </a:r>
            <a:r>
              <a:rPr lang="pt-BR" altLang="ru-RU" dirty="0"/>
              <a:t>; </a:t>
            </a:r>
            <a:r>
              <a:rPr lang="ru-RU" altLang="ru-RU" dirty="0"/>
              <a:t>б</a:t>
            </a:r>
            <a:r>
              <a:rPr lang="pt-BR" altLang="ru-RU" dirty="0"/>
              <a:t>) </a:t>
            </a:r>
            <a:r>
              <a:rPr lang="ru-RU" altLang="ru-RU" dirty="0"/>
              <a:t>6</a:t>
            </a:r>
            <a:r>
              <a:rPr lang="pt-BR" altLang="ru-RU" dirty="0"/>
              <a:t>0</a:t>
            </a:r>
            <a:r>
              <a:rPr lang="ru-RU" altLang="ru-RU" baseline="30000" dirty="0"/>
              <a:t>о</a:t>
            </a:r>
            <a:r>
              <a:rPr lang="pt-BR" altLang="ru-RU" dirty="0"/>
              <a:t>; </a:t>
            </a:r>
            <a:r>
              <a:rPr lang="ru-RU" altLang="ru-RU" dirty="0"/>
              <a:t>в</a:t>
            </a:r>
            <a:r>
              <a:rPr lang="pt-BR" altLang="ru-RU" dirty="0"/>
              <a:t>)</a:t>
            </a:r>
            <a:r>
              <a:rPr lang="ru-RU" altLang="ru-RU" dirty="0"/>
              <a:t> 180</a:t>
            </a:r>
            <a:r>
              <a:rPr lang="ru-RU" altLang="ru-RU" baseline="30000" dirty="0"/>
              <a:t>о</a:t>
            </a:r>
            <a:r>
              <a:rPr lang="pt-BR" alt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1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495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В прямоугольнике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ABCD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AB =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4,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AD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3. Найдите скалярное произведение векторов: а)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495153"/>
              </a:xfrm>
              <a:prstGeom prst="rect">
                <a:avLst/>
              </a:prstGeom>
              <a:blipFill>
                <a:blip r:embed="rId3"/>
                <a:stretch>
                  <a:fillRect l="-1461" t="-4082" r="-1392" b="-1061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912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55880" indent="349250" algn="just"/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pt-BR" altLang="ru-RU" dirty="0"/>
              <a:t>а)</a:t>
            </a:r>
            <a:r>
              <a:rPr lang="ru-RU" altLang="ru-RU" dirty="0"/>
              <a:t> 0</a:t>
            </a:r>
            <a:r>
              <a:rPr lang="pt-BR" altLang="ru-RU" dirty="0"/>
              <a:t>; </a:t>
            </a:r>
            <a:r>
              <a:rPr lang="ru-RU" altLang="ru-RU" dirty="0"/>
              <a:t>б</a:t>
            </a:r>
            <a:r>
              <a:rPr lang="pt-BR" altLang="ru-RU" dirty="0"/>
              <a:t>) </a:t>
            </a:r>
            <a:r>
              <a:rPr lang="ru-RU" altLang="ru-RU" dirty="0"/>
              <a:t>16</a:t>
            </a:r>
            <a:r>
              <a:rPr lang="pt-BR" altLang="ru-RU" dirty="0"/>
              <a:t>; </a:t>
            </a:r>
            <a:r>
              <a:rPr lang="ru-RU" altLang="ru-RU" dirty="0"/>
              <a:t>в</a:t>
            </a:r>
            <a:r>
              <a:rPr lang="pt-BR" altLang="ru-RU" dirty="0"/>
              <a:t>)</a:t>
            </a:r>
            <a:r>
              <a:rPr lang="ru-RU" altLang="ru-RU" dirty="0"/>
              <a:t> 9</a:t>
            </a:r>
            <a:r>
              <a:rPr lang="pt-BR" alt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4689B8B-B912-407B-B3B8-70EF7E8E59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6919" y="2301918"/>
            <a:ext cx="2789257" cy="198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0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495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/>
                  <a:t>Для единичного квадрата </a:t>
                </a:r>
                <a:r>
                  <a:rPr lang="en-US" sz="2800" i="1" dirty="0"/>
                  <a:t>ABCD</a:t>
                </a:r>
                <a:r>
                  <a:rPr lang="ru-RU" sz="2800" dirty="0"/>
                  <a:t> найдите скалярное произведение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495153"/>
              </a:xfrm>
              <a:prstGeom prst="rect">
                <a:avLst/>
              </a:prstGeom>
              <a:blipFill>
                <a:blip r:embed="rId3"/>
                <a:stretch>
                  <a:fillRect l="-1461" t="-4082" r="-1392" b="-1061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912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55880" indent="349250" algn="just"/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pt-BR" altLang="ru-RU" dirty="0"/>
              <a:t>а)</a:t>
            </a:r>
            <a:r>
              <a:rPr lang="ru-RU" altLang="ru-RU" dirty="0"/>
              <a:t> 0</a:t>
            </a:r>
            <a:r>
              <a:rPr lang="pt-BR" altLang="ru-RU" dirty="0"/>
              <a:t>; </a:t>
            </a:r>
            <a:r>
              <a:rPr lang="ru-RU" altLang="ru-RU" dirty="0"/>
              <a:t>б</a:t>
            </a:r>
            <a:r>
              <a:rPr lang="pt-BR" altLang="ru-RU" dirty="0"/>
              <a:t>) </a:t>
            </a:r>
            <a:r>
              <a:rPr lang="ru-RU" altLang="ru-RU" dirty="0"/>
              <a:t>1</a:t>
            </a:r>
            <a:r>
              <a:rPr lang="pt-BR" alt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88F19F3-D11A-4EA4-B481-436ED0292B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132136"/>
            <a:ext cx="2410161" cy="211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4400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/>
                  <a:t>Для ромба </a:t>
                </a:r>
                <a:r>
                  <a:rPr lang="en-US" sz="2800" i="1" dirty="0"/>
                  <a:t>ABCD</a:t>
                </a:r>
                <a:r>
                  <a:rPr lang="ru-RU" sz="2800" dirty="0"/>
                  <a:t>, стороны которого равны 1, а острый угол </a:t>
                </a:r>
                <a:r>
                  <a:rPr lang="en-US" sz="2800" i="1" dirty="0"/>
                  <a:t>A </a:t>
                </a:r>
                <a:r>
                  <a:rPr lang="ru-RU" sz="2800" dirty="0"/>
                  <a:t>равен 60</a:t>
                </a:r>
                <a:r>
                  <a:rPr lang="ru-RU" sz="2800" baseline="30000" dirty="0"/>
                  <a:t>о</a:t>
                </a:r>
                <a:r>
                  <a:rPr lang="ru-RU" sz="2800" dirty="0"/>
                  <a:t>, найдите скалярный квадрат вектора: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440074"/>
              </a:xfrm>
              <a:prstGeom prst="rect">
                <a:avLst/>
              </a:prstGeom>
              <a:blipFill>
                <a:blip r:embed="rId3"/>
                <a:stretch>
                  <a:fillRect l="-1461" t="-4237" r="-1392" b="-110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912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55880" indent="349250" algn="just"/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pt-BR" altLang="ru-RU" dirty="0"/>
              <a:t>а)</a:t>
            </a:r>
            <a:r>
              <a:rPr lang="ru-RU" altLang="ru-RU" dirty="0"/>
              <a:t> 3</a:t>
            </a:r>
            <a:r>
              <a:rPr lang="pt-BR" altLang="ru-RU" dirty="0"/>
              <a:t>; </a:t>
            </a:r>
            <a:r>
              <a:rPr lang="ru-RU" altLang="ru-RU" dirty="0"/>
              <a:t>б</a:t>
            </a:r>
            <a:r>
              <a:rPr lang="pt-BR" altLang="ru-RU" dirty="0"/>
              <a:t>) </a:t>
            </a:r>
            <a:r>
              <a:rPr lang="ru-RU" altLang="ru-RU" dirty="0"/>
              <a:t>1</a:t>
            </a:r>
            <a:r>
              <a:rPr lang="pt-BR" alt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9C82304-741D-4E23-B0F4-53EFAB8CD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2084360"/>
            <a:ext cx="3343742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0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495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/>
                  <a:t>Для правильного шестиугольника </a:t>
                </a:r>
                <a:r>
                  <a:rPr lang="en-US" sz="2800" i="1" dirty="0"/>
                  <a:t>ABCDEF </a:t>
                </a:r>
                <a:r>
                  <a:rPr lang="ru-RU" sz="2800" dirty="0"/>
                  <a:t>со стороной 1 найдите скалярное произведение: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ru-RU" sz="2800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𝐸𝐹</m:t>
                        </m:r>
                      </m:e>
                    </m:acc>
                  </m:oMath>
                </a14:m>
                <a:r>
                  <a:rPr lang="ru-RU" sz="2800" dirty="0"/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𝐵𝐸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84" name="Text Box 4">
                <a:extLst>
                  <a:ext uri="{FF2B5EF4-FFF2-40B4-BE49-F238E27FC236}">
                    <a16:creationId xmlns:a16="http://schemas.microsoft.com/office/drawing/2014/main" id="{C204BFA3-8D28-4A47-9891-FACC2F31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495153"/>
              </a:xfrm>
              <a:prstGeom prst="rect">
                <a:avLst/>
              </a:prstGeom>
              <a:blipFill>
                <a:blip r:embed="rId3"/>
                <a:stretch>
                  <a:fillRect l="-1461" t="-4082" r="-1392" b="-1061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912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55880" indent="349250" algn="just"/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pt-BR" altLang="ru-RU" dirty="0"/>
              <a:t>а)</a:t>
            </a:r>
            <a:r>
              <a:rPr lang="ru-RU" altLang="ru-RU" dirty="0"/>
              <a:t> 0,5</a:t>
            </a:r>
            <a:r>
              <a:rPr lang="pt-BR" altLang="ru-RU" dirty="0"/>
              <a:t>; </a:t>
            </a:r>
            <a:r>
              <a:rPr lang="ru-RU" altLang="ru-RU" dirty="0"/>
              <a:t>б</a:t>
            </a:r>
            <a:r>
              <a:rPr lang="pt-BR" altLang="ru-RU" dirty="0"/>
              <a:t>) </a:t>
            </a:r>
            <a:r>
              <a:rPr lang="ru-RU" altLang="ru-RU" dirty="0"/>
              <a:t>-0,5; в)</a:t>
            </a:r>
            <a:r>
              <a:rPr lang="pt-BR" altLang="ru-RU" dirty="0"/>
              <a:t> </a:t>
            </a:r>
            <a:r>
              <a:rPr lang="ru-RU" altLang="ru-RU" dirty="0"/>
              <a:t>-0,5; 0.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4968A8-1F1B-480D-B9C9-ED56BACFF5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0174" y="2217155"/>
            <a:ext cx="2599851" cy="224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01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A1A5DE1A-1ED1-4D6E-981A-0F38B4937B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-59584"/>
                <a:ext cx="9144000" cy="25014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	Пусть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два ненулевых вектора. Отложим их от точки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O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так,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𝑂𝐴</m:t>
                        </m:r>
                      </m:e>
                    </m:acc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𝑂𝐵</m:t>
                        </m:r>
                      </m:e>
                    </m:acc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 Если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не являются одинаково направленными, то угол, образованный лучами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OA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OB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называется углом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en-US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A1A5DE1A-1ED1-4D6E-981A-0F38B4937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-59584"/>
                <a:ext cx="9144000" cy="2501454"/>
              </a:xfrm>
              <a:prstGeom prst="rect">
                <a:avLst/>
              </a:prstGeom>
              <a:blipFill>
                <a:blip r:embed="rId3"/>
                <a:stretch>
                  <a:fillRect l="-1333" r="-1333" b="-31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99128B3-5425-44ED-8C7E-C197433509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446738"/>
            <a:ext cx="2948397" cy="1969393"/>
          </a:xfrm>
          <a:prstGeom prst="rect">
            <a:avLst/>
          </a:prstGeom>
        </p:spPr>
      </p:pic>
      <p:sp>
        <p:nvSpPr>
          <p:cNvPr id="8" name="Text Box 16">
            <a:extLst>
              <a:ext uri="{FF2B5EF4-FFF2-40B4-BE49-F238E27FC236}">
                <a16:creationId xmlns:a16="http://schemas.microsoft.com/office/drawing/2014/main" id="{A97ECC71-08AE-4FFD-A7F8-C7E476159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59265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effectLst/>
                <a:ea typeface="Times New Roman" panose="02020603050405020304" pitchFamily="18" charset="0"/>
              </a:rPr>
              <a:t>	</a:t>
            </a:r>
            <a:r>
              <a:rPr lang="ru-RU" sz="2800" dirty="0"/>
              <a:t>Угол между двумя одинаково направленными векторами считается равным нулю.</a:t>
            </a:r>
          </a:p>
          <a:p>
            <a:pPr algn="just"/>
            <a:r>
              <a:rPr lang="ru-RU" sz="2800" dirty="0"/>
              <a:t>	Два вектора называются </a:t>
            </a:r>
            <a:r>
              <a:rPr lang="ru-RU" sz="2800" dirty="0">
                <a:solidFill>
                  <a:srgbClr val="FF0000"/>
                </a:solidFill>
              </a:rPr>
              <a:t>перпендикулярными</a:t>
            </a:r>
            <a:r>
              <a:rPr lang="ru-RU" sz="2800" dirty="0"/>
              <a:t>, если угол между ними прямой.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14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4C3A9955-705E-42CA-BC5B-D3F62CD392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23" name="Text Box 3">
                <a:extLst>
                  <a:ext uri="{FF2B5EF4-FFF2-40B4-BE49-F238E27FC236}">
                    <a16:creationId xmlns:a16="http://schemas.microsoft.com/office/drawing/2014/main" id="{6EFEBF7F-77C0-406C-8C60-D4587FA061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987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В равностороннем треугольнике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АВС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со стороной 1 проведена вы­сота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CD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 Найдите скалярное произведение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9123" name="Text Box 3">
                <a:extLst>
                  <a:ext uri="{FF2B5EF4-FFF2-40B4-BE49-F238E27FC236}">
                    <a16:creationId xmlns:a16="http://schemas.microsoft.com/office/drawing/2014/main" id="{6EFEBF7F-77C0-406C-8C60-D4587FA06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987595"/>
              </a:xfrm>
              <a:prstGeom prst="rect">
                <a:avLst/>
              </a:prstGeom>
              <a:blipFill>
                <a:blip r:embed="rId3"/>
                <a:stretch>
                  <a:fillRect l="-1461" t="-613" r="-1392" b="-76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9124" name="Text Box 4">
            <a:extLst>
              <a:ext uri="{FF2B5EF4-FFF2-40B4-BE49-F238E27FC236}">
                <a16:creationId xmlns:a16="http://schemas.microsoft.com/office/drawing/2014/main" id="{C1B12D8D-443B-4039-A7A5-F0D7E2070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а) 0,5;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42" name="Text Box 22">
            <a:extLst>
              <a:ext uri="{FF2B5EF4-FFF2-40B4-BE49-F238E27FC236}">
                <a16:creationId xmlns:a16="http://schemas.microsoft.com/office/drawing/2014/main" id="{FB5CCD83-C254-467A-B468-68DDB5719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257800"/>
            <a:ext cx="15575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б) 0,5;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43" name="Text Box 23">
            <a:extLst>
              <a:ext uri="{FF2B5EF4-FFF2-40B4-BE49-F238E27FC236}">
                <a16:creationId xmlns:a16="http://schemas.microsoft.com/office/drawing/2014/main" id="{B7D2E428-A0D0-4BC5-BCF6-1CB417E4D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9634" y="5246441"/>
            <a:ext cx="176445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в) 0;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D7F0FE0-D53C-43E2-9AE0-FD682A38DC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2800" y="2585031"/>
            <a:ext cx="2779670" cy="2502907"/>
          </a:xfrm>
          <a:prstGeom prst="rect">
            <a:avLst/>
          </a:prstGeom>
        </p:spPr>
      </p:pic>
      <p:sp>
        <p:nvSpPr>
          <p:cNvPr id="18" name="Text Box 23">
            <a:extLst>
              <a:ext uri="{FF2B5EF4-FFF2-40B4-BE49-F238E27FC236}">
                <a16:creationId xmlns:a16="http://schemas.microsoft.com/office/drawing/2014/main" id="{5A6423DD-1F64-462F-BD82-E6F6F389E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596" y="5246441"/>
            <a:ext cx="176445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г) -0,75.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9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9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/>
      <p:bldP spid="389142" grpId="0"/>
      <p:bldP spid="389143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4C3A9955-705E-42CA-BC5B-D3F62CD392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23" name="Text Box 3">
                <a:extLst>
                  <a:ext uri="{FF2B5EF4-FFF2-40B4-BE49-F238E27FC236}">
                    <a16:creationId xmlns:a16="http://schemas.microsoft.com/office/drawing/2014/main" id="{6EFEBF7F-77C0-406C-8C60-D4587FA061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501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/>
                  <a:t>В равностороннем треугольнике </a:t>
                </a:r>
                <a:r>
                  <a:rPr lang="ru-RU" sz="2800" i="1" dirty="0"/>
                  <a:t>АВС</a:t>
                </a:r>
                <a:r>
                  <a:rPr lang="ru-RU" sz="2800" dirty="0"/>
                  <a:t> со стороной 2 проведены медианы </a:t>
                </a:r>
                <a:r>
                  <a:rPr lang="en-US" sz="2800" i="1" dirty="0"/>
                  <a:t>AA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, </a:t>
                </a:r>
                <a:r>
                  <a:rPr lang="en-US" sz="2800" i="1" dirty="0"/>
                  <a:t>BB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, </a:t>
                </a:r>
                <a:r>
                  <a:rPr lang="en-US" sz="2800" i="1" dirty="0"/>
                  <a:t>CC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. Найдите скалярное произведение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9123" name="Text Box 3">
                <a:extLst>
                  <a:ext uri="{FF2B5EF4-FFF2-40B4-BE49-F238E27FC236}">
                    <a16:creationId xmlns:a16="http://schemas.microsoft.com/office/drawing/2014/main" id="{6EFEBF7F-77C0-406C-8C60-D4587FA06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501630"/>
              </a:xfrm>
              <a:prstGeom prst="rect">
                <a:avLst/>
              </a:prstGeom>
              <a:blipFill>
                <a:blip r:embed="rId3"/>
                <a:stretch>
                  <a:fillRect l="-1461" t="-813" r="-1392" b="-10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9124" name="Text Box 4">
            <a:extLst>
              <a:ext uri="{FF2B5EF4-FFF2-40B4-BE49-F238E27FC236}">
                <a16:creationId xmlns:a16="http://schemas.microsoft.com/office/drawing/2014/main" id="{C1B12D8D-443B-4039-A7A5-F0D7E2070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а) 3;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42" name="Text Box 22">
            <a:extLst>
              <a:ext uri="{FF2B5EF4-FFF2-40B4-BE49-F238E27FC236}">
                <a16:creationId xmlns:a16="http://schemas.microsoft.com/office/drawing/2014/main" id="{FB5CCD83-C254-467A-B468-68DDB5719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768" y="5257800"/>
            <a:ext cx="15575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б) -1,5.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52E362E-1DF0-41FF-9027-C7A7910AB1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287" y="2443025"/>
            <a:ext cx="2789761" cy="256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83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9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/>
      <p:bldP spid="3891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>
            <a:extLst>
              <a:ext uri="{FF2B5EF4-FFF2-40B4-BE49-F238E27FC236}">
                <a16:creationId xmlns:a16="http://schemas.microsoft.com/office/drawing/2014/main" id="{D288B074-19F1-444D-AFA7-6E511F1D8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09603" name="Text Box 3">
            <a:extLst>
              <a:ext uri="{FF2B5EF4-FFF2-40B4-BE49-F238E27FC236}">
                <a16:creationId xmlns:a16="http://schemas.microsoft.com/office/drawing/2014/main" id="{CAEB4701-F1CD-4B70-A6CD-B552E709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</a:t>
            </a:r>
            <a:r>
              <a:rPr lang="ru-RU" altLang="ru-RU" sz="3200" dirty="0"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ru-RU" altLang="ru-RU" sz="3200" dirty="0">
                <a:cs typeface="Times New Roman" panose="02020603050405020304" pitchFamily="18" charset="0"/>
              </a:rPr>
              <a:t>;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05" name="Text Box 5">
                <a:extLst>
                  <a:ext uri="{FF2B5EF4-FFF2-40B4-BE49-F238E27FC236}">
                    <a16:creationId xmlns:a16="http://schemas.microsoft.com/office/drawing/2014/main" id="{BA9B5081-E6A2-4D25-9DF3-6BD50C4A16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763000" cy="1079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 </a:t>
                </a:r>
                <a:r>
                  <a:rPr lang="ru-RU" sz="2800" dirty="0"/>
                  <a:t>Найдите скалярное произведение векторов: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sz="2800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r>
                  <a:rPr lang="ru-RU" sz="2800" dirty="0"/>
                  <a:t>. Стороны клеток равны 1.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605" name="Text Box 5">
                <a:extLst>
                  <a:ext uri="{FF2B5EF4-FFF2-40B4-BE49-F238E27FC236}">
                    <a16:creationId xmlns:a16="http://schemas.microsoft.com/office/drawing/2014/main" id="{BA9B5081-E6A2-4D25-9DF3-6BD50C4A1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763000" cy="1079334"/>
              </a:xfrm>
              <a:prstGeom prst="rect">
                <a:avLst/>
              </a:prstGeom>
              <a:blipFill>
                <a:blip r:embed="rId3"/>
                <a:stretch>
                  <a:fillRect t="-1130" r="-1321" b="-152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9614" name="Text Box 14">
            <a:extLst>
              <a:ext uri="{FF2B5EF4-FFF2-40B4-BE49-F238E27FC236}">
                <a16:creationId xmlns:a16="http://schemas.microsoft.com/office/drawing/2014/main" id="{1BBC3B86-B61D-47AB-9EA7-5CFAF96E9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4958883"/>
            <a:ext cx="1296144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</a:t>
            </a:r>
            <a:r>
              <a:rPr lang="ru-RU" altLang="ru-RU" sz="3200" dirty="0">
                <a:cs typeface="Times New Roman" panose="02020603050405020304" pitchFamily="18" charset="0"/>
                <a:sym typeface="Symbol" panose="05050102010706020507" pitchFamily="18" charset="2"/>
              </a:rPr>
              <a:t>6;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5AC8465-66F5-40E9-A3D4-0F5C008248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2146134"/>
            <a:ext cx="2401198" cy="2411549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6F2E95C8-D024-4134-8E84-8FEC1CF83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4" y="4953000"/>
            <a:ext cx="1656184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в) 4.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autoUpdateAnimBg="0"/>
      <p:bldP spid="409614" grpId="0" autoUpdateAnimBg="0"/>
      <p:bldP spid="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>
            <a:extLst>
              <a:ext uri="{FF2B5EF4-FFF2-40B4-BE49-F238E27FC236}">
                <a16:creationId xmlns:a16="http://schemas.microsoft.com/office/drawing/2014/main" id="{D288B074-19F1-444D-AFA7-6E511F1D8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09603" name="Text Box 3">
            <a:extLst>
              <a:ext uri="{FF2B5EF4-FFF2-40B4-BE49-F238E27FC236}">
                <a16:creationId xmlns:a16="http://schemas.microsoft.com/office/drawing/2014/main" id="{CAEB4701-F1CD-4B70-A6CD-B552E709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ru-RU" altLang="ru-RU" sz="3200"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ru-RU" altLang="ru-RU" sz="3200">
                <a:sym typeface="Symbol" panose="05050102010706020507" pitchFamily="18" charset="2"/>
              </a:rPr>
              <a:t> = </a:t>
            </a:r>
            <a:r>
              <a:rPr lang="en-US" altLang="ru-RU" sz="3200"/>
              <a:t>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05" name="Text Box 5">
                <a:extLst>
                  <a:ext uri="{FF2B5EF4-FFF2-40B4-BE49-F238E27FC236}">
                    <a16:creationId xmlns:a16="http://schemas.microsoft.com/office/drawing/2014/main" id="{BA9B5081-E6A2-4D25-9DF3-6BD50C4A16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763000" cy="1675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Длины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 и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 равны 1. При каком угле между ними скалярное произведение будет: а) наибольшим; б) наименьшим?</a:t>
                </a:r>
              </a:p>
            </p:txBody>
          </p:sp>
        </mc:Choice>
        <mc:Fallback xmlns="">
          <p:sp>
            <p:nvSpPr>
              <p:cNvPr id="409605" name="Text Box 5">
                <a:extLst>
                  <a:ext uri="{FF2B5EF4-FFF2-40B4-BE49-F238E27FC236}">
                    <a16:creationId xmlns:a16="http://schemas.microsoft.com/office/drawing/2014/main" id="{BA9B5081-E6A2-4D25-9DF3-6BD50C4A1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763000" cy="1675202"/>
              </a:xfrm>
              <a:prstGeom prst="rect">
                <a:avLst/>
              </a:prstGeom>
              <a:blipFill>
                <a:blip r:embed="rId3"/>
                <a:stretch>
                  <a:fillRect l="-1739" t="-727" r="-1669" b="-87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9614" name="Text Box 14">
            <a:extLst>
              <a:ext uri="{FF2B5EF4-FFF2-40B4-BE49-F238E27FC236}">
                <a16:creationId xmlns:a16="http://schemas.microsoft.com/office/drawing/2014/main" id="{1BBC3B86-B61D-47AB-9EA7-5CFAF96E9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4864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ru-RU" altLang="ru-RU" sz="3200"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ru-RU" altLang="ru-RU" sz="3200">
                <a:sym typeface="Symbol" panose="05050102010706020507" pitchFamily="18" charset="2"/>
              </a:rPr>
              <a:t> =</a:t>
            </a:r>
            <a:r>
              <a:rPr lang="ru-RU" altLang="ru-RU" sz="3200"/>
              <a:t> 180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847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autoUpdateAnimBg="0"/>
      <p:bldP spid="40961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>
            <a:extLst>
              <a:ext uri="{FF2B5EF4-FFF2-40B4-BE49-F238E27FC236}">
                <a16:creationId xmlns:a16="http://schemas.microsoft.com/office/drawing/2014/main" id="{D288B074-19F1-444D-AFA7-6E511F1D8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03" name="Text Box 3">
                <a:extLst>
                  <a:ext uri="{FF2B5EF4-FFF2-40B4-BE49-F238E27FC236}">
                    <a16:creationId xmlns:a16="http://schemas.microsoft.com/office/drawing/2014/main" id="{CAEB4701-F1CD-4B70-A6CD-B552E709CE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953000"/>
                <a:ext cx="8839200" cy="1081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Решение. </a:t>
                </a:r>
                <a:r>
                  <a:rPr lang="ru-RU" altLang="ru-RU" sz="2800" dirty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2800" dirty="0"/>
                  <a:t>)(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–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2800" dirty="0"/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ru-RU" altLang="ru-R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altLang="ru-RU" sz="2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alt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ru-RU" altLang="ru-RU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ru-RU" sz="2800" b="0" i="1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Следовательно,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 перпендикулярны.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603" name="Text Box 3">
                <a:extLst>
                  <a:ext uri="{FF2B5EF4-FFF2-40B4-BE49-F238E27FC236}">
                    <a16:creationId xmlns:a16="http://schemas.microsoft.com/office/drawing/2014/main" id="{CAEB4701-F1CD-4B70-A6CD-B552E709C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953000"/>
                <a:ext cx="8839200" cy="1081450"/>
              </a:xfrm>
              <a:prstGeom prst="rect">
                <a:avLst/>
              </a:prstGeom>
              <a:blipFill>
                <a:blip r:embed="rId3"/>
                <a:stretch>
                  <a:fillRect l="-1379" b="-146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9605" name="Text Box 5">
                <a:extLst>
                  <a:ext uri="{FF2B5EF4-FFF2-40B4-BE49-F238E27FC236}">
                    <a16:creationId xmlns:a16="http://schemas.microsoft.com/office/drawing/2014/main" id="{BA9B5081-E6A2-4D25-9DF3-6BD50C4A16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763000" cy="15738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Докажите, что если длины ненулевых неколлинеарных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 равны, то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–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 перпендикулярны.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605" name="Text Box 5">
                <a:extLst>
                  <a:ext uri="{FF2B5EF4-FFF2-40B4-BE49-F238E27FC236}">
                    <a16:creationId xmlns:a16="http://schemas.microsoft.com/office/drawing/2014/main" id="{BA9B5081-E6A2-4D25-9DF3-6BD50C4A1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763000" cy="1573892"/>
              </a:xfrm>
              <a:prstGeom prst="rect">
                <a:avLst/>
              </a:prstGeom>
              <a:blipFill>
                <a:blip r:embed="rId4"/>
                <a:stretch>
                  <a:fillRect l="-1391" t="-775" r="-1321" b="-100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139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>
            <a:extLst>
              <a:ext uri="{FF2B5EF4-FFF2-40B4-BE49-F238E27FC236}">
                <a16:creationId xmlns:a16="http://schemas.microsoft.com/office/drawing/2014/main" id="{D288B074-19F1-444D-AFA7-6E511F1D8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09603" name="Text Box 3">
            <a:extLst>
              <a:ext uri="{FF2B5EF4-FFF2-40B4-BE49-F238E27FC236}">
                <a16:creationId xmlns:a16="http://schemas.microsoft.com/office/drawing/2014/main" id="{CAEB4701-F1CD-4B70-A6CD-B552E709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/>
              <a:t>16</a:t>
            </a:r>
            <a:r>
              <a:rPr lang="ru-RU" sz="2800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05" name="Text Box 5">
                <a:extLst>
                  <a:ext uri="{FF2B5EF4-FFF2-40B4-BE49-F238E27FC236}">
                    <a16:creationId xmlns:a16="http://schemas.microsoft.com/office/drawing/2014/main" id="{BA9B5081-E6A2-4D25-9DF3-6BD50C4A16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7630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Вычислите, какую работу </a:t>
                </a:r>
                <a:r>
                  <a:rPr lang="ru-RU" sz="2800" i="1" dirty="0"/>
                  <a:t>A</a:t>
                </a:r>
                <a:r>
                  <a:rPr lang="ru-RU" sz="2800" dirty="0"/>
                  <a:t> производит сила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ru-RU" sz="2800" dirty="0"/>
                  <a:t>, когда её точка приложения, двигаясь прямолинейно, перемещается из положения </a:t>
                </a:r>
                <a:r>
                  <a:rPr lang="en-US" sz="2800" i="1" dirty="0"/>
                  <a:t>A</a:t>
                </a:r>
                <a:r>
                  <a:rPr lang="ru-RU" sz="2800" dirty="0"/>
                  <a:t> в положение </a:t>
                </a:r>
                <a:r>
                  <a:rPr lang="en-US" sz="2800" i="1" dirty="0"/>
                  <a:t>B</a:t>
                </a:r>
                <a:r>
                  <a:rPr lang="ru-RU" sz="2800" dirty="0"/>
                  <a:t>. Стороны клеток равны 1.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605" name="Text Box 5">
                <a:extLst>
                  <a:ext uri="{FF2B5EF4-FFF2-40B4-BE49-F238E27FC236}">
                    <a16:creationId xmlns:a16="http://schemas.microsoft.com/office/drawing/2014/main" id="{BA9B5081-E6A2-4D25-9DF3-6BD50C4A1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763000" cy="1877437"/>
              </a:xfrm>
              <a:prstGeom prst="rect">
                <a:avLst/>
              </a:prstGeom>
              <a:blipFill>
                <a:blip r:embed="rId3"/>
                <a:stretch>
                  <a:fillRect l="-1391" t="-325" r="-1321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CFF433E-6026-488C-BE0F-2E2B8F5606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051" y="2466956"/>
            <a:ext cx="2133898" cy="213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>
            <a:extLst>
              <a:ext uri="{FF2B5EF4-FFF2-40B4-BE49-F238E27FC236}">
                <a16:creationId xmlns:a16="http://schemas.microsoft.com/office/drawing/2014/main" id="{D288B074-19F1-444D-AFA7-6E511F1D8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03" name="Text Box 3">
                <a:extLst>
                  <a:ext uri="{FF2B5EF4-FFF2-40B4-BE49-F238E27FC236}">
                    <a16:creationId xmlns:a16="http://schemas.microsoft.com/office/drawing/2014/main" id="{CAEB4701-F1CD-4B70-A6CD-B552E709CE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953000"/>
                <a:ext cx="8839200" cy="15674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Решение. </a:t>
                </a:r>
                <a:r>
                  <a:rPr lang="ru-RU" altLang="ru-RU" sz="2800" dirty="0"/>
                  <a:t>Пусть в параллелограмме</a:t>
                </a:r>
                <a:r>
                  <a:rPr lang="en-US" altLang="ru-RU" sz="2800" dirty="0"/>
                  <a:t> </a:t>
                </a:r>
                <a:r>
                  <a:rPr lang="en-US" altLang="ru-RU" sz="2800" i="1" dirty="0"/>
                  <a:t>ABCD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r>
                  <a:rPr lang="en-US" sz="2800" dirty="0"/>
                  <a:t> </a:t>
                </a:r>
                <a:r>
                  <a:rPr lang="ru-RU" sz="2800" dirty="0"/>
                  <a:t>Тогда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p>
                        <m:r>
                          <a:rPr lang="ru-R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𝐵𝐷</m:t>
                            </m:r>
                          </m:e>
                        </m:acc>
                      </m:e>
                      <m:sup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altLang="ru-RU" sz="2800" dirty="0"/>
                          <m:t>(</m:t>
                        </m:r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ru-RU" sz="2800" dirty="0"/>
                          <m:t> + </m:t>
                        </m:r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ru-RU" altLang="ru-RU" sz="2800" dirty="0"/>
                          <m:t>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altLang="ru-RU" sz="2800" dirty="0"/>
                          <m:t>(</m:t>
                        </m:r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ru-RU" sz="2800" dirty="0"/>
                          <m:t> </m:t>
                        </m:r>
                        <m:r>
                          <m:rPr>
                            <m:nor/>
                          </m:rPr>
                          <a:rPr lang="en-US" sz="2800" b="0" i="0" dirty="0" smtClean="0"/>
                          <m:t>− </m:t>
                        </m:r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ru-RU" altLang="ru-RU" sz="2800" dirty="0"/>
                          <m:t>)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603" name="Text Box 3">
                <a:extLst>
                  <a:ext uri="{FF2B5EF4-FFF2-40B4-BE49-F238E27FC236}">
                    <a16:creationId xmlns:a16="http://schemas.microsoft.com/office/drawing/2014/main" id="{CAEB4701-F1CD-4B70-A6CD-B552E709C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953000"/>
                <a:ext cx="8839200" cy="1567417"/>
              </a:xfrm>
              <a:prstGeom prst="rect">
                <a:avLst/>
              </a:prstGeom>
              <a:blipFill>
                <a:blip r:embed="rId3"/>
                <a:stretch>
                  <a:fillRect t="-778" r="-137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9605" name="Text Box 5">
            <a:extLst>
              <a:ext uri="{FF2B5EF4-FFF2-40B4-BE49-F238E27FC236}">
                <a16:creationId xmlns:a16="http://schemas.microsoft.com/office/drawing/2014/main" id="{BA9B5081-E6A2-4D25-9DF3-6BD50C4A1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/>
              <a:t> Используя векторы, докажите, что сумма квадратов диагоналей параллелограмма равна сумме квадратов всех его сторон.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9B9ECE5-7FFC-4E30-9D93-2B11730FA5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2615" y="2479307"/>
            <a:ext cx="3798769" cy="189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82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>
            <a:extLst>
              <a:ext uri="{FF2B5EF4-FFF2-40B4-BE49-F238E27FC236}">
                <a16:creationId xmlns:a16="http://schemas.microsoft.com/office/drawing/2014/main" id="{D288B074-19F1-444D-AFA7-6E511F1D8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03" name="Text Box 3">
                <a:extLst>
                  <a:ext uri="{FF2B5EF4-FFF2-40B4-BE49-F238E27FC236}">
                    <a16:creationId xmlns:a16="http://schemas.microsoft.com/office/drawing/2014/main" id="{CAEB4701-F1CD-4B70-A6CD-B552E709CE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953000"/>
                <a:ext cx="9144000" cy="15383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sz="2800" dirty="0"/>
                  <a:t>Пусть в ромбе </a:t>
                </a:r>
                <a:r>
                  <a:rPr lang="en-US" altLang="ru-RU" sz="2800" i="1" dirty="0"/>
                  <a:t>ABCD</a:t>
                </a:r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r>
                  <a:rPr lang="en-US" sz="2800" dirty="0"/>
                  <a:t> </a:t>
                </a:r>
                <a:r>
                  <a:rPr lang="ru-RU" sz="2800" dirty="0"/>
                  <a:t>Тогда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ru-RU" sz="2800" dirty="0"/>
                          <m:t> + </m:t>
                        </m:r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ru-RU" sz="2800" dirty="0"/>
                          <m:t> </m:t>
                        </m:r>
                        <m:r>
                          <m:rPr>
                            <m:nor/>
                          </m:rPr>
                          <a:rPr lang="en-US" sz="2800" b="0" i="0" dirty="0" smtClean="0"/>
                          <m:t>−</m:t>
                        </m:r>
                        <m:r>
                          <m:rPr>
                            <m:nor/>
                          </m:rPr>
                          <a:rPr lang="ru-RU" sz="2800" dirty="0"/>
                          <m:t> </m:t>
                        </m:r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  <a:p>
                <a:pPr algn="just">
                  <a:spcBef>
                    <a:spcPts val="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 Следовательно, диагонали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перпендикулярны.</a:t>
                </a:r>
              </a:p>
            </p:txBody>
          </p:sp>
        </mc:Choice>
        <mc:Fallback xmlns="">
          <p:sp>
            <p:nvSpPr>
              <p:cNvPr id="409603" name="Text Box 3">
                <a:extLst>
                  <a:ext uri="{FF2B5EF4-FFF2-40B4-BE49-F238E27FC236}">
                    <a16:creationId xmlns:a16="http://schemas.microsoft.com/office/drawing/2014/main" id="{CAEB4701-F1CD-4B70-A6CD-B552E709C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953000"/>
                <a:ext cx="9144000" cy="1538306"/>
              </a:xfrm>
              <a:prstGeom prst="rect">
                <a:avLst/>
              </a:prstGeom>
              <a:blipFill>
                <a:blip r:embed="rId3"/>
                <a:stretch>
                  <a:fillRect l="-1333" r="-1333" b="-107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9605" name="Text Box 5">
            <a:extLst>
              <a:ext uri="{FF2B5EF4-FFF2-40B4-BE49-F238E27FC236}">
                <a16:creationId xmlns:a16="http://schemas.microsoft.com/office/drawing/2014/main" id="{BA9B5081-E6A2-4D25-9DF3-6BD50C4A1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Используя векторы, докажите, что диагонали ромба перпендикулярны.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C4A87A0-D786-4A8E-9D4C-EE7AD6DDAD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2029" y="2020907"/>
            <a:ext cx="3343742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50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A1A5DE1A-1ED1-4D6E-981A-0F38B4937B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16632"/>
                <a:ext cx="9144000" cy="5912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R="55880" indent="349250" algn="just"/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Скалярным произведением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двух ненулевых векторов называется произведение их длин на косинус угла между ними.  </a:t>
                </a:r>
              </a:p>
              <a:p>
                <a:pPr marR="55880" indent="349250"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Если хотя бы один из векторов нулевой, то скалярное произведение таких векторов считается рав­ным нулю.</a:t>
                </a:r>
              </a:p>
              <a:p>
                <a:pPr marR="55880" indent="349250"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Скалярное произведение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По определению</a:t>
                </a:r>
              </a:p>
              <a:p>
                <a:pPr marR="55880" indent="349250"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=|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|∙|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|∙</m:t>
                    </m:r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φ</m:t>
                        </m:r>
                      </m:e>
                    </m:fun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</a:p>
              <a:p>
                <a:pPr marR="55880"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угол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algn="just">
                  <a:tabLst>
                    <a:tab pos="900000" algn="l"/>
                    <a:tab pos="3780000" algn="l"/>
                  </a:tabLst>
                </a:pP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Произведение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называется скалярным квадратом и обозначается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Из формулы скалярного произведения следует равенство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|</m:t>
                            </m:r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|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Ясно, что скалярное произведение двух ненулевых векторов равно нулю тогда и только тогда, когда угол между ними равен 90°, поскольку именно в этом случае косинус угла между этими векторами равен нулю.</a:t>
                </a:r>
                <a:endParaRPr lang="en-US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A1A5DE1A-1ED1-4D6E-981A-0F38B4937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6632"/>
                <a:ext cx="9144000" cy="5912260"/>
              </a:xfrm>
              <a:prstGeom prst="rect">
                <a:avLst/>
              </a:prstGeom>
              <a:blipFill>
                <a:blip r:embed="rId3"/>
                <a:stretch>
                  <a:fillRect l="-1000" r="-1000" b="-14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214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7556" name="Text Box 1028">
                <a:extLst>
                  <a:ext uri="{FF2B5EF4-FFF2-40B4-BE49-F238E27FC236}">
                    <a16:creationId xmlns:a16="http://schemas.microsoft.com/office/drawing/2014/main" id="{642AE8DA-E959-4658-8FF8-D26349977A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-55773"/>
                <a:ext cx="8991600" cy="5282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Для скалярного произведения векторов выполняются свойства, аналогичные произведению чисел, а именно:</a:t>
                </a:r>
              </a:p>
              <a:p>
                <a:pPr lvl="0" algn="just"/>
                <a:r>
                  <a:rPr lang="ru-RU" dirty="0"/>
                  <a:t>	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/>
                  <a:t>;</a:t>
                </a:r>
                <a:endParaRPr lang="ru-RU" dirty="0"/>
              </a:p>
              <a:p>
                <a:pPr lvl="0" algn="just"/>
                <a:r>
                  <a:rPr lang="ru-RU" dirty="0"/>
                  <a:t>	2)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)∙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;</a:t>
                </a:r>
                <a:endParaRPr lang="ru-RU" dirty="0"/>
              </a:p>
              <a:p>
                <a:pPr lvl="0" algn="just"/>
                <a:r>
                  <a:rPr lang="ru-RU" dirty="0"/>
                  <a:t>	3)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ru-RU" i="1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  <a:endParaRPr lang="ru-RU" dirty="0"/>
              </a:p>
              <a:p>
                <a:pPr algn="just"/>
                <a:r>
                  <a:rPr lang="ru-RU" dirty="0"/>
                  <a:t>	Скалярное произведение векторов имеет простой физический смысл. Оно связывает работу </a:t>
                </a:r>
                <a:r>
                  <a:rPr lang="en-US" i="1" dirty="0"/>
                  <a:t>A</a:t>
                </a:r>
                <a:r>
                  <a:rPr lang="ru-RU" dirty="0"/>
                  <a:t>, производимую постоянной силой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ru-RU" dirty="0"/>
                  <a:t> при перемещении тела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/>
                  <a:t>, составляющий с направлением силы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ru-RU" dirty="0"/>
                  <a:t>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latin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dirty="0"/>
                  <a:t>. А именно, имеет место следующая формула: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=|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|∙|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|∙</m:t>
                    </m:r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</m:func>
                  </m:oMath>
                </a14:m>
                <a:r>
                  <a:rPr lang="ru-RU" dirty="0"/>
                  <a:t>,</a:t>
                </a:r>
              </a:p>
              <a:p>
                <a:pPr algn="just"/>
                <a:r>
                  <a:rPr lang="ru-RU" dirty="0"/>
                  <a:t>означающая, что работа является скалярным произведением силы на перемещение.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7556" name="Text Box 1028">
                <a:extLst>
                  <a:ext uri="{FF2B5EF4-FFF2-40B4-BE49-F238E27FC236}">
                    <a16:creationId xmlns:a16="http://schemas.microsoft.com/office/drawing/2014/main" id="{642AE8DA-E959-4658-8FF8-D26349977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-55773"/>
                <a:ext cx="8991600" cy="5282793"/>
              </a:xfrm>
              <a:prstGeom prst="rect">
                <a:avLst/>
              </a:prstGeom>
              <a:blipFill>
                <a:blip r:embed="rId3"/>
                <a:stretch>
                  <a:fillRect l="-1017" r="-1017" b="-18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7564" name="Picture 1036">
            <a:extLst>
              <a:ext uri="{FF2B5EF4-FFF2-40B4-BE49-F238E27FC236}">
                <a16:creationId xmlns:a16="http://schemas.microsoft.com/office/drawing/2014/main" id="{D4EBFCA8-957E-422B-83DB-C8213A0A2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227020"/>
            <a:ext cx="2116138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C204BFA3-8D28-4A47-9891-FACC2F31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называется углом между двумя векторами?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DB7FFBBD-1E14-4AEE-B94F-AEDD6A5FCD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09120"/>
                <a:ext cx="9144000" cy="18019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два ненулевых вектора. Отложим их от точки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O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так,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𝑂𝐴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𝑂𝐵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 Если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не являются одинаково направленными, то угол, образованный лучами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OA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OB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называется углом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DB7FFBBD-1E14-4AEE-B94F-AEDD6A5FC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09120"/>
                <a:ext cx="9144000" cy="1801904"/>
              </a:xfrm>
              <a:prstGeom prst="rect">
                <a:avLst/>
              </a:prstGeom>
              <a:blipFill>
                <a:blip r:embed="rId3"/>
                <a:stretch>
                  <a:fillRect l="-1000" r="-1000" b="-71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442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C204BFA3-8D28-4A47-9891-FACC2F31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Какие два вектора называются перпендикулярными?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912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dirty="0"/>
              <a:t>Два вектора называются перпендикулярными, если угол между ними прямой.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3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C204BFA3-8D28-4A47-9891-FACC2F31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Что называется скалярным произведением двух векторов? Как обозначается скалярное произведение?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DB7FFBBD-1E14-4AEE-B94F-AEDD6A5FCD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09120"/>
                <a:ext cx="9144000" cy="13780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R="55880" indent="349250" algn="just"/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dirty="0">
                    <a:ea typeface="Times New Roman" panose="02020603050405020304" pitchFamily="18" charset="0"/>
                  </a:rPr>
                  <a:t>Скалярным произведением двух ненулевых векторов называется произведение их длин на косинус угла между ними.  Скалярное произведение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. 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DB7FFBBD-1E14-4AEE-B94F-AEDD6A5FC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09120"/>
                <a:ext cx="9144000" cy="1378006"/>
              </a:xfrm>
              <a:prstGeom prst="rect">
                <a:avLst/>
              </a:prstGeom>
              <a:blipFill>
                <a:blip r:embed="rId3"/>
                <a:stretch>
                  <a:fillRect l="-1000" r="-400" b="-92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605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C204BFA3-8D28-4A47-9891-FACC2F31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Что называется скалярным квадратом вектора? Как он обозначается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DB7FFBBD-1E14-4AEE-B94F-AEDD6A5FCD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09120"/>
                <a:ext cx="91440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R="55880" indent="349250" algn="just"/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dirty="0">
                    <a:ea typeface="Times New Roman" panose="02020603050405020304" pitchFamily="18" charset="0"/>
                  </a:rPr>
                  <a:t>Произведение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 называется скалярным квадратом и обозначается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. 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DB7FFBBD-1E14-4AEE-B94F-AEDD6A5FC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09120"/>
                <a:ext cx="9144000" cy="954107"/>
              </a:xfrm>
              <a:prstGeom prst="rect">
                <a:avLst/>
              </a:prstGeom>
              <a:blipFill>
                <a:blip r:embed="rId3"/>
                <a:stretch>
                  <a:fillRect l="-1000" r="-400" b="-141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83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0EDC217-34EE-490D-A08D-AB1FC55F7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C204BFA3-8D28-4A47-9891-FACC2F31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каком случае скалярное произведение двух векторов равно нулю?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DB7FFBBD-1E14-4AEE-B94F-AEDD6A5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912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55880" indent="349250" algn="just"/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С</a:t>
            </a:r>
            <a:r>
              <a:rPr lang="ru-RU" dirty="0">
                <a:ea typeface="Times New Roman" panose="02020603050405020304" pitchFamily="18" charset="0"/>
              </a:rPr>
              <a:t>калярное произведение двух ненулевых векторов равно нулю тогда и только тогда, когда угол между ними равен 90°.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41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</TotalTime>
  <Words>1666</Words>
  <Application>Microsoft Office PowerPoint</Application>
  <PresentationFormat>Экран (4:3)</PresentationFormat>
  <Paragraphs>149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Cambria Math</vt:lpstr>
      <vt:lpstr>Times New Roman</vt:lpstr>
      <vt:lpstr>Оформление по умолчанию</vt:lpstr>
      <vt:lpstr>21. Угол между векторами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108</cp:revision>
  <dcterms:created xsi:type="dcterms:W3CDTF">2008-04-30T05:51:18Z</dcterms:created>
  <dcterms:modified xsi:type="dcterms:W3CDTF">2024-08-19T10:03:35Z</dcterms:modified>
</cp:coreProperties>
</file>