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80" r:id="rId2"/>
    <p:sldId id="417" r:id="rId3"/>
    <p:sldId id="431" r:id="rId4"/>
    <p:sldId id="413" r:id="rId5"/>
    <p:sldId id="432" r:id="rId6"/>
    <p:sldId id="433" r:id="rId7"/>
    <p:sldId id="434" r:id="rId8"/>
    <p:sldId id="435" r:id="rId9"/>
    <p:sldId id="436" r:id="rId10"/>
    <p:sldId id="443" r:id="rId11"/>
    <p:sldId id="437" r:id="rId12"/>
    <p:sldId id="438" r:id="rId13"/>
    <p:sldId id="439" r:id="rId14"/>
    <p:sldId id="444" r:id="rId15"/>
    <p:sldId id="445" r:id="rId16"/>
    <p:sldId id="440" r:id="rId17"/>
    <p:sldId id="416" r:id="rId18"/>
    <p:sldId id="419" r:id="rId19"/>
    <p:sldId id="418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0929"/>
  </p:normalViewPr>
  <p:slideViewPr>
    <p:cSldViewPr>
      <p:cViewPr varScale="1">
        <p:scale>
          <a:sx n="94" d="100"/>
          <a:sy n="94" d="100"/>
        </p:scale>
        <p:origin x="40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1EBFED2-F711-4ED5-B2D8-D7991E172C2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139D0DE-128C-412F-9459-497192D88AA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50D513B2-E7B4-47CD-A620-3CA6D889530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D46B8559-262F-456C-BAAA-0B31992E7E3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42E3FE31-2DC6-4714-B162-D0DB7D67F40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ACC6C34F-6367-4A67-A337-6BFE5EA520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5C283D-B874-41C7-936A-02BA1CC7268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481BA0-0733-412B-AE64-61DBED51B6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6EE86B-9AEB-4B67-A785-DE6F96CB144C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B774EDDC-4E14-497A-84E1-6B24E8BF8F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A862A9F5-F7B4-41DC-8E85-D335D47ED5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1D0116-CC83-461D-B8E6-5D15E1C060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E416AE-B697-461A-A93E-B9F6A6A64AD8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D083F269-05BC-43B2-A407-7592B0893E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8D31A8E4-D5B0-4AC7-AEFB-531096E4CF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714165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1D0116-CC83-461D-B8E6-5D15E1C060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E416AE-B697-461A-A93E-B9F6A6A64AD8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D083F269-05BC-43B2-A407-7592B0893E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8D31A8E4-D5B0-4AC7-AEFB-531096E4CF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93002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1D0116-CC83-461D-B8E6-5D15E1C060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E416AE-B697-461A-A93E-B9F6A6A64AD8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D083F269-05BC-43B2-A407-7592B0893E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8D31A8E4-D5B0-4AC7-AEFB-531096E4CF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746042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D5CA435-B1F0-45CD-9551-B2A17E60DD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16EA19-8E2C-4C90-B021-3C3FB8C8ACC0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86050" name="Rectangle 2">
            <a:extLst>
              <a:ext uri="{FF2B5EF4-FFF2-40B4-BE49-F238E27FC236}">
                <a16:creationId xmlns:a16="http://schemas.microsoft.com/office/drawing/2014/main" id="{920DD2CA-31E9-4247-BC8D-D4FF2DA073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9011F609-4AE3-4F7B-B43D-08B7131FE9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D5CA435-B1F0-45CD-9551-B2A17E60DD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16EA19-8E2C-4C90-B021-3C3FB8C8ACC0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86050" name="Rectangle 2">
            <a:extLst>
              <a:ext uri="{FF2B5EF4-FFF2-40B4-BE49-F238E27FC236}">
                <a16:creationId xmlns:a16="http://schemas.microsoft.com/office/drawing/2014/main" id="{920DD2CA-31E9-4247-BC8D-D4FF2DA073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9011F609-4AE3-4F7B-B43D-08B7131FE9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782704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D5CA435-B1F0-45CD-9551-B2A17E60DD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16EA19-8E2C-4C90-B021-3C3FB8C8ACC0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86050" name="Rectangle 2">
            <a:extLst>
              <a:ext uri="{FF2B5EF4-FFF2-40B4-BE49-F238E27FC236}">
                <a16:creationId xmlns:a16="http://schemas.microsoft.com/office/drawing/2014/main" id="{920DD2CA-31E9-4247-BC8D-D4FF2DA073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9011F609-4AE3-4F7B-B43D-08B7131FE9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238220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D5CA435-B1F0-45CD-9551-B2A17E60DD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16EA19-8E2C-4C90-B021-3C3FB8C8ACC0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386050" name="Rectangle 2">
            <a:extLst>
              <a:ext uri="{FF2B5EF4-FFF2-40B4-BE49-F238E27FC236}">
                <a16:creationId xmlns:a16="http://schemas.microsoft.com/office/drawing/2014/main" id="{920DD2CA-31E9-4247-BC8D-D4FF2DA073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9011F609-4AE3-4F7B-B43D-08B7131FE9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910169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D5CA435-B1F0-45CD-9551-B2A17E60DD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16EA19-8E2C-4C90-B021-3C3FB8C8ACC0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386050" name="Rectangle 2">
            <a:extLst>
              <a:ext uri="{FF2B5EF4-FFF2-40B4-BE49-F238E27FC236}">
                <a16:creationId xmlns:a16="http://schemas.microsoft.com/office/drawing/2014/main" id="{920DD2CA-31E9-4247-BC8D-D4FF2DA073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9011F609-4AE3-4F7B-B43D-08B7131FE9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D5CA435-B1F0-45CD-9551-B2A17E60DD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16EA19-8E2C-4C90-B021-3C3FB8C8ACC0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86050" name="Rectangle 2">
            <a:extLst>
              <a:ext uri="{FF2B5EF4-FFF2-40B4-BE49-F238E27FC236}">
                <a16:creationId xmlns:a16="http://schemas.microsoft.com/office/drawing/2014/main" id="{920DD2CA-31E9-4247-BC8D-D4FF2DA073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9011F609-4AE3-4F7B-B43D-08B7131FE9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910169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D5CA435-B1F0-45CD-9551-B2A17E60DD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16EA19-8E2C-4C90-B021-3C3FB8C8ACC0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386050" name="Rectangle 2">
            <a:extLst>
              <a:ext uri="{FF2B5EF4-FFF2-40B4-BE49-F238E27FC236}">
                <a16:creationId xmlns:a16="http://schemas.microsoft.com/office/drawing/2014/main" id="{920DD2CA-31E9-4247-BC8D-D4FF2DA073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9011F609-4AE3-4F7B-B43D-08B7131FE9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6309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481BA0-0733-412B-AE64-61DBED51B6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6EE86B-9AEB-4B67-A785-DE6F96CB144C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B774EDDC-4E14-497A-84E1-6B24E8BF8F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A862A9F5-F7B4-41DC-8E85-D335D47ED5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17427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481BA0-0733-412B-AE64-61DBED51B6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6EE86B-9AEB-4B67-A785-DE6F96CB144C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B774EDDC-4E14-497A-84E1-6B24E8BF8F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A862A9F5-F7B4-41DC-8E85-D335D47ED5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93518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1D0116-CC83-461D-B8E6-5D15E1C060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E416AE-B697-461A-A93E-B9F6A6A64AD8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D083F269-05BC-43B2-A407-7592B0893E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8D31A8E4-D5B0-4AC7-AEFB-531096E4CF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1D0116-CC83-461D-B8E6-5D15E1C060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E416AE-B697-461A-A93E-B9F6A6A64AD8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D083F269-05BC-43B2-A407-7592B0893E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8D31A8E4-D5B0-4AC7-AEFB-531096E4CF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50189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1D0116-CC83-461D-B8E6-5D15E1C060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E416AE-B697-461A-A93E-B9F6A6A64AD8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D083F269-05BC-43B2-A407-7592B0893E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8D31A8E4-D5B0-4AC7-AEFB-531096E4CF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382461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1D0116-CC83-461D-B8E6-5D15E1C060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E416AE-B697-461A-A93E-B9F6A6A64AD8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D083F269-05BC-43B2-A407-7592B0893E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8D31A8E4-D5B0-4AC7-AEFB-531096E4CF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778718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1D0116-CC83-461D-B8E6-5D15E1C060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E416AE-B697-461A-A93E-B9F6A6A64AD8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D083F269-05BC-43B2-A407-7592B0893E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8D31A8E4-D5B0-4AC7-AEFB-531096E4CF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7352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1D0116-CC83-461D-B8E6-5D15E1C060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E416AE-B697-461A-A93E-B9F6A6A64AD8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D083F269-05BC-43B2-A407-7592B0893E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8D31A8E4-D5B0-4AC7-AEFB-531096E4CF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22241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B12CFE-C329-405D-A10C-40549876D1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3CFA78C-EA8D-4183-9D53-061C3646F2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681DBC-6A2F-4F47-A2A9-00F67D46B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7B05B5-54F9-48C9-9FF6-F193CEAB6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6825B5-225B-4B91-8432-310EABDF1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755214-1EA2-4EA0-A849-E912C442F7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2411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2E275C-408C-4BDB-93D9-03102E0AC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F825D2D-1BA6-47AC-B33C-76D6572D1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CCFA71-52B2-441F-9A62-D4965DF55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0E5C6F-B848-402F-A837-BE3F482A0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57C199-88E9-45BD-84EF-2F938EA61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A8A45-DA6B-43B6-9342-E448B982A8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6965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C83E3D4-67BC-49E6-A879-BB576B4EE1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5FA0A7C-805C-44AB-8DF3-907A0C1736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2B8867-8E2A-45A0-A1C6-54F54255B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A81E6A-24C1-4705-A491-9719D53B7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1F8678-0692-43AB-AC33-A1CF828BE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B0F0D5-3872-452B-882E-9C2D26D2E6B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9858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1EFE1E-45B6-4EC5-A85D-338C5CAC9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49BE11-A54C-4804-AC36-0378888B3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DDF117-16BF-4870-919D-606E1EF87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CA4FFC-4E6D-4368-A352-A5D8AF3BC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CD4855-566A-4A27-AC29-0688DA179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BAE40-0923-42B5-9055-3A2A8C923E7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2156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C4EDA1-984F-43FE-B1D4-4664ED3A7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6D6F3A6-75AB-4792-BD5E-8467F0DDE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6DA4B6-1A88-44B1-ACD2-4F46AAEC5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4CB117-ED73-483D-BA28-6D8332B02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16E446-E72B-4883-A16D-162979955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5C3C51-EFFE-42E7-BBB2-A586FC2A9D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9011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426B5C-E04A-4FE9-96DB-CBF329321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6211C0-3354-4CFB-BC38-70016366A1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3120A5B-5919-4728-A03C-038541FD72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35D58CB-A870-4B6B-AEF6-A75EFC428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B27156D-F374-45BF-BB2F-9E5A07CB9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6D9DABB-D093-48C1-82C8-957CC5ACE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6BF2A8-6D4D-430B-8D21-0EDE32C388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882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973BC7-3A90-4FB9-AC0B-A0C80646C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8AEF42-7015-4BDE-9C36-548B1A60B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4E8E8D1-570F-47C7-A8A3-40013C3D8D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FC5854E-EEAB-4E48-B82B-64BE39DE58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9CDE291-E37D-4B8B-AA0B-778FEE941C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7D7C71C-AD7F-4EE4-8362-78D235DFD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878BB66-4CA3-4D19-8F5C-A4EB1EEED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941764A-D284-45DA-BBB8-7D70144A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D35407-729B-40E5-A02A-B84570C90A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80322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D409E3-E47C-4CCC-A020-6A578CB30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801529E-2189-44B0-BA7A-154BB4D42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2AA44DD-1424-41DF-9DAF-3DB0534C5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130C9F1-6E88-466C-AE8B-411FAF5C5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A99D4-9BD7-4BA7-A71B-257138D8C6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6487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0E4A6CF-B44B-4749-B3DE-53A355726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BFA1E38-647F-4A84-9D00-01BCCD91A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0DA6185-0D34-4509-865B-DA48770F1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B9EA69-5B0C-4F0A-A35A-0A7168EFD6C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1530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7FC7DC-0FAF-442F-A853-3FF1EE37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08022D-5F18-44BD-9217-ED30F6EDA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C17E8B3-84F0-4557-AFCB-482D625AE9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97C6F07-13CE-4E8A-8630-EB93A5DC7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A458650-B4C4-45B2-B263-581FB2333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868BA0-BFFC-4252-9555-D97E56BA1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3694B-E9CE-4F0F-BFE7-CBFFF41DB3C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8188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413DB8-F7ED-45CA-B552-B56C3E685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267F20D-C89B-4DB7-86BA-5BB5675A9F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D2271BF-DEB0-410E-90BC-A72E3F873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97120BD-2CB0-4C62-9DB0-574224AF4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84EAC81-C03B-4975-B5FF-6846735A4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71B9C2A-3305-457B-99AB-9A93E9D94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1AD4DA-C719-42BC-AF77-65B4963DA8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025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21712E-1051-458F-8C6F-E9C1F0EA2D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BA40544-8362-48F3-8F2C-3971D5605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29F98DB-A616-44EC-B6A1-2EC617087CC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9A5B9E0-B765-4E0E-91E1-837E6C11C84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54789F5-75F3-447F-92C4-C82755A5C90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C5F8ABC-345A-41DC-898F-4803EC038FA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0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0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0.png"/><Relationship Id="rId9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9.png"/><Relationship Id="rId4" Type="http://schemas.openxmlformats.org/officeDocument/2006/relationships/image" Target="../media/image46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4.png"/><Relationship Id="rId4" Type="http://schemas.openxmlformats.org/officeDocument/2006/relationships/image" Target="../media/image5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1.png"/><Relationship Id="rId4" Type="http://schemas.openxmlformats.org/officeDocument/2006/relationships/image" Target="../media/image76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2.png"/><Relationship Id="rId4" Type="http://schemas.openxmlformats.org/officeDocument/2006/relationships/image" Target="../media/image79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8.png"/><Relationship Id="rId5" Type="http://schemas.openxmlformats.org/officeDocument/2006/relationships/image" Target="../media/image12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0836A188-083B-4D94-AB55-B7CFD68D1F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44824"/>
            <a:ext cx="7772400" cy="1124744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69,</a:t>
            </a:r>
            <a:r>
              <a:rPr lang="ru-RU" altLang="ru-RU" dirty="0">
                <a:solidFill>
                  <a:srgbClr val="FF3300"/>
                </a:solidFill>
              </a:rPr>
              <a:t>а</a:t>
            </a:r>
            <a:r>
              <a:rPr lang="en-US" altLang="ru-RU" dirty="0">
                <a:solidFill>
                  <a:srgbClr val="FF3300"/>
                </a:solidFill>
              </a:rPr>
              <a:t>. </a:t>
            </a:r>
            <a:r>
              <a:rPr lang="ru-RU" altLang="ru-RU" dirty="0">
                <a:solidFill>
                  <a:srgbClr val="FF3300"/>
                </a:solidFill>
              </a:rPr>
              <a:t>Разложение вектора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9495FBEA-4AF3-4FB7-B9A7-A70DD1B3F7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75A2D693-3040-483C-AE62-22DDFFF4B0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8785" y="550884"/>
                <a:ext cx="8763000" cy="10707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 Дан правильный шестиугольник </a:t>
                </a:r>
                <a:r>
                  <a:rPr lang="en-US" sz="2800" i="1" dirty="0"/>
                  <a:t>ABCDED</a:t>
                </a:r>
                <a:r>
                  <a:rPr lang="ru-RU" sz="2800" dirty="0"/>
                  <a:t>. Докажите, что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𝐴𝐷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𝐴𝐸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𝐴𝐹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=3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𝐴𝐷</m:t>
                        </m:r>
                      </m:e>
                    </m:acc>
                  </m:oMath>
                </a14:m>
                <a:r>
                  <a:rPr lang="ru-RU" sz="2800" dirty="0"/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75A2D693-3040-483C-AE62-22DDFFF4B0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8785" y="550884"/>
                <a:ext cx="8763000" cy="1070742"/>
              </a:xfrm>
              <a:prstGeom prst="rect">
                <a:avLst/>
              </a:prstGeom>
              <a:blipFill>
                <a:blip r:embed="rId3"/>
                <a:stretch>
                  <a:fillRect l="-1391" t="-1136" r="-1391" b="-1477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6C1F3EE-4B9A-4E34-ACCE-F99D0045FB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5972" y="2139859"/>
            <a:ext cx="2372056" cy="21529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3">
                <a:extLst>
                  <a:ext uri="{FF2B5EF4-FFF2-40B4-BE49-F238E27FC236}">
                    <a16:creationId xmlns:a16="http://schemas.microsoft.com/office/drawing/2014/main" id="{D2A8A60E-8EAA-43CC-A47E-3A18D08BAD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869160"/>
                <a:ext cx="9144000" cy="10707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</a:rPr>
                  <a:t>Решение. </a:t>
                </a:r>
                <a:r>
                  <a:rPr lang="ru-RU" altLang="ru-RU" sz="2800" dirty="0"/>
                  <a:t>Имеем: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  <m:r>
                      <a:rPr lang="ru-RU" sz="2800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𝐴𝐷</m:t>
                        </m:r>
                      </m:e>
                    </m:acc>
                    <m:r>
                      <a:rPr lang="en-US" sz="2800" b="0" i="0" smtClean="0">
                        <a:effectLst/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𝐴𝐹</m:t>
                        </m:r>
                      </m:e>
                    </m:acc>
                    <m:r>
                      <a:rPr lang="ru-RU" sz="2800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𝐴𝐷</m:t>
                        </m:r>
                      </m:e>
                    </m:acc>
                    <m:r>
                      <a:rPr lang="en-US" sz="2800" b="0" i="0" smtClean="0">
                        <a:effectLst/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Следовательно,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𝐴𝐷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𝐴𝐸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𝐴𝐹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=3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𝐴𝐷</m:t>
                        </m:r>
                      </m:e>
                    </m:acc>
                  </m:oMath>
                </a14:m>
                <a:r>
                  <a:rPr lang="ru-RU" sz="2800" dirty="0"/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 Box 3">
                <a:extLst>
                  <a:ext uri="{FF2B5EF4-FFF2-40B4-BE49-F238E27FC236}">
                    <a16:creationId xmlns:a16="http://schemas.microsoft.com/office/drawing/2014/main" id="{D2A8A60E-8EAA-43CC-A47E-3A18D08BAD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869160"/>
                <a:ext cx="9144000" cy="1070742"/>
              </a:xfrm>
              <a:prstGeom prst="rect">
                <a:avLst/>
              </a:prstGeom>
              <a:blipFill>
                <a:blip r:embed="rId5"/>
                <a:stretch>
                  <a:fillRect l="-1333" t="-1143" b="-154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726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9495FBEA-4AF3-4FB7-B9A7-A70DD1B3F7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75A2D693-3040-483C-AE62-22DDFFF4B0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8785" y="550884"/>
                <a:ext cx="8763000" cy="2048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 Точки </a:t>
                </a:r>
                <a:r>
                  <a:rPr lang="en-US" sz="2800" i="1" dirty="0"/>
                  <a:t>M</a:t>
                </a:r>
                <a:r>
                  <a:rPr lang="ru-RU" sz="2800" dirty="0"/>
                  <a:t> и </a:t>
                </a:r>
                <a:r>
                  <a:rPr lang="en-US" sz="2800" i="1" dirty="0"/>
                  <a:t>N</a:t>
                </a:r>
                <a:r>
                  <a:rPr lang="en-US" sz="2800" dirty="0"/>
                  <a:t> </a:t>
                </a:r>
                <a:r>
                  <a:rPr lang="ru-RU" sz="2800" dirty="0"/>
                  <a:t>– середины сторон соответственно </a:t>
                </a:r>
                <a:r>
                  <a:rPr lang="ru-RU" sz="2800" i="1" dirty="0"/>
                  <a:t>АВ</a:t>
                </a:r>
                <a:r>
                  <a:rPr lang="ru-RU" sz="2800" dirty="0"/>
                  <a:t> и </a:t>
                </a:r>
                <a:r>
                  <a:rPr lang="ru-RU" sz="2800" i="1" dirty="0"/>
                  <a:t>АС</a:t>
                </a:r>
                <a:r>
                  <a:rPr lang="ru-RU" sz="2800" dirty="0"/>
                  <a:t> треугольника </a:t>
                </a:r>
                <a:r>
                  <a:rPr lang="ru-RU" sz="2800" i="1" dirty="0"/>
                  <a:t>АВС</a:t>
                </a:r>
                <a:r>
                  <a:rPr lang="ru-RU" sz="2800" dirty="0"/>
                  <a:t>.  Выра­зите векторы: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𝐵𝑀</m:t>
                        </m:r>
                      </m:e>
                    </m:acc>
                  </m:oMath>
                </a14:m>
                <a:r>
                  <a:rPr lang="ru-RU" sz="2800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𝑁𝐶</m:t>
                        </m:r>
                      </m:e>
                    </m:acc>
                  </m:oMath>
                </a14:m>
                <a:r>
                  <a:rPr lang="ru-RU" sz="2800" dirty="0"/>
                  <a:t>; 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𝑀𝑁</m:t>
                        </m:r>
                      </m:e>
                    </m:acc>
                  </m:oMath>
                </a14:m>
                <a:r>
                  <a:rPr lang="ru-RU" sz="2800" dirty="0"/>
                  <a:t>; г)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𝐵𝑁</m:t>
                        </m:r>
                      </m:e>
                    </m:acc>
                  </m:oMath>
                </a14:m>
                <a:r>
                  <a:rPr lang="ru-RU" sz="2800" dirty="0"/>
                  <a:t>; д)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𝐶𝐵</m:t>
                        </m:r>
                      </m:e>
                    </m:acc>
                  </m:oMath>
                </a14:m>
                <a:r>
                  <a:rPr lang="ru-RU" sz="2800" dirty="0"/>
                  <a:t> через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/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𝐴𝑀</m:t>
                        </m:r>
                      </m:e>
                    </m:acc>
                  </m:oMath>
                </a14:m>
                <a:r>
                  <a:rPr 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/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𝐴𝑁</m:t>
                        </m:r>
                      </m:e>
                    </m:acc>
                  </m:oMath>
                </a14:m>
                <a:r>
                  <a:rPr lang="ru-RU" sz="2800" dirty="0"/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75A2D693-3040-483C-AE62-22DDFFF4B0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8785" y="550884"/>
                <a:ext cx="8763000" cy="2048446"/>
              </a:xfrm>
              <a:prstGeom prst="rect">
                <a:avLst/>
              </a:prstGeom>
              <a:blipFill>
                <a:blip r:embed="rId3"/>
                <a:stretch>
                  <a:fillRect l="-1391" t="-595" r="-1391" b="-744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04CBF668-F833-449E-8ABC-47A51B786C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9552" y="4869159"/>
                <a:ext cx="8452048" cy="5064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dirty="0">
                    <a:solidFill>
                      <a:srgbClr val="FF3300"/>
                    </a:solidFill>
                  </a:rPr>
                  <a:t> </a:t>
                </a:r>
                <a:r>
                  <a:rPr lang="ru-RU" altLang="ru-RU" dirty="0"/>
                  <a:t>а)</a:t>
                </a:r>
                <a:r>
                  <a:rPr lang="en-US" altLang="ru-R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𝐵𝑀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altLang="ru-RU" dirty="0">
                    <a:solidFill>
                      <a:schemeClr val="tx1"/>
                    </a:solidFill>
                  </a:rPr>
                  <a:t>; 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04CBF668-F833-449E-8ABC-47A51B786C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552" y="4869159"/>
                <a:ext cx="8452048" cy="506421"/>
              </a:xfrm>
              <a:prstGeom prst="rect">
                <a:avLst/>
              </a:prstGeom>
              <a:blipFill>
                <a:blip r:embed="rId4"/>
                <a:stretch>
                  <a:fillRect l="-1154" b="-277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1">
                <a:extLst>
                  <a:ext uri="{FF2B5EF4-FFF2-40B4-BE49-F238E27FC236}">
                    <a16:creationId xmlns:a16="http://schemas.microsoft.com/office/drawing/2014/main" id="{5A6F8A4D-84AF-4606-909E-5180064BFD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20948" y="5460025"/>
                <a:ext cx="7587952" cy="5162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/>
                  <a:t>б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𝑁𝐶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altLang="ru-RU" dirty="0"/>
                  <a:t>;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8" name="Text Box 11">
                <a:extLst>
                  <a:ext uri="{FF2B5EF4-FFF2-40B4-BE49-F238E27FC236}">
                    <a16:creationId xmlns:a16="http://schemas.microsoft.com/office/drawing/2014/main" id="{5A6F8A4D-84AF-4606-909E-5180064BFD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20948" y="5460025"/>
                <a:ext cx="7587952" cy="516232"/>
              </a:xfrm>
              <a:prstGeom prst="rect">
                <a:avLst/>
              </a:prstGeom>
              <a:blipFill>
                <a:blip r:embed="rId5"/>
                <a:stretch>
                  <a:fillRect l="-1205" b="-2738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11">
                <a:extLst>
                  <a:ext uri="{FF2B5EF4-FFF2-40B4-BE49-F238E27FC236}">
                    <a16:creationId xmlns:a16="http://schemas.microsoft.com/office/drawing/2014/main" id="{82DC7F63-C8A0-4650-BBF8-A90652FBE9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20948" y="5921690"/>
                <a:ext cx="2719004" cy="5162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/>
                  <a:t>в)</a:t>
                </a:r>
                <a:r>
                  <a:rPr lang="en-US" altLang="ru-RU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𝑀𝑁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dirty="0"/>
                  <a:t>;</a:t>
                </a:r>
                <a:r>
                  <a:rPr lang="en-US" altLang="ru-RU" dirty="0"/>
                  <a:t> 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9" name="Text Box 11">
                <a:extLst>
                  <a:ext uri="{FF2B5EF4-FFF2-40B4-BE49-F238E27FC236}">
                    <a16:creationId xmlns:a16="http://schemas.microsoft.com/office/drawing/2014/main" id="{82DC7F63-C8A0-4650-BBF8-A90652FBE9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20948" y="5921690"/>
                <a:ext cx="2719004" cy="516232"/>
              </a:xfrm>
              <a:prstGeom prst="rect">
                <a:avLst/>
              </a:prstGeom>
              <a:blipFill>
                <a:blip r:embed="rId6"/>
                <a:stretch>
                  <a:fillRect l="-3363" b="-2588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99F96B5-0B50-42F5-A23B-3D855127D4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76498" y="2395393"/>
            <a:ext cx="2363654" cy="24541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11">
                <a:extLst>
                  <a:ext uri="{FF2B5EF4-FFF2-40B4-BE49-F238E27FC236}">
                    <a16:creationId xmlns:a16="http://schemas.microsoft.com/office/drawing/2014/main" id="{FF0A6B86-CEBD-45CB-B6C1-957CCC8DF5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07904" y="4933966"/>
                <a:ext cx="2719004" cy="5162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/>
                  <a:t>г)</a:t>
                </a:r>
                <a:r>
                  <a:rPr lang="en-US" altLang="ru-RU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𝐵𝑁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−2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dirty="0"/>
                  <a:t>;</a:t>
                </a:r>
                <a:r>
                  <a:rPr lang="en-US" altLang="ru-RU" dirty="0"/>
                  <a:t> 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10" name="Text Box 11">
                <a:extLst>
                  <a:ext uri="{FF2B5EF4-FFF2-40B4-BE49-F238E27FC236}">
                    <a16:creationId xmlns:a16="http://schemas.microsoft.com/office/drawing/2014/main" id="{FF0A6B86-CEBD-45CB-B6C1-957CCC8DF5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07904" y="4933966"/>
                <a:ext cx="2719004" cy="516232"/>
              </a:xfrm>
              <a:prstGeom prst="rect">
                <a:avLst/>
              </a:prstGeom>
              <a:blipFill>
                <a:blip r:embed="rId8"/>
                <a:stretch>
                  <a:fillRect l="-3363" b="-2588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11">
                <a:extLst>
                  <a:ext uri="{FF2B5EF4-FFF2-40B4-BE49-F238E27FC236}">
                    <a16:creationId xmlns:a16="http://schemas.microsoft.com/office/drawing/2014/main" id="{F248E86D-0FEC-4E83-A20B-BBB1BC8750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07904" y="5432742"/>
                <a:ext cx="2719004" cy="5162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/>
                  <a:t>д)</a:t>
                </a:r>
                <a:r>
                  <a:rPr lang="en-US" altLang="ru-RU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𝐶𝐵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−2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altLang="ru-RU" dirty="0"/>
                  <a:t>. 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11" name="Text Box 11">
                <a:extLst>
                  <a:ext uri="{FF2B5EF4-FFF2-40B4-BE49-F238E27FC236}">
                    <a16:creationId xmlns:a16="http://schemas.microsoft.com/office/drawing/2014/main" id="{F248E86D-0FEC-4E83-A20B-BBB1BC8750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07904" y="5432742"/>
                <a:ext cx="2719004" cy="516232"/>
              </a:xfrm>
              <a:prstGeom prst="rect">
                <a:avLst/>
              </a:prstGeom>
              <a:blipFill>
                <a:blip r:embed="rId9"/>
                <a:stretch>
                  <a:fillRect l="-3363" b="-2588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787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1" grpId="0"/>
      <p:bldP spid="8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9495FBEA-4AF3-4FB7-B9A7-A70DD1B3F7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75A2D693-3040-483C-AE62-22DDFFF4B0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8785" y="550884"/>
                <a:ext cx="8763000" cy="1565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 Отрезки </a:t>
                </a:r>
                <a:r>
                  <a:rPr lang="ru-RU" sz="2800" i="1" dirty="0"/>
                  <a:t>АА</a:t>
                </a:r>
                <a:r>
                  <a:rPr lang="ru-RU" sz="2800" baseline="-25000" dirty="0"/>
                  <a:t>1</a:t>
                </a:r>
                <a:r>
                  <a:rPr lang="ru-RU" sz="2800" dirty="0"/>
                  <a:t>,</a:t>
                </a:r>
                <a:r>
                  <a:rPr lang="ru-RU" sz="2800" i="1" dirty="0"/>
                  <a:t> ВВ</a:t>
                </a:r>
                <a:r>
                  <a:rPr lang="ru-RU" sz="2800" baseline="-25000" dirty="0"/>
                  <a:t>1</a:t>
                </a:r>
                <a:r>
                  <a:rPr lang="ru-RU" sz="2800" dirty="0"/>
                  <a:t>,</a:t>
                </a:r>
                <a:r>
                  <a:rPr lang="ru-RU" sz="2800" i="1" dirty="0"/>
                  <a:t> СС</a:t>
                </a:r>
                <a:r>
                  <a:rPr lang="ru-RU" sz="2800" baseline="-25000" dirty="0"/>
                  <a:t>1</a:t>
                </a:r>
                <a:r>
                  <a:rPr lang="ru-RU" sz="2800" dirty="0"/>
                  <a:t> – медианы треугольника </a:t>
                </a:r>
                <a:r>
                  <a:rPr lang="ru-RU" sz="2800" i="1" dirty="0"/>
                  <a:t>АВС</a:t>
                </a:r>
                <a:r>
                  <a:rPr lang="ru-RU" sz="2800" dirty="0"/>
                  <a:t>. Выразите векторы: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sz="280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; 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𝐶</m:t>
                        </m:r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sz="280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 через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/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ru-RU" sz="2800" dirty="0"/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sz="2800" dirty="0"/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75A2D693-3040-483C-AE62-22DDFFF4B0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8785" y="550884"/>
                <a:ext cx="8763000" cy="1565300"/>
              </a:xfrm>
              <a:prstGeom prst="rect">
                <a:avLst/>
              </a:prstGeom>
              <a:blipFill>
                <a:blip r:embed="rId3"/>
                <a:stretch>
                  <a:fillRect l="-1391" t="-778" r="-1391" b="-101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04CBF668-F833-449E-8ABC-47A51B786C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9552" y="4869159"/>
                <a:ext cx="8452048" cy="6271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dirty="0">
                    <a:solidFill>
                      <a:srgbClr val="FF3300"/>
                    </a:solidFill>
                  </a:rPr>
                  <a:t> </a:t>
                </a:r>
                <a:r>
                  <a:rPr lang="ru-RU" altLang="ru-RU" dirty="0"/>
                  <a:t>а)</a:t>
                </a:r>
                <a:r>
                  <a:rPr lang="en-US" altLang="ru-R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ru-RU" dirty="0">
                    <a:solidFill>
                      <a:schemeClr val="tx1"/>
                    </a:solidFill>
                  </a:rPr>
                  <a:t>; 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04CBF668-F833-449E-8ABC-47A51B786C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552" y="4869159"/>
                <a:ext cx="8452048" cy="627159"/>
              </a:xfrm>
              <a:prstGeom prst="rect">
                <a:avLst/>
              </a:prstGeom>
              <a:blipFill>
                <a:blip r:embed="rId4"/>
                <a:stretch>
                  <a:fillRect l="-1154" b="-679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1">
                <a:extLst>
                  <a:ext uri="{FF2B5EF4-FFF2-40B4-BE49-F238E27FC236}">
                    <a16:creationId xmlns:a16="http://schemas.microsoft.com/office/drawing/2014/main" id="{5A6F8A4D-84AF-4606-909E-5180064BFD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20948" y="5460025"/>
                <a:ext cx="7587952" cy="6271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/>
                  <a:t>б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altLang="ru-RU" dirty="0"/>
                  <a:t>;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8" name="Text Box 11">
                <a:extLst>
                  <a:ext uri="{FF2B5EF4-FFF2-40B4-BE49-F238E27FC236}">
                    <a16:creationId xmlns:a16="http://schemas.microsoft.com/office/drawing/2014/main" id="{5A6F8A4D-84AF-4606-909E-5180064BFD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20948" y="5460025"/>
                <a:ext cx="7587952" cy="627159"/>
              </a:xfrm>
              <a:prstGeom prst="rect">
                <a:avLst/>
              </a:prstGeom>
              <a:blipFill>
                <a:blip r:embed="rId5"/>
                <a:stretch>
                  <a:fillRect l="-1205" b="-679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11">
                <a:extLst>
                  <a:ext uri="{FF2B5EF4-FFF2-40B4-BE49-F238E27FC236}">
                    <a16:creationId xmlns:a16="http://schemas.microsoft.com/office/drawing/2014/main" id="{82DC7F63-C8A0-4650-BBF8-A90652FBE9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20948" y="5921690"/>
                <a:ext cx="2719004" cy="613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/>
                  <a:t>в)</a:t>
                </a:r>
                <a:r>
                  <a:rPr lang="en-US" altLang="ru-RU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r>
                      <a:rPr lang="en-US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/>
              </a:p>
            </p:txBody>
          </p:sp>
        </mc:Choice>
        <mc:Fallback xmlns="">
          <p:sp>
            <p:nvSpPr>
              <p:cNvPr id="9" name="Text Box 11">
                <a:extLst>
                  <a:ext uri="{FF2B5EF4-FFF2-40B4-BE49-F238E27FC236}">
                    <a16:creationId xmlns:a16="http://schemas.microsoft.com/office/drawing/2014/main" id="{82DC7F63-C8A0-4650-BBF8-A90652FBE9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20948" y="5921690"/>
                <a:ext cx="2719004" cy="613886"/>
              </a:xfrm>
              <a:prstGeom prst="rect">
                <a:avLst/>
              </a:prstGeom>
              <a:blipFill>
                <a:blip r:embed="rId6"/>
                <a:stretch>
                  <a:fillRect l="-3363"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08C1993-BD6C-472F-B0C8-F267EA871FB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19287" y="2290603"/>
            <a:ext cx="2505425" cy="227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246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1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>
            <a:extLst>
              <a:ext uri="{FF2B5EF4-FFF2-40B4-BE49-F238E27FC236}">
                <a16:creationId xmlns:a16="http://schemas.microsoft.com/office/drawing/2014/main" id="{88905032-2BBF-44B8-A15A-CF8E86F43D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5040" name="Text Box 16">
                <a:extLst>
                  <a:ext uri="{FF2B5EF4-FFF2-40B4-BE49-F238E27FC236}">
                    <a16:creationId xmlns:a16="http://schemas.microsoft.com/office/drawing/2014/main" id="{71878079-66E2-4D26-BFA3-9CC5069922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0500" y="609600"/>
                <a:ext cx="8763000" cy="1143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</a:t>
                </a:r>
                <a:r>
                  <a:rPr lang="ru-RU" sz="2800" dirty="0"/>
                  <a:t>Точка </a:t>
                </a:r>
                <a:r>
                  <a:rPr lang="ru-RU" sz="2800" i="1" dirty="0"/>
                  <a:t>С</a:t>
                </a:r>
                <a:r>
                  <a:rPr lang="ru-RU" sz="2800" dirty="0"/>
                  <a:t> – середина отрезка </a:t>
                </a:r>
                <a:r>
                  <a:rPr lang="ru-RU" sz="2800" i="1" dirty="0"/>
                  <a:t>АВ</a:t>
                </a:r>
                <a:r>
                  <a:rPr lang="ru-RU" sz="2800" dirty="0"/>
                  <a:t>, </a:t>
                </a:r>
                <a:r>
                  <a:rPr lang="ru-RU" sz="2800" i="1" dirty="0"/>
                  <a:t>О</a:t>
                </a:r>
                <a:r>
                  <a:rPr lang="ru-RU" sz="2800" dirty="0"/>
                  <a:t> – произвольная точка плоскос­ти. Докажите, что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𝑂𝐶</m:t>
                        </m:r>
                      </m:e>
                    </m:acc>
                  </m:oMath>
                </a14:m>
                <a:r>
                  <a:rPr lang="ru-RU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80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800" dirty="0"/>
                  <a:t>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</m:oMath>
                </a14:m>
                <a:r>
                  <a:rPr lang="ru-RU" sz="2800" dirty="0"/>
                  <a:t> 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</m:oMath>
                </a14:m>
                <a:r>
                  <a:rPr lang="ru-RU" sz="2800" dirty="0"/>
                  <a:t>).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5040" name="Text Box 16">
                <a:extLst>
                  <a:ext uri="{FF2B5EF4-FFF2-40B4-BE49-F238E27FC236}">
                    <a16:creationId xmlns:a16="http://schemas.microsoft.com/office/drawing/2014/main" id="{71878079-66E2-4D26-BFA3-9CC5069922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0500" y="609600"/>
                <a:ext cx="8763000" cy="1143518"/>
              </a:xfrm>
              <a:prstGeom prst="rect">
                <a:avLst/>
              </a:prstGeom>
              <a:blipFill>
                <a:blip r:embed="rId3"/>
                <a:stretch>
                  <a:fillRect l="-1391" t="-5319" r="-1391" b="-531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AD59116-CC08-4397-A916-E9F4C9CD69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2852936"/>
            <a:ext cx="2934109" cy="1714739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39624DD4-BE2F-4DEB-8AA4-A11B3F130BDA}"/>
              </a:ext>
            </a:extLst>
          </p:cNvPr>
          <p:cNvGrpSpPr/>
          <p:nvPr/>
        </p:nvGrpSpPr>
        <p:grpSpPr>
          <a:xfrm>
            <a:off x="492716" y="1799821"/>
            <a:ext cx="8438794" cy="3132347"/>
            <a:chOff x="492716" y="1799821"/>
            <a:chExt cx="8438794" cy="313234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 Box 3">
                  <a:extLst>
                    <a:ext uri="{FF2B5EF4-FFF2-40B4-BE49-F238E27FC236}">
                      <a16:creationId xmlns:a16="http://schemas.microsoft.com/office/drawing/2014/main" id="{EAE9EE33-291F-4746-85FF-017D5C56408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35896" y="1925832"/>
                  <a:ext cx="5295614" cy="3006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sz="3200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Решение. </a:t>
                  </a:r>
                  <a:r>
                    <a:rPr lang="ru-RU" altLang="ru-RU" sz="2800" dirty="0"/>
                    <a:t>На продолжении отрезка </a:t>
                  </a:r>
                  <a:r>
                    <a:rPr lang="en-US" altLang="ru-RU" sz="2800" i="1" dirty="0"/>
                    <a:t>OC </a:t>
                  </a:r>
                  <a:r>
                    <a:rPr lang="ru-RU" altLang="ru-RU" sz="2800" dirty="0"/>
                    <a:t>отложим отрезок </a:t>
                  </a:r>
                  <a:r>
                    <a:rPr lang="en-US" altLang="ru-RU" sz="2800" i="1" dirty="0"/>
                    <a:t>CD</a:t>
                  </a:r>
                  <a:r>
                    <a:rPr lang="ru-RU" altLang="ru-RU" sz="2800" dirty="0"/>
                    <a:t>, равный </a:t>
                  </a:r>
                  <a:r>
                    <a:rPr lang="en-US" altLang="ru-RU" sz="2800" i="1" dirty="0"/>
                    <a:t>OC</a:t>
                  </a:r>
                  <a:r>
                    <a:rPr lang="en-US" altLang="ru-RU" sz="2800" dirty="0"/>
                    <a:t>.</a:t>
                  </a:r>
                  <a:r>
                    <a:rPr lang="en-US" altLang="ru-RU" sz="2800" i="1" dirty="0"/>
                    <a:t> </a:t>
                  </a:r>
                  <a:r>
                    <a:rPr lang="ru-RU" altLang="ru-RU" sz="2800" dirty="0"/>
                    <a:t>Четырёхугольник </a:t>
                  </a:r>
                  <a:r>
                    <a:rPr lang="en-US" altLang="ru-RU" sz="2800" i="1" dirty="0"/>
                    <a:t>ABCD </a:t>
                  </a:r>
                  <a:r>
                    <a:rPr lang="ru-RU" altLang="ru-RU" sz="2800" dirty="0"/>
                    <a:t>– параллелограмм. Следовательно,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80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  <m:t>𝑂𝐶</m:t>
                          </m:r>
                        </m:e>
                      </m:acc>
                      <m:r>
                        <a:rPr lang="en-US" sz="2800" b="0" i="1" smtClean="0"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800" i="1" smtClean="0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𝑂𝐴</m:t>
                              </m:r>
                            </m:e>
                          </m:acc>
                          <m: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  <m:t>+</m:t>
                          </m:r>
                          <m:acc>
                            <m:accPr>
                              <m:chr m:val="⃗"/>
                              <m:ctrlPr>
                                <a:rPr lang="en-US" sz="2800" i="1" smtClean="0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𝑂𝐵</m:t>
                              </m:r>
                            </m:e>
                          </m:acc>
                        </m:e>
                      </m:d>
                      <m:r>
                        <a:rPr lang="en-US" sz="2800" b="0" i="1" smtClean="0">
                          <a:effectLst/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ru-RU" altLang="ru-RU" sz="2800" dirty="0">
                      <a:cs typeface="Times New Roman" panose="02020603050405020304" pitchFamily="18" charset="0"/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14" name="Text Box 3">
                  <a:extLst>
                    <a:ext uri="{FF2B5EF4-FFF2-40B4-BE49-F238E27FC236}">
                      <a16:creationId xmlns:a16="http://schemas.microsoft.com/office/drawing/2014/main" id="{EAE9EE33-291F-4746-85FF-017D5C56408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635896" y="1925832"/>
                  <a:ext cx="5295614" cy="3006336"/>
                </a:xfrm>
                <a:prstGeom prst="rect">
                  <a:avLst/>
                </a:prstGeom>
                <a:blipFill>
                  <a:blip r:embed="rId5"/>
                  <a:stretch>
                    <a:fillRect l="-2301" t="-609" r="-2417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8D2A36FC-0780-4D3E-8C53-E995C9D7D7A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92716" y="1799821"/>
              <a:ext cx="2934109" cy="2819794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>
            <a:extLst>
              <a:ext uri="{FF2B5EF4-FFF2-40B4-BE49-F238E27FC236}">
                <a16:creationId xmlns:a16="http://schemas.microsoft.com/office/drawing/2014/main" id="{88905032-2BBF-44B8-A15A-CF8E86F43D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385040" name="Text Box 16">
            <a:extLst>
              <a:ext uri="{FF2B5EF4-FFF2-40B4-BE49-F238E27FC236}">
                <a16:creationId xmlns:a16="http://schemas.microsoft.com/office/drawing/2014/main" id="{71878079-66E2-4D26-BFA3-9CC506992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Используя векторы докажите теорему о средней линии треугольника.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5027" name="Text Box 3">
                <a:extLst>
                  <a:ext uri="{FF2B5EF4-FFF2-40B4-BE49-F238E27FC236}">
                    <a16:creationId xmlns:a16="http://schemas.microsoft.com/office/drawing/2014/main" id="{90FFDEC9-0074-48DC-A73C-E8AAB6AB29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501920"/>
                <a:ext cx="9144000" cy="22036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Решение. </a:t>
                </a:r>
                <a:r>
                  <a:rPr lang="ru-RU" altLang="ru-RU" dirty="0"/>
                  <a:t>Пусть в треугольнике </a:t>
                </a:r>
                <a:r>
                  <a:rPr lang="en-US" altLang="ru-RU" i="1" dirty="0"/>
                  <a:t>ABC</a:t>
                </a:r>
                <a:r>
                  <a:rPr lang="ru-RU" altLang="ru-RU" i="1" dirty="0"/>
                  <a:t> </a:t>
                </a:r>
                <a:r>
                  <a:rPr lang="ru-RU" altLang="ru-RU" dirty="0"/>
                  <a:t>средняя линия </a:t>
                </a:r>
                <a:r>
                  <a:rPr lang="en-US" altLang="ru-RU" i="1" dirty="0"/>
                  <a:t>DE </a:t>
                </a:r>
                <a:r>
                  <a:rPr lang="ru-RU" altLang="ru-RU" dirty="0"/>
                  <a:t>соединяет середины сторон </a:t>
                </a:r>
                <a:r>
                  <a:rPr lang="en-US" altLang="ru-RU" i="1" dirty="0"/>
                  <a:t>AC </a:t>
                </a:r>
                <a:r>
                  <a:rPr lang="ru-RU" altLang="ru-RU" dirty="0"/>
                  <a:t>и </a:t>
                </a:r>
                <a:r>
                  <a:rPr lang="en-US" altLang="ru-RU" i="1" dirty="0"/>
                  <a:t>BC</a:t>
                </a:r>
                <a:r>
                  <a:rPr lang="en-US" altLang="ru-RU" dirty="0"/>
                  <a:t>. </a:t>
                </a:r>
                <a:r>
                  <a:rPr lang="ru-RU" altLang="ru-RU" dirty="0"/>
                  <a:t>Имеем: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𝐷𝐸</m:t>
                        </m:r>
                      </m:e>
                    </m:acc>
                    <m:r>
                      <a:rPr lang="ru-RU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  <m:r>
                      <a:rPr lang="en-US" b="0" i="1" smtClean="0">
                        <a:effectLst/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𝐶𝐸</m:t>
                        </m:r>
                      </m:e>
                    </m:acc>
                  </m:oMath>
                </a14:m>
                <a:r>
                  <a:rPr lang="en-US" altLang="ru-RU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  <m:r>
                      <a:rPr lang="ru-RU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𝐷𝐴</m:t>
                        </m:r>
                      </m:e>
                    </m:acc>
                    <m:r>
                      <a:rPr lang="en-US" b="0" i="1" smtClean="0">
                        <a:effectLst/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lang="en-US" altLang="ru-RU" dirty="0">
                    <a:cs typeface="Times New Roman" panose="02020603050405020304" pitchFamily="18" charset="0"/>
                  </a:rPr>
                  <a:t>.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Складывая эти два равенства, и учитывая, что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𝐷𝐴</m:t>
                        </m:r>
                      </m:e>
                    </m:acc>
                    <m:r>
                      <a:rPr lang="ru-RU" b="0" i="1" smtClean="0">
                        <a:latin typeface="Cambria Math" panose="02040503050406030204" pitchFamily="18" charset="0"/>
                      </a:rPr>
                      <m:t>=−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,  </m:t>
                    </m:r>
                    <m:acc>
                      <m:accPr>
                        <m:chr m:val="⃗"/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𝐵𝐸</m:t>
                        </m:r>
                      </m:e>
                    </m:acc>
                    <m:r>
                      <a:rPr lang="ru-RU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effectLst/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𝐶𝐸</m:t>
                        </m:r>
                      </m:e>
                    </m:acc>
                    <m:r>
                      <a:rPr lang="ru-RU" b="0" i="0" smtClean="0">
                        <a:effectLst/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 получаем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 panose="02040503050406030204" pitchFamily="18" charset="0"/>
                      </a:rPr>
                      <m:t>2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𝐷𝐸</m:t>
                        </m:r>
                      </m:e>
                    </m:acc>
                    <m:r>
                      <a:rPr lang="ru-RU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 altLang="ru-RU" dirty="0">
                    <a:cs typeface="Times New Roman" panose="02020603050405020304" pitchFamily="18" charset="0"/>
                  </a:rPr>
                  <a:t>.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Следовательно, отрезок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DE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параллелен стороне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AB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 равен её половине.</a:t>
                </a:r>
              </a:p>
            </p:txBody>
          </p:sp>
        </mc:Choice>
        <mc:Fallback>
          <p:sp>
            <p:nvSpPr>
              <p:cNvPr id="385027" name="Text Box 3">
                <a:extLst>
                  <a:ext uri="{FF2B5EF4-FFF2-40B4-BE49-F238E27FC236}">
                    <a16:creationId xmlns:a16="http://schemas.microsoft.com/office/drawing/2014/main" id="{90FFDEC9-0074-48DC-A73C-E8AAB6AB29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501920"/>
                <a:ext cx="9144000" cy="2203680"/>
              </a:xfrm>
              <a:prstGeom prst="rect">
                <a:avLst/>
              </a:prstGeom>
              <a:blipFill>
                <a:blip r:embed="rId3"/>
                <a:stretch>
                  <a:fillRect l="-1000" r="-1000" b="-554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689E950-0D46-8F67-D40B-E8C51F08C0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3310" y="1844939"/>
            <a:ext cx="3404980" cy="2446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509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5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>
            <a:extLst>
              <a:ext uri="{FF2B5EF4-FFF2-40B4-BE49-F238E27FC236}">
                <a16:creationId xmlns:a16="http://schemas.microsoft.com/office/drawing/2014/main" id="{88905032-2BBF-44B8-A15A-CF8E86F43D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385040" name="Text Box 16">
            <a:extLst>
              <a:ext uri="{FF2B5EF4-FFF2-40B4-BE49-F238E27FC236}">
                <a16:creationId xmlns:a16="http://schemas.microsoft.com/office/drawing/2014/main" id="{71878079-66E2-4D26-BFA3-9CC506992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Используя векторы докажите теорему о средней линии трапеции.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5027" name="Text Box 3">
                <a:extLst>
                  <a:ext uri="{FF2B5EF4-FFF2-40B4-BE49-F238E27FC236}">
                    <a16:creationId xmlns:a16="http://schemas.microsoft.com/office/drawing/2014/main" id="{90FFDEC9-0074-48DC-A73C-E8AAB6AB29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229211"/>
                <a:ext cx="9144000" cy="2570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Решение. </a:t>
                </a:r>
                <a:r>
                  <a:rPr lang="ru-RU" altLang="ru-RU" dirty="0"/>
                  <a:t>Пусть в трапеции </a:t>
                </a:r>
                <a:r>
                  <a:rPr lang="en-US" altLang="ru-RU" i="1" dirty="0"/>
                  <a:t>ABCD</a:t>
                </a:r>
                <a:r>
                  <a:rPr lang="ru-RU" altLang="ru-RU" i="1" dirty="0"/>
                  <a:t> </a:t>
                </a:r>
                <a:r>
                  <a:rPr lang="ru-RU" altLang="ru-RU" dirty="0"/>
                  <a:t>средняя линия </a:t>
                </a:r>
                <a:r>
                  <a:rPr lang="en-US" altLang="ru-RU" i="1" dirty="0"/>
                  <a:t>EF </a:t>
                </a:r>
                <a:r>
                  <a:rPr lang="ru-RU" altLang="ru-RU" dirty="0"/>
                  <a:t>соединяет середины боковых сторон </a:t>
                </a:r>
                <a:r>
                  <a:rPr lang="en-US" altLang="ru-RU" i="1" dirty="0"/>
                  <a:t>AD </a:t>
                </a:r>
                <a:r>
                  <a:rPr lang="ru-RU" altLang="ru-RU" dirty="0"/>
                  <a:t>и </a:t>
                </a:r>
                <a:r>
                  <a:rPr lang="en-US" altLang="ru-RU" i="1" dirty="0"/>
                  <a:t>BC</a:t>
                </a:r>
                <a:r>
                  <a:rPr lang="en-US" altLang="ru-RU" dirty="0"/>
                  <a:t>. </a:t>
                </a:r>
                <a:r>
                  <a:rPr lang="ru-RU" altLang="ru-RU" dirty="0"/>
                  <a:t>Имеем: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  <m:r>
                      <a:rPr lang="ru-RU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  <m:r>
                      <a:rPr lang="en-US" b="0" i="1" smtClean="0">
                        <a:effectLst/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b="0" i="1" smtClean="0">
                        <a:effectLst/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</m:oMath>
                </a14:m>
                <a:r>
                  <a:rPr lang="en-US" altLang="ru-RU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𝐸𝐹</m:t>
                        </m:r>
                      </m:e>
                    </m:acc>
                    <m:r>
                      <a:rPr lang="ru-RU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b="0" i="1" smtClean="0">
                        <a:effectLst/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</m:oMath>
                </a14:m>
                <a:r>
                  <a:rPr lang="en-US" altLang="ru-RU" dirty="0">
                    <a:cs typeface="Times New Roman" panose="02020603050405020304" pitchFamily="18" charset="0"/>
                  </a:rPr>
                  <a:t>.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Складывая эти два равенства, и учитывая, что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𝐸𝐴</m:t>
                        </m:r>
                      </m:e>
                    </m:acc>
                    <m:r>
                      <a:rPr lang="ru-RU" b="0" i="1" smtClean="0">
                        <a:latin typeface="Cambria Math" panose="02040503050406030204" pitchFamily="18" charset="0"/>
                      </a:rPr>
                      <m:t>=−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,  </m:t>
                    </m:r>
                    <m:acc>
                      <m:accPr>
                        <m:chr m:val="⃗"/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  <m:r>
                      <a:rPr lang="ru-RU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effectLst/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  <m:r>
                      <a:rPr lang="ru-RU" b="0" i="0" smtClean="0">
                        <a:effectLst/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 получаем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 panose="02040503050406030204" pitchFamily="18" charset="0"/>
                      </a:rPr>
                      <m:t>2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  <m:r>
                      <a:rPr lang="ru-RU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</m:oMath>
                </a14:m>
                <a:r>
                  <a:rPr lang="en-US" altLang="ru-RU" dirty="0">
                    <a:cs typeface="Times New Roman" panose="02020603050405020304" pitchFamily="18" charset="0"/>
                  </a:rPr>
                  <a:t>.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Следовательно, отрезок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EF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параллелен основаниям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AB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CD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  равен их </a:t>
                </a:r>
                <a:r>
                  <a:rPr lang="ru-RU" altLang="ru-RU" dirty="0" err="1">
                    <a:cs typeface="Times New Roman" panose="02020603050405020304" pitchFamily="18" charset="0"/>
                  </a:rPr>
                  <a:t>полусумме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385027" name="Text Box 3">
                <a:extLst>
                  <a:ext uri="{FF2B5EF4-FFF2-40B4-BE49-F238E27FC236}">
                    <a16:creationId xmlns:a16="http://schemas.microsoft.com/office/drawing/2014/main" id="{90FFDEC9-0074-48DC-A73C-E8AAB6AB29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229211"/>
                <a:ext cx="9144000" cy="2570575"/>
              </a:xfrm>
              <a:prstGeom prst="rect">
                <a:avLst/>
              </a:prstGeom>
              <a:blipFill>
                <a:blip r:embed="rId3"/>
                <a:stretch>
                  <a:fillRect l="-1000" r="-1000" b="-475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2653FAB-11A3-09AB-EE27-1ED2CAE9BF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4863" y="1844824"/>
            <a:ext cx="3803665" cy="2384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62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5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>
            <a:extLst>
              <a:ext uri="{FF2B5EF4-FFF2-40B4-BE49-F238E27FC236}">
                <a16:creationId xmlns:a16="http://schemas.microsoft.com/office/drawing/2014/main" id="{88905032-2BBF-44B8-A15A-CF8E86F43D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r>
              <a:rPr lang="ru-RU" altLang="ru-RU" sz="3600" dirty="0">
                <a:solidFill>
                  <a:srgbClr val="FF3300"/>
                </a:solidFill>
              </a:rPr>
              <a:t>3*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5040" name="Text Box 16">
                <a:extLst>
                  <a:ext uri="{FF2B5EF4-FFF2-40B4-BE49-F238E27FC236}">
                    <a16:creationId xmlns:a16="http://schemas.microsoft.com/office/drawing/2014/main" id="{71878079-66E2-4D26-BFA3-9CC5069922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09600"/>
                <a:ext cx="8991600" cy="15567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/>
                  <a:t>	</a:t>
                </a:r>
                <a:r>
                  <a:rPr lang="ru-RU" sz="2800" dirty="0"/>
                  <a:t>Точка </a:t>
                </a:r>
                <a:r>
                  <a:rPr lang="ru-RU" sz="2800" i="1" dirty="0"/>
                  <a:t>С</a:t>
                </a:r>
                <a:r>
                  <a:rPr lang="ru-RU" sz="2800" dirty="0"/>
                  <a:t> принадлежит отрезку </a:t>
                </a:r>
                <a:r>
                  <a:rPr lang="ru-RU" sz="2800" i="1" dirty="0"/>
                  <a:t>AВ</a:t>
                </a:r>
                <a:r>
                  <a:rPr lang="ru-RU" sz="2800" dirty="0"/>
                  <a:t>, </a:t>
                </a:r>
                <a:r>
                  <a:rPr lang="ru-RU" sz="2800" i="1" dirty="0"/>
                  <a:t>AC</a:t>
                </a:r>
                <a:r>
                  <a:rPr lang="ru-RU" sz="2800" dirty="0"/>
                  <a:t> : </a:t>
                </a:r>
                <a:r>
                  <a:rPr lang="ru-RU" sz="2800" i="1" dirty="0"/>
                  <a:t>AB = t</a:t>
                </a:r>
                <a:r>
                  <a:rPr lang="ru-RU" sz="2800" dirty="0"/>
                  <a:t>, </a:t>
                </a:r>
                <a:r>
                  <a:rPr lang="ru-RU" sz="2800" i="1" dirty="0"/>
                  <a:t>О</a:t>
                </a:r>
                <a:r>
                  <a:rPr lang="ru-RU" sz="2800" dirty="0"/>
                  <a:t> – произвольная точка плоскости. Докажите, что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𝑂𝐶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=(1−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)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𝑡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</m:oMath>
                </a14:m>
                <a:r>
                  <a:rPr lang="ru-RU" sz="2800" dirty="0"/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5040" name="Text Box 16">
                <a:extLst>
                  <a:ext uri="{FF2B5EF4-FFF2-40B4-BE49-F238E27FC236}">
                    <a16:creationId xmlns:a16="http://schemas.microsoft.com/office/drawing/2014/main" id="{71878079-66E2-4D26-BFA3-9CC5069922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09600"/>
                <a:ext cx="8991600" cy="1556708"/>
              </a:xfrm>
              <a:prstGeom prst="rect">
                <a:avLst/>
              </a:prstGeom>
              <a:blipFill>
                <a:blip r:embed="rId3"/>
                <a:stretch>
                  <a:fillRect l="-1356" t="-784" r="-1356" b="-1019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3">
                <a:extLst>
                  <a:ext uri="{FF2B5EF4-FFF2-40B4-BE49-F238E27FC236}">
                    <a16:creationId xmlns:a16="http://schemas.microsoft.com/office/drawing/2014/main" id="{20C054CA-DC53-4D54-ADAC-F4586D0EE8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380196"/>
                <a:ext cx="9144000" cy="17107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Решение.</a:t>
                </a:r>
                <a:r>
                  <a:rPr lang="ru-RU" altLang="ru-RU" sz="2800" dirty="0"/>
                  <a:t> Имеем:</a:t>
                </a:r>
                <a14:m>
                  <m:oMath xmlns:m="http://schemas.openxmlformats.org/officeDocument/2006/math">
                    <m:r>
                      <a:rPr lang="en-US" altLang="ru-RU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ru-RU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2800" b="0" i="1" smtClean="0">
                            <a:latin typeface="Cambria Math" panose="02040503050406030204" pitchFamily="18" charset="0"/>
                          </a:rPr>
                          <m:t>𝐴𝐶</m:t>
                        </m:r>
                      </m:num>
                      <m:den>
                        <m:r>
                          <a:rPr lang="en-US" altLang="ru-RU" sz="28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den>
                    </m:f>
                  </m:oMath>
                </a14:m>
                <a:r>
                  <a:rPr lang="en-US" altLang="ru-RU" sz="2800" dirty="0"/>
                  <a:t>.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𝑡</m:t>
                    </m:r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.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 Следовательно,</m:t>
                    </m:r>
                    <m:acc>
                      <m:accPr>
                        <m:chr m:val="⃗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𝑂𝐶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𝑡</m:t>
                    </m:r>
                    <m:acc>
                      <m:accPr>
                        <m:chr m:val="⃗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𝑂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acc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⃗"/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𝑂𝐴</m:t>
                            </m:r>
                          </m:e>
                        </m:acc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(1−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)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𝑡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  <m:r>
                      <m:rPr>
                        <m:nor/>
                      </m:rPr>
                      <a:rPr lang="ru-RU" sz="2800" dirty="0"/>
                      <m:t>.</m:t>
                    </m:r>
                  </m:oMath>
                </a14:m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 Box 3">
                <a:extLst>
                  <a:ext uri="{FF2B5EF4-FFF2-40B4-BE49-F238E27FC236}">
                    <a16:creationId xmlns:a16="http://schemas.microsoft.com/office/drawing/2014/main" id="{20C054CA-DC53-4D54-ADAC-F4586D0EE8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380196"/>
                <a:ext cx="9144000" cy="1710789"/>
              </a:xfrm>
              <a:prstGeom prst="rect">
                <a:avLst/>
              </a:prstGeom>
              <a:blipFill>
                <a:blip r:embed="rId4"/>
                <a:stretch>
                  <a:fillRect l="-13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FFFD127-B547-4D91-927B-5D3F7D1D03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14988" y="2187461"/>
            <a:ext cx="3314023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759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>
            <a:extLst>
              <a:ext uri="{FF2B5EF4-FFF2-40B4-BE49-F238E27FC236}">
                <a16:creationId xmlns:a16="http://schemas.microsoft.com/office/drawing/2014/main" id="{88905032-2BBF-44B8-A15A-CF8E86F43D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5040" name="Text Box 16">
                <a:extLst>
                  <a:ext uri="{FF2B5EF4-FFF2-40B4-BE49-F238E27FC236}">
                    <a16:creationId xmlns:a16="http://schemas.microsoft.com/office/drawing/2014/main" id="{71878079-66E2-4D26-BFA3-9CC5069922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0500" y="609600"/>
                <a:ext cx="8763000" cy="11315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Точка </a:t>
                </a:r>
                <a:r>
                  <a:rPr lang="en-US" sz="2800" i="1" dirty="0">
                    <a:ea typeface="Times New Roman" panose="02020603050405020304" pitchFamily="18" charset="0"/>
                  </a:rPr>
                  <a:t>O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середина отрезка </a:t>
                </a:r>
                <a:r>
                  <a:rPr lang="ru-RU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АВ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  <a:r>
                  <a:rPr lang="en-US" sz="2800" i="1" dirty="0">
                    <a:ea typeface="Times New Roman" panose="02020603050405020304" pitchFamily="18" charset="0"/>
                  </a:rPr>
                  <a:t>X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произвольная точка плоскос­ти. Докажите, что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𝑋𝑂</m:t>
                        </m:r>
                      </m:e>
                    </m:acc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2800" i="1" smtClean="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effectLst/>
                                <a:latin typeface="Cambria Math" panose="02040503050406030204" pitchFamily="18" charset="0"/>
                              </a:rPr>
                              <m:t>𝑋𝐴</m:t>
                            </m:r>
                          </m:e>
                        </m:acc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2800" i="1" smtClean="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effectLst/>
                                <a:latin typeface="Cambria Math" panose="02040503050406030204" pitchFamily="18" charset="0"/>
                              </a:rPr>
                              <m:t>𝑋𝐵</m:t>
                            </m:r>
                          </m:e>
                        </m:acc>
                      </m:e>
                    </m:d>
                    <m:r>
                      <a:rPr lang="en-US" sz="2800" b="0" i="0" smtClean="0">
                        <a:effectLst/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5040" name="Text Box 16">
                <a:extLst>
                  <a:ext uri="{FF2B5EF4-FFF2-40B4-BE49-F238E27FC236}">
                    <a16:creationId xmlns:a16="http://schemas.microsoft.com/office/drawing/2014/main" id="{71878079-66E2-4D26-BFA3-9CC5069922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0500" y="609600"/>
                <a:ext cx="8763000" cy="1131592"/>
              </a:xfrm>
              <a:prstGeom prst="rect">
                <a:avLst/>
              </a:prstGeom>
              <a:blipFill>
                <a:blip r:embed="rId3"/>
                <a:stretch>
                  <a:fillRect l="-1391" t="-5376" r="-1391" b="-591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76948FB-B272-42D9-AFA4-0A82F0E02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9792" y="2060848"/>
            <a:ext cx="3060957" cy="192544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3">
                <a:extLst>
                  <a:ext uri="{FF2B5EF4-FFF2-40B4-BE49-F238E27FC236}">
                    <a16:creationId xmlns:a16="http://schemas.microsoft.com/office/drawing/2014/main" id="{EAE9EE33-291F-4746-85FF-017D5C5640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869160"/>
                <a:ext cx="9144000" cy="11931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</a:rPr>
                  <a:t>Решение. </a:t>
                </a:r>
                <a:r>
                  <a:rPr lang="ru-RU" altLang="ru-RU" sz="2800" dirty="0"/>
                  <a:t>Имеем: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𝑋𝐴</m:t>
                        </m:r>
                      </m:e>
                    </m:acc>
                    <m:r>
                      <a:rPr lang="ru-RU" sz="2800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𝑋𝑂</m:t>
                        </m:r>
                      </m:e>
                    </m:acc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𝑋𝐵</m:t>
                        </m:r>
                      </m:e>
                    </m:acc>
                    <m:r>
                      <a:rPr lang="ru-RU" sz="2800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𝑋𝑂</m:t>
                        </m:r>
                      </m:e>
                    </m:acc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  <m:r>
                      <a:rPr lang="en-US" sz="2800" b="0" i="0" smtClean="0">
                        <a:effectLst/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Учитывая, что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ru-RU" sz="2800" b="0" i="1" smtClean="0">
                        <a:effectLst/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,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получаем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𝑋𝑂</m:t>
                        </m:r>
                      </m:e>
                    </m:acc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2800" i="1" smtClean="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effectLst/>
                                <a:latin typeface="Cambria Math" panose="02040503050406030204" pitchFamily="18" charset="0"/>
                              </a:rPr>
                              <m:t>𝑋𝐴</m:t>
                            </m:r>
                          </m:e>
                        </m:acc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2800" i="1" smtClean="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effectLst/>
                                <a:latin typeface="Cambria Math" panose="02040503050406030204" pitchFamily="18" charset="0"/>
                              </a:rPr>
                              <m:t>𝑋𝐵</m:t>
                            </m:r>
                          </m:e>
                        </m:acc>
                      </m:e>
                    </m:d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4" name="Text Box 3">
                <a:extLst>
                  <a:ext uri="{FF2B5EF4-FFF2-40B4-BE49-F238E27FC236}">
                    <a16:creationId xmlns:a16="http://schemas.microsoft.com/office/drawing/2014/main" id="{EAE9EE33-291F-4746-85FF-017D5C5640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869160"/>
                <a:ext cx="9144000" cy="1193147"/>
              </a:xfrm>
              <a:prstGeom prst="rect">
                <a:avLst/>
              </a:prstGeom>
              <a:blipFill>
                <a:blip r:embed="rId5"/>
                <a:stretch>
                  <a:fillRect l="-1333" t="-1026" b="-61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>
            <a:extLst>
              <a:ext uri="{FF2B5EF4-FFF2-40B4-BE49-F238E27FC236}">
                <a16:creationId xmlns:a16="http://schemas.microsoft.com/office/drawing/2014/main" id="{88905032-2BBF-44B8-A15A-CF8E86F43D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r>
              <a:rPr lang="ru-RU" altLang="ru-RU" sz="3600" dirty="0">
                <a:solidFill>
                  <a:srgbClr val="FF3300"/>
                </a:solidFill>
              </a:rPr>
              <a:t>5*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5040" name="Text Box 16">
                <a:extLst>
                  <a:ext uri="{FF2B5EF4-FFF2-40B4-BE49-F238E27FC236}">
                    <a16:creationId xmlns:a16="http://schemas.microsoft.com/office/drawing/2014/main" id="{71878079-66E2-4D26-BFA3-9CC5069922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09600"/>
                <a:ext cx="8991600" cy="16327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/>
                  <a:t>	Точка </a:t>
                </a:r>
                <a:r>
                  <a:rPr lang="en-US" altLang="ru-RU" sz="3200" i="1" dirty="0"/>
                  <a:t>C </a:t>
                </a:r>
                <a:r>
                  <a:rPr lang="ru-RU" altLang="ru-RU" sz="3200" dirty="0"/>
                  <a:t>принадлежит отрезку </a:t>
                </a:r>
                <a:r>
                  <a:rPr lang="en-US" altLang="ru-RU" sz="3200" i="1" dirty="0"/>
                  <a:t>AB</a:t>
                </a:r>
                <a:r>
                  <a:rPr lang="ru-RU" altLang="ru-RU" sz="3200" dirty="0"/>
                  <a:t>.</a:t>
                </a:r>
                <a:r>
                  <a:rPr lang="en-US" altLang="ru-RU" sz="3200" dirty="0"/>
                  <a:t> </a:t>
                </a:r>
                <a:r>
                  <a:rPr lang="ru-RU" altLang="ru-RU" sz="3200" dirty="0"/>
                  <a:t>Докажите, что для любой точки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X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плоскости </a:t>
                </a:r>
                <a:r>
                  <a:rPr lang="ru-RU" altLang="ru-RU" sz="3200" dirty="0"/>
                  <a:t>выполняется равенство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effectLst/>
                            <a:latin typeface="Cambria Math" panose="02040503050406030204" pitchFamily="18" charset="0"/>
                          </a:rPr>
                          <m:t>𝑋𝐶</m:t>
                        </m:r>
                      </m:e>
                    </m:acc>
                    <m:r>
                      <a:rPr lang="en-US" sz="3200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3200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effectLst/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3200" b="0" i="1" smtClean="0">
                            <a:effectLst/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acc>
                      <m:accPr>
                        <m:chr m:val="⃗"/>
                        <m:ctrlPr>
                          <a:rPr lang="en-US" sz="32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effectLst/>
                            <a:latin typeface="Cambria Math" panose="02040503050406030204" pitchFamily="18" charset="0"/>
                          </a:rPr>
                          <m:t>𝑋𝐴</m:t>
                        </m:r>
                      </m:e>
                    </m:acc>
                    <m:r>
                      <a:rPr lang="en-US" sz="3200" b="0" i="1" smtClean="0">
                        <a:effectLst/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0" i="1" smtClean="0">
                        <a:effectLst/>
                        <a:latin typeface="Cambria Math" panose="02040503050406030204" pitchFamily="18" charset="0"/>
                      </a:rPr>
                      <m:t>𝑡</m:t>
                    </m:r>
                    <m:acc>
                      <m:accPr>
                        <m:chr m:val="⃗"/>
                        <m:ctrlPr>
                          <a:rPr lang="en-US" sz="32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effectLst/>
                            <a:latin typeface="Cambria Math" panose="02040503050406030204" pitchFamily="18" charset="0"/>
                          </a:rPr>
                          <m:t>𝑋𝐵</m:t>
                        </m:r>
                      </m:e>
                    </m:acc>
                  </m:oMath>
                </a14:m>
                <a:r>
                  <a:rPr lang="en-US" altLang="ru-RU" sz="3200" dirty="0">
                    <a:cs typeface="Times New Roman" panose="02020603050405020304" pitchFamily="18" charset="0"/>
                  </a:rPr>
                  <a:t>,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где</a:t>
                </a:r>
                <a:r>
                  <a:rPr lang="ru-RU" altLang="ru-RU" sz="3200" dirty="0"/>
                  <a:t> </a:t>
                </a:r>
                <a14:m>
                  <m:oMath xmlns:m="http://schemas.openxmlformats.org/officeDocument/2006/math">
                    <m:r>
                      <a:rPr lang="en-US" altLang="ru-RU" sz="32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ru-R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altLang="ru-R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altLang="ru-R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</m:t>
                    </m:r>
                    <m:r>
                      <a:rPr lang="en-US" altLang="ru-RU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sz="3200" dirty="0"/>
                  <a:t>            </a:t>
                </a:r>
                <a:endParaRPr lang="ru-RU" altLang="ru-RU" sz="3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5040" name="Text Box 16">
                <a:extLst>
                  <a:ext uri="{FF2B5EF4-FFF2-40B4-BE49-F238E27FC236}">
                    <a16:creationId xmlns:a16="http://schemas.microsoft.com/office/drawing/2014/main" id="{71878079-66E2-4D26-BFA3-9CC5069922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09600"/>
                <a:ext cx="8991600" cy="1632755"/>
              </a:xfrm>
              <a:prstGeom prst="rect">
                <a:avLst/>
              </a:prstGeom>
              <a:blipFill>
                <a:blip r:embed="rId3"/>
                <a:stretch>
                  <a:fillRect l="-1695" t="-5224" r="-1695" b="-111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3">
                <a:extLst>
                  <a:ext uri="{FF2B5EF4-FFF2-40B4-BE49-F238E27FC236}">
                    <a16:creationId xmlns:a16="http://schemas.microsoft.com/office/drawing/2014/main" id="{20C054CA-DC53-4D54-ADAC-F4586D0EE8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380196"/>
                <a:ext cx="9144000" cy="21621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</a:rPr>
                  <a:t>Решение.</a:t>
                </a:r>
                <a:r>
                  <a:rPr lang="ru-RU" altLang="ru-RU" sz="2800" dirty="0"/>
                  <a:t> Обозначим </a:t>
                </a:r>
                <a14:m>
                  <m:oMath xmlns:m="http://schemas.openxmlformats.org/officeDocument/2006/math">
                    <m:r>
                      <a:rPr lang="en-US" altLang="ru-RU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ru-RU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2800" b="0" i="1" smtClean="0">
                            <a:latin typeface="Cambria Math" panose="02040503050406030204" pitchFamily="18" charset="0"/>
                          </a:rPr>
                          <m:t>𝐴𝐶</m:t>
                        </m:r>
                      </m:num>
                      <m:den>
                        <m:r>
                          <a:rPr lang="en-US" altLang="ru-RU" sz="28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den>
                    </m:f>
                  </m:oMath>
                </a14:m>
                <a:r>
                  <a:rPr lang="en-US" altLang="ru-RU" sz="2800" dirty="0"/>
                  <a:t>. </a:t>
                </a:r>
                <a:r>
                  <a:rPr lang="ru-RU" altLang="ru-RU" sz="2800" dirty="0"/>
                  <a:t>Тогда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𝐶𝐴</m:t>
                        </m:r>
                      </m:e>
                    </m:acc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𝑡</m:t>
                    </m:r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𝐵𝐴</m:t>
                        </m:r>
                      </m:e>
                    </m:acc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𝐶𝐵</m:t>
                        </m:r>
                      </m:e>
                    </m:acc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 .</m:t>
                    </m:r>
                  </m:oMath>
                </a14:m>
                <a:r>
                  <a:rPr lang="ru-RU" altLang="ru-RU" sz="2800" dirty="0"/>
                  <a:t>Имеем: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𝑋𝐴</m:t>
                        </m:r>
                      </m:e>
                    </m:acc>
                    <m:r>
                      <a:rPr lang="ru-RU" sz="2800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𝑋𝐶</m:t>
                        </m:r>
                      </m:e>
                    </m:acc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𝑡</m:t>
                    </m:r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𝐵𝐴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𝑡</m:t>
                    </m:r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𝑋𝐵</m:t>
                        </m:r>
                      </m:e>
                    </m:acc>
                    <m:r>
                      <a:rPr lang="ru-RU" sz="2800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𝑡</m:t>
                    </m:r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𝑋𝐶</m:t>
                        </m:r>
                      </m:e>
                    </m:acc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(1−</m:t>
                    </m:r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)</m:t>
                    </m:r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2800" b="0" i="0" smtClean="0">
                        <a:effectLst/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Следовательно,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𝑋𝐴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 +</a:t>
                </a:r>
                <a:r>
                  <a:rPr lang="en-US" sz="2800" b="0" dirty="0">
                    <a:effectLst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𝑡</m:t>
                    </m:r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𝑋𝐵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𝑋𝐶</m:t>
                        </m:r>
                      </m:e>
                    </m:acc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0" name="Text Box 3">
                <a:extLst>
                  <a:ext uri="{FF2B5EF4-FFF2-40B4-BE49-F238E27FC236}">
                    <a16:creationId xmlns:a16="http://schemas.microsoft.com/office/drawing/2014/main" id="{20C054CA-DC53-4D54-ADAC-F4586D0EE8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380196"/>
                <a:ext cx="9144000" cy="2162195"/>
              </a:xfrm>
              <a:prstGeom prst="rect">
                <a:avLst/>
              </a:prstGeom>
              <a:blipFill>
                <a:blip r:embed="rId4"/>
                <a:stretch>
                  <a:fillRect l="-1333" r="-1333" b="-734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73C4201-ABE4-4405-8BA5-35A1447DE1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1840" y="2276329"/>
            <a:ext cx="3277643" cy="1973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552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>
            <a:extLst>
              <a:ext uri="{FF2B5EF4-FFF2-40B4-BE49-F238E27FC236}">
                <a16:creationId xmlns:a16="http://schemas.microsoft.com/office/drawing/2014/main" id="{88905032-2BBF-44B8-A15A-CF8E86F43D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16*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5040" name="Text Box 16">
                <a:extLst>
                  <a:ext uri="{FF2B5EF4-FFF2-40B4-BE49-F238E27FC236}">
                    <a16:creationId xmlns:a16="http://schemas.microsoft.com/office/drawing/2014/main" id="{71878079-66E2-4D26-BFA3-9CC5069922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09600"/>
                <a:ext cx="8991600" cy="16015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M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– точка пересечения медиан треугольника </a:t>
                </a:r>
                <a:r>
                  <a:rPr lang="en-US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ABC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точка </a:t>
                </a:r>
                <a:r>
                  <a:rPr lang="en-US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про­извольная точка плоскости. Докажите, что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𝑋𝑀</m:t>
                        </m:r>
                      </m:e>
                    </m:acc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d>
                      <m:dPr>
                        <m:ctrlP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2800" i="1" smtClean="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effectLst/>
                                <a:latin typeface="Cambria Math" panose="02040503050406030204" pitchFamily="18" charset="0"/>
                              </a:rPr>
                              <m:t>𝑋𝐴</m:t>
                            </m:r>
                          </m:e>
                        </m:acc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2800" i="1" smtClean="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effectLst/>
                                <a:latin typeface="Cambria Math" panose="02040503050406030204" pitchFamily="18" charset="0"/>
                              </a:rPr>
                              <m:t>𝑋𝐵</m:t>
                            </m:r>
                          </m:e>
                        </m:acc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2800" i="1" smtClean="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effectLst/>
                                <a:latin typeface="Cambria Math" panose="02040503050406030204" pitchFamily="18" charset="0"/>
                              </a:rPr>
                              <m:t>𝑋𝐶</m:t>
                            </m:r>
                          </m:e>
                        </m:acc>
                      </m:e>
                    </m:d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5040" name="Text Box 16">
                <a:extLst>
                  <a:ext uri="{FF2B5EF4-FFF2-40B4-BE49-F238E27FC236}">
                    <a16:creationId xmlns:a16="http://schemas.microsoft.com/office/drawing/2014/main" id="{71878079-66E2-4D26-BFA3-9CC5069922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09600"/>
                <a:ext cx="8991600" cy="1601529"/>
              </a:xfrm>
              <a:prstGeom prst="rect">
                <a:avLst/>
              </a:prstGeom>
              <a:blipFill>
                <a:blip r:embed="rId3"/>
                <a:stretch>
                  <a:fillRect l="-1356" t="-3802" r="-135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5027" name="Text Box 3">
                <a:extLst>
                  <a:ext uri="{FF2B5EF4-FFF2-40B4-BE49-F238E27FC236}">
                    <a16:creationId xmlns:a16="http://schemas.microsoft.com/office/drawing/2014/main" id="{90FFDEC9-0074-48DC-A73C-E8AAB6AB29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869160"/>
                <a:ext cx="9144000" cy="17158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</a:rPr>
                  <a:t>Решение. </a:t>
                </a:r>
                <a:r>
                  <a:rPr lang="ru-RU" altLang="ru-RU" sz="2800" dirty="0"/>
                  <a:t>Имеем: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𝑋𝐴</m:t>
                        </m:r>
                      </m:e>
                    </m:acc>
                    <m:r>
                      <a:rPr lang="ru-RU" sz="2800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𝑋𝑀</m:t>
                        </m:r>
                      </m:e>
                    </m:acc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𝑀𝐴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𝑋𝐵</m:t>
                        </m:r>
                      </m:e>
                    </m:acc>
                    <m:r>
                      <a:rPr lang="ru-RU" sz="2800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𝑋𝑀</m:t>
                        </m:r>
                      </m:e>
                    </m:acc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𝑀𝐵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𝑋𝐶</m:t>
                        </m:r>
                      </m:e>
                    </m:acc>
                    <m:r>
                      <a:rPr lang="ru-RU" sz="2800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𝑋𝑀</m:t>
                        </m:r>
                      </m:e>
                    </m:acc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𝑀𝐶</m:t>
                        </m:r>
                      </m:e>
                    </m:acc>
                    <m:r>
                      <a:rPr lang="en-US" sz="2800" b="0" i="0" smtClean="0">
                        <a:effectLst/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Учитывая, что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𝑀𝐴</m:t>
                        </m:r>
                      </m:e>
                    </m:acc>
                    <m:r>
                      <a:rPr lang="ru-RU" sz="2800" b="0" i="1" smtClean="0">
                        <a:effectLst/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𝑀𝐵</m:t>
                        </m:r>
                      </m:e>
                    </m:acc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𝑀𝐶</m:t>
                        </m:r>
                      </m:e>
                    </m:acc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,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получаем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𝑋𝑀</m:t>
                        </m:r>
                      </m:e>
                    </m:acc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d>
                      <m:dPr>
                        <m:ctrlP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2800" i="1" smtClean="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effectLst/>
                                <a:latin typeface="Cambria Math" panose="02040503050406030204" pitchFamily="18" charset="0"/>
                              </a:rPr>
                              <m:t>𝑋𝐴</m:t>
                            </m:r>
                          </m:e>
                        </m:acc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2800" i="1" smtClean="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effectLst/>
                                <a:latin typeface="Cambria Math" panose="02040503050406030204" pitchFamily="18" charset="0"/>
                              </a:rPr>
                              <m:t>𝑋𝐵</m:t>
                            </m:r>
                          </m:e>
                        </m:acc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2800" i="1" smtClean="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effectLst/>
                                <a:latin typeface="Cambria Math" panose="02040503050406030204" pitchFamily="18" charset="0"/>
                              </a:rPr>
                              <m:t>𝑋𝐶</m:t>
                            </m:r>
                          </m:e>
                        </m:acc>
                      </m:e>
                    </m:d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85027" name="Text Box 3">
                <a:extLst>
                  <a:ext uri="{FF2B5EF4-FFF2-40B4-BE49-F238E27FC236}">
                    <a16:creationId xmlns:a16="http://schemas.microsoft.com/office/drawing/2014/main" id="{90FFDEC9-0074-48DC-A73C-E8AAB6AB29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869160"/>
                <a:ext cx="9144000" cy="1715854"/>
              </a:xfrm>
              <a:prstGeom prst="rect">
                <a:avLst/>
              </a:prstGeom>
              <a:blipFill>
                <a:blip r:embed="rId4"/>
                <a:stretch>
                  <a:fillRect l="-1333" t="-712" r="-1333" b="-142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2BBCC54-574E-40FD-AF23-C5E65660F0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65201" y="2267288"/>
            <a:ext cx="2575525" cy="231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12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5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2176" name="Text Box 16">
                <a:extLst>
                  <a:ext uri="{FF2B5EF4-FFF2-40B4-BE49-F238E27FC236}">
                    <a16:creationId xmlns:a16="http://schemas.microsoft.com/office/drawing/2014/main" id="{70A08D39-0881-4BDB-9B22-409A592B52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144000" cy="15123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sz="2800" dirty="0">
                    <a:solidFill>
                      <a:srgbClr val="FF0000"/>
                    </a:solidFill>
                  </a:rPr>
                  <a:t>Теорема.</a:t>
                </a:r>
                <a:r>
                  <a:rPr lang="ru-RU" sz="2800" dirty="0"/>
                  <a:t> Если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/>
                  <a:t> два ненулевых коллинеарных вектора, то существует единственное число </a:t>
                </a:r>
                <a:r>
                  <a:rPr lang="en-US" sz="2800" i="1" dirty="0"/>
                  <a:t>t</a:t>
                </a:r>
                <a:r>
                  <a:rPr lang="ru-RU" sz="2800" dirty="0"/>
                  <a:t>, для которого выполняется равенство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/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2176" name="Text Box 16">
                <a:extLst>
                  <a:ext uri="{FF2B5EF4-FFF2-40B4-BE49-F238E27FC236}">
                    <a16:creationId xmlns:a16="http://schemas.microsoft.com/office/drawing/2014/main" id="{70A08D39-0881-4BDB-9B22-409A592B5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0"/>
                <a:ext cx="9144000" cy="1512337"/>
              </a:xfrm>
              <a:prstGeom prst="rect">
                <a:avLst/>
              </a:prstGeom>
              <a:blipFill>
                <a:blip r:embed="rId3"/>
                <a:stretch>
                  <a:fillRect l="-1333" r="-1333" b="-1048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209" name="Text Box 49">
                <a:extLst>
                  <a:ext uri="{FF2B5EF4-FFF2-40B4-BE49-F238E27FC236}">
                    <a16:creationId xmlns:a16="http://schemas.microsoft.com/office/drawing/2014/main" id="{693794A4-AE3C-423A-9E41-FC3EED84B0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1" y="3040303"/>
                <a:ext cx="9141470" cy="37843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sz="2200" dirty="0"/>
                  <a:t>Тогда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200" dirty="0"/>
                  <a:t> 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|</m:t>
                        </m:r>
                        <m:acc>
                          <m:accPr>
                            <m:chr m:val="⃗"/>
                            <m:ctrlPr>
                              <a:rPr lang="ru-RU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|</m:t>
                        </m:r>
                      </m:num>
                      <m:den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|</m:t>
                        </m:r>
                        <m:acc>
                          <m:accPr>
                            <m:chr m:val="⃗"/>
                            <m:ctrlPr>
                              <a:rPr lang="ru-RU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|</m:t>
                        </m:r>
                      </m:den>
                    </m:f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200" dirty="0"/>
                  <a:t> одинаково направлены и имеют равные длины. Значит, они равны, т. е.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ru-RU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200" dirty="0"/>
                  <a:t>. Докажем, что такое число </a:t>
                </a:r>
                <a:r>
                  <a:rPr lang="en-US" sz="2200" i="1" dirty="0"/>
                  <a:t>t</a:t>
                </a:r>
                <a:r>
                  <a:rPr lang="ru-RU" sz="2200" dirty="0"/>
                  <a:t> единственно. Действительно, если выполняется равенство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ru-RU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200" dirty="0"/>
                  <a:t>, то выполняются равенства </a:t>
                </a:r>
                <a14:m>
                  <m:oMath xmlns:m="http://schemas.openxmlformats.org/officeDocument/2006/math">
                    <m:r>
                      <a:rPr lang="ru-RU" sz="2200" i="1">
                        <a:latin typeface="Cambria Math" panose="02040503050406030204" pitchFamily="18" charset="0"/>
                      </a:rPr>
                      <m:t>|</m:t>
                    </m:r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ru-RU" sz="2200" i="1">
                        <a:latin typeface="Cambria Math" panose="02040503050406030204" pitchFamily="18" charset="0"/>
                      </a:rPr>
                      <m:t>|=|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sz="2200" i="1">
                        <a:latin typeface="Cambria Math" panose="02040503050406030204" pitchFamily="18" charset="0"/>
                      </a:rPr>
                      <m:t>|=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|</m:t>
                    </m:r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sz="2200" i="1">
                        <a:latin typeface="Cambria Math" panose="02040503050406030204" pitchFamily="18" charset="0"/>
                      </a:rPr>
                      <m:t>|.</m:t>
                    </m:r>
                  </m:oMath>
                </a14:m>
                <a:r>
                  <a:rPr lang="ru-RU" sz="2200" dirty="0"/>
                  <a:t> Следовательно, </a:t>
                </a:r>
                <a14:m>
                  <m:oMath xmlns:m="http://schemas.openxmlformats.org/officeDocument/2006/math">
                    <m:r>
                      <a:rPr lang="ru-RU" sz="2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|</m:t>
                        </m:r>
                        <m:acc>
                          <m:accPr>
                            <m:chr m:val="⃗"/>
                            <m:ctrlPr>
                              <a:rPr lang="ru-RU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|</m:t>
                        </m:r>
                      </m:num>
                      <m:den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|</m:t>
                        </m:r>
                        <m:acc>
                          <m:accPr>
                            <m:chr m:val="⃗"/>
                            <m:ctrlPr>
                              <a:rPr lang="ru-RU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|</m:t>
                        </m:r>
                      </m:den>
                    </m:f>
                    <m:r>
                      <a:rPr lang="ru-RU" sz="22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sz="2200" dirty="0"/>
                  <a:t> </a:t>
                </a:r>
              </a:p>
              <a:p>
                <a:pPr algn="just"/>
                <a:r>
                  <a:rPr lang="ru-RU" sz="2200" dirty="0"/>
                  <a:t>	В случае, когда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2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200" dirty="0"/>
                  <a:t> противоположно направлены, положим </a:t>
                </a:r>
                <a14:m>
                  <m:oMath xmlns:m="http://schemas.openxmlformats.org/officeDocument/2006/math">
                    <m:r>
                      <a:rPr lang="ru-RU" sz="2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|</m:t>
                        </m:r>
                        <m:acc>
                          <m:accPr>
                            <m:chr m:val="⃗"/>
                            <m:ctrlPr>
                              <a:rPr lang="ru-RU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|</m:t>
                        </m:r>
                      </m:num>
                      <m:den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|</m:t>
                        </m:r>
                        <m:acc>
                          <m:accPr>
                            <m:chr m:val="⃗"/>
                            <m:ctrlPr>
                              <a:rPr lang="ru-RU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|</m:t>
                        </m:r>
                      </m:den>
                    </m:f>
                    <m:r>
                      <a:rPr lang="ru-RU" sz="22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sz="2200" dirty="0"/>
                  <a:t> Тогда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200" dirty="0"/>
                  <a:t> и </a:t>
                </a:r>
                <a14:m>
                  <m:oMath xmlns:m="http://schemas.openxmlformats.org/officeDocument/2006/math">
                    <m:r>
                      <a:rPr lang="ru-RU" sz="22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|</m:t>
                        </m:r>
                        <m:acc>
                          <m:accPr>
                            <m:chr m:val="⃗"/>
                            <m:ctrlPr>
                              <a:rPr lang="ru-RU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|</m:t>
                        </m:r>
                      </m:num>
                      <m:den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|</m:t>
                        </m:r>
                        <m:acc>
                          <m:accPr>
                            <m:chr m:val="⃗"/>
                            <m:ctrlPr>
                              <a:rPr lang="ru-RU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|</m:t>
                        </m:r>
                      </m:den>
                    </m:f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200" dirty="0"/>
                  <a:t> одинаково направлены и имеют равные длины. Значит, они равны, т. е.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ru-RU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200" dirty="0"/>
                  <a:t>. 	Единственность числа </a:t>
                </a:r>
                <a:r>
                  <a:rPr lang="en-US" sz="2200" i="1" dirty="0"/>
                  <a:t>t</a:t>
                </a:r>
                <a:r>
                  <a:rPr lang="ru-RU" sz="2200" dirty="0"/>
                  <a:t> доказывается аналогично.</a:t>
                </a:r>
                <a:endParaRPr lang="ru-RU" altLang="ru-RU" sz="2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2209" name="Text Box 49">
                <a:extLst>
                  <a:ext uri="{FF2B5EF4-FFF2-40B4-BE49-F238E27FC236}">
                    <a16:creationId xmlns:a16="http://schemas.microsoft.com/office/drawing/2014/main" id="{693794A4-AE3C-423A-9E41-FC3EED84B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31" y="3040303"/>
                <a:ext cx="9141470" cy="3784369"/>
              </a:xfrm>
              <a:prstGeom prst="rect">
                <a:avLst/>
              </a:prstGeom>
              <a:blipFill>
                <a:blip r:embed="rId4"/>
                <a:stretch>
                  <a:fillRect l="-867" r="-867" b="-22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204" name="Text Box 44">
                <a:extLst>
                  <a:ext uri="{FF2B5EF4-FFF2-40B4-BE49-F238E27FC236}">
                    <a16:creationId xmlns:a16="http://schemas.microsoft.com/office/drawing/2014/main" id="{85494182-1EA2-4158-A843-CC1DC7B304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76971" y="1520568"/>
                <a:ext cx="5707360" cy="15115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sz="2200" dirty="0">
                    <a:solidFill>
                      <a:srgbClr val="FF0000"/>
                    </a:solidFill>
                  </a:rPr>
                  <a:t>Доказательство.</a:t>
                </a:r>
                <a:r>
                  <a:rPr lang="ru-RU" sz="2200" dirty="0"/>
                  <a:t> Рассмотрим случай, когда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2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200" dirty="0"/>
                  <a:t> одинаково направлены, положим </a:t>
                </a:r>
                <a14:m>
                  <m:oMath xmlns:m="http://schemas.openxmlformats.org/officeDocument/2006/math">
                    <m:r>
                      <a:rPr lang="ru-RU" sz="2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|</m:t>
                        </m:r>
                        <m:acc>
                          <m:accPr>
                            <m:chr m:val="⃗"/>
                            <m:ctrlPr>
                              <a:rPr lang="ru-RU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|</m:t>
                        </m:r>
                      </m:num>
                      <m:den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|</m:t>
                        </m:r>
                        <m:acc>
                          <m:accPr>
                            <m:chr m:val="⃗"/>
                            <m:ctrlPr>
                              <a:rPr lang="ru-RU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|</m:t>
                        </m:r>
                      </m:den>
                    </m:f>
                  </m:oMath>
                </a14:m>
                <a:r>
                  <a:rPr lang="ru-RU" sz="2200" dirty="0"/>
                  <a:t>. </a:t>
                </a:r>
                <a:endParaRPr lang="ru-RU" altLang="ru-RU" sz="2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2204" name="Text Box 44">
                <a:extLst>
                  <a:ext uri="{FF2B5EF4-FFF2-40B4-BE49-F238E27FC236}">
                    <a16:creationId xmlns:a16="http://schemas.microsoft.com/office/drawing/2014/main" id="{85494182-1EA2-4158-A843-CC1DC7B304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76971" y="1520568"/>
                <a:ext cx="5707360" cy="1511504"/>
              </a:xfrm>
              <a:prstGeom prst="rect">
                <a:avLst/>
              </a:prstGeom>
              <a:blipFill>
                <a:blip r:embed="rId5"/>
                <a:stretch>
                  <a:fillRect l="-1389" r="-13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F52AA5F-1FF2-4EB9-8A2C-CC22EF14534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9669" y="1535196"/>
            <a:ext cx="2795104" cy="1670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269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2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9" grpId="0"/>
      <p:bldP spid="922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2176" name="Text Box 16">
                <a:extLst>
                  <a:ext uri="{FF2B5EF4-FFF2-40B4-BE49-F238E27FC236}">
                    <a16:creationId xmlns:a16="http://schemas.microsoft.com/office/drawing/2014/main" id="{70A08D39-0881-4BDB-9B22-409A592B52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144000" cy="13164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dirty="0">
                    <a:solidFill>
                      <a:srgbClr val="FF0000"/>
                    </a:solidFill>
                  </a:rPr>
                  <a:t>Теорема. </a:t>
                </a:r>
                <a:r>
                  <a:rPr lang="ru-RU" dirty="0"/>
                  <a:t>Если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dirty="0"/>
                  <a:t> два ненулевых неколлинеарных вектора, то для любого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ru-RU" dirty="0"/>
                  <a:t> существуют единственные числа </a:t>
                </a:r>
                <a:r>
                  <a:rPr lang="en-US" i="1" dirty="0"/>
                  <a:t>t</a:t>
                </a:r>
                <a:r>
                  <a:rPr lang="ru-RU" dirty="0"/>
                  <a:t> и </a:t>
                </a:r>
                <a:r>
                  <a:rPr lang="en-US" i="1" dirty="0"/>
                  <a:t>s</a:t>
                </a:r>
                <a:r>
                  <a:rPr lang="ru-RU" dirty="0"/>
                  <a:t>, для которых выполняется равенство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2176" name="Text Box 16">
                <a:extLst>
                  <a:ext uri="{FF2B5EF4-FFF2-40B4-BE49-F238E27FC236}">
                    <a16:creationId xmlns:a16="http://schemas.microsoft.com/office/drawing/2014/main" id="{70A08D39-0881-4BDB-9B22-409A592B5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0"/>
                <a:ext cx="9144000" cy="1316451"/>
              </a:xfrm>
              <a:prstGeom prst="rect">
                <a:avLst/>
              </a:prstGeom>
              <a:blipFill>
                <a:blip r:embed="rId3"/>
                <a:stretch>
                  <a:fillRect l="-1000" r="-1000" b="-972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209" name="Text Box 49">
                <a:extLst>
                  <a:ext uri="{FF2B5EF4-FFF2-40B4-BE49-F238E27FC236}">
                    <a16:creationId xmlns:a16="http://schemas.microsoft.com/office/drawing/2014/main" id="{693794A4-AE3C-423A-9E41-FC3EED84B0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1" y="4139930"/>
                <a:ext cx="9141470" cy="20710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sz="2200" dirty="0"/>
                  <a:t>Имеем равенство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ru-RU" sz="2200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lang="ru-RU" sz="2200" i="1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𝐶𝐵</m:t>
                        </m:r>
                      </m:e>
                    </m:acc>
                    <m:r>
                      <a:rPr lang="ru-RU" sz="22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sz="2200" dirty="0"/>
                  <a:t> Так как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2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sz="2200" dirty="0"/>
                  <a:t> </a:t>
                </a:r>
                <a:r>
                  <a:rPr lang="ru-RU" sz="2200" dirty="0" err="1"/>
                  <a:t>коллинеарны</a:t>
                </a:r>
                <a:r>
                  <a:rPr lang="ru-RU" sz="2200" dirty="0"/>
                  <a:t>, то существует единственное число </a:t>
                </a:r>
                <a:r>
                  <a:rPr lang="en-US" sz="2200" i="1" dirty="0"/>
                  <a:t>t</a:t>
                </a:r>
                <a:r>
                  <a:rPr lang="ru-RU" sz="2200" dirty="0"/>
                  <a:t>, для которого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lang="ru-RU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sz="22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sz="2200" dirty="0"/>
                  <a:t> Так как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2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𝐶𝐵</m:t>
                        </m:r>
                      </m:e>
                    </m:acc>
                  </m:oMath>
                </a14:m>
                <a:r>
                  <a:rPr lang="ru-RU" sz="2200" dirty="0"/>
                  <a:t> </a:t>
                </a:r>
                <a:r>
                  <a:rPr lang="ru-RU" sz="2200" dirty="0" err="1"/>
                  <a:t>коллинеарны</a:t>
                </a:r>
                <a:r>
                  <a:rPr lang="ru-RU" sz="2200" dirty="0"/>
                  <a:t>, то существует единственное число </a:t>
                </a:r>
                <a:r>
                  <a:rPr lang="en-US" sz="2200" i="1" dirty="0"/>
                  <a:t>s</a:t>
                </a:r>
                <a:r>
                  <a:rPr lang="ru-RU" sz="2200" dirty="0"/>
                  <a:t>, для которого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𝐶𝐵</m:t>
                        </m:r>
                      </m:e>
                    </m:acc>
                    <m:r>
                      <a:rPr lang="ru-RU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ru-RU" sz="22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sz="2200" dirty="0"/>
                  <a:t> Подставляя эти выражения в равенство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ru-RU" sz="2200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lang="ru-RU" sz="2200" i="1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𝐶𝐵</m:t>
                        </m:r>
                      </m:e>
                    </m:acc>
                    <m:r>
                      <a:rPr lang="ru-RU" sz="2200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ru-RU" sz="2200" dirty="0"/>
                  <a:t> получим требуемое равенство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r>
                      <a:rPr lang="ru-RU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sz="2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ru-RU" sz="22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2209" name="Text Box 49">
                <a:extLst>
                  <a:ext uri="{FF2B5EF4-FFF2-40B4-BE49-F238E27FC236}">
                    <a16:creationId xmlns:a16="http://schemas.microsoft.com/office/drawing/2014/main" id="{693794A4-AE3C-423A-9E41-FC3EED84B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31" y="4139930"/>
                <a:ext cx="9141470" cy="2071016"/>
              </a:xfrm>
              <a:prstGeom prst="rect">
                <a:avLst/>
              </a:prstGeom>
              <a:blipFill>
                <a:blip r:embed="rId4"/>
                <a:stretch>
                  <a:fillRect l="-867" r="-867" b="-52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204" name="Text Box 44">
                <a:extLst>
                  <a:ext uri="{FF2B5EF4-FFF2-40B4-BE49-F238E27FC236}">
                    <a16:creationId xmlns:a16="http://schemas.microsoft.com/office/drawing/2014/main" id="{85494182-1EA2-4158-A843-CC1DC7B304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07903" y="1196752"/>
                <a:ext cx="5176427" cy="29431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sz="2200" dirty="0">
                    <a:solidFill>
                      <a:srgbClr val="FF0000"/>
                    </a:solidFill>
                  </a:rPr>
                  <a:t>Доказательство. </a:t>
                </a:r>
                <a:r>
                  <a:rPr lang="ru-RU" sz="2200" dirty="0"/>
                  <a:t>Для нулевого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ru-RU" sz="2200" dirty="0"/>
                  <a:t> положим </a:t>
                </a:r>
                <a:r>
                  <a:rPr lang="en-US" sz="2200" i="1" dirty="0"/>
                  <a:t>t</a:t>
                </a:r>
                <a:r>
                  <a:rPr lang="ru-RU" sz="2200" i="1" dirty="0"/>
                  <a:t> = </a:t>
                </a:r>
                <a:r>
                  <a:rPr lang="en-US" sz="2200" i="1" dirty="0"/>
                  <a:t>s</a:t>
                </a:r>
                <a:r>
                  <a:rPr lang="ru-RU" sz="2200" i="1" dirty="0"/>
                  <a:t> = </a:t>
                </a:r>
                <a:r>
                  <a:rPr lang="ru-RU" sz="2200" dirty="0"/>
                  <a:t>0. Для ненулевого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ru-RU" sz="2200" dirty="0"/>
                  <a:t> обозначим </a:t>
                </a:r>
                <a:r>
                  <a:rPr lang="en-US" sz="2200" i="1" dirty="0"/>
                  <a:t>A </a:t>
                </a:r>
                <a:r>
                  <a:rPr lang="ru-RU" sz="2200" dirty="0"/>
                  <a:t>и </a:t>
                </a:r>
                <a:r>
                  <a:rPr lang="en-US" sz="2200" i="1" dirty="0"/>
                  <a:t>B </a:t>
                </a:r>
                <a:r>
                  <a:rPr lang="ru-RU" sz="2200" dirty="0"/>
                  <a:t>его начало и конец. Проведём через точки </a:t>
                </a:r>
                <a:r>
                  <a:rPr lang="en-US" sz="2200" i="1" dirty="0"/>
                  <a:t>A </a:t>
                </a:r>
                <a:r>
                  <a:rPr lang="ru-RU" sz="2200" dirty="0"/>
                  <a:t>и </a:t>
                </a:r>
                <a:r>
                  <a:rPr lang="en-US" sz="2200" i="1" dirty="0"/>
                  <a:t>B</a:t>
                </a:r>
                <a:r>
                  <a:rPr lang="ru-RU" sz="2200" dirty="0"/>
                  <a:t> прямые, параллельные прямым, на которых лежат векторы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2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200" dirty="0"/>
                  <a:t> соответственно. Обозначим </a:t>
                </a:r>
                <a:r>
                  <a:rPr lang="en-US" sz="2200" i="1" dirty="0"/>
                  <a:t>C</a:t>
                </a:r>
                <a:r>
                  <a:rPr lang="ru-RU" sz="2200" dirty="0"/>
                  <a:t> их точку пересечения. </a:t>
                </a:r>
                <a:endParaRPr lang="ru-RU" altLang="ru-RU" sz="2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2204" name="Text Box 44">
                <a:extLst>
                  <a:ext uri="{FF2B5EF4-FFF2-40B4-BE49-F238E27FC236}">
                    <a16:creationId xmlns:a16="http://schemas.microsoft.com/office/drawing/2014/main" id="{85494182-1EA2-4158-A843-CC1DC7B304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07903" y="1196752"/>
                <a:ext cx="5176427" cy="2943178"/>
              </a:xfrm>
              <a:prstGeom prst="rect">
                <a:avLst/>
              </a:prstGeom>
              <a:blipFill>
                <a:blip r:embed="rId5"/>
                <a:stretch>
                  <a:fillRect l="-1531" r="-1531" b="-331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F27F7C1-6EF4-4714-83FF-F0299390995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9394" y="1716718"/>
            <a:ext cx="3311779" cy="1712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3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2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9" grpId="0"/>
      <p:bldP spid="9220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9495FBEA-4AF3-4FB7-B9A7-A70DD1B3F7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75A2D693-3040-483C-AE62-22DDFFF4B0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8785" y="550884"/>
                <a:ext cx="8763000" cy="15567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Для правильного шестиугольника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ABCDEF</a:t>
                </a:r>
                <a:r>
                  <a:rPr lang="en-US" sz="28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найдите такое число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t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, для которого: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𝐴𝐷</m:t>
                        </m:r>
                      </m:e>
                    </m:acc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𝐶𝐹</m:t>
                        </m:r>
                      </m:e>
                    </m:acc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; 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𝐷𝐸</m:t>
                        </m:r>
                      </m:e>
                    </m:acc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𝐶𝐹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; г)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𝐷𝐶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75A2D693-3040-483C-AE62-22DDFFF4B0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8785" y="550884"/>
                <a:ext cx="8763000" cy="1556708"/>
              </a:xfrm>
              <a:prstGeom prst="rect">
                <a:avLst/>
              </a:prstGeom>
              <a:blipFill>
                <a:blip r:embed="rId3"/>
                <a:stretch>
                  <a:fillRect l="-1391" t="-781" r="-1391" b="-976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8891" name="Text Box 11">
            <a:extLst>
              <a:ext uri="{FF2B5EF4-FFF2-40B4-BE49-F238E27FC236}">
                <a16:creationId xmlns:a16="http://schemas.microsoft.com/office/drawing/2014/main" id="{04CBF668-F833-449E-8ABC-47A51B786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95812"/>
            <a:ext cx="8839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en-US" altLang="ru-RU" sz="3200" dirty="0">
                <a:solidFill>
                  <a:srgbClr val="FF3300"/>
                </a:solidFill>
              </a:rPr>
              <a:t> </a:t>
            </a:r>
            <a:r>
              <a:rPr lang="ru-RU" altLang="ru-RU" sz="2800" dirty="0"/>
              <a:t>а) 2;</a:t>
            </a:r>
          </a:p>
        </p:txBody>
      </p:sp>
      <p:sp>
        <p:nvSpPr>
          <p:cNvPr id="378896" name="Text Box 16">
            <a:extLst>
              <a:ext uri="{FF2B5EF4-FFF2-40B4-BE49-F238E27FC236}">
                <a16:creationId xmlns:a16="http://schemas.microsoft.com/office/drawing/2014/main" id="{BD57A0AE-8FB9-46EC-A254-4CD58FCB9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5100" y="5085184"/>
            <a:ext cx="3352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/>
              <a:t>б) -2;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897" name="Text Box 17">
                <a:extLst>
                  <a:ext uri="{FF2B5EF4-FFF2-40B4-BE49-F238E27FC236}">
                    <a16:creationId xmlns:a16="http://schemas.microsoft.com/office/drawing/2014/main" id="{21735C63-70D5-4EDF-A49A-66CE62582B3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75656" y="5568950"/>
                <a:ext cx="3352800" cy="700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/>
                  <a:t>в)</a:t>
                </a:r>
                <a14:m>
                  <m:oMath xmlns:m="http://schemas.openxmlformats.org/officeDocument/2006/math">
                    <m:r>
                      <a:rPr lang="ru-RU" sz="2800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sz="2800" b="0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ru-RU" altLang="ru-RU" sz="2800" dirty="0"/>
              </a:p>
            </p:txBody>
          </p:sp>
        </mc:Choice>
        <mc:Fallback xmlns="">
          <p:sp>
            <p:nvSpPr>
              <p:cNvPr id="378897" name="Text Box 17">
                <a:extLst>
                  <a:ext uri="{FF2B5EF4-FFF2-40B4-BE49-F238E27FC236}">
                    <a16:creationId xmlns:a16="http://schemas.microsoft.com/office/drawing/2014/main" id="{21735C63-70D5-4EDF-A49A-66CE62582B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75656" y="5568950"/>
                <a:ext cx="3352800" cy="700705"/>
              </a:xfrm>
              <a:prstGeom prst="rect">
                <a:avLst/>
              </a:prstGeom>
              <a:blipFill>
                <a:blip r:embed="rId4"/>
                <a:stretch>
                  <a:fillRect l="-3636" b="-114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8898" name="Text Box 18">
                <a:extLst>
                  <a:ext uri="{FF2B5EF4-FFF2-40B4-BE49-F238E27FC236}">
                    <a16:creationId xmlns:a16="http://schemas.microsoft.com/office/drawing/2014/main" id="{8FF4E8D8-C08A-48F1-9756-7FD1E50D6F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1434" y="6071660"/>
                <a:ext cx="3352800" cy="700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/>
                  <a:t>г) </a:t>
                </a:r>
                <a14:m>
                  <m:oMath xmlns:m="http://schemas.openxmlformats.org/officeDocument/2006/math">
                    <m:r>
                      <a:rPr lang="ru-RU" sz="2800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sz="28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/>
              </a:p>
            </p:txBody>
          </p:sp>
        </mc:Choice>
        <mc:Fallback xmlns="">
          <p:sp>
            <p:nvSpPr>
              <p:cNvPr id="378898" name="Text Box 18">
                <a:extLst>
                  <a:ext uri="{FF2B5EF4-FFF2-40B4-BE49-F238E27FC236}">
                    <a16:creationId xmlns:a16="http://schemas.microsoft.com/office/drawing/2014/main" id="{8FF4E8D8-C08A-48F1-9756-7FD1E50D6F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1434" y="6071660"/>
                <a:ext cx="3352800" cy="700705"/>
              </a:xfrm>
              <a:prstGeom prst="rect">
                <a:avLst/>
              </a:prstGeom>
              <a:blipFill>
                <a:blip r:embed="rId5"/>
                <a:stretch>
                  <a:fillRect l="-3818" b="-1043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FF94ED3-EA12-4348-B480-A32CA202797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85972" y="2352524"/>
            <a:ext cx="2989890" cy="27137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78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78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78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1" grpId="0"/>
      <p:bldP spid="378896" grpId="0"/>
      <p:bldP spid="378897" grpId="0"/>
      <p:bldP spid="3788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9495FBEA-4AF3-4FB7-B9A7-A70DD1B3F7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75A2D693-3040-483C-AE62-22DDFFF4B0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8785" y="550884"/>
                <a:ext cx="8763000" cy="10707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 Для параллелограмма </a:t>
                </a:r>
                <a:r>
                  <a:rPr lang="en-US" sz="2800" i="1" dirty="0"/>
                  <a:t>ABCD</a:t>
                </a:r>
                <a:r>
                  <a:rPr lang="ru-RU" sz="2800" dirty="0"/>
                  <a:t> выразите вектор: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sz="2800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𝐵𝐷</m:t>
                        </m:r>
                      </m:e>
                    </m:acc>
                  </m:oMath>
                </a14:m>
                <a:r>
                  <a:rPr lang="ru-RU" sz="2800" dirty="0"/>
                  <a:t> через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𝐴𝐷</m:t>
                        </m:r>
                      </m:e>
                    </m:acc>
                  </m:oMath>
                </a14:m>
                <a:r>
                  <a:rPr lang="ru-RU" sz="2800" dirty="0"/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75A2D693-3040-483C-AE62-22DDFFF4B0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8785" y="550884"/>
                <a:ext cx="8763000" cy="1070742"/>
              </a:xfrm>
              <a:prstGeom prst="rect">
                <a:avLst/>
              </a:prstGeom>
              <a:blipFill>
                <a:blip r:embed="rId3"/>
                <a:stretch>
                  <a:fillRect t="-1136" r="-1391" b="-1477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04CBF668-F833-449E-8ABC-47A51B786C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4595812"/>
                <a:ext cx="88392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3200" dirty="0">
                    <a:solidFill>
                      <a:srgbClr val="FF3300"/>
                    </a:solidFill>
                  </a:rPr>
                  <a:t> </a:t>
                </a:r>
                <a:r>
                  <a:rPr lang="ru-RU" altLang="ru-RU" sz="2800" dirty="0"/>
                  <a:t>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lang="ru-RU" sz="28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</m:oMath>
                </a14:m>
                <a:r>
                  <a:rPr lang="ru-RU" altLang="ru-RU" sz="2800" dirty="0"/>
                  <a:t>;</a:t>
                </a:r>
              </a:p>
            </p:txBody>
          </p:sp>
        </mc:Choice>
        <mc:Fallback xmlns="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04CBF668-F833-449E-8ABC-47A51B786C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4595812"/>
                <a:ext cx="8839200" cy="584775"/>
              </a:xfrm>
              <a:prstGeom prst="rect">
                <a:avLst/>
              </a:prstGeom>
              <a:blipFill>
                <a:blip r:embed="rId4"/>
                <a:stretch>
                  <a:fillRect l="-1724" t="-13542" b="-333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8896" name="Text Box 16">
                <a:extLst>
                  <a:ext uri="{FF2B5EF4-FFF2-40B4-BE49-F238E27FC236}">
                    <a16:creationId xmlns:a16="http://schemas.microsoft.com/office/drawing/2014/main" id="{BD57A0AE-8FB9-46EC-A254-4CD58FCB91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35100" y="5085184"/>
                <a:ext cx="3352800" cy="57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/>
                  <a:t>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𝐵𝐷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altLang="ru-RU" sz="2800" dirty="0"/>
                  <a:t>.</a:t>
                </a:r>
                <a:endParaRPr lang="ru-RU" altLang="ru-RU" sz="2800" dirty="0"/>
              </a:p>
            </p:txBody>
          </p:sp>
        </mc:Choice>
        <mc:Fallback xmlns="">
          <p:sp>
            <p:nvSpPr>
              <p:cNvPr id="378896" name="Text Box 16">
                <a:extLst>
                  <a:ext uri="{FF2B5EF4-FFF2-40B4-BE49-F238E27FC236}">
                    <a16:creationId xmlns:a16="http://schemas.microsoft.com/office/drawing/2014/main" id="{BD57A0AE-8FB9-46EC-A254-4CD58FCB91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35100" y="5085184"/>
                <a:ext cx="3352800" cy="578300"/>
              </a:xfrm>
              <a:prstGeom prst="rect">
                <a:avLst/>
              </a:prstGeom>
              <a:blipFill>
                <a:blip r:embed="rId5"/>
                <a:stretch>
                  <a:fillRect l="-3636" t="-1053" b="-2842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BA94AB5-08F2-47CD-B425-C314B383AA4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75910" y="2056395"/>
            <a:ext cx="4592180" cy="1779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97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78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1" grpId="0"/>
      <p:bldP spid="3788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9495FBEA-4AF3-4FB7-B9A7-A70DD1B3F7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75A2D693-3040-483C-AE62-22DDFFF4B0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8785" y="550884"/>
                <a:ext cx="8763000" cy="15567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 Диагонали параллелограмма </a:t>
                </a:r>
                <a:r>
                  <a:rPr lang="en-US" sz="2800" i="1" dirty="0"/>
                  <a:t>ABCD </a:t>
                </a:r>
                <a:r>
                  <a:rPr lang="ru-RU" sz="2800" dirty="0"/>
                  <a:t>пересекаются в точке </a:t>
                </a:r>
                <a:r>
                  <a:rPr lang="en-US" sz="2800" i="1" dirty="0"/>
                  <a:t>O</a:t>
                </a:r>
                <a:r>
                  <a:rPr lang="ru-RU" sz="2800" dirty="0"/>
                  <a:t>. Выразите вектор: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𝐴𝑂</m:t>
                        </m:r>
                      </m:e>
                    </m:acc>
                  </m:oMath>
                </a14:m>
                <a:r>
                  <a:rPr lang="ru-RU" sz="2800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𝐵𝑂</m:t>
                        </m:r>
                      </m:e>
                    </m:acc>
                  </m:oMath>
                </a14:m>
                <a:r>
                  <a:rPr lang="ru-RU" sz="2800" dirty="0"/>
                  <a:t> через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𝐴𝐷</m:t>
                        </m:r>
                      </m:e>
                    </m:acc>
                  </m:oMath>
                </a14:m>
                <a:r>
                  <a:rPr lang="ru-RU" sz="2800" dirty="0"/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75A2D693-3040-483C-AE62-22DDFFF4B0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8785" y="550884"/>
                <a:ext cx="8763000" cy="1556708"/>
              </a:xfrm>
              <a:prstGeom prst="rect">
                <a:avLst/>
              </a:prstGeom>
              <a:blipFill>
                <a:blip r:embed="rId3"/>
                <a:stretch>
                  <a:fillRect l="-1391" t="-781" r="-1391" b="-976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04CBF668-F833-449E-8ABC-47A51B786C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4595812"/>
                <a:ext cx="8839200" cy="700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3200" dirty="0">
                    <a:solidFill>
                      <a:srgbClr val="FF3300"/>
                    </a:solidFill>
                  </a:rPr>
                  <a:t> </a:t>
                </a:r>
                <a:r>
                  <a:rPr lang="ru-RU" altLang="ru-RU" sz="2800" dirty="0"/>
                  <a:t>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ru-RU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⃗"/>
                        <m:ctrlPr>
                          <a:rPr lang="ru-RU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altLang="ru-RU" sz="2800" dirty="0"/>
                  <a:t>;</a:t>
                </a:r>
              </a:p>
            </p:txBody>
          </p:sp>
        </mc:Choice>
        <mc:Fallback xmlns="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04CBF668-F833-449E-8ABC-47A51B786C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4595812"/>
                <a:ext cx="8839200" cy="700705"/>
              </a:xfrm>
              <a:prstGeom prst="rect">
                <a:avLst/>
              </a:prstGeom>
              <a:blipFill>
                <a:blip r:embed="rId4"/>
                <a:stretch>
                  <a:fillRect l="-1724" t="-6957" b="-1565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8896" name="Text Box 16">
                <a:extLst>
                  <a:ext uri="{FF2B5EF4-FFF2-40B4-BE49-F238E27FC236}">
                    <a16:creationId xmlns:a16="http://schemas.microsoft.com/office/drawing/2014/main" id="{BD57A0AE-8FB9-46EC-A254-4CD58FCB91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03648" y="5282934"/>
                <a:ext cx="3816424" cy="700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/>
                  <a:t>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𝐵𝐷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ru-RU" sz="2800" dirty="0"/>
                  <a:t>.</a:t>
                </a:r>
                <a:endParaRPr lang="ru-RU" altLang="ru-RU" sz="2800" dirty="0"/>
              </a:p>
            </p:txBody>
          </p:sp>
        </mc:Choice>
        <mc:Fallback xmlns="">
          <p:sp>
            <p:nvSpPr>
              <p:cNvPr id="378896" name="Text Box 16">
                <a:extLst>
                  <a:ext uri="{FF2B5EF4-FFF2-40B4-BE49-F238E27FC236}">
                    <a16:creationId xmlns:a16="http://schemas.microsoft.com/office/drawing/2014/main" id="{BD57A0AE-8FB9-46EC-A254-4CD58FCB91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03648" y="5282934"/>
                <a:ext cx="3816424" cy="700705"/>
              </a:xfrm>
              <a:prstGeom prst="rect">
                <a:avLst/>
              </a:prstGeom>
              <a:blipFill>
                <a:blip r:embed="rId5"/>
                <a:stretch>
                  <a:fillRect l="-3195" b="-1043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BA94AB5-08F2-47CD-B425-C314B383AA4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75910" y="2056395"/>
            <a:ext cx="4592180" cy="1779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16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78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1" grpId="0"/>
      <p:bldP spid="3788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9495FBEA-4AF3-4FB7-B9A7-A70DD1B3F7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75A2D693-3040-483C-AE62-22DDFFF4B0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8785" y="550884"/>
                <a:ext cx="8763000" cy="15567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 Диагонали параллелограмма </a:t>
                </a:r>
                <a:r>
                  <a:rPr lang="en-US" sz="2800" i="1" dirty="0"/>
                  <a:t>ABCD </a:t>
                </a:r>
                <a:r>
                  <a:rPr lang="ru-RU" sz="2800" dirty="0"/>
                  <a:t>пересекаются в точке </a:t>
                </a:r>
                <a:r>
                  <a:rPr lang="en-US" sz="2800" i="1" dirty="0"/>
                  <a:t>O</a:t>
                </a:r>
                <a:r>
                  <a:rPr lang="ru-RU" sz="2800" dirty="0"/>
                  <a:t>. Выразите вектор: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sz="2800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𝐴𝐷</m:t>
                        </m:r>
                      </m:e>
                    </m:acc>
                  </m:oMath>
                </a14:m>
                <a:r>
                  <a:rPr lang="ru-RU" sz="2800" dirty="0"/>
                  <a:t> через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𝐴𝑂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𝐵𝑂</m:t>
                        </m:r>
                      </m:e>
                    </m:acc>
                  </m:oMath>
                </a14:m>
                <a:r>
                  <a:rPr lang="ru-RU" sz="2800" dirty="0"/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75A2D693-3040-483C-AE62-22DDFFF4B0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8785" y="550884"/>
                <a:ext cx="8763000" cy="1556708"/>
              </a:xfrm>
              <a:prstGeom prst="rect">
                <a:avLst/>
              </a:prstGeom>
              <a:blipFill>
                <a:blip r:embed="rId3"/>
                <a:stretch>
                  <a:fillRect l="-1391" t="-781" r="-1391" b="-976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04CBF668-F833-449E-8ABC-47A51B786C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4595812"/>
                <a:ext cx="88392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3200" dirty="0">
                    <a:solidFill>
                      <a:srgbClr val="FF3300"/>
                    </a:solidFill>
                  </a:rPr>
                  <a:t> </a:t>
                </a:r>
                <a:r>
                  <a:rPr lang="ru-RU" altLang="ru-RU" sz="2800" dirty="0"/>
                  <a:t>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ru-RU" sz="28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𝐵𝑂</m:t>
                        </m:r>
                      </m:e>
                    </m:acc>
                  </m:oMath>
                </a14:m>
                <a:r>
                  <a:rPr lang="ru-RU" altLang="ru-RU" sz="2800" dirty="0"/>
                  <a:t>;</a:t>
                </a:r>
              </a:p>
            </p:txBody>
          </p:sp>
        </mc:Choice>
        <mc:Fallback xmlns="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04CBF668-F833-449E-8ABC-47A51B786C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4595812"/>
                <a:ext cx="8839200" cy="584775"/>
              </a:xfrm>
              <a:prstGeom prst="rect">
                <a:avLst/>
              </a:prstGeom>
              <a:blipFill>
                <a:blip r:embed="rId4"/>
                <a:stretch>
                  <a:fillRect l="-1724" t="-13542" b="-333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8896" name="Text Box 16">
                <a:extLst>
                  <a:ext uri="{FF2B5EF4-FFF2-40B4-BE49-F238E27FC236}">
                    <a16:creationId xmlns:a16="http://schemas.microsoft.com/office/drawing/2014/main" id="{BD57A0AE-8FB9-46EC-A254-4CD58FCB91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03648" y="5282934"/>
                <a:ext cx="3816424" cy="57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/>
                  <a:t>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𝐴𝐷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𝐵𝑂</m:t>
                        </m:r>
                      </m:e>
                    </m:acc>
                  </m:oMath>
                </a14:m>
                <a:r>
                  <a:rPr lang="en-US" altLang="ru-RU" sz="2800" dirty="0"/>
                  <a:t>.</a:t>
                </a:r>
                <a:endParaRPr lang="ru-RU" altLang="ru-RU" sz="2800" dirty="0"/>
              </a:p>
            </p:txBody>
          </p:sp>
        </mc:Choice>
        <mc:Fallback xmlns="">
          <p:sp>
            <p:nvSpPr>
              <p:cNvPr id="378896" name="Text Box 16">
                <a:extLst>
                  <a:ext uri="{FF2B5EF4-FFF2-40B4-BE49-F238E27FC236}">
                    <a16:creationId xmlns:a16="http://schemas.microsoft.com/office/drawing/2014/main" id="{BD57A0AE-8FB9-46EC-A254-4CD58FCB91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03648" y="5282934"/>
                <a:ext cx="3816424" cy="578300"/>
              </a:xfrm>
              <a:prstGeom prst="rect">
                <a:avLst/>
              </a:prstGeom>
              <a:blipFill>
                <a:blip r:embed="rId5"/>
                <a:stretch>
                  <a:fillRect l="-3195" t="-2128" b="-2978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BA94AB5-08F2-47CD-B425-C314B383AA4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75910" y="2207948"/>
            <a:ext cx="4592180" cy="1779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33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78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1" grpId="0"/>
      <p:bldP spid="37889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9495FBEA-4AF3-4FB7-B9A7-A70DD1B3F7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75A2D693-3040-483C-AE62-22DDFFF4B0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8785" y="550884"/>
                <a:ext cx="8763000" cy="5868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 Выразите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acc>
                  </m:oMath>
                </a14:m>
                <a:r>
                  <a:rPr lang="ru-RU" sz="2800" dirty="0"/>
                  <a:t> через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ru-RU" sz="2800" dirty="0"/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75A2D693-3040-483C-AE62-22DDFFF4B0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8785" y="550884"/>
                <a:ext cx="8763000" cy="586892"/>
              </a:xfrm>
              <a:prstGeom prst="rect">
                <a:avLst/>
              </a:prstGeom>
              <a:blipFill>
                <a:blip r:embed="rId3"/>
                <a:stretch>
                  <a:fillRect t="-1031" b="-2577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04CBF668-F833-449E-8ABC-47A51B786C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4869160"/>
                <a:ext cx="8839200" cy="5868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3200" dirty="0">
                    <a:solidFill>
                      <a:srgbClr val="FF33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2</m:t>
                    </m:r>
                    <m:acc>
                      <m:accPr>
                        <m:chr m:val="⃗"/>
                        <m:ctrlPr>
                          <a:rPr lang="ru-RU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+3</m:t>
                    </m:r>
                    <m:acc>
                      <m:accPr>
                        <m:chr m:val="⃗"/>
                        <m:ctrlPr>
                          <a:rPr lang="ru-RU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ru-RU" altLang="ru-RU" sz="2800" dirty="0"/>
                  <a:t>;</a:t>
                </a:r>
                <a:r>
                  <a:rPr lang="en-US" altLang="ru-RU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−4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ru-RU" altLang="ru-RU" sz="2800" dirty="0"/>
                  <a:t>;</a:t>
                </a:r>
                <a:r>
                  <a:rPr lang="en-US" altLang="ru-RU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3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2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ru-RU" altLang="ru-RU" sz="2800" dirty="0"/>
                  <a:t>;</a:t>
                </a:r>
                <a:r>
                  <a:rPr lang="en-US" altLang="ru-RU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</a:rPr>
                      <m:t>+3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/>
              </a:p>
            </p:txBody>
          </p:sp>
        </mc:Choice>
        <mc:Fallback xmlns="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04CBF668-F833-449E-8ABC-47A51B786C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4869160"/>
                <a:ext cx="8839200" cy="586892"/>
              </a:xfrm>
              <a:prstGeom prst="rect">
                <a:avLst/>
              </a:prstGeom>
              <a:blipFill>
                <a:blip r:embed="rId4"/>
                <a:stretch>
                  <a:fillRect l="-1724" t="-13542" b="-333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F1DA245-34A5-48DA-ABA0-01187F0213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15816" y="1536260"/>
            <a:ext cx="3029657" cy="302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5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9495FBEA-4AF3-4FB7-B9A7-A70DD1B3F7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75A2D693-3040-483C-AE62-22DDFFF4B0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8785" y="550884"/>
                <a:ext cx="8763000" cy="1987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 Диагонали правильного шестиугольника </a:t>
                </a:r>
                <a:r>
                  <a:rPr lang="en-US" sz="2800" i="1" dirty="0"/>
                  <a:t>ABCDEF</a:t>
                </a:r>
                <a:r>
                  <a:rPr lang="ru-RU" sz="2800" dirty="0"/>
                  <a:t> пересекаются в точке </a:t>
                </a:r>
                <a:r>
                  <a:rPr lang="en-US" sz="2800" i="1" dirty="0"/>
                  <a:t>O</a:t>
                </a:r>
                <a:r>
                  <a:rPr lang="ru-RU" sz="2800" dirty="0"/>
                  <a:t>.</a:t>
                </a:r>
                <a:r>
                  <a:rPr lang="ru-RU" sz="2800" i="1" dirty="0"/>
                  <a:t> </a:t>
                </a:r>
                <a:r>
                  <a:rPr lang="ru-RU" sz="2800" dirty="0"/>
                  <a:t>Найдите такие числа </a:t>
                </a:r>
                <a:r>
                  <a:rPr lang="en-US" sz="2800" i="1" dirty="0"/>
                  <a:t>t</a:t>
                </a:r>
                <a:r>
                  <a:rPr lang="ru-RU" sz="2800" dirty="0"/>
                  <a:t>, </a:t>
                </a:r>
                <a:r>
                  <a:rPr lang="en-US" sz="2800" i="1" dirty="0"/>
                  <a:t>s</a:t>
                </a:r>
                <a:r>
                  <a:rPr lang="ru-RU" sz="2800" dirty="0"/>
                  <a:t>,</a:t>
                </a:r>
                <a:r>
                  <a:rPr lang="ru-RU" sz="2800" i="1" dirty="0"/>
                  <a:t> </a:t>
                </a:r>
                <a:r>
                  <a:rPr lang="ru-RU" sz="2800" dirty="0"/>
                  <a:t>для которых: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𝐴𝐷</m:t>
                        </m:r>
                      </m:e>
                    </m:acc>
                  </m:oMath>
                </a14:m>
                <a:r>
                  <a:rPr lang="ru-RU" sz="2800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𝐴𝐷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𝐴𝐹</m:t>
                        </m:r>
                      </m:e>
                    </m:acc>
                  </m:oMath>
                </a14:m>
                <a:r>
                  <a:rPr lang="ru-RU" sz="2800" dirty="0"/>
                  <a:t>; 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𝐴𝐸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𝐴𝐷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𝐵𝐸</m:t>
                        </m:r>
                      </m:e>
                    </m:acc>
                  </m:oMath>
                </a14:m>
                <a:r>
                  <a:rPr lang="ru-RU" sz="2800" dirty="0"/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75A2D693-3040-483C-AE62-22DDFFF4B0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8785" y="550884"/>
                <a:ext cx="8763000" cy="1987595"/>
              </a:xfrm>
              <a:prstGeom prst="rect">
                <a:avLst/>
              </a:prstGeom>
              <a:blipFill>
                <a:blip r:embed="rId3"/>
                <a:stretch>
                  <a:fillRect l="-1391" t="-613" r="-1391" b="-76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04CBF668-F833-449E-8ABC-47A51B786C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9552" y="4869159"/>
                <a:ext cx="8452048" cy="613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dirty="0">
                    <a:solidFill>
                      <a:srgbClr val="FF3300"/>
                    </a:solidFill>
                  </a:rPr>
                  <a:t> </a:t>
                </a:r>
                <a:r>
                  <a:rPr lang="ru-RU" altLang="ru-RU" dirty="0"/>
                  <a:t>а)</a:t>
                </a:r>
                <a:r>
                  <a:rPr lang="en-US" altLang="ru-RU" dirty="0">
                    <a:solidFill>
                      <a:schemeClr val="tx1"/>
                    </a:solidFill>
                  </a:rPr>
                  <a:t> </a:t>
                </a:r>
                <a:r>
                  <a:rPr lang="en-US" altLang="ru-RU" i="1" dirty="0">
                    <a:solidFill>
                      <a:schemeClr val="tx1"/>
                    </a:solidFill>
                  </a:rPr>
                  <a:t>t = </a:t>
                </a:r>
                <a:r>
                  <a:rPr lang="en-US" altLang="ru-RU" dirty="0">
                    <a:solidFill>
                      <a:schemeClr val="tx1"/>
                    </a:solidFill>
                  </a:rPr>
                  <a:t>1, </a:t>
                </a:r>
                <a:r>
                  <a:rPr lang="en-US" altLang="ru-RU" i="1" dirty="0">
                    <a:solidFill>
                      <a:schemeClr val="tx1"/>
                    </a:solidFill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ru-RU" dirty="0">
                    <a:solidFill>
                      <a:schemeClr val="tx1"/>
                    </a:solidFill>
                  </a:rPr>
                  <a:t>; 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04CBF668-F833-449E-8ABC-47A51B786C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552" y="4869159"/>
                <a:ext cx="8452048" cy="613886"/>
              </a:xfrm>
              <a:prstGeom prst="rect">
                <a:avLst/>
              </a:prstGeom>
              <a:blipFill>
                <a:blip r:embed="rId4"/>
                <a:stretch>
                  <a:fillRect l="-1154" b="-1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6C1F3EE-4B9A-4E34-ACCE-F99D0045FB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5972" y="2627344"/>
            <a:ext cx="2372056" cy="2152950"/>
          </a:xfrm>
          <a:prstGeom prst="rect">
            <a:avLst/>
          </a:prstGeom>
        </p:spPr>
      </p:pic>
      <p:sp>
        <p:nvSpPr>
          <p:cNvPr id="8" name="Text Box 11">
            <a:extLst>
              <a:ext uri="{FF2B5EF4-FFF2-40B4-BE49-F238E27FC236}">
                <a16:creationId xmlns:a16="http://schemas.microsoft.com/office/drawing/2014/main" id="{5A6F8A4D-84AF-4606-909E-5180064BFD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0948" y="5460025"/>
            <a:ext cx="75879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/>
              <a:t>б)</a:t>
            </a:r>
            <a:r>
              <a:rPr lang="en-US" altLang="ru-RU" dirty="0"/>
              <a:t> </a:t>
            </a:r>
            <a:r>
              <a:rPr lang="en-US" altLang="ru-RU" i="1" dirty="0"/>
              <a:t>t = </a:t>
            </a:r>
            <a:r>
              <a:rPr lang="ru-RU" altLang="ru-RU" dirty="0"/>
              <a:t>2</a:t>
            </a:r>
            <a:r>
              <a:rPr lang="en-US" altLang="ru-RU" dirty="0"/>
              <a:t>, </a:t>
            </a:r>
            <a:r>
              <a:rPr lang="en-US" altLang="ru-RU" i="1" dirty="0"/>
              <a:t>s =</a:t>
            </a:r>
            <a:r>
              <a:rPr lang="ru-RU" altLang="ru-RU" i="1" dirty="0"/>
              <a:t> </a:t>
            </a:r>
            <a:r>
              <a:rPr lang="ru-RU" altLang="ru-RU" dirty="0"/>
              <a:t>2</a:t>
            </a:r>
            <a:r>
              <a:rPr lang="en-US" altLang="ru-RU" dirty="0"/>
              <a:t>;</a:t>
            </a:r>
            <a:endParaRPr lang="ru-RU" alt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11">
                <a:extLst>
                  <a:ext uri="{FF2B5EF4-FFF2-40B4-BE49-F238E27FC236}">
                    <a16:creationId xmlns:a16="http://schemas.microsoft.com/office/drawing/2014/main" id="{82DC7F63-C8A0-4650-BBF8-A90652FBE9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20948" y="5921690"/>
                <a:ext cx="7587952" cy="613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/>
                  <a:t>в)</a:t>
                </a:r>
                <a:r>
                  <a:rPr lang="en-US" altLang="ru-RU" dirty="0"/>
                  <a:t> </a:t>
                </a:r>
                <a:r>
                  <a:rPr lang="en-US" altLang="ru-RU" i="1" dirty="0"/>
                  <a:t>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ru-RU" dirty="0"/>
                  <a:t>, </a:t>
                </a:r>
                <a:r>
                  <a:rPr lang="en-US" altLang="ru-RU" i="1" dirty="0"/>
                  <a:t>s =</a:t>
                </a:r>
                <a:r>
                  <a:rPr lang="ru-RU" altLang="ru-RU" i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/>
              </a:p>
            </p:txBody>
          </p:sp>
        </mc:Choice>
        <mc:Fallback xmlns="">
          <p:sp>
            <p:nvSpPr>
              <p:cNvPr id="9" name="Text Box 11">
                <a:extLst>
                  <a:ext uri="{FF2B5EF4-FFF2-40B4-BE49-F238E27FC236}">
                    <a16:creationId xmlns:a16="http://schemas.microsoft.com/office/drawing/2014/main" id="{82DC7F63-C8A0-4650-BBF8-A90652FBE9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20948" y="5921690"/>
                <a:ext cx="7587952" cy="613886"/>
              </a:xfrm>
              <a:prstGeom prst="rect">
                <a:avLst/>
              </a:prstGeom>
              <a:blipFill>
                <a:blip r:embed="rId6"/>
                <a:stretch>
                  <a:fillRect l="-1205"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551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1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2102</TotalTime>
  <Words>1602</Words>
  <Application>Microsoft Office PowerPoint</Application>
  <PresentationFormat>Экран (4:3)</PresentationFormat>
  <Paragraphs>108</Paragraphs>
  <Slides>19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Cambria Math</vt:lpstr>
      <vt:lpstr>Times New Roman</vt:lpstr>
      <vt:lpstr>Оформление по умолчанию</vt:lpstr>
      <vt:lpstr>69,а. Разложение вектора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13*</vt:lpstr>
      <vt:lpstr>Упражнение 14</vt:lpstr>
      <vt:lpstr>Упражнение 15*</vt:lpstr>
      <vt:lpstr>Упражнение 16*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107</cp:revision>
  <dcterms:created xsi:type="dcterms:W3CDTF">2008-04-30T05:51:18Z</dcterms:created>
  <dcterms:modified xsi:type="dcterms:W3CDTF">2023-05-04T12:27:34Z</dcterms:modified>
</cp:coreProperties>
</file>