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5" r:id="rId2"/>
    <p:sldId id="428" r:id="rId3"/>
    <p:sldId id="429" r:id="rId4"/>
    <p:sldId id="416" r:id="rId5"/>
    <p:sldId id="417" r:id="rId6"/>
    <p:sldId id="418" r:id="rId7"/>
    <p:sldId id="425" r:id="rId8"/>
    <p:sldId id="424" r:id="rId9"/>
    <p:sldId id="419" r:id="rId10"/>
    <p:sldId id="420" r:id="rId11"/>
    <p:sldId id="421" r:id="rId12"/>
    <p:sldId id="422" r:id="rId13"/>
    <p:sldId id="423" r:id="rId14"/>
    <p:sldId id="426" r:id="rId15"/>
    <p:sldId id="42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5FF8FE4-91E8-4EE5-9494-C485EFD3F8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6D54287-E859-4767-8B31-A394772D24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5A04CD7-D22B-493B-AA07-833E263F38F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FFCB558-7772-4933-801E-44E64BF943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85FA510-B862-47BC-A6C4-1845860561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DC8A19D-8246-42D6-B9E9-E8256C7237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E18CF5-E389-4F16-8FC9-8B3183F4B73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1FD36D-2573-4A1B-A8E6-13761CB29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4EC04-4706-4BDF-AB3C-053978740483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6D5FB61-3313-4756-BA78-96341ABCD2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D7445F6C-D134-4293-AE1B-936290AFA8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80B032-600D-4390-9AA1-6ACF57030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EA3C8-7AD0-4064-96F4-D92BA57AA87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58434" name="Rectangle 2">
            <a:extLst>
              <a:ext uri="{FF2B5EF4-FFF2-40B4-BE49-F238E27FC236}">
                <a16:creationId xmlns:a16="http://schemas.microsoft.com/office/drawing/2014/main" id="{9A97A1EB-47A3-4E22-9BE1-E3024FFD70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8435" name="Rectangle 3">
            <a:extLst>
              <a:ext uri="{FF2B5EF4-FFF2-40B4-BE49-F238E27FC236}">
                <a16:creationId xmlns:a16="http://schemas.microsoft.com/office/drawing/2014/main" id="{7F1C77C9-0DF7-42CB-B43B-D4BA181AFB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0AD8C8-4D37-477B-B341-F67E306E85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D7BF46-C7E4-4AA4-8B9B-9F652ABD237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60482" name="Rectangle 2">
            <a:extLst>
              <a:ext uri="{FF2B5EF4-FFF2-40B4-BE49-F238E27FC236}">
                <a16:creationId xmlns:a16="http://schemas.microsoft.com/office/drawing/2014/main" id="{670B12DC-3D0B-4564-BC1B-D069A7DC6B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0483" name="Rectangle 3">
            <a:extLst>
              <a:ext uri="{FF2B5EF4-FFF2-40B4-BE49-F238E27FC236}">
                <a16:creationId xmlns:a16="http://schemas.microsoft.com/office/drawing/2014/main" id="{EFDC0036-0D37-4F3A-8783-A27729EBA1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4BABEE-AE96-44F5-B790-323F864848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45E71-7D03-4D2E-BFA3-9D8F9B5D2C1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62530" name="Rectangle 2">
            <a:extLst>
              <a:ext uri="{FF2B5EF4-FFF2-40B4-BE49-F238E27FC236}">
                <a16:creationId xmlns:a16="http://schemas.microsoft.com/office/drawing/2014/main" id="{285E0B07-FD9A-4B7A-8C50-264863CD6F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2531" name="Rectangle 3">
            <a:extLst>
              <a:ext uri="{FF2B5EF4-FFF2-40B4-BE49-F238E27FC236}">
                <a16:creationId xmlns:a16="http://schemas.microsoft.com/office/drawing/2014/main" id="{7C4B442D-4185-4089-AE63-9CADE33AF6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A9FF4F-84CE-4F5E-80E7-083CD7299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169272-019F-4905-9FF2-18194803E6B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64578" name="Rectangle 2">
            <a:extLst>
              <a:ext uri="{FF2B5EF4-FFF2-40B4-BE49-F238E27FC236}">
                <a16:creationId xmlns:a16="http://schemas.microsoft.com/office/drawing/2014/main" id="{AD2116DE-26BD-4201-A149-F703FD911C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4579" name="Rectangle 3">
            <a:extLst>
              <a:ext uri="{FF2B5EF4-FFF2-40B4-BE49-F238E27FC236}">
                <a16:creationId xmlns:a16="http://schemas.microsoft.com/office/drawing/2014/main" id="{CF37FFC7-2750-46CC-8B28-FA31100903F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DB0E43D-1068-4E22-9C1B-F64DE36DD0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F39E1-07FF-4786-8878-70588A5E6BF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70722" name="Rectangle 2">
            <a:extLst>
              <a:ext uri="{FF2B5EF4-FFF2-40B4-BE49-F238E27FC236}">
                <a16:creationId xmlns:a16="http://schemas.microsoft.com/office/drawing/2014/main" id="{82197DB1-968A-4DC7-B60F-F60AE9A3DA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0723" name="Rectangle 3">
            <a:extLst>
              <a:ext uri="{FF2B5EF4-FFF2-40B4-BE49-F238E27FC236}">
                <a16:creationId xmlns:a16="http://schemas.microsoft.com/office/drawing/2014/main" id="{D8915598-6512-4CDE-AFF3-0A348B4CE2F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D4BFA5-D062-4C47-B571-0F6C718D58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69BF4-71BF-4303-93A7-C6DFCADA5BC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72770" name="Rectangle 2">
            <a:extLst>
              <a:ext uri="{FF2B5EF4-FFF2-40B4-BE49-F238E27FC236}">
                <a16:creationId xmlns:a16="http://schemas.microsoft.com/office/drawing/2014/main" id="{3F743884-F178-4649-9DD1-6A594E0902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FD29E46B-C627-4F2B-AF63-59F2E5087C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1FD36D-2573-4A1B-A8E6-13761CB29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4EC04-4706-4BDF-AB3C-05397874048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6D5FB61-3313-4756-BA78-96341ABCD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D7445F6C-D134-4293-AE1B-936290AFA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348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1FD36D-2573-4A1B-A8E6-13761CB29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4EC04-4706-4BDF-AB3C-05397874048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6D5FB61-3313-4756-BA78-96341ABCD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D7445F6C-D134-4293-AE1B-936290AFA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98935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463B02-03EE-4064-AECC-7FDE414252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6153C-B007-4339-A2F5-6340ED39A9F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859D182-A265-4519-B9ED-7E66B0E749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272553D9-8C23-4AE5-8932-07B43E0F28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05804A-1A41-47AF-88D1-FFE36255ED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BC74C5-2240-46D3-BDA5-B1053D3F339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B0C4004E-B1BF-4698-881D-2222E7F03E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0CDA5824-5FA6-48BB-A43D-B01AC598D9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C555B3-0CEB-46E2-9288-8D1AE00C3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A87AC-D0EC-4A5D-9D56-8285A029272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54338" name="Rectangle 2">
            <a:extLst>
              <a:ext uri="{FF2B5EF4-FFF2-40B4-BE49-F238E27FC236}">
                <a16:creationId xmlns:a16="http://schemas.microsoft.com/office/drawing/2014/main" id="{78442C60-19B1-4330-8E6C-36A989A44F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>
            <a:extLst>
              <a:ext uri="{FF2B5EF4-FFF2-40B4-BE49-F238E27FC236}">
                <a16:creationId xmlns:a16="http://schemas.microsoft.com/office/drawing/2014/main" id="{DDD13263-D152-419D-90A9-033D39FF6A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0ED21D-01F9-4AA3-8976-7B0F49FBF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10699-3DE2-4781-B20F-76B41379AC4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68674" name="Rectangle 1026">
            <a:extLst>
              <a:ext uri="{FF2B5EF4-FFF2-40B4-BE49-F238E27FC236}">
                <a16:creationId xmlns:a16="http://schemas.microsoft.com/office/drawing/2014/main" id="{A9529C68-55BF-4CD9-A7DD-F49665A2D0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8675" name="Rectangle 1027">
            <a:extLst>
              <a:ext uri="{FF2B5EF4-FFF2-40B4-BE49-F238E27FC236}">
                <a16:creationId xmlns:a16="http://schemas.microsoft.com/office/drawing/2014/main" id="{90F7F7AD-7177-4E21-96E8-B8CFFA003D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2ADA6-DCC2-4EAE-88D7-02A3BB3057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04C4F-6636-4F38-ADC9-0674F288EFB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66626" name="Rectangle 1026">
            <a:extLst>
              <a:ext uri="{FF2B5EF4-FFF2-40B4-BE49-F238E27FC236}">
                <a16:creationId xmlns:a16="http://schemas.microsoft.com/office/drawing/2014/main" id="{1FC4AE61-B902-45F5-8307-C9A446052D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6627" name="Rectangle 1027">
            <a:extLst>
              <a:ext uri="{FF2B5EF4-FFF2-40B4-BE49-F238E27FC236}">
                <a16:creationId xmlns:a16="http://schemas.microsoft.com/office/drawing/2014/main" id="{FF87C3E3-43D7-4E4B-A687-C4CFEEE02DE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90F4F4-FB66-4C62-9AA8-3AF22A25F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884A4-C8D7-41C5-B578-B02F7C42805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56386" name="Rectangle 2">
            <a:extLst>
              <a:ext uri="{FF2B5EF4-FFF2-40B4-BE49-F238E27FC236}">
                <a16:creationId xmlns:a16="http://schemas.microsoft.com/office/drawing/2014/main" id="{37EBB2FA-CC58-4B20-AAF2-A11E30CD08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6387" name="Rectangle 3">
            <a:extLst>
              <a:ext uri="{FF2B5EF4-FFF2-40B4-BE49-F238E27FC236}">
                <a16:creationId xmlns:a16="http://schemas.microsoft.com/office/drawing/2014/main" id="{8DFB2943-4607-4B2D-85EA-63CFECBCFB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5D2D8-00A8-4201-88AD-2062B61A0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1913CC-B95C-417A-8B14-5C02BE731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9189E4-056E-462F-8963-56FDEA657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F391D8-D587-4820-AC18-D9E2918F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CF343C-92ED-4682-8AE6-14F0D26F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0E129-15DE-4853-B5AB-F7D7C62193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146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FEB7F-2A2F-4275-9E86-CE1AB2C7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3C98F6-5F23-4854-A97F-2CF16C922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11E3CD-092A-493B-AE89-7EA0693E5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C7A4BA-1416-4656-B361-B56402DC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F736C-11A3-4728-BBD0-E1BAD3FB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0FBAF-3CB8-41D1-8049-4606CDA07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50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4F11A5-15BC-48FC-A43A-AA7D35036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6F9F61-553D-42F5-A486-4C049E1E2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B49A0-77EF-4F4C-8E54-499DB212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9CB982-BC02-4CF7-9061-C56B71DC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0BBF0F-EC23-4B11-A8F9-E1528ABE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3460F-F1A4-4A1A-96D1-BC282397E8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081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689E9-38C5-4707-ACAD-1BA3C85B1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8F565F-8B62-47CD-92CC-243611551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DF6316-88A1-467A-9892-67A9A7B2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52A7A0-ADDB-47E7-8BE5-FE9D1974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09B37C-13BB-4552-AE77-F20189A1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CA498-6D30-45EE-876C-20212E1BC7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56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BEBB7-2A5E-4D7F-8828-67D54C1CD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9F864-939E-4235-8417-E82F917B6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E9C28D-EE3F-453B-A46C-E48F36AE8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13C2A-6221-4264-A38E-A54E7C06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106A65-6314-48DE-A9AD-81DBA5C4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B69CB-7FD9-4D93-9DBD-16894C1629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82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4278-45D9-4162-B411-2FA645F4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6BB908-EC2A-4579-A13B-B4B32F662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B04EEB-6A00-4951-B3E8-E14BF7829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CC31B8-966D-4F53-8491-6B5718EC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CE202B-6B6E-4A16-8286-F55727AD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BD233F-FE5B-4567-A81A-0500C072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7D4A4-B0EF-4345-88AF-64FF2DBD96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324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CCC7D-AE4D-4A29-A7DB-FBC51753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D890A9-8D25-4E2A-B510-C0777EB95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C50209-9286-4EE3-85BC-DA3FEDAB5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70AE62-DD69-47E3-94AF-E38464DEF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62BE93-9667-42AF-92D3-20F5DABC8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6E12A2-7F41-4695-99A4-F8DAEC5B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916D91-2582-426C-9BCC-B6049EAA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BABC150-6A22-4349-BEBC-6CD235D1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74134-45FE-4FF3-945E-ADBE0D96D0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351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E3117-65E0-476E-8644-950DE70F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188E25-EA71-4259-A119-F6366557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10A1E8-5BE4-477D-BD68-69778F65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EA5759-18A9-4CED-A1A8-C7C1491A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26CE5-B90B-4F73-BD1E-177017D8E1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463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33ACFE-B2F3-45B5-92FA-BC99B502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F4F6E69-7D63-44FF-8982-8FAC7424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B01E6B9-A327-4C73-94D3-0567E625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E67D7-9939-4D10-8C5C-63F0DA5054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64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CB6C0-5B10-461B-86F4-FD803C20D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229033-F9BF-4B50-90FA-03C86D48E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3F8E38-E4E2-48D3-A930-699A2262D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63E6C5-FF24-4BB4-AF41-A27B7BDA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F63022-23BB-4EEE-83F7-02B8CE42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4BA1EF-326C-43B0-AAE5-FC69786D5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E6877-2A90-4483-AE26-41F67E427F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656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BD4A1-0647-4303-ABD6-96985C6E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244B37B-282A-4900-9111-E7376EDB7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F1BEAA-B3BE-4489-9D47-60B3B6EF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F06239-4C40-4AE8-81E5-8365FF4A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81A1A2-E389-411B-BBA9-DE21F7F7D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CD428F-1709-4AFD-9A3B-36987403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DA537-C4BE-4DD5-85DC-5D300FE5DE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91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ED5FA9-77B2-4019-B8D1-AA21874CF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8A40F0-7844-49D8-8AFD-EB40F8119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4269A-BA34-4935-89A6-47DAEF61AD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472DF3-4028-4D42-BE6B-3B21E29D4A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29992E-81D7-44D9-8A8B-44EE915886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66099B-C850-47BD-8FF4-8EC32FFB16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06B86168-095D-447C-B210-FFA8EC185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28800"/>
            <a:ext cx="8153400" cy="141277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Тригонометрические тождества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>
            <a:extLst>
              <a:ext uri="{FF2B5EF4-FFF2-40B4-BE49-F238E27FC236}">
                <a16:creationId xmlns:a16="http://schemas.microsoft.com/office/drawing/2014/main" id="{55C966E3-EEB7-455D-B4DC-040105333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grpSp>
        <p:nvGrpSpPr>
          <p:cNvPr id="657420" name="Group 12">
            <a:extLst>
              <a:ext uri="{FF2B5EF4-FFF2-40B4-BE49-F238E27FC236}">
                <a16:creationId xmlns:a16="http://schemas.microsoft.com/office/drawing/2014/main" id="{4752ADAE-127F-402F-99C8-2106904D643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85800"/>
            <a:ext cx="8686800" cy="1360488"/>
            <a:chOff x="144" y="432"/>
            <a:chExt cx="5472" cy="857"/>
          </a:xfrm>
        </p:grpSpPr>
        <p:sp>
          <p:nvSpPr>
            <p:cNvPr id="657412" name="Text Box 4">
              <a:extLst>
                <a:ext uri="{FF2B5EF4-FFF2-40B4-BE49-F238E27FC236}">
                  <a16:creationId xmlns:a16="http://schemas.microsoft.com/office/drawing/2014/main" id="{9C39EAFA-C62A-4F6F-933E-39885FAA7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cs typeface="Times New Roman" panose="02020603050405020304" pitchFamily="18" charset="0"/>
                </a:rPr>
                <a:t>	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Найдите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dirty="0" err="1">
                  <a:cs typeface="Times New Roman" panose="02020603050405020304" pitchFamily="18" charset="0"/>
                </a:rPr>
                <a:t>tg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en-US" altLang="ru-RU" sz="3200" dirty="0">
                  <a:cs typeface="Times New Roman" panose="02020603050405020304" pitchFamily="18" charset="0"/>
                </a:rPr>
                <a:t>,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если</a:t>
              </a:r>
              <a:r>
                <a:rPr lang="en-US" altLang="ru-RU" sz="3200" dirty="0">
                  <a:cs typeface="Times New Roman" panose="02020603050405020304" pitchFamily="18" charset="0"/>
                </a:rPr>
                <a:t>: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а</a:t>
              </a:r>
              <a:r>
                <a:rPr lang="en-US" altLang="ru-RU" sz="3200" dirty="0">
                  <a:cs typeface="Times New Roman" panose="02020603050405020304" pitchFamily="18" charset="0"/>
                </a:rPr>
                <a:t>) cos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=</a:t>
              </a:r>
              <a:r>
                <a:rPr lang="ru-RU" altLang="ru-RU" sz="3200" dirty="0"/>
                <a:t>   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;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б</a:t>
              </a:r>
              <a:r>
                <a:rPr lang="en-US" altLang="ru-RU" sz="3200" dirty="0">
                  <a:cs typeface="Times New Roman" panose="02020603050405020304" pitchFamily="18" charset="0"/>
                </a:rPr>
                <a:t>) cos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= 0,6;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в</a:t>
              </a:r>
              <a:r>
                <a:rPr lang="en-US" altLang="ru-RU" sz="3200" dirty="0">
                  <a:cs typeface="Times New Roman" panose="02020603050405020304" pitchFamily="18" charset="0"/>
                </a:rPr>
                <a:t>) sin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= </a:t>
              </a:r>
              <a:r>
                <a:rPr lang="ru-RU" altLang="ru-RU" sz="3200" dirty="0"/>
                <a:t>    </a:t>
              </a:r>
              <a:r>
                <a:rPr lang="en-US" altLang="ru-RU" sz="3200" dirty="0">
                  <a:cs typeface="Times New Roman" panose="02020603050405020304" pitchFamily="18" charset="0"/>
                </a:rPr>
                <a:t>;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г</a:t>
              </a:r>
              <a:r>
                <a:rPr lang="en-US" altLang="ru-RU" sz="3200" dirty="0">
                  <a:cs typeface="Times New Roman" panose="02020603050405020304" pitchFamily="18" charset="0"/>
                </a:rPr>
                <a:t>) sin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= 0,8.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57415" name="Object 7">
              <a:extLst>
                <a:ext uri="{FF2B5EF4-FFF2-40B4-BE49-F238E27FC236}">
                  <a16:creationId xmlns:a16="http://schemas.microsoft.com/office/drawing/2014/main" id="{B219D7DE-1CDE-482A-8714-3472F91443E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6302120"/>
                </p:ext>
              </p:extLst>
            </p:nvPr>
          </p:nvGraphicFramePr>
          <p:xfrm>
            <a:off x="1744" y="761"/>
            <a:ext cx="160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53800" imgH="838080" progId="Equation.DSMT4">
                    <p:embed/>
                  </p:oleObj>
                </mc:Choice>
                <mc:Fallback>
                  <p:oleObj name="Equation" r:id="rId3" imgW="25380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4" y="761"/>
                          <a:ext cx="160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7416" name="Object 8">
              <a:extLst>
                <a:ext uri="{FF2B5EF4-FFF2-40B4-BE49-F238E27FC236}">
                  <a16:creationId xmlns:a16="http://schemas.microsoft.com/office/drawing/2014/main" id="{64244789-2F40-447A-BD60-99B676639F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7419853"/>
                </p:ext>
              </p:extLst>
            </p:nvPr>
          </p:nvGraphicFramePr>
          <p:xfrm>
            <a:off x="4105" y="432"/>
            <a:ext cx="24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93480" imgH="838080" progId="Equation.DSMT4">
                    <p:embed/>
                  </p:oleObj>
                </mc:Choice>
                <mc:Fallback>
                  <p:oleObj name="Equation" r:id="rId5" imgW="393480" imgH="8380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5" y="432"/>
                          <a:ext cx="24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7411" name="Text Box 3">
            <a:extLst>
              <a:ext uri="{FF2B5EF4-FFF2-40B4-BE49-F238E27FC236}">
                <a16:creationId xmlns:a16="http://schemas.microsoft.com/office/drawing/2014/main" id="{C550F705-8C88-44B6-9408-CB6380A8C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2,4; </a:t>
            </a:r>
          </a:p>
        </p:txBody>
      </p:sp>
      <p:grpSp>
        <p:nvGrpSpPr>
          <p:cNvPr id="657424" name="Group 16">
            <a:extLst>
              <a:ext uri="{FF2B5EF4-FFF2-40B4-BE49-F238E27FC236}">
                <a16:creationId xmlns:a16="http://schemas.microsoft.com/office/drawing/2014/main" id="{28C4D5FC-259B-4D67-A12F-46419E255C8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733800"/>
            <a:ext cx="1295400" cy="838200"/>
            <a:chOff x="1776" y="2352"/>
            <a:chExt cx="816" cy="528"/>
          </a:xfrm>
        </p:grpSpPr>
        <p:graphicFrame>
          <p:nvGraphicFramePr>
            <p:cNvPr id="657413" name="Object 5">
              <a:extLst>
                <a:ext uri="{FF2B5EF4-FFF2-40B4-BE49-F238E27FC236}">
                  <a16:creationId xmlns:a16="http://schemas.microsoft.com/office/drawing/2014/main" id="{6CED9DAF-41DF-47FC-9D67-63031A3462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2352"/>
            <a:ext cx="16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66400" imgH="838080" progId="Equation.DSMT4">
                    <p:embed/>
                  </p:oleObj>
                </mc:Choice>
                <mc:Fallback>
                  <p:oleObj name="Equation" r:id="rId7" imgW="26640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352"/>
                          <a:ext cx="16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7421" name="Text Box 13">
              <a:extLst>
                <a:ext uri="{FF2B5EF4-FFF2-40B4-BE49-F238E27FC236}">
                  <a16:creationId xmlns:a16="http://schemas.microsoft.com/office/drawing/2014/main" id="{4EA37BC6-9234-48BD-AB0E-9780BF408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40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</p:grpSp>
      <p:grpSp>
        <p:nvGrpSpPr>
          <p:cNvPr id="657426" name="Group 18">
            <a:extLst>
              <a:ext uri="{FF2B5EF4-FFF2-40B4-BE49-F238E27FC236}">
                <a16:creationId xmlns:a16="http://schemas.microsoft.com/office/drawing/2014/main" id="{8C07FE96-1E4C-48DA-B621-4D63F56153E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733800"/>
            <a:ext cx="1295400" cy="838200"/>
            <a:chOff x="3120" y="2352"/>
            <a:chExt cx="816" cy="528"/>
          </a:xfrm>
        </p:grpSpPr>
        <p:graphicFrame>
          <p:nvGraphicFramePr>
            <p:cNvPr id="657417" name="Object 9">
              <a:extLst>
                <a:ext uri="{FF2B5EF4-FFF2-40B4-BE49-F238E27FC236}">
                  <a16:creationId xmlns:a16="http://schemas.microsoft.com/office/drawing/2014/main" id="{EBCF530C-6BF8-475C-BBE9-65F65BCF23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6" y="2352"/>
            <a:ext cx="16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66400" imgH="838080" progId="Equation.DSMT4">
                    <p:embed/>
                  </p:oleObj>
                </mc:Choice>
                <mc:Fallback>
                  <p:oleObj name="Equation" r:id="rId9" imgW="266400" imgH="8380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352"/>
                          <a:ext cx="16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7422" name="Text Box 14">
              <a:extLst>
                <a:ext uri="{FF2B5EF4-FFF2-40B4-BE49-F238E27FC236}">
                  <a16:creationId xmlns:a16="http://schemas.microsoft.com/office/drawing/2014/main" id="{EE67D70E-86AF-48A9-A7A4-008AA7303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40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г)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 . </a:t>
              </a:r>
            </a:p>
          </p:txBody>
        </p:sp>
      </p:grpSp>
      <p:grpSp>
        <p:nvGrpSpPr>
          <p:cNvPr id="657425" name="Group 17">
            <a:extLst>
              <a:ext uri="{FF2B5EF4-FFF2-40B4-BE49-F238E27FC236}">
                <a16:creationId xmlns:a16="http://schemas.microsoft.com/office/drawing/2014/main" id="{6E4AE54C-3C9D-47E4-B466-9B52E20C8042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733800"/>
            <a:ext cx="1295400" cy="825500"/>
            <a:chOff x="2448" y="2352"/>
            <a:chExt cx="816" cy="520"/>
          </a:xfrm>
        </p:grpSpPr>
        <p:graphicFrame>
          <p:nvGraphicFramePr>
            <p:cNvPr id="657414" name="Object 6">
              <a:extLst>
                <a:ext uri="{FF2B5EF4-FFF2-40B4-BE49-F238E27FC236}">
                  <a16:creationId xmlns:a16="http://schemas.microsoft.com/office/drawing/2014/main" id="{1C522CC8-9102-4525-89DE-2403B37E9C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2" y="2352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66400" imgH="825480" progId="Equation.DSMT4">
                    <p:embed/>
                  </p:oleObj>
                </mc:Choice>
                <mc:Fallback>
                  <p:oleObj name="Equation" r:id="rId10" imgW="266400" imgH="825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2352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7423" name="Text Box 15">
              <a:extLst>
                <a:ext uri="{FF2B5EF4-FFF2-40B4-BE49-F238E27FC236}">
                  <a16:creationId xmlns:a16="http://schemas.microsoft.com/office/drawing/2014/main" id="{E79BFB37-169D-4A2D-9F86-DF64DAB214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40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в</a:t>
              </a:r>
              <a:r>
                <a:rPr lang="ru-RU" altLang="ru-RU" sz="3200">
                  <a:cs typeface="Times New Roman" panose="02020603050405020304" pitchFamily="18" charset="0"/>
                </a:rPr>
                <a:t>)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>
            <a:extLst>
              <a:ext uri="{FF2B5EF4-FFF2-40B4-BE49-F238E27FC236}">
                <a16:creationId xmlns:a16="http://schemas.microsoft.com/office/drawing/2014/main" id="{FE357086-6F6E-40A1-A961-EAF844301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grpSp>
        <p:nvGrpSpPr>
          <p:cNvPr id="659469" name="Group 13">
            <a:extLst>
              <a:ext uri="{FF2B5EF4-FFF2-40B4-BE49-F238E27FC236}">
                <a16:creationId xmlns:a16="http://schemas.microsoft.com/office/drawing/2014/main" id="{5F70266B-BAAF-4CB2-8ACD-14E4238CBCA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762000"/>
            <a:ext cx="8686800" cy="1295400"/>
            <a:chOff x="144" y="480"/>
            <a:chExt cx="5472" cy="816"/>
          </a:xfrm>
        </p:grpSpPr>
        <p:sp>
          <p:nvSpPr>
            <p:cNvPr id="659460" name="Text Box 4">
              <a:extLst>
                <a:ext uri="{FF2B5EF4-FFF2-40B4-BE49-F238E27FC236}">
                  <a16:creationId xmlns:a16="http://schemas.microsoft.com/office/drawing/2014/main" id="{07DC8520-4468-4A66-BFE4-48530EF4F2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cs typeface="Times New Roman" panose="02020603050405020304" pitchFamily="18" charset="0"/>
                </a:rPr>
                <a:t>	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Какой из углов больше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или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, если:</a:t>
              </a:r>
              <a:r>
                <a:rPr lang="ru-RU" altLang="ru-RU" sz="32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а) </a:t>
              </a:r>
              <a:r>
                <a:rPr lang="en-US" altLang="ru-RU" sz="3200" dirty="0" err="1">
                  <a:cs typeface="Times New Roman" panose="02020603050405020304" pitchFamily="18" charset="0"/>
                </a:rPr>
                <a:t>tg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A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 2,1,</a:t>
              </a:r>
              <a:r>
                <a:rPr lang="ru-RU" altLang="ru-RU" sz="32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dirty="0" err="1">
                  <a:cs typeface="Times New Roman" panose="02020603050405020304" pitchFamily="18" charset="0"/>
                </a:rPr>
                <a:t>tg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 2,5; б) </a:t>
              </a:r>
              <a:r>
                <a:rPr lang="en-US" altLang="ru-RU" sz="3200" dirty="0" err="1">
                  <a:cs typeface="Times New Roman" panose="02020603050405020304" pitchFamily="18" charset="0"/>
                </a:rPr>
                <a:t>tg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 </a:t>
              </a:r>
              <a:r>
                <a:rPr lang="ru-RU" altLang="ru-RU" sz="3200" dirty="0"/>
                <a:t>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, </a:t>
              </a:r>
              <a:r>
                <a:rPr lang="en-US" altLang="ru-RU" sz="3200" dirty="0" err="1">
                  <a:cs typeface="Times New Roman" panose="02020603050405020304" pitchFamily="18" charset="0"/>
                </a:rPr>
                <a:t>tg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 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= </a:t>
              </a:r>
              <a:r>
                <a:rPr lang="ru-RU" altLang="ru-RU" sz="3200" dirty="0"/>
                <a:t> 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?</a:t>
              </a:r>
            </a:p>
          </p:txBody>
        </p:sp>
        <p:graphicFrame>
          <p:nvGraphicFramePr>
            <p:cNvPr id="659461" name="Object 5">
              <a:extLst>
                <a:ext uri="{FF2B5EF4-FFF2-40B4-BE49-F238E27FC236}">
                  <a16:creationId xmlns:a16="http://schemas.microsoft.com/office/drawing/2014/main" id="{7CF740B0-7C98-4993-A875-419D4F60BB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3701757"/>
                </p:ext>
              </p:extLst>
            </p:nvPr>
          </p:nvGraphicFramePr>
          <p:xfrm>
            <a:off x="3152" y="768"/>
            <a:ext cx="15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41200" imgH="838080" progId="Equation.DSMT4">
                    <p:embed/>
                  </p:oleObj>
                </mc:Choice>
                <mc:Fallback>
                  <p:oleObj name="Equation" r:id="rId3" imgW="24120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768"/>
                          <a:ext cx="15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9462" name="Object 6">
              <a:extLst>
                <a:ext uri="{FF2B5EF4-FFF2-40B4-BE49-F238E27FC236}">
                  <a16:creationId xmlns:a16="http://schemas.microsoft.com/office/drawing/2014/main" id="{6651FCA8-4489-4BCE-89B8-33F529467CB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8219109"/>
                </p:ext>
              </p:extLst>
            </p:nvPr>
          </p:nvGraphicFramePr>
          <p:xfrm>
            <a:off x="4208" y="748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66400" imgH="825480" progId="Equation.DSMT4">
                    <p:embed/>
                  </p:oleObj>
                </mc:Choice>
                <mc:Fallback>
                  <p:oleObj name="Equation" r:id="rId5" imgW="266400" imgH="825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8" y="748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9464" name="Text Box 8">
            <a:extLst>
              <a:ext uri="{FF2B5EF4-FFF2-40B4-BE49-F238E27FC236}">
                <a16:creationId xmlns:a16="http://schemas.microsoft.com/office/drawing/2014/main" id="{EB1E4285-BE1C-48C9-BFD4-002DD8212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59470" name="Text Box 14">
            <a:extLst>
              <a:ext uri="{FF2B5EF4-FFF2-40B4-BE49-F238E27FC236}">
                <a16:creationId xmlns:a16="http://schemas.microsoft.com/office/drawing/2014/main" id="{772D9E6B-1BEF-4EA5-8225-EED50AC91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</a:t>
            </a:r>
            <a:r>
              <a:rPr lang="en-US" altLang="ru-RU" sz="3200" i="1">
                <a:cs typeface="Times New Roman" panose="02020603050405020304" pitchFamily="18" charset="0"/>
              </a:rPr>
              <a:t>A</a:t>
            </a:r>
            <a:r>
              <a:rPr lang="ru-RU" altLang="ru-RU" sz="3200" i="1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64" grpId="0" autoUpdateAnimBg="0"/>
      <p:bldP spid="65947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>
            <a:extLst>
              <a:ext uri="{FF2B5EF4-FFF2-40B4-BE49-F238E27FC236}">
                <a16:creationId xmlns:a16="http://schemas.microsoft.com/office/drawing/2014/main" id="{D3F724D4-C010-4E76-9681-FDC9876ED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61508" name="Text Box 4">
            <a:extLst>
              <a:ext uri="{FF2B5EF4-FFF2-40B4-BE49-F238E27FC236}">
                <a16:creationId xmlns:a16="http://schemas.microsoft.com/office/drawing/2014/main" id="{80E37CB3-6C5E-4594-9982-626D5AE86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Равны ли </a:t>
            </a:r>
            <a:r>
              <a:rPr lang="ru-RU" altLang="ru-RU" sz="3200" dirty="0">
                <a:cs typeface="Times New Roman" panose="02020603050405020304" pitchFamily="18" charset="0"/>
              </a:rPr>
              <a:t>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на рисунк</a:t>
            </a:r>
            <a:r>
              <a:rPr lang="ru-RU" altLang="ru-RU" sz="3200" dirty="0"/>
              <a:t>ах а) и б)?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61511" name="Text Box 7">
            <a:extLst>
              <a:ext uri="{FF2B5EF4-FFF2-40B4-BE49-F238E27FC236}">
                <a16:creationId xmlns:a16="http://schemas.microsoft.com/office/drawing/2014/main" id="{28122B8D-B25F-4D6B-833F-A775386A5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Да;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61517" name="Picture 13">
            <a:extLst>
              <a:ext uri="{FF2B5EF4-FFF2-40B4-BE49-F238E27FC236}">
                <a16:creationId xmlns:a16="http://schemas.microsoft.com/office/drawing/2014/main" id="{E00448AB-9FCB-4CB0-86CA-32D880B09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2308225"/>
            <a:ext cx="5815012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1518" name="Text Box 14">
            <a:extLst>
              <a:ext uri="{FF2B5EF4-FFF2-40B4-BE49-F238E27FC236}">
                <a16:creationId xmlns:a16="http://schemas.microsoft.com/office/drawing/2014/main" id="{94AC3CD6-3FAC-443B-BCD8-C00B9CB40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0292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нет.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11" grpId="0" autoUpdateAnimBg="0"/>
      <p:bldP spid="66151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>
            <a:extLst>
              <a:ext uri="{FF2B5EF4-FFF2-40B4-BE49-F238E27FC236}">
                <a16:creationId xmlns:a16="http://schemas.microsoft.com/office/drawing/2014/main" id="{2E85DE35-9BC9-4A85-832F-816E4BC15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63555" name="Text Box 3">
            <a:extLst>
              <a:ext uri="{FF2B5EF4-FFF2-40B4-BE49-F238E27FC236}">
                <a16:creationId xmlns:a16="http://schemas.microsoft.com/office/drawing/2014/main" id="{3F1A1DDE-5620-4C1D-9D44-5B0550D5B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Равны ли </a:t>
            </a:r>
            <a:r>
              <a:rPr lang="ru-RU" altLang="ru-RU" sz="3200" dirty="0">
                <a:cs typeface="Times New Roman" panose="02020603050405020304" pitchFamily="18" charset="0"/>
              </a:rPr>
              <a:t>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на рисунке</a:t>
            </a:r>
            <a:r>
              <a:rPr lang="ru-RU" altLang="ru-RU" sz="3200" dirty="0"/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663556" name="Picture 4">
            <a:extLst>
              <a:ext uri="{FF2B5EF4-FFF2-40B4-BE49-F238E27FC236}">
                <a16:creationId xmlns:a16="http://schemas.microsoft.com/office/drawing/2014/main" id="{89289C6F-DF41-49CB-8F3F-0574E56CB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633788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63560" name="Group 8">
            <a:extLst>
              <a:ext uri="{FF2B5EF4-FFF2-40B4-BE49-F238E27FC236}">
                <a16:creationId xmlns:a16="http://schemas.microsoft.com/office/drawing/2014/main" id="{92990742-507E-4A4C-BF13-0B89EFC3B74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105400"/>
            <a:ext cx="8915400" cy="1435100"/>
            <a:chOff x="144" y="3216"/>
            <a:chExt cx="5616" cy="904"/>
          </a:xfrm>
        </p:grpSpPr>
        <p:sp>
          <p:nvSpPr>
            <p:cNvPr id="663558" name="Text Box 6">
              <a:extLst>
                <a:ext uri="{FF2B5EF4-FFF2-40B4-BE49-F238E27FC236}">
                  <a16:creationId xmlns:a16="http://schemas.microsoft.com/office/drawing/2014/main" id="{66343787-6DBC-4863-AAEA-D5816813BE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16"/>
              <a:ext cx="56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Да, так как равны их синусы.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63559" name="Object 7">
              <a:extLst>
                <a:ext uri="{FF2B5EF4-FFF2-40B4-BE49-F238E27FC236}">
                  <a16:creationId xmlns:a16="http://schemas.microsoft.com/office/drawing/2014/main" id="{AA86229D-20D6-4FB4-8B16-F7D16A610EE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3504"/>
            <a:ext cx="2512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987720" imgH="977760" progId="Equation.DSMT4">
                    <p:embed/>
                  </p:oleObj>
                </mc:Choice>
                <mc:Fallback>
                  <p:oleObj name="Equation" r:id="rId4" imgW="3987720" imgH="9777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504"/>
                          <a:ext cx="2512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>
            <a:extLst>
              <a:ext uri="{FF2B5EF4-FFF2-40B4-BE49-F238E27FC236}">
                <a16:creationId xmlns:a16="http://schemas.microsoft.com/office/drawing/2014/main" id="{4D89BB6C-BBC5-4134-8C94-558A63A5A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69702" name="Text Box 6">
            <a:extLst>
              <a:ext uri="{FF2B5EF4-FFF2-40B4-BE49-F238E27FC236}">
                <a16:creationId xmlns:a16="http://schemas.microsoft.com/office/drawing/2014/main" id="{811B04F2-20E2-4CE2-BCF2-487DC8537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320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</a:t>
            </a:r>
            <a:r>
              <a:rPr lang="en-US" altLang="ru-RU" sz="3200"/>
              <a:t>cos</a:t>
            </a:r>
            <a:r>
              <a:rPr lang="en-US" altLang="ru-RU" sz="3200" baseline="30000"/>
              <a:t>2</a:t>
            </a:r>
            <a:r>
              <a:rPr lang="en-US" altLang="ru-RU" sz="3200" i="1"/>
              <a:t>A</a:t>
            </a:r>
            <a:r>
              <a:rPr lang="ru-RU" altLang="ru-RU" sz="3200"/>
              <a:t>; </a:t>
            </a:r>
          </a:p>
        </p:txBody>
      </p:sp>
      <p:sp>
        <p:nvSpPr>
          <p:cNvPr id="669699" name="Text Box 3">
            <a:extLst>
              <a:ext uri="{FF2B5EF4-FFF2-40B4-BE49-F238E27FC236}">
                <a16:creationId xmlns:a16="http://schemas.microsoft.com/office/drawing/2014/main" id="{9A1AC031-7E08-44CB-B732-F62ED16B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Упростите выражение: </a:t>
            </a:r>
            <a:endParaRPr lang="en-US" altLang="ru-RU" sz="3200" dirty="0"/>
          </a:p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а) 1 – </a:t>
            </a:r>
            <a:r>
              <a:rPr lang="en-US" altLang="ru-RU" sz="3200" dirty="0"/>
              <a:t>sin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en-US" altLang="ru-RU" sz="3200" dirty="0"/>
              <a:t>; </a:t>
            </a:r>
          </a:p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б) 1 </a:t>
            </a:r>
            <a:r>
              <a:rPr lang="en-US" altLang="ru-RU" sz="3200" dirty="0"/>
              <a:t>+</a:t>
            </a:r>
            <a:r>
              <a:rPr lang="ru-RU" altLang="ru-RU" sz="3200" dirty="0"/>
              <a:t> </a:t>
            </a:r>
            <a:r>
              <a:rPr lang="en-US" altLang="ru-RU" sz="3200" dirty="0"/>
              <a:t>sin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ru-RU" altLang="ru-RU" sz="3200" dirty="0"/>
              <a:t> </a:t>
            </a:r>
            <a:r>
              <a:rPr lang="en-US" altLang="ru-RU" sz="3200" dirty="0"/>
              <a:t>+</a:t>
            </a:r>
            <a:r>
              <a:rPr lang="ru-RU" altLang="ru-RU" sz="3200" dirty="0"/>
              <a:t> </a:t>
            </a:r>
            <a:r>
              <a:rPr lang="en-US" altLang="ru-RU" sz="3200" dirty="0"/>
              <a:t>cos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en-US" altLang="ru-RU" sz="3200" dirty="0"/>
              <a:t>;</a:t>
            </a:r>
            <a:r>
              <a:rPr lang="ru-RU" altLang="ru-RU" sz="3200" dirty="0"/>
              <a:t> </a:t>
            </a:r>
            <a:endParaRPr lang="en-US" altLang="ru-RU" sz="3200" dirty="0"/>
          </a:p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в) </a:t>
            </a:r>
            <a:r>
              <a:rPr lang="en-US" altLang="ru-RU" sz="3200" dirty="0"/>
              <a:t>cos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en-US" altLang="ru-RU" sz="3200" dirty="0"/>
              <a:t> + tg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 </a:t>
            </a:r>
            <a:r>
              <a:rPr lang="en-US" altLang="ru-RU" sz="3200" dirty="0"/>
              <a:t>cos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69706" name="Text Box 10">
            <a:extLst>
              <a:ext uri="{FF2B5EF4-FFF2-40B4-BE49-F238E27FC236}">
                <a16:creationId xmlns:a16="http://schemas.microsoft.com/office/drawing/2014/main" id="{E792ED1A-0CE3-48E7-8021-F07138301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1054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/>
              <a:t>2; </a:t>
            </a:r>
            <a:endParaRPr lang="ru-RU" altLang="ru-RU" sz="3200"/>
          </a:p>
        </p:txBody>
      </p:sp>
      <p:sp>
        <p:nvSpPr>
          <p:cNvPr id="669707" name="Text Box 11">
            <a:extLst>
              <a:ext uri="{FF2B5EF4-FFF2-40B4-BE49-F238E27FC236}">
                <a16:creationId xmlns:a16="http://schemas.microsoft.com/office/drawing/2014/main" id="{A5D274FD-C5CB-49F8-B114-55A17CEB0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1054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02" grpId="0" autoUpdateAnimBg="0"/>
      <p:bldP spid="669706" grpId="0" autoUpdateAnimBg="0"/>
      <p:bldP spid="66970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>
            <a:extLst>
              <a:ext uri="{FF2B5EF4-FFF2-40B4-BE49-F238E27FC236}">
                <a16:creationId xmlns:a16="http://schemas.microsoft.com/office/drawing/2014/main" id="{D957C005-895A-4DF5-B886-50C95242B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71747" name="Text Box 3">
            <a:extLst>
              <a:ext uri="{FF2B5EF4-FFF2-40B4-BE49-F238E27FC236}">
                <a16:creationId xmlns:a16="http://schemas.microsoft.com/office/drawing/2014/main" id="{20A95B95-F67D-4CAA-97AD-30C9A1F73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</a:t>
            </a:r>
            <a:r>
              <a:rPr lang="en-US" altLang="ru-RU" sz="3200" dirty="0"/>
              <a:t>tg</a:t>
            </a:r>
            <a:r>
              <a:rPr lang="en-US" altLang="ru-RU" sz="3200" baseline="30000" dirty="0"/>
              <a:t>2</a:t>
            </a:r>
            <a:r>
              <a:rPr lang="en-US" altLang="ru-RU" sz="3200" i="1" dirty="0"/>
              <a:t>A</a:t>
            </a:r>
            <a:r>
              <a:rPr lang="ru-RU" altLang="ru-RU" sz="3200" dirty="0"/>
              <a:t>; </a:t>
            </a:r>
          </a:p>
        </p:txBody>
      </p:sp>
      <p:grpSp>
        <p:nvGrpSpPr>
          <p:cNvPr id="671748" name="Group 4">
            <a:extLst>
              <a:ext uri="{FF2B5EF4-FFF2-40B4-BE49-F238E27FC236}">
                <a16:creationId xmlns:a16="http://schemas.microsoft.com/office/drawing/2014/main" id="{FE2EF1CD-F483-4D84-9FC2-A83A2557FAE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762000"/>
            <a:ext cx="8686800" cy="1503364"/>
            <a:chOff x="144" y="480"/>
            <a:chExt cx="5472" cy="947"/>
          </a:xfrm>
        </p:grpSpPr>
        <p:sp>
          <p:nvSpPr>
            <p:cNvPr id="671749" name="Text Box 5">
              <a:extLst>
                <a:ext uri="{FF2B5EF4-FFF2-40B4-BE49-F238E27FC236}">
                  <a16:creationId xmlns:a16="http://schemas.microsoft.com/office/drawing/2014/main" id="{0776B5A0-7C8A-4099-A706-B4B516C32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/>
                <a:t>	Упростите выражение: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sz="3200" dirty="0"/>
                <a:t>	а)               ; б)               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71750" name="Object 6">
              <a:extLst>
                <a:ext uri="{FF2B5EF4-FFF2-40B4-BE49-F238E27FC236}">
                  <a16:creationId xmlns:a16="http://schemas.microsoft.com/office/drawing/2014/main" id="{B8A15D3B-E8C9-45C9-8B44-6BBE9E4897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6763770"/>
                </p:ext>
              </p:extLst>
            </p:nvPr>
          </p:nvGraphicFramePr>
          <p:xfrm>
            <a:off x="975" y="899"/>
            <a:ext cx="88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409400" imgH="838080" progId="Equation.DSMT4">
                    <p:embed/>
                  </p:oleObj>
                </mc:Choice>
                <mc:Fallback>
                  <p:oleObj name="Equation" r:id="rId3" imgW="1409400" imgH="8380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899"/>
                          <a:ext cx="88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1751" name="Object 7">
              <a:extLst>
                <a:ext uri="{FF2B5EF4-FFF2-40B4-BE49-F238E27FC236}">
                  <a16:creationId xmlns:a16="http://schemas.microsoft.com/office/drawing/2014/main" id="{6D0AB52E-C09B-493E-A5CC-2B34A4280C4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5204547"/>
                </p:ext>
              </p:extLst>
            </p:nvPr>
          </p:nvGraphicFramePr>
          <p:xfrm>
            <a:off x="2336" y="877"/>
            <a:ext cx="85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358640" imgH="838080" progId="Equation.DSMT4">
                    <p:embed/>
                  </p:oleObj>
                </mc:Choice>
                <mc:Fallback>
                  <p:oleObj name="Equation" r:id="rId5" imgW="135864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877"/>
                          <a:ext cx="85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71752" name="Text Box 8">
            <a:extLst>
              <a:ext uri="{FF2B5EF4-FFF2-40B4-BE49-F238E27FC236}">
                <a16:creationId xmlns:a16="http://schemas.microsoft.com/office/drawing/2014/main" id="{AB2168A4-5801-4186-BC51-8290810AA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1054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с</a:t>
            </a:r>
            <a:r>
              <a:rPr lang="en-US" altLang="ru-RU" sz="3200"/>
              <a:t>tg</a:t>
            </a:r>
            <a:r>
              <a:rPr lang="en-US" altLang="ru-RU" sz="3200" baseline="30000"/>
              <a:t>2</a:t>
            </a:r>
            <a:r>
              <a:rPr lang="en-US" altLang="ru-RU" sz="3200" i="1"/>
              <a:t>A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7" grpId="0" autoUpdateAnimBg="0"/>
      <p:bldP spid="67175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1E77D532-6EE1-401D-B682-77ACFAF01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altLang="ru-RU" sz="3200" dirty="0"/>
              <a:t>Имеют </a:t>
            </a:r>
            <a:r>
              <a:rPr lang="ru-RU" altLang="ru-RU" sz="3200" dirty="0">
                <a:cs typeface="Times New Roman" panose="02020603050405020304" pitchFamily="18" charset="0"/>
              </a:rPr>
              <a:t>место следующие тождества:</a:t>
            </a:r>
          </a:p>
          <a:p>
            <a:pPr algn="ctr">
              <a:spcBef>
                <a:spcPts val="0"/>
              </a:spcBef>
            </a:pP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sin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(90</a:t>
            </a:r>
            <a:r>
              <a:rPr lang="ru-RU" altLang="ru-RU" sz="3200" baseline="30000" dirty="0">
                <a:solidFill>
                  <a:srgbClr val="FF3300"/>
                </a:solidFill>
              </a:rPr>
              <a:t>о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-А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cos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cos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(90</a:t>
            </a:r>
            <a:r>
              <a:rPr lang="ru-RU" altLang="ru-RU" sz="3200" baseline="30000" dirty="0">
                <a:solidFill>
                  <a:srgbClr val="FF3300"/>
                </a:solidFill>
              </a:rPr>
              <a:t>о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-А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sin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;</a:t>
            </a:r>
          </a:p>
          <a:p>
            <a:pPr algn="ctr">
              <a:spcBef>
                <a:spcPts val="0"/>
              </a:spcBef>
            </a:pP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tg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(90</a:t>
            </a:r>
            <a:r>
              <a:rPr lang="ru-RU" altLang="ru-RU" sz="3200" baseline="30000" dirty="0">
                <a:solidFill>
                  <a:srgbClr val="FF3300"/>
                </a:solidFill>
              </a:rPr>
              <a:t>о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-А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= </a:t>
            </a: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ctg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, </a:t>
            </a: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ctg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(90</a:t>
            </a:r>
            <a:r>
              <a:rPr lang="ru-RU" altLang="ru-RU" sz="3200" baseline="30000" dirty="0">
                <a:solidFill>
                  <a:srgbClr val="FF3300"/>
                </a:solidFill>
              </a:rPr>
              <a:t>о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-А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= </a:t>
            </a:r>
            <a:r>
              <a:rPr lang="en-US" altLang="ru-RU" sz="32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tg</a:t>
            </a:r>
            <a:r>
              <a:rPr lang="ru-RU" altLang="ru-RU" sz="3200" i="1" dirty="0">
                <a:solidFill>
                  <a:srgbClr val="FF3300"/>
                </a:solidFill>
                <a:cs typeface="Times New Roman" panose="02020603050405020304" pitchFamily="18" charset="0"/>
              </a:rPr>
              <a:t> А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9938" name="Text Box 82">
            <a:extLst>
              <a:ext uri="{FF2B5EF4-FFF2-40B4-BE49-F238E27FC236}">
                <a16:creationId xmlns:a16="http://schemas.microsoft.com/office/drawing/2014/main" id="{57CCE557-513C-4ABF-B1F0-EE7B09DC9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73068"/>
            <a:ext cx="89916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Синус и косинус острого угла связаны между собой основным тригонометрическим тождеством: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sin</a:t>
            </a:r>
            <a:r>
              <a:rPr lang="ru-RU" altLang="ru-RU" sz="2800" baseline="300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+ </a:t>
            </a: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cos</a:t>
            </a:r>
            <a:r>
              <a:rPr lang="ru-RU" altLang="ru-RU" sz="2800" baseline="30000" dirty="0">
                <a:solidFill>
                  <a:srgbClr val="FF3300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= 1</a:t>
            </a:r>
            <a:r>
              <a:rPr lang="ru-RU" altLang="ru-RU" sz="2800" i="1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9940" name="Text Box 84">
                <a:extLst>
                  <a:ext uri="{FF2B5EF4-FFF2-40B4-BE49-F238E27FC236}">
                    <a16:creationId xmlns:a16="http://schemas.microsoft.com/office/drawing/2014/main" id="{8865BEA9-10B9-4FF7-9B25-2AFF86E042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429000"/>
                <a:ext cx="8839200" cy="2351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R="55880" indent="349250" algn="just"/>
                <a:r>
                  <a:rPr lang="ru-RU" altLang="ru-RU" sz="32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 определению синуса и косинуса в прямоугольном треугольнике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90) имеем</a:t>
                </a:r>
              </a:p>
              <a:p>
                <a:pPr marR="55880" algn="ctr"/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cos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𝐵𝐶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𝐴𝐵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b="0" i="1" smtClean="0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 теореме Пифагора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 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AC 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 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следовательно,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cos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9940" name="Text Box 84">
                <a:extLst>
                  <a:ext uri="{FF2B5EF4-FFF2-40B4-BE49-F238E27FC236}">
                    <a16:creationId xmlns:a16="http://schemas.microsoft.com/office/drawing/2014/main" id="{8865BEA9-10B9-4FF7-9B25-2AFF86E04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29000"/>
                <a:ext cx="8839200" cy="2351156"/>
              </a:xfrm>
              <a:prstGeom prst="rect">
                <a:avLst/>
              </a:prstGeom>
              <a:blipFill>
                <a:blip r:embed="rId3"/>
                <a:stretch>
                  <a:fillRect l="-1034" r="-414" b="-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98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9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940" name="Text Box 84">
            <a:extLst>
              <a:ext uri="{FF2B5EF4-FFF2-40B4-BE49-F238E27FC236}">
                <a16:creationId xmlns:a16="http://schemas.microsoft.com/office/drawing/2014/main" id="{8865BEA9-10B9-4FF7-9B25-2AFF86E04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Основное тригонометрическое тождество позволяет выразить косинус угла через его синус и, наоборот, а именно,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249941" name="Object 85">
            <a:extLst>
              <a:ext uri="{FF2B5EF4-FFF2-40B4-BE49-F238E27FC236}">
                <a16:creationId xmlns:a16="http://schemas.microsoft.com/office/drawing/2014/main" id="{D796B0C5-5CFF-4D25-BA6B-15F3A1251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64993"/>
              </p:ext>
            </p:extLst>
          </p:nvPr>
        </p:nvGraphicFramePr>
        <p:xfrm>
          <a:off x="1047750" y="1757090"/>
          <a:ext cx="6591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591240" imgH="609480" progId="Equation.DSMT4">
                  <p:embed/>
                </p:oleObj>
              </mc:Choice>
              <mc:Fallback>
                <p:oleObj name="Equation" r:id="rId3" imgW="6591240" imgH="609480" progId="Equation.DSMT4">
                  <p:embed/>
                  <p:pic>
                    <p:nvPicPr>
                      <p:cNvPr id="249941" name="Object 85">
                        <a:extLst>
                          <a:ext uri="{FF2B5EF4-FFF2-40B4-BE49-F238E27FC236}">
                            <a16:creationId xmlns:a16="http://schemas.microsoft.com/office/drawing/2014/main" id="{D796B0C5-5CFF-4D25-BA6B-15F3A12515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757090"/>
                        <a:ext cx="6591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84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91CCD51E-6D6B-4476-A510-317549FBD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grpSp>
        <p:nvGrpSpPr>
          <p:cNvPr id="378900" name="Group 20">
            <a:extLst>
              <a:ext uri="{FF2B5EF4-FFF2-40B4-BE49-F238E27FC236}">
                <a16:creationId xmlns:a16="http://schemas.microsoft.com/office/drawing/2014/main" id="{EABFAFF6-9527-447F-82C2-CBB19CD7798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65150"/>
            <a:ext cx="8686800" cy="946150"/>
            <a:chOff x="144" y="356"/>
            <a:chExt cx="5472" cy="596"/>
          </a:xfrm>
        </p:grpSpPr>
        <p:sp>
          <p:nvSpPr>
            <p:cNvPr id="378883" name="Text Box 3">
              <a:extLst>
                <a:ext uri="{FF2B5EF4-FFF2-40B4-BE49-F238E27FC236}">
                  <a16:creationId xmlns:a16="http://schemas.microsoft.com/office/drawing/2014/main" id="{4592B75C-3B7C-425D-8D8C-82A14C7BA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Найдите</a:t>
              </a:r>
              <a:r>
                <a:rPr lang="en-US" altLang="ru-RU" sz="3200">
                  <a:cs typeface="Times New Roman" panose="02020603050405020304" pitchFamily="18" charset="0"/>
                </a:rPr>
                <a:t> sin</a:t>
              </a:r>
              <a:r>
                <a:rPr lang="en-US" altLang="ru-RU" sz="3200" i="1">
                  <a:cs typeface="Times New Roman" panose="02020603050405020304" pitchFamily="18" charset="0"/>
                </a:rPr>
                <a:t> A</a:t>
              </a:r>
              <a:r>
                <a:rPr lang="en-US" altLang="ru-RU" sz="3200">
                  <a:cs typeface="Times New Roman" panose="02020603050405020304" pitchFamily="18" charset="0"/>
                </a:rPr>
                <a:t>, </a:t>
              </a:r>
              <a:r>
                <a:rPr lang="ru-RU" altLang="ru-RU" sz="3200">
                  <a:cs typeface="Times New Roman" panose="02020603050405020304" pitchFamily="18" charset="0"/>
                </a:rPr>
                <a:t>если</a:t>
              </a:r>
              <a:r>
                <a:rPr lang="en-US" altLang="ru-RU" sz="3200">
                  <a:cs typeface="Times New Roman" panose="02020603050405020304" pitchFamily="18" charset="0"/>
                </a:rPr>
                <a:t>: </a:t>
              </a:r>
              <a:r>
                <a:rPr lang="ru-RU" altLang="ru-RU" sz="3200">
                  <a:cs typeface="Times New Roman" panose="02020603050405020304" pitchFamily="18" charset="0"/>
                </a:rPr>
                <a:t>а</a:t>
              </a:r>
              <a:r>
                <a:rPr lang="en-US" altLang="ru-RU" sz="3200">
                  <a:cs typeface="Times New Roman" panose="02020603050405020304" pitchFamily="18" charset="0"/>
                </a:rPr>
                <a:t>) cos</a:t>
              </a:r>
              <a:r>
                <a:rPr lang="en-US" altLang="ru-RU" sz="3200" i="1">
                  <a:cs typeface="Times New Roman" panose="02020603050405020304" pitchFamily="18" charset="0"/>
                </a:rPr>
                <a:t> A=</a:t>
              </a:r>
              <a:r>
                <a:rPr lang="ru-RU" altLang="ru-RU" sz="3200" i="1"/>
                <a:t>     </a:t>
              </a:r>
              <a:r>
                <a:rPr lang="en-US" altLang="ru-RU" sz="3200">
                  <a:cs typeface="Times New Roman" panose="02020603050405020304" pitchFamily="18" charset="0"/>
                </a:rPr>
                <a:t>; </a:t>
              </a:r>
              <a:r>
                <a:rPr lang="ru-RU" altLang="ru-RU" sz="3200">
                  <a:cs typeface="Times New Roman" panose="02020603050405020304" pitchFamily="18" charset="0"/>
                </a:rPr>
                <a:t>б</a:t>
              </a:r>
              <a:r>
                <a:rPr lang="en-US" altLang="ru-RU" sz="3200">
                  <a:cs typeface="Times New Roman" panose="02020603050405020304" pitchFamily="18" charset="0"/>
                </a:rPr>
                <a:t>) cos</a:t>
              </a:r>
              <a:r>
                <a:rPr lang="en-US" altLang="ru-RU" sz="3200" i="1">
                  <a:cs typeface="Times New Roman" panose="02020603050405020304" pitchFamily="18" charset="0"/>
                </a:rPr>
                <a:t> A=</a:t>
              </a:r>
              <a:r>
                <a:rPr lang="ru-RU" altLang="ru-RU" sz="3200" i="1"/>
                <a:t>        </a:t>
              </a:r>
              <a:r>
                <a:rPr lang="en-US" altLang="ru-RU" sz="3200" i="1">
                  <a:cs typeface="Times New Roman" panose="02020603050405020304" pitchFamily="18" charset="0"/>
                </a:rPr>
                <a:t>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378895" name="Object 15">
              <a:extLst>
                <a:ext uri="{FF2B5EF4-FFF2-40B4-BE49-F238E27FC236}">
                  <a16:creationId xmlns:a16="http://schemas.microsoft.com/office/drawing/2014/main" id="{6C8A1D5E-2F5A-4D3E-84CE-89AE98692B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432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6400" imgH="825480" progId="Equation.DSMT4">
                    <p:embed/>
                  </p:oleObj>
                </mc:Choice>
                <mc:Fallback>
                  <p:oleObj name="Equation" r:id="rId3" imgW="266400" imgH="8254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432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8896" name="Object 16">
              <a:extLst>
                <a:ext uri="{FF2B5EF4-FFF2-40B4-BE49-F238E27FC236}">
                  <a16:creationId xmlns:a16="http://schemas.microsoft.com/office/drawing/2014/main" id="{F16FCA99-18AA-48A1-B43D-1DF4EFB2478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6" y="356"/>
            <a:ext cx="33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33160" imgH="914400" progId="Equation.DSMT4">
                    <p:embed/>
                  </p:oleObj>
                </mc:Choice>
                <mc:Fallback>
                  <p:oleObj name="Equation" r:id="rId5" imgW="533160" imgH="9144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6" y="356"/>
                          <a:ext cx="33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8903" name="Group 23">
            <a:extLst>
              <a:ext uri="{FF2B5EF4-FFF2-40B4-BE49-F238E27FC236}">
                <a16:creationId xmlns:a16="http://schemas.microsoft.com/office/drawing/2014/main" id="{D847945C-BD21-4838-806D-BB33E14D2E5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33800"/>
            <a:ext cx="2590800" cy="914400"/>
            <a:chOff x="240" y="2352"/>
            <a:chExt cx="1632" cy="576"/>
          </a:xfrm>
        </p:grpSpPr>
        <p:sp>
          <p:nvSpPr>
            <p:cNvPr id="378884" name="Text Box 4">
              <a:extLst>
                <a:ext uri="{FF2B5EF4-FFF2-40B4-BE49-F238E27FC236}">
                  <a16:creationId xmlns:a16="http://schemas.microsoft.com/office/drawing/2014/main" id="{00CC5B22-17A2-4D2F-B16B-486C2B5EDE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16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78897" name="Object 17">
              <a:extLst>
                <a:ext uri="{FF2B5EF4-FFF2-40B4-BE49-F238E27FC236}">
                  <a16:creationId xmlns:a16="http://schemas.microsoft.com/office/drawing/2014/main" id="{10C1FD14-7E1F-4462-8571-36E4A552416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2352"/>
            <a:ext cx="40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634680" imgH="914400" progId="Equation.DSMT4">
                    <p:embed/>
                  </p:oleObj>
                </mc:Choice>
                <mc:Fallback>
                  <p:oleObj name="Equation" r:id="rId7" imgW="634680" imgH="9144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352"/>
                          <a:ext cx="400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8902" name="Group 22">
            <a:extLst>
              <a:ext uri="{FF2B5EF4-FFF2-40B4-BE49-F238E27FC236}">
                <a16:creationId xmlns:a16="http://schemas.microsoft.com/office/drawing/2014/main" id="{020D2307-8261-4413-88B5-E610C7F0E904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733800"/>
            <a:ext cx="2590800" cy="914400"/>
            <a:chOff x="1824" y="2352"/>
            <a:chExt cx="1632" cy="576"/>
          </a:xfrm>
        </p:grpSpPr>
        <p:graphicFrame>
          <p:nvGraphicFramePr>
            <p:cNvPr id="378898" name="Object 18">
              <a:extLst>
                <a:ext uri="{FF2B5EF4-FFF2-40B4-BE49-F238E27FC236}">
                  <a16:creationId xmlns:a16="http://schemas.microsoft.com/office/drawing/2014/main" id="{C6F059D0-68CE-4C69-BB08-85F14BCC95B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12" y="2352"/>
            <a:ext cx="33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533160" imgH="914400" progId="Equation.DSMT4">
                    <p:embed/>
                  </p:oleObj>
                </mc:Choice>
                <mc:Fallback>
                  <p:oleObj name="Equation" r:id="rId9" imgW="533160" imgH="9144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352"/>
                          <a:ext cx="33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8901" name="Text Box 21">
              <a:extLst>
                <a:ext uri="{FF2B5EF4-FFF2-40B4-BE49-F238E27FC236}">
                  <a16:creationId xmlns:a16="http://schemas.microsoft.com/office/drawing/2014/main" id="{10234472-C7A4-4A4F-9E74-1A18723BA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400"/>
              <a:ext cx="16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</a:t>
              </a:r>
              <a:r>
                <a:rPr lang="ru-RU" altLang="ru-RU" sz="3200">
                  <a:solidFill>
                    <a:schemeClr val="accent1"/>
                  </a:solidFill>
                </a:rPr>
                <a:t>       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A7AD48EE-CCEE-4FAF-876A-E4709D77A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grpSp>
        <p:nvGrpSpPr>
          <p:cNvPr id="651275" name="Group 11">
            <a:extLst>
              <a:ext uri="{FF2B5EF4-FFF2-40B4-BE49-F238E27FC236}">
                <a16:creationId xmlns:a16="http://schemas.microsoft.com/office/drawing/2014/main" id="{1CEA2002-27A5-4426-9353-2B8AD51BADB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"/>
            <a:ext cx="8686800" cy="927100"/>
            <a:chOff x="144" y="384"/>
            <a:chExt cx="5472" cy="584"/>
          </a:xfrm>
        </p:grpSpPr>
        <p:sp>
          <p:nvSpPr>
            <p:cNvPr id="651268" name="Text Box 4">
              <a:extLst>
                <a:ext uri="{FF2B5EF4-FFF2-40B4-BE49-F238E27FC236}">
                  <a16:creationId xmlns:a16="http://schemas.microsoft.com/office/drawing/2014/main" id="{65E97B48-7216-4362-A98F-6C3689D6D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>
                  <a:cs typeface="Times New Roman" panose="02020603050405020304" pitchFamily="18" charset="0"/>
                </a:rPr>
                <a:t>Найдите cos</a:t>
              </a:r>
              <a:r>
                <a:rPr lang="en-US" altLang="ru-RU" sz="3200" i="1">
                  <a:cs typeface="Times New Roman" panose="02020603050405020304" pitchFamily="18" charset="0"/>
                </a:rPr>
                <a:t> A</a:t>
              </a:r>
              <a:r>
                <a:rPr lang="en-US" altLang="ru-RU" sz="3200">
                  <a:cs typeface="Times New Roman" panose="02020603050405020304" pitchFamily="18" charset="0"/>
                </a:rPr>
                <a:t>, если а) sin</a:t>
              </a:r>
              <a:r>
                <a:rPr lang="en-US" altLang="ru-RU" sz="3200" i="1">
                  <a:cs typeface="Times New Roman" panose="02020603050405020304" pitchFamily="18" charset="0"/>
                </a:rPr>
                <a:t> A=</a:t>
              </a:r>
              <a:r>
                <a:rPr lang="ru-RU" altLang="ru-RU" sz="3200" i="1"/>
                <a:t>    </a:t>
              </a:r>
              <a:r>
                <a:rPr lang="en-US" altLang="ru-RU" sz="3200">
                  <a:cs typeface="Times New Roman" panose="02020603050405020304" pitchFamily="18" charset="0"/>
                </a:rPr>
                <a:t>; б) sin </a:t>
              </a:r>
              <a:r>
                <a:rPr lang="en-US" altLang="ru-RU" sz="3200" i="1">
                  <a:cs typeface="Times New Roman" panose="02020603050405020304" pitchFamily="18" charset="0"/>
                </a:rPr>
                <a:t>A</a:t>
              </a:r>
              <a:r>
                <a:rPr lang="ru-RU" altLang="ru-RU" sz="3200" i="1"/>
                <a:t> </a:t>
              </a:r>
              <a:r>
                <a:rPr lang="en-US" altLang="ru-RU" sz="3200">
                  <a:cs typeface="Times New Roman" panose="02020603050405020304" pitchFamily="18" charset="0"/>
                </a:rPr>
                <a:t>=</a:t>
              </a:r>
              <a:r>
                <a:rPr lang="ru-RU" altLang="ru-RU" sz="3200"/>
                <a:t>      </a:t>
              </a:r>
              <a:r>
                <a:rPr lang="en-US" altLang="ru-RU" sz="3200">
                  <a:cs typeface="Times New Roman" panose="02020603050405020304" pitchFamily="18" charset="0"/>
                </a:rPr>
                <a:t>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651269" name="Object 5">
              <a:extLst>
                <a:ext uri="{FF2B5EF4-FFF2-40B4-BE49-F238E27FC236}">
                  <a16:creationId xmlns:a16="http://schemas.microsoft.com/office/drawing/2014/main" id="{5FB65BF6-B51F-4DAF-80C8-ED52685C46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8" y="432"/>
            <a:ext cx="15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41200" imgH="838080" progId="Equation.DSMT4">
                    <p:embed/>
                  </p:oleObj>
                </mc:Choice>
                <mc:Fallback>
                  <p:oleObj name="Equation" r:id="rId3" imgW="24120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432"/>
                          <a:ext cx="15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1270" name="Object 6">
              <a:extLst>
                <a:ext uri="{FF2B5EF4-FFF2-40B4-BE49-F238E27FC236}">
                  <a16:creationId xmlns:a16="http://schemas.microsoft.com/office/drawing/2014/main" id="{4590EE36-15A5-4B4D-BD77-B2A2E9DD422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00" y="384"/>
            <a:ext cx="33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33160" imgH="927000" progId="Equation.DSMT4">
                    <p:embed/>
                  </p:oleObj>
                </mc:Choice>
                <mc:Fallback>
                  <p:oleObj name="Equation" r:id="rId5" imgW="533160" imgH="9270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384"/>
                          <a:ext cx="336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51279" name="Group 15">
            <a:extLst>
              <a:ext uri="{FF2B5EF4-FFF2-40B4-BE49-F238E27FC236}">
                <a16:creationId xmlns:a16="http://schemas.microsoft.com/office/drawing/2014/main" id="{DEEB189F-CD17-4B6D-9428-B6D2CC2A5DE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727450"/>
            <a:ext cx="2590800" cy="927100"/>
            <a:chOff x="240" y="2348"/>
            <a:chExt cx="1632" cy="584"/>
          </a:xfrm>
        </p:grpSpPr>
        <p:sp>
          <p:nvSpPr>
            <p:cNvPr id="651272" name="Text Box 8">
              <a:extLst>
                <a:ext uri="{FF2B5EF4-FFF2-40B4-BE49-F238E27FC236}">
                  <a16:creationId xmlns:a16="http://schemas.microsoft.com/office/drawing/2014/main" id="{A1C44595-A830-45FF-AE66-10D6FB11A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16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а)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51273" name="Object 9">
              <a:extLst>
                <a:ext uri="{FF2B5EF4-FFF2-40B4-BE49-F238E27FC236}">
                  <a16:creationId xmlns:a16="http://schemas.microsoft.com/office/drawing/2014/main" id="{13EC8EC7-E686-420F-9FDC-6566A12C04E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80" y="2348"/>
            <a:ext cx="528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838080" imgH="927000" progId="Equation.DSMT4">
                    <p:embed/>
                  </p:oleObj>
                </mc:Choice>
                <mc:Fallback>
                  <p:oleObj name="Equation" r:id="rId7" imgW="838080" imgH="9270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0" y="2348"/>
                          <a:ext cx="528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51278" name="Group 14">
            <a:extLst>
              <a:ext uri="{FF2B5EF4-FFF2-40B4-BE49-F238E27FC236}">
                <a16:creationId xmlns:a16="http://schemas.microsoft.com/office/drawing/2014/main" id="{522AB0CE-91BB-4941-9B41-C02DB76C2024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727450"/>
            <a:ext cx="2590800" cy="927100"/>
            <a:chOff x="1824" y="2348"/>
            <a:chExt cx="1632" cy="584"/>
          </a:xfrm>
        </p:grpSpPr>
        <p:graphicFrame>
          <p:nvGraphicFramePr>
            <p:cNvPr id="651274" name="Object 10">
              <a:extLst>
                <a:ext uri="{FF2B5EF4-FFF2-40B4-BE49-F238E27FC236}">
                  <a16:creationId xmlns:a16="http://schemas.microsoft.com/office/drawing/2014/main" id="{3F3F5968-2FDC-4174-9778-6F204EE30E1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12" y="2348"/>
            <a:ext cx="33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533160" imgH="927000" progId="Equation.DSMT4">
                    <p:embed/>
                  </p:oleObj>
                </mc:Choice>
                <mc:Fallback>
                  <p:oleObj name="Equation" r:id="rId9" imgW="533160" imgH="9270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348"/>
                          <a:ext cx="336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1277" name="Text Box 13">
              <a:extLst>
                <a:ext uri="{FF2B5EF4-FFF2-40B4-BE49-F238E27FC236}">
                  <a16:creationId xmlns:a16="http://schemas.microsoft.com/office/drawing/2014/main" id="{2E2A22B3-9FFF-49EF-86C0-947C243EE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400"/>
              <a:ext cx="16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      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>
            <a:extLst>
              <a:ext uri="{FF2B5EF4-FFF2-40B4-BE49-F238E27FC236}">
                <a16:creationId xmlns:a16="http://schemas.microsoft.com/office/drawing/2014/main" id="{54ADB0A6-3A27-46DB-9FCD-28804D594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53316" name="Text Box 4">
            <a:extLst>
              <a:ext uri="{FF2B5EF4-FFF2-40B4-BE49-F238E27FC236}">
                <a16:creationId xmlns:a16="http://schemas.microsoft.com/office/drawing/2014/main" id="{F098D057-ABCF-4E0D-8ECC-CF9C57B06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Существует ли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которого </a:t>
            </a:r>
            <a:r>
              <a:rPr lang="en-US" altLang="ru-RU" sz="3200" dirty="0">
                <a:cs typeface="Times New Roman" panose="02020603050405020304" pitchFamily="18" charset="0"/>
              </a:rPr>
              <a:t>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cs typeface="Times New Roman" panose="02020603050405020304" pitchFamily="18" charset="0"/>
              </a:rPr>
              <a:t>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53320" name="Text Box 8">
            <a:extLst>
              <a:ext uri="{FF2B5EF4-FFF2-40B4-BE49-F238E27FC236}">
                <a16:creationId xmlns:a16="http://schemas.microsoft.com/office/drawing/2014/main" id="{97E1A5B9-5F54-4104-BCC7-F8AB1DF05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Да, 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1026">
            <a:extLst>
              <a:ext uri="{FF2B5EF4-FFF2-40B4-BE49-F238E27FC236}">
                <a16:creationId xmlns:a16="http://schemas.microsoft.com/office/drawing/2014/main" id="{A93D2F73-CE2E-4B50-BB1F-83D609045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67651" name="Text Box 1027">
            <a:extLst>
              <a:ext uri="{FF2B5EF4-FFF2-40B4-BE49-F238E27FC236}">
                <a16:creationId xmlns:a16="http://schemas.microsoft.com/office/drawing/2014/main" id="{4A85E16C-2259-4A6E-B331-1A88B227E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Существует ли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которого </a:t>
            </a:r>
            <a:r>
              <a:rPr lang="en-US" altLang="ru-RU" sz="3200" dirty="0">
                <a:cs typeface="Times New Roman" panose="02020603050405020304" pitchFamily="18" charset="0"/>
              </a:rPr>
              <a:t>  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dirty="0" err="1">
                <a:cs typeface="Times New Roman" panose="02020603050405020304" pitchFamily="18" charset="0"/>
              </a:rPr>
              <a:t>tg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67652" name="Text Box 1028">
            <a:extLst>
              <a:ext uri="{FF2B5EF4-FFF2-40B4-BE49-F238E27FC236}">
                <a16:creationId xmlns:a16="http://schemas.microsoft.com/office/drawing/2014/main" id="{E0948836-766E-46B1-863D-CF782412F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>
            <a:extLst>
              <a:ext uri="{FF2B5EF4-FFF2-40B4-BE49-F238E27FC236}">
                <a16:creationId xmlns:a16="http://schemas.microsoft.com/office/drawing/2014/main" id="{22EAC1FD-642D-4A9A-ADDD-EB3E5BAEA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65603" name="Text Box 3">
            <a:extLst>
              <a:ext uri="{FF2B5EF4-FFF2-40B4-BE49-F238E27FC236}">
                <a16:creationId xmlns:a16="http://schemas.microsoft.com/office/drawing/2014/main" id="{32D5EB89-1E6E-4882-9434-AC8FF7000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Для каких острых углов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/>
              <a:t> выполняется неравенство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sin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&lt;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65604" name="Text Box 4">
            <a:extLst>
              <a:ext uri="{FF2B5EF4-FFF2-40B4-BE49-F238E27FC236}">
                <a16:creationId xmlns:a16="http://schemas.microsoft.com/office/drawing/2014/main" id="{0741522A-0CC2-4075-A8EB-EF89C647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Для углов, меньших</a:t>
            </a:r>
            <a:r>
              <a:rPr lang="ru-RU" altLang="ru-RU" sz="3200">
                <a:cs typeface="Times New Roman" panose="02020603050405020304" pitchFamily="18" charset="0"/>
              </a:rPr>
              <a:t> 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>
            <a:extLst>
              <a:ext uri="{FF2B5EF4-FFF2-40B4-BE49-F238E27FC236}">
                <a16:creationId xmlns:a16="http://schemas.microsoft.com/office/drawing/2014/main" id="{DAF10851-7E4D-4BD8-929B-1B6E89623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55368" name="Text Box 8">
            <a:extLst>
              <a:ext uri="{FF2B5EF4-FFF2-40B4-BE49-F238E27FC236}">
                <a16:creationId xmlns:a16="http://schemas.microsoft.com/office/drawing/2014/main" id="{CBFD3976-3C4E-4617-9EB9-E495031C7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Нет; </a:t>
            </a:r>
          </a:p>
        </p:txBody>
      </p:sp>
      <p:grpSp>
        <p:nvGrpSpPr>
          <p:cNvPr id="655374" name="Group 14">
            <a:extLst>
              <a:ext uri="{FF2B5EF4-FFF2-40B4-BE49-F238E27FC236}">
                <a16:creationId xmlns:a16="http://schemas.microsoft.com/office/drawing/2014/main" id="{74B8A519-53A5-4C31-BC1F-0C3339BF83F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762000"/>
            <a:ext cx="8686800" cy="1371600"/>
            <a:chOff x="144" y="480"/>
            <a:chExt cx="5472" cy="864"/>
          </a:xfrm>
        </p:grpSpPr>
        <p:sp>
          <p:nvSpPr>
            <p:cNvPr id="655364" name="Text Box 4">
              <a:extLst>
                <a:ext uri="{FF2B5EF4-FFF2-40B4-BE49-F238E27FC236}">
                  <a16:creationId xmlns:a16="http://schemas.microsoft.com/office/drawing/2014/main" id="{E04E915D-0C5F-4DDD-91D8-C43125446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480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cs typeface="Times New Roman" panose="02020603050405020304" pitchFamily="18" charset="0"/>
                </a:rPr>
                <a:t>	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Могут ли синус и косинус одного угла равняться:  а)  </a:t>
              </a:r>
              <a:r>
                <a:rPr lang="ru-RU" altLang="ru-RU" sz="3200" dirty="0"/>
                <a:t>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и </a:t>
              </a:r>
              <a:r>
                <a:rPr lang="ru-RU" altLang="ru-RU" sz="3200" dirty="0"/>
                <a:t>  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; б)  </a:t>
              </a:r>
              <a:r>
                <a:rPr lang="ru-RU" altLang="ru-RU" sz="3200" dirty="0"/>
                <a:t>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и </a:t>
              </a:r>
              <a:r>
                <a:rPr lang="ru-RU" altLang="ru-RU" sz="3200" dirty="0"/>
                <a:t>   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?</a:t>
              </a:r>
            </a:p>
          </p:txBody>
        </p:sp>
        <p:graphicFrame>
          <p:nvGraphicFramePr>
            <p:cNvPr id="655365" name="Object 5">
              <a:extLst>
                <a:ext uri="{FF2B5EF4-FFF2-40B4-BE49-F238E27FC236}">
                  <a16:creationId xmlns:a16="http://schemas.microsoft.com/office/drawing/2014/main" id="{2C569986-8C87-4647-A79C-422D2EED2A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28" y="768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6400" imgH="825480" progId="Equation.DSMT4">
                    <p:embed/>
                  </p:oleObj>
                </mc:Choice>
                <mc:Fallback>
                  <p:oleObj name="Equation" r:id="rId3" imgW="266400" imgH="8254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768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5366" name="Object 6">
              <a:extLst>
                <a:ext uri="{FF2B5EF4-FFF2-40B4-BE49-F238E27FC236}">
                  <a16:creationId xmlns:a16="http://schemas.microsoft.com/office/drawing/2014/main" id="{5131C33A-EE0E-4026-89F5-2AA880FB824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12" y="768"/>
            <a:ext cx="32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20560" imgH="914400" progId="Equation.DSMT4">
                    <p:embed/>
                  </p:oleObj>
                </mc:Choice>
                <mc:Fallback>
                  <p:oleObj name="Equation" r:id="rId5" imgW="520560" imgH="914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768"/>
                          <a:ext cx="32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5371" name="Object 11">
              <a:extLst>
                <a:ext uri="{FF2B5EF4-FFF2-40B4-BE49-F238E27FC236}">
                  <a16:creationId xmlns:a16="http://schemas.microsoft.com/office/drawing/2014/main" id="{1677BDE6-9031-4F43-9FD9-AFFC1F03E8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768"/>
            <a:ext cx="15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41200" imgH="838080" progId="Equation.DSMT4">
                    <p:embed/>
                  </p:oleObj>
                </mc:Choice>
                <mc:Fallback>
                  <p:oleObj name="Equation" r:id="rId7" imgW="241200" imgH="8380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768"/>
                          <a:ext cx="15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5372" name="Object 12">
              <a:extLst>
                <a:ext uri="{FF2B5EF4-FFF2-40B4-BE49-F238E27FC236}">
                  <a16:creationId xmlns:a16="http://schemas.microsoft.com/office/drawing/2014/main" id="{221BFF6E-58E1-4051-A1AF-E2BAABF9A7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816"/>
            <a:ext cx="168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66400" imgH="825480" progId="Equation.DSMT4">
                    <p:embed/>
                  </p:oleObj>
                </mc:Choice>
                <mc:Fallback>
                  <p:oleObj name="Equation" r:id="rId9" imgW="266400" imgH="8254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816"/>
                          <a:ext cx="168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5375" name="Text Box 15">
            <a:extLst>
              <a:ext uri="{FF2B5EF4-FFF2-40B4-BE49-F238E27FC236}">
                <a16:creationId xmlns:a16="http://schemas.microsoft.com/office/drawing/2014/main" id="{D232C9E4-7417-4E42-A43E-2A25583C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8100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8" grpId="0" autoUpdateAnimBg="0"/>
      <p:bldP spid="655375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</TotalTime>
  <Words>634</Words>
  <Application>Microsoft Office PowerPoint</Application>
  <PresentationFormat>Экран (4:3)</PresentationFormat>
  <Paragraphs>91</Paragraphs>
  <Slides>15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Times New Roman</vt:lpstr>
      <vt:lpstr>Оформление по умолчанию</vt:lpstr>
      <vt:lpstr>MathType 5.0 Equation</vt:lpstr>
      <vt:lpstr>Equation</vt:lpstr>
      <vt:lpstr>Тригонометрические тождества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148</cp:revision>
  <dcterms:created xsi:type="dcterms:W3CDTF">2008-04-30T05:51:18Z</dcterms:created>
  <dcterms:modified xsi:type="dcterms:W3CDTF">2021-07-09T10:27:49Z</dcterms:modified>
</cp:coreProperties>
</file>