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355" r:id="rId2"/>
    <p:sldId id="581" r:id="rId3"/>
    <p:sldId id="521" r:id="rId4"/>
    <p:sldId id="522" r:id="rId5"/>
    <p:sldId id="582" r:id="rId6"/>
    <p:sldId id="421" r:id="rId7"/>
    <p:sldId id="525" r:id="rId8"/>
    <p:sldId id="430" r:id="rId9"/>
    <p:sldId id="511" r:id="rId10"/>
    <p:sldId id="512" r:id="rId11"/>
    <p:sldId id="526" r:id="rId12"/>
    <p:sldId id="513" r:id="rId13"/>
    <p:sldId id="527" r:id="rId14"/>
    <p:sldId id="528" r:id="rId15"/>
    <p:sldId id="529" r:id="rId16"/>
    <p:sldId id="564" r:id="rId17"/>
    <p:sldId id="565" r:id="rId18"/>
    <p:sldId id="538" r:id="rId19"/>
    <p:sldId id="416" r:id="rId20"/>
    <p:sldId id="540" r:id="rId21"/>
    <p:sldId id="541" r:id="rId22"/>
    <p:sldId id="562" r:id="rId23"/>
    <p:sldId id="563" r:id="rId24"/>
    <p:sldId id="539" r:id="rId25"/>
    <p:sldId id="536" r:id="rId26"/>
    <p:sldId id="487" r:id="rId27"/>
    <p:sldId id="566" r:id="rId28"/>
    <p:sldId id="502" r:id="rId29"/>
    <p:sldId id="488" r:id="rId30"/>
    <p:sldId id="543" r:id="rId31"/>
    <p:sldId id="544" r:id="rId32"/>
    <p:sldId id="545" r:id="rId33"/>
    <p:sldId id="542" r:id="rId34"/>
    <p:sldId id="548" r:id="rId35"/>
    <p:sldId id="549" r:id="rId36"/>
    <p:sldId id="550" r:id="rId37"/>
    <p:sldId id="551" r:id="rId38"/>
    <p:sldId id="552" r:id="rId39"/>
    <p:sldId id="553" r:id="rId40"/>
    <p:sldId id="554" r:id="rId41"/>
    <p:sldId id="558" r:id="rId42"/>
    <p:sldId id="517" r:id="rId43"/>
    <p:sldId id="531" r:id="rId44"/>
    <p:sldId id="530" r:id="rId45"/>
    <p:sldId id="532" r:id="rId4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7868" autoAdjust="0"/>
  </p:normalViewPr>
  <p:slideViewPr>
    <p:cSldViewPr>
      <p:cViewPr varScale="1">
        <p:scale>
          <a:sx n="103" d="100"/>
          <a:sy n="103" d="100"/>
        </p:scale>
        <p:origin x="2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2EE8067-C725-4188-A3E0-B5150D61E4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384A29D-8343-4DE2-B0AC-7BB70B6C0E1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276B3F87-4085-4189-935D-D71E864650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8E4FE0B-5AF2-4154-AFD7-7E1156A1C9B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5A78123C-4184-438A-A946-038F69BD0B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AF5C6D3-2327-40C2-A5B4-D50F161425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6856B9-AC78-4DF2-AFDF-E100713ED78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362351-1B75-465B-A32D-50B3ECD916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AE295-883C-40C2-A554-1A61F11FE95B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66877617-ED6F-49E8-9F80-CD661C6E2F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E9C14CC1-9C60-4D59-9AD8-D117567AFB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AE94B3-CBC0-47F1-9189-CA8A16A937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03A03D-C1F5-40ED-9579-34515AA1CFE0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609282" name="Rectangle 2">
            <a:extLst>
              <a:ext uri="{FF2B5EF4-FFF2-40B4-BE49-F238E27FC236}">
                <a16:creationId xmlns:a16="http://schemas.microsoft.com/office/drawing/2014/main" id="{B46588E9-DED4-4D3F-9CAB-62F3042672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9283" name="Rectangle 3">
            <a:extLst>
              <a:ext uri="{FF2B5EF4-FFF2-40B4-BE49-F238E27FC236}">
                <a16:creationId xmlns:a16="http://schemas.microsoft.com/office/drawing/2014/main" id="{808499DA-5AD2-4997-AFAD-79D622943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B41841C-0B91-4868-8CED-11253BC47B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48B49D-A940-44A7-AAA8-27D468BAEFA0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637954" name="Rectangle 2">
            <a:extLst>
              <a:ext uri="{FF2B5EF4-FFF2-40B4-BE49-F238E27FC236}">
                <a16:creationId xmlns:a16="http://schemas.microsoft.com/office/drawing/2014/main" id="{493A05AC-B055-4FE2-91C2-6F4B9FA328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7955" name="Rectangle 3">
            <a:extLst>
              <a:ext uri="{FF2B5EF4-FFF2-40B4-BE49-F238E27FC236}">
                <a16:creationId xmlns:a16="http://schemas.microsoft.com/office/drawing/2014/main" id="{554C99D0-1A9D-4CEA-A036-CBE1119FE9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5B7BC1-AD25-43F4-AD1D-A226629762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C0ABC3-B9EA-45E0-AC0E-163C2E1143E9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611330" name="Rectangle 2">
            <a:extLst>
              <a:ext uri="{FF2B5EF4-FFF2-40B4-BE49-F238E27FC236}">
                <a16:creationId xmlns:a16="http://schemas.microsoft.com/office/drawing/2014/main" id="{E205958D-C515-4716-9E68-45AB0DB44D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1331" name="Rectangle 3">
            <a:extLst>
              <a:ext uri="{FF2B5EF4-FFF2-40B4-BE49-F238E27FC236}">
                <a16:creationId xmlns:a16="http://schemas.microsoft.com/office/drawing/2014/main" id="{E99943E8-2997-4010-9B2E-3EDC5424B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C9AE8E-3171-40D8-88A0-7AA7332AA4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C33978-B81B-4DF5-B348-3AA189C67FC3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640002" name="Rectangle 2">
            <a:extLst>
              <a:ext uri="{FF2B5EF4-FFF2-40B4-BE49-F238E27FC236}">
                <a16:creationId xmlns:a16="http://schemas.microsoft.com/office/drawing/2014/main" id="{E0804FE3-E408-451F-96C3-E5C4B103DD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0003" name="Rectangle 3">
            <a:extLst>
              <a:ext uri="{FF2B5EF4-FFF2-40B4-BE49-F238E27FC236}">
                <a16:creationId xmlns:a16="http://schemas.microsoft.com/office/drawing/2014/main" id="{4BDAE7C2-07C1-4B88-8197-77233BC08A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111484C-7AB6-4282-AF54-C0B49E6F51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F771C1-2901-42E3-BEF6-29D2F111DDD7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642050" name="Rectangle 2">
            <a:extLst>
              <a:ext uri="{FF2B5EF4-FFF2-40B4-BE49-F238E27FC236}">
                <a16:creationId xmlns:a16="http://schemas.microsoft.com/office/drawing/2014/main" id="{934AC5DB-CF18-4AEE-953A-679F60F4A2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2051" name="Rectangle 3">
            <a:extLst>
              <a:ext uri="{FF2B5EF4-FFF2-40B4-BE49-F238E27FC236}">
                <a16:creationId xmlns:a16="http://schemas.microsoft.com/office/drawing/2014/main" id="{8A1BD9ED-6938-4DE2-B2AE-30FBA739F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DE50C6-1C0A-45A6-9539-66745E030F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48ACC-2010-4E3E-AD9B-4E8166324756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644098" name="Rectangle 2">
            <a:extLst>
              <a:ext uri="{FF2B5EF4-FFF2-40B4-BE49-F238E27FC236}">
                <a16:creationId xmlns:a16="http://schemas.microsoft.com/office/drawing/2014/main" id="{D34DDCDF-13BE-4E53-96C8-B518D74C89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4099" name="Rectangle 3">
            <a:extLst>
              <a:ext uri="{FF2B5EF4-FFF2-40B4-BE49-F238E27FC236}">
                <a16:creationId xmlns:a16="http://schemas.microsoft.com/office/drawing/2014/main" id="{9D9FB4F1-5A7D-44EB-982D-32FA64502A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B298B2-9686-42AE-933C-6DB0344121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DCC207-63A7-4AFE-A983-0221145D488E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719874" name="Rectangle 2">
            <a:extLst>
              <a:ext uri="{FF2B5EF4-FFF2-40B4-BE49-F238E27FC236}">
                <a16:creationId xmlns:a16="http://schemas.microsoft.com/office/drawing/2014/main" id="{E0E2A0CF-9108-4F32-B269-13FDCB5A2A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9875" name="Rectangle 3">
            <a:extLst>
              <a:ext uri="{FF2B5EF4-FFF2-40B4-BE49-F238E27FC236}">
                <a16:creationId xmlns:a16="http://schemas.microsoft.com/office/drawing/2014/main" id="{6EBBE6D8-AD8D-45C9-A21E-AFFEF909AA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C28C875-8A84-40D3-B0C6-8AA58E9080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4E0E99-B4E8-4E74-8881-6E1C595FB884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721922" name="Rectangle 2">
            <a:extLst>
              <a:ext uri="{FF2B5EF4-FFF2-40B4-BE49-F238E27FC236}">
                <a16:creationId xmlns:a16="http://schemas.microsoft.com/office/drawing/2014/main" id="{4C43A1DC-AFA2-4E94-9623-E0E7243D40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1923" name="Rectangle 3">
            <a:extLst>
              <a:ext uri="{FF2B5EF4-FFF2-40B4-BE49-F238E27FC236}">
                <a16:creationId xmlns:a16="http://schemas.microsoft.com/office/drawing/2014/main" id="{0E333077-F46E-4534-B17B-A220AEC188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BE7F2B2-5FDC-4B8F-AFC7-814AD48CA3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486F3-4AA6-4682-836D-5AF6A646D015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662530" name="Rectangle 2">
            <a:extLst>
              <a:ext uri="{FF2B5EF4-FFF2-40B4-BE49-F238E27FC236}">
                <a16:creationId xmlns:a16="http://schemas.microsoft.com/office/drawing/2014/main" id="{B2172D26-B1CF-43D0-9EB9-65DC566FD3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2531" name="Rectangle 3">
            <a:extLst>
              <a:ext uri="{FF2B5EF4-FFF2-40B4-BE49-F238E27FC236}">
                <a16:creationId xmlns:a16="http://schemas.microsoft.com/office/drawing/2014/main" id="{B595A8CE-07AC-4A11-A57C-09BF82F558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AEA02BA-67E0-4E7B-9B43-2AC6360E51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6D3FF-371D-4C1E-B773-72A79031BF5E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4BD4BC6F-E728-40EA-AF9E-EB616EB1B4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87890CFC-C185-452C-A1C6-FF6A61016E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362351-1B75-465B-A32D-50B3ECD916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AE295-883C-40C2-A554-1A61F11FE95B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66877617-ED6F-49E8-9F80-CD661C6E2F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E9C14CC1-9C60-4D59-9AD8-D117567AFB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442669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52D1BB-30D9-4873-BCBB-A35FE9084C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C65175-5D25-4B06-B0CA-B5D1311F785D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666626" name="Rectangle 2">
            <a:extLst>
              <a:ext uri="{FF2B5EF4-FFF2-40B4-BE49-F238E27FC236}">
                <a16:creationId xmlns:a16="http://schemas.microsoft.com/office/drawing/2014/main" id="{9BACB425-9E3E-4183-9DB0-C36E900737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6627" name="Rectangle 3">
            <a:extLst>
              <a:ext uri="{FF2B5EF4-FFF2-40B4-BE49-F238E27FC236}">
                <a16:creationId xmlns:a16="http://schemas.microsoft.com/office/drawing/2014/main" id="{70DC282A-14A7-4F1C-93D2-AFE4251EF9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47C77B-DF9E-4C59-84A4-ADDA836A2E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51D21A-079E-4312-8E1F-D917706B046C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668674" name="Rectangle 1026">
            <a:extLst>
              <a:ext uri="{FF2B5EF4-FFF2-40B4-BE49-F238E27FC236}">
                <a16:creationId xmlns:a16="http://schemas.microsoft.com/office/drawing/2014/main" id="{2FB53D62-974F-48E6-AA8A-A4D83CA3E1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8675" name="Rectangle 1027">
            <a:extLst>
              <a:ext uri="{FF2B5EF4-FFF2-40B4-BE49-F238E27FC236}">
                <a16:creationId xmlns:a16="http://schemas.microsoft.com/office/drawing/2014/main" id="{486B097D-C92F-44DE-9299-25489F0A0C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A92653-7589-4B92-A5E6-A2549681CA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AFA19-A958-44E7-805F-CD6F2A202A24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711682" name="Rectangle 2">
            <a:extLst>
              <a:ext uri="{FF2B5EF4-FFF2-40B4-BE49-F238E27FC236}">
                <a16:creationId xmlns:a16="http://schemas.microsoft.com/office/drawing/2014/main" id="{9E729352-5DDB-4487-9C58-662675D24E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1683" name="Rectangle 3">
            <a:extLst>
              <a:ext uri="{FF2B5EF4-FFF2-40B4-BE49-F238E27FC236}">
                <a16:creationId xmlns:a16="http://schemas.microsoft.com/office/drawing/2014/main" id="{04988538-776B-4AE2-BD10-CFEABC68CA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9CC2D89-C2A2-48BD-BE4A-9AA621CABB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8CAEA3-47A0-4140-80AD-6D744CE8783E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713730" name="Rectangle 2">
            <a:extLst>
              <a:ext uri="{FF2B5EF4-FFF2-40B4-BE49-F238E27FC236}">
                <a16:creationId xmlns:a16="http://schemas.microsoft.com/office/drawing/2014/main" id="{DF53F556-7C54-46FB-9DD4-64406F9006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3731" name="Rectangle 3">
            <a:extLst>
              <a:ext uri="{FF2B5EF4-FFF2-40B4-BE49-F238E27FC236}">
                <a16:creationId xmlns:a16="http://schemas.microsoft.com/office/drawing/2014/main" id="{565BB834-852E-4CEE-A92E-93E8385E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FD5F41-5449-494A-96BD-AF1F7701B2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CF7EB1-571A-4F01-AC6A-CD076639497D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664578" name="Rectangle 2">
            <a:extLst>
              <a:ext uri="{FF2B5EF4-FFF2-40B4-BE49-F238E27FC236}">
                <a16:creationId xmlns:a16="http://schemas.microsoft.com/office/drawing/2014/main" id="{F3CDC2F7-9186-478C-A36C-7AD25D7715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4579" name="Rectangle 3">
            <a:extLst>
              <a:ext uri="{FF2B5EF4-FFF2-40B4-BE49-F238E27FC236}">
                <a16:creationId xmlns:a16="http://schemas.microsoft.com/office/drawing/2014/main" id="{88AA77E2-CDC8-47E8-B379-7741A512A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49AF15-3504-4387-AA1F-1611024A7A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50E869-A723-4EC6-AE0F-7ACD0749D101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658434" name="Rectangle 2">
            <a:extLst>
              <a:ext uri="{FF2B5EF4-FFF2-40B4-BE49-F238E27FC236}">
                <a16:creationId xmlns:a16="http://schemas.microsoft.com/office/drawing/2014/main" id="{349FDA59-35A7-41EF-A00C-2294C08DF6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8435" name="Rectangle 3">
            <a:extLst>
              <a:ext uri="{FF2B5EF4-FFF2-40B4-BE49-F238E27FC236}">
                <a16:creationId xmlns:a16="http://schemas.microsoft.com/office/drawing/2014/main" id="{F0D347DC-82A2-4343-ACB7-3D7518F71D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9C268BC-4794-491F-AF37-B251BF4F70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27890D-7BFC-4DB2-8E4F-78B354F77D7A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556034" name="Rectangle 2">
            <a:extLst>
              <a:ext uri="{FF2B5EF4-FFF2-40B4-BE49-F238E27FC236}">
                <a16:creationId xmlns:a16="http://schemas.microsoft.com/office/drawing/2014/main" id="{C1B939DC-478F-4E4B-82F0-D8F5EE6EE5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6035" name="Rectangle 3">
            <a:extLst>
              <a:ext uri="{FF2B5EF4-FFF2-40B4-BE49-F238E27FC236}">
                <a16:creationId xmlns:a16="http://schemas.microsoft.com/office/drawing/2014/main" id="{870F9DDC-4F74-42B1-B9BB-0AB118F0BC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0C0B4A-096C-4AF4-A06A-9B71CB54F1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ED2149-F551-42C3-B67B-66C81261FEC5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723970" name="Rectangle 2">
            <a:extLst>
              <a:ext uri="{FF2B5EF4-FFF2-40B4-BE49-F238E27FC236}">
                <a16:creationId xmlns:a16="http://schemas.microsoft.com/office/drawing/2014/main" id="{6FDB03FC-F7D2-4BD2-B92D-AAFD011886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3971" name="Rectangle 3">
            <a:extLst>
              <a:ext uri="{FF2B5EF4-FFF2-40B4-BE49-F238E27FC236}">
                <a16:creationId xmlns:a16="http://schemas.microsoft.com/office/drawing/2014/main" id="{D1A2BE3A-7D73-4934-8C13-8FA3F0E5E0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7B32706-B33E-45AA-9476-173AA9F96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66D379-322E-4CE0-AEF9-626329AAFE61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588802" name="Rectangle 2">
            <a:extLst>
              <a:ext uri="{FF2B5EF4-FFF2-40B4-BE49-F238E27FC236}">
                <a16:creationId xmlns:a16="http://schemas.microsoft.com/office/drawing/2014/main" id="{05DFCD06-9CEB-4373-A502-1CB033394A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8803" name="Rectangle 3">
            <a:extLst>
              <a:ext uri="{FF2B5EF4-FFF2-40B4-BE49-F238E27FC236}">
                <a16:creationId xmlns:a16="http://schemas.microsoft.com/office/drawing/2014/main" id="{794EAE7E-2F4D-45A0-B914-D1EC37868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EF837F-6E83-4AEF-ABFE-49BCB3471F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63F381-010E-466E-881A-6006AE7B074F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558082" name="Rectangle 2">
            <a:extLst>
              <a:ext uri="{FF2B5EF4-FFF2-40B4-BE49-F238E27FC236}">
                <a16:creationId xmlns:a16="http://schemas.microsoft.com/office/drawing/2014/main" id="{05D192A8-E063-487D-9792-373ADF872B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8083" name="Rectangle 3">
            <a:extLst>
              <a:ext uri="{FF2B5EF4-FFF2-40B4-BE49-F238E27FC236}">
                <a16:creationId xmlns:a16="http://schemas.microsoft.com/office/drawing/2014/main" id="{FAE8F806-E90C-48A8-AB2B-3F4D14ACBB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E935B87-7914-47A0-96A6-3549C87E79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499147-616B-4575-85B8-EABD3ABB4FA7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627714" name="Rectangle 2">
            <a:extLst>
              <a:ext uri="{FF2B5EF4-FFF2-40B4-BE49-F238E27FC236}">
                <a16:creationId xmlns:a16="http://schemas.microsoft.com/office/drawing/2014/main" id="{534D7B04-01D6-46AD-8689-1C72CAB38B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7715" name="Rectangle 3">
            <a:extLst>
              <a:ext uri="{FF2B5EF4-FFF2-40B4-BE49-F238E27FC236}">
                <a16:creationId xmlns:a16="http://schemas.microsoft.com/office/drawing/2014/main" id="{06C00CA6-98C8-4083-ADE8-3C50F5921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AE988A1-5622-4567-AF7A-1B1FC7EEFF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E17133-1E71-4077-83E0-C8B85BE8809F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672770" name="Rectangle 2">
            <a:extLst>
              <a:ext uri="{FF2B5EF4-FFF2-40B4-BE49-F238E27FC236}">
                <a16:creationId xmlns:a16="http://schemas.microsoft.com/office/drawing/2014/main" id="{FAB7824F-36E8-4A3D-9C81-0000CF3487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2771" name="Rectangle 3">
            <a:extLst>
              <a:ext uri="{FF2B5EF4-FFF2-40B4-BE49-F238E27FC236}">
                <a16:creationId xmlns:a16="http://schemas.microsoft.com/office/drawing/2014/main" id="{8034B328-385D-4F2F-8F9B-38ABD8ED74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5645AF-5CC3-4858-8023-BA21E0F002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4A3E04-3962-4FD0-ACCC-E30871881DED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674818" name="Rectangle 1026">
            <a:extLst>
              <a:ext uri="{FF2B5EF4-FFF2-40B4-BE49-F238E27FC236}">
                <a16:creationId xmlns:a16="http://schemas.microsoft.com/office/drawing/2014/main" id="{A962EAA2-B3AD-4389-B9DE-CAC2F499D0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4819" name="Rectangle 1027">
            <a:extLst>
              <a:ext uri="{FF2B5EF4-FFF2-40B4-BE49-F238E27FC236}">
                <a16:creationId xmlns:a16="http://schemas.microsoft.com/office/drawing/2014/main" id="{1A6BDC6B-E6D9-4E14-A87C-8B2B11F603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FF5312-E537-4A05-AFE7-39D5C99954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33BEB9-0FDD-464A-BF5F-B9D3CA5BEE1A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676866" name="Rectangle 2">
            <a:extLst>
              <a:ext uri="{FF2B5EF4-FFF2-40B4-BE49-F238E27FC236}">
                <a16:creationId xmlns:a16="http://schemas.microsoft.com/office/drawing/2014/main" id="{B01E0B0E-4B9B-4D08-98BF-F82A653315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6867" name="Rectangle 3">
            <a:extLst>
              <a:ext uri="{FF2B5EF4-FFF2-40B4-BE49-F238E27FC236}">
                <a16:creationId xmlns:a16="http://schemas.microsoft.com/office/drawing/2014/main" id="{7737EE45-637D-492B-BB8E-84664A596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A31FF8-2029-4F9F-99B5-92C857D98C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8FAB7B-20EA-499A-97F6-258DC4B9A23C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670722" name="Rectangle 2">
            <a:extLst>
              <a:ext uri="{FF2B5EF4-FFF2-40B4-BE49-F238E27FC236}">
                <a16:creationId xmlns:a16="http://schemas.microsoft.com/office/drawing/2014/main" id="{CA39B21E-2136-47E1-9464-0D13ACC920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0723" name="Rectangle 3">
            <a:extLst>
              <a:ext uri="{FF2B5EF4-FFF2-40B4-BE49-F238E27FC236}">
                <a16:creationId xmlns:a16="http://schemas.microsoft.com/office/drawing/2014/main" id="{E0B79890-26E5-4ED9-ADB5-A4C5D18DD7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B721A3E-617F-40F5-BD1A-D2E344A41F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700F9F-931F-4132-915B-19F4D5503FDE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683010" name="Rectangle 2">
            <a:extLst>
              <a:ext uri="{FF2B5EF4-FFF2-40B4-BE49-F238E27FC236}">
                <a16:creationId xmlns:a16="http://schemas.microsoft.com/office/drawing/2014/main" id="{DE3202D5-F20C-4A77-8D64-B0BA24DDB1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3011" name="Rectangle 3">
            <a:extLst>
              <a:ext uri="{FF2B5EF4-FFF2-40B4-BE49-F238E27FC236}">
                <a16:creationId xmlns:a16="http://schemas.microsoft.com/office/drawing/2014/main" id="{932C1817-AA8C-4BC3-9C1C-185129E4E3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D7E393-0139-48B8-888A-54BB476A90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4F5D0A-1139-4524-9C10-4A2DD2AD1A6D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685058" name="Rectangle 2">
            <a:extLst>
              <a:ext uri="{FF2B5EF4-FFF2-40B4-BE49-F238E27FC236}">
                <a16:creationId xmlns:a16="http://schemas.microsoft.com/office/drawing/2014/main" id="{7F5F7D94-1E8A-43FF-8B57-54A849484A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5059" name="Rectangle 3">
            <a:extLst>
              <a:ext uri="{FF2B5EF4-FFF2-40B4-BE49-F238E27FC236}">
                <a16:creationId xmlns:a16="http://schemas.microsoft.com/office/drawing/2014/main" id="{8CCB9661-3DC3-4DBF-9594-786CD75FE7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D95321-60DF-414B-833D-DE0CF46CF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DD8C2F-5BDB-487D-B28A-6E65C19324A3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687106" name="Rectangle 2">
            <a:extLst>
              <a:ext uri="{FF2B5EF4-FFF2-40B4-BE49-F238E27FC236}">
                <a16:creationId xmlns:a16="http://schemas.microsoft.com/office/drawing/2014/main" id="{78CFA97B-C4DE-4630-895F-D770AEC69A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7107" name="Rectangle 3">
            <a:extLst>
              <a:ext uri="{FF2B5EF4-FFF2-40B4-BE49-F238E27FC236}">
                <a16:creationId xmlns:a16="http://schemas.microsoft.com/office/drawing/2014/main" id="{1CAD51DA-65BD-4193-BA84-746CC07F84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FB79D4-8EAD-4DEA-8EA3-E3BB6F3710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2C96FF-701C-4AD3-BE49-37BC60DD41F8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689154" name="Rectangle 2">
            <a:extLst>
              <a:ext uri="{FF2B5EF4-FFF2-40B4-BE49-F238E27FC236}">
                <a16:creationId xmlns:a16="http://schemas.microsoft.com/office/drawing/2014/main" id="{DA8FF1E3-3B9F-4F4D-A3CF-CAA336831D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9155" name="Rectangle 3">
            <a:extLst>
              <a:ext uri="{FF2B5EF4-FFF2-40B4-BE49-F238E27FC236}">
                <a16:creationId xmlns:a16="http://schemas.microsoft.com/office/drawing/2014/main" id="{D27F781C-6EF6-4E09-BC92-353858BD3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2FD119-2829-4223-86AB-0745A57095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E2A8F3-F186-465B-B021-5455C8192438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691202" name="Rectangle 2">
            <a:extLst>
              <a:ext uri="{FF2B5EF4-FFF2-40B4-BE49-F238E27FC236}">
                <a16:creationId xmlns:a16="http://schemas.microsoft.com/office/drawing/2014/main" id="{114E5508-86D2-4637-8C58-73E42B35F0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1203" name="Rectangle 3">
            <a:extLst>
              <a:ext uri="{FF2B5EF4-FFF2-40B4-BE49-F238E27FC236}">
                <a16:creationId xmlns:a16="http://schemas.microsoft.com/office/drawing/2014/main" id="{1841A453-433C-4DB1-9F1D-B5C5FB2D4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965D10-1738-4B7D-A480-569A890B7B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BF31CF-E605-460D-AC18-84F3B3304D7E}" type="slidenum">
              <a:rPr lang="ru-RU" altLang="ru-RU"/>
              <a:pPr/>
              <a:t>39</a:t>
            </a:fld>
            <a:endParaRPr lang="ru-RU" altLang="ru-RU"/>
          </a:p>
        </p:txBody>
      </p:sp>
      <p:sp>
        <p:nvSpPr>
          <p:cNvPr id="693250" name="Rectangle 2">
            <a:extLst>
              <a:ext uri="{FF2B5EF4-FFF2-40B4-BE49-F238E27FC236}">
                <a16:creationId xmlns:a16="http://schemas.microsoft.com/office/drawing/2014/main" id="{8F55E84A-DCDD-45B6-A364-A973C98D29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3251" name="Rectangle 3">
            <a:extLst>
              <a:ext uri="{FF2B5EF4-FFF2-40B4-BE49-F238E27FC236}">
                <a16:creationId xmlns:a16="http://schemas.microsoft.com/office/drawing/2014/main" id="{FF342169-A171-48A8-B2A0-97F43A50C6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FF1B72-FDC9-4A39-A619-2E607D3BF4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CD199E-F698-4C1B-8FF5-3C2C6B37E763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29762" name="Rectangle 1026">
            <a:extLst>
              <a:ext uri="{FF2B5EF4-FFF2-40B4-BE49-F238E27FC236}">
                <a16:creationId xmlns:a16="http://schemas.microsoft.com/office/drawing/2014/main" id="{D15B1467-4E81-4E5C-A7ED-53B1910A8D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9763" name="Rectangle 1027">
            <a:extLst>
              <a:ext uri="{FF2B5EF4-FFF2-40B4-BE49-F238E27FC236}">
                <a16:creationId xmlns:a16="http://schemas.microsoft.com/office/drawing/2014/main" id="{2A393F5D-300B-4AFB-9110-DEE1046595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D33742F-A0AA-4B2D-9CBD-7E11D09113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83D368-4877-42D5-A2E3-1DE27A10918E}" type="slidenum">
              <a:rPr lang="ru-RU" altLang="ru-RU"/>
              <a:pPr/>
              <a:t>40</a:t>
            </a:fld>
            <a:endParaRPr lang="ru-RU" altLang="ru-RU"/>
          </a:p>
        </p:txBody>
      </p:sp>
      <p:sp>
        <p:nvSpPr>
          <p:cNvPr id="695298" name="Rectangle 2">
            <a:extLst>
              <a:ext uri="{FF2B5EF4-FFF2-40B4-BE49-F238E27FC236}">
                <a16:creationId xmlns:a16="http://schemas.microsoft.com/office/drawing/2014/main" id="{71FA9704-F465-482E-BDDA-95D7191A95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5299" name="Rectangle 3">
            <a:extLst>
              <a:ext uri="{FF2B5EF4-FFF2-40B4-BE49-F238E27FC236}">
                <a16:creationId xmlns:a16="http://schemas.microsoft.com/office/drawing/2014/main" id="{BD4059AD-EC90-44A2-97D9-9AED7703CD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A16A97-47C8-4DC2-ACC6-20EF533885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1DD50B-36D8-474D-BEA4-081BFE2375E8}" type="slidenum">
              <a:rPr lang="ru-RU" altLang="ru-RU"/>
              <a:pPr/>
              <a:t>41</a:t>
            </a:fld>
            <a:endParaRPr lang="ru-RU" altLang="ru-RU"/>
          </a:p>
        </p:txBody>
      </p:sp>
      <p:sp>
        <p:nvSpPr>
          <p:cNvPr id="703490" name="Rectangle 2">
            <a:extLst>
              <a:ext uri="{FF2B5EF4-FFF2-40B4-BE49-F238E27FC236}">
                <a16:creationId xmlns:a16="http://schemas.microsoft.com/office/drawing/2014/main" id="{D50B8ABE-0F60-4539-992E-7CD9EB21FE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3491" name="Rectangle 3">
            <a:extLst>
              <a:ext uri="{FF2B5EF4-FFF2-40B4-BE49-F238E27FC236}">
                <a16:creationId xmlns:a16="http://schemas.microsoft.com/office/drawing/2014/main" id="{D269D916-C51B-4DEB-831C-1FF4612C55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090DA2-24C6-42B4-A82F-1EC7D81850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44195A-FE8F-45F0-BC4F-60BFE5A7A8C8}" type="slidenum">
              <a:rPr lang="ru-RU" altLang="ru-RU"/>
              <a:pPr/>
              <a:t>42</a:t>
            </a:fld>
            <a:endParaRPr lang="ru-RU" altLang="ru-RU"/>
          </a:p>
        </p:txBody>
      </p:sp>
      <p:sp>
        <p:nvSpPr>
          <p:cNvPr id="619522" name="Rectangle 2">
            <a:extLst>
              <a:ext uri="{FF2B5EF4-FFF2-40B4-BE49-F238E27FC236}">
                <a16:creationId xmlns:a16="http://schemas.microsoft.com/office/drawing/2014/main" id="{9BA34623-09A9-4B34-9900-2E007305CD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9523" name="Rectangle 3">
            <a:extLst>
              <a:ext uri="{FF2B5EF4-FFF2-40B4-BE49-F238E27FC236}">
                <a16:creationId xmlns:a16="http://schemas.microsoft.com/office/drawing/2014/main" id="{8A0CDAAF-7BF4-4BE2-B8C8-55FBBD188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EACAE2-66A0-483E-B29C-4079F9B5E2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43072A-2C68-4984-8ACA-104EE0D5CF44}" type="slidenum">
              <a:rPr lang="ru-RU" altLang="ru-RU"/>
              <a:pPr/>
              <a:t>43</a:t>
            </a:fld>
            <a:endParaRPr lang="ru-RU" altLang="ru-RU"/>
          </a:p>
        </p:txBody>
      </p:sp>
      <p:sp>
        <p:nvSpPr>
          <p:cNvPr id="648194" name="Rectangle 2">
            <a:extLst>
              <a:ext uri="{FF2B5EF4-FFF2-40B4-BE49-F238E27FC236}">
                <a16:creationId xmlns:a16="http://schemas.microsoft.com/office/drawing/2014/main" id="{A6733A40-8987-4EAE-B026-F07B781375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8195" name="Rectangle 3">
            <a:extLst>
              <a:ext uri="{FF2B5EF4-FFF2-40B4-BE49-F238E27FC236}">
                <a16:creationId xmlns:a16="http://schemas.microsoft.com/office/drawing/2014/main" id="{46E3B352-8B78-49E1-84AB-F50B0FEEA6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3B6E20-06C5-4930-B6C8-0F9704E9A8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0DB4B6-78E3-47B6-A173-9C0F51C0E190}" type="slidenum">
              <a:rPr lang="ru-RU" altLang="ru-RU"/>
              <a:pPr/>
              <a:t>44</a:t>
            </a:fld>
            <a:endParaRPr lang="ru-RU" altLang="ru-RU"/>
          </a:p>
        </p:txBody>
      </p:sp>
      <p:sp>
        <p:nvSpPr>
          <p:cNvPr id="646146" name="Rectangle 2">
            <a:extLst>
              <a:ext uri="{FF2B5EF4-FFF2-40B4-BE49-F238E27FC236}">
                <a16:creationId xmlns:a16="http://schemas.microsoft.com/office/drawing/2014/main" id="{F6AFC903-8B43-4577-B00F-F7D6336FA9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6147" name="Rectangle 3">
            <a:extLst>
              <a:ext uri="{FF2B5EF4-FFF2-40B4-BE49-F238E27FC236}">
                <a16:creationId xmlns:a16="http://schemas.microsoft.com/office/drawing/2014/main" id="{D1D877C9-9CF0-49F3-AC3D-BB2AA44F37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C9DD85-90CC-4BC4-991A-BAAF048A80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FD56F-5E53-4678-9AD9-3EED1EBFF1A7}" type="slidenum">
              <a:rPr lang="ru-RU" altLang="ru-RU"/>
              <a:pPr/>
              <a:t>45</a:t>
            </a:fld>
            <a:endParaRPr lang="ru-RU" altLang="ru-RU"/>
          </a:p>
        </p:txBody>
      </p:sp>
      <p:sp>
        <p:nvSpPr>
          <p:cNvPr id="650242" name="Rectangle 2">
            <a:extLst>
              <a:ext uri="{FF2B5EF4-FFF2-40B4-BE49-F238E27FC236}">
                <a16:creationId xmlns:a16="http://schemas.microsoft.com/office/drawing/2014/main" id="{B17C87AB-91E5-4F75-B65A-50F6B0A0BD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0243" name="Rectangle 3">
            <a:extLst>
              <a:ext uri="{FF2B5EF4-FFF2-40B4-BE49-F238E27FC236}">
                <a16:creationId xmlns:a16="http://schemas.microsoft.com/office/drawing/2014/main" id="{2CD6319F-2838-4B14-84CF-5748398FB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FF1B72-FDC9-4A39-A619-2E607D3BF4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CD199E-F698-4C1B-8FF5-3C2C6B37E763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629762" name="Rectangle 1026">
            <a:extLst>
              <a:ext uri="{FF2B5EF4-FFF2-40B4-BE49-F238E27FC236}">
                <a16:creationId xmlns:a16="http://schemas.microsoft.com/office/drawing/2014/main" id="{D15B1467-4E81-4E5C-A7ED-53B1910A8D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9763" name="Rectangle 1027">
            <a:extLst>
              <a:ext uri="{FF2B5EF4-FFF2-40B4-BE49-F238E27FC236}">
                <a16:creationId xmlns:a16="http://schemas.microsoft.com/office/drawing/2014/main" id="{2A393F5D-300B-4AFB-9110-DEE1046595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66789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48E9786-E5B4-4CEB-AD84-CB4E9ADA5A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ED18AB-53AD-40A4-B714-2555D336185D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E0826C38-B3EF-47D0-B6CC-D120482752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8A19F220-E743-45E4-9C01-609E0C57A7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DC9121-67F8-4367-971B-84D1540C98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DADBF4-783C-4CA8-A268-49868F69FE70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635906" name="Rectangle 2">
            <a:extLst>
              <a:ext uri="{FF2B5EF4-FFF2-40B4-BE49-F238E27FC236}">
                <a16:creationId xmlns:a16="http://schemas.microsoft.com/office/drawing/2014/main" id="{AE1F8FAE-5081-40FF-84A9-5C08A11A71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5907" name="Rectangle 3">
            <a:extLst>
              <a:ext uri="{FF2B5EF4-FFF2-40B4-BE49-F238E27FC236}">
                <a16:creationId xmlns:a16="http://schemas.microsoft.com/office/drawing/2014/main" id="{02666D67-FC83-4171-9AD9-3A5CDFCBBB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1481ED-6094-4F38-9A1A-71C193C944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CB280C-5D45-4354-BB9E-1104173AD5D9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18818" name="Rectangle 2">
            <a:extLst>
              <a:ext uri="{FF2B5EF4-FFF2-40B4-BE49-F238E27FC236}">
                <a16:creationId xmlns:a16="http://schemas.microsoft.com/office/drawing/2014/main" id="{95D02051-4D51-4A37-8470-E540A141E8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72A6C8F7-882A-4604-BBEE-738F8779D3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B63C20-BEE1-441B-A708-58AF2B8CBA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6C8C43-D087-4DC8-9398-D75BCB4EF1C0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607234" name="Rectangle 2">
            <a:extLst>
              <a:ext uri="{FF2B5EF4-FFF2-40B4-BE49-F238E27FC236}">
                <a16:creationId xmlns:a16="http://schemas.microsoft.com/office/drawing/2014/main" id="{4DCCADAF-40B0-4336-962A-EFA50894BA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7235" name="Rectangle 3">
            <a:extLst>
              <a:ext uri="{FF2B5EF4-FFF2-40B4-BE49-F238E27FC236}">
                <a16:creationId xmlns:a16="http://schemas.microsoft.com/office/drawing/2014/main" id="{44EC98FB-03F3-40A1-AFD0-560C3C9839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0AFE36-D2D2-4019-BA28-3135FA181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AF9733-B088-4D29-8127-495613442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DEF4B9-7E59-407C-A1E1-E46E4B736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E0F053-8533-4894-9C3B-FE8C78692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7984E4-4811-4546-8425-8C13FB25E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7A43A-A5AB-4E71-87B6-A022F0BB9E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8971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9C6C46-DA46-4B43-800A-8F3CC7503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93C681D-C81F-43FB-A023-30D8525E75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7EAE80-7D7B-4BC0-83CF-09C9704EA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101648-C0EC-47B3-8462-5F480C50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2F779E-2FA3-4D8F-BEDA-CBCD7A020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CCA09-BC89-4C81-AF7E-231395927D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162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D55C89A-15B6-4D33-87C4-ACFFF02DD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A8BEE4-75C1-4DF1-9310-83FCAAA0EC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3E7822-A016-4DC5-84FE-EA06C48B7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41331F-904C-41E7-9856-167129962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F23BF6-0A30-4DD9-85C1-17EBC487A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DC9C2-D257-45C5-BEA5-2D1BC4ED60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4185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872AFF-3A0E-4775-832F-9322227A5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2C8A27-46AC-4D32-8545-688221732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94C082-F097-4829-9F7C-49A64E454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575E27-D006-40CF-A20A-C0A7430FC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DCF36B-87AC-4815-8313-2E5DF648D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1C499-7F95-4F41-AC27-4611D88154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783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340D15-7B6A-4B67-A728-9A818D01F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AC0FD1-D462-4C3B-9141-49F8FFC2E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F5CB7F-2170-4B35-94C1-7865C9674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8ED5EE-474A-430E-97C5-04B843937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D2CF65-B052-499C-AD3C-26B42EAF9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27CE58-2122-4283-A29C-3AA75BF8E83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904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4137AD-CA7E-492B-8A75-ADA6BA777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AB43CB-44AD-4E89-9873-59F1137D2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1E70DB-0B10-4137-91CF-63F872748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D08A75-BA3A-4401-BF6D-AD451C004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DB71A7-596F-444E-A42A-AF425D52E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F860746-9A47-4069-9CE6-EA858C668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4E999-80DE-4672-AEF1-258A7A9DDA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4176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644AA-B23E-4367-A5AF-344B775CE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3DE8D4-85BB-4451-875E-25C5F47E6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8303154-A85D-4AD1-8C7C-D8FE44CD6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F0D0BE8-F0EF-4255-A60E-4792F7605E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0252F1C-ED35-4513-9561-4F08B43FB7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BED3A3F-38FF-4D01-86FE-876A0AFA5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A04E6B9-7DB5-47E0-BEEF-4F99BBC5B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7AD3619-808E-4B34-B682-24413BB9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D6BF3-53E6-450E-BCB5-8D76237AA9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8102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8F7466-6020-4E3A-9693-A159941DD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1E0A760-3D1C-4EAF-83CA-302D76F01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6B4FF4-47C0-4062-A2B0-49ED4C6AA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50380C2-E49C-467B-B296-CE90BFB33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15CA4-CA84-44A8-A464-01259ECCC0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530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7FB609A-545A-4D0D-A19A-C6230D9DC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11E17C9-0749-4DFB-A6E0-845BB4321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FD993E2-A395-4383-9B0B-D057F2B79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97D4A-9441-419D-9B6B-AC273F853D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401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B16E13-6A4B-4D06-9498-9C5397944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F4F063-CB6C-4C5B-9313-783FA91DF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4D825F-6E13-4D41-B868-44E30321F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7B273FB-03F0-46BB-B595-E726B457E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C22F0C-8014-4560-B308-E80103317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FC7672-4439-428C-9A61-407D9C9EC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6840D-9927-4B55-AAA8-A8E9191F49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8201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22BFA8-5139-4ACA-A954-B15F6BEFA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3B9F1F-661B-4CD0-B8EA-B2A8EF7FD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FF94BB5-17BC-442B-992C-EC8B11A7A1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6B9694-038C-41BE-ACF9-06E3656E0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CCFD34-5447-4FC8-B998-AB535F942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8B0BC7-4D11-47CC-B452-52CFD47EA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98C92-2CB3-40C4-9D2E-1A9935536E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330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4D6CCF9-386F-4755-B3CB-C8966B267E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C02E2F-D630-4F93-9EE6-C826562DDB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6D9F40B-3367-45BD-8874-64980090612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FEAEA95-82F5-4F31-A499-AC21BE10D2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0F8AD1-0DFA-4834-A0F4-39E968E849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859333-051B-4DE5-9E4D-4A52B7DD580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9.png"/><Relationship Id="rId4" Type="http://schemas.openxmlformats.org/officeDocument/2006/relationships/image" Target="../media/image28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2.png"/><Relationship Id="rId4" Type="http://schemas.openxmlformats.org/officeDocument/2006/relationships/image" Target="../media/image31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36.png"/><Relationship Id="rId7" Type="http://schemas.openxmlformats.org/officeDocument/2006/relationships/image" Target="../media/image38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39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40.png"/><Relationship Id="rId7" Type="http://schemas.openxmlformats.org/officeDocument/2006/relationships/image" Target="../media/image42.w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43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6.png"/><Relationship Id="rId4" Type="http://schemas.openxmlformats.org/officeDocument/2006/relationships/image" Target="../media/image44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0.png"/><Relationship Id="rId4" Type="http://schemas.openxmlformats.org/officeDocument/2006/relationships/image" Target="../media/image4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96B69ED7-31E8-4580-A5C8-10314A6680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96144"/>
            <a:ext cx="8153400" cy="2132856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Тригонометрические функции острого угла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1026">
            <a:extLst>
              <a:ext uri="{FF2B5EF4-FFF2-40B4-BE49-F238E27FC236}">
                <a16:creationId xmlns:a16="http://schemas.microsoft.com/office/drawing/2014/main" id="{0FB18CB6-45AE-42D5-B183-41AC3EDA42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08259" name="Text Box 1027">
            <a:extLst>
              <a:ext uri="{FF2B5EF4-FFF2-40B4-BE49-F238E27FC236}">
                <a16:creationId xmlns:a16="http://schemas.microsoft.com/office/drawing/2014/main" id="{E25DA299-12A8-482C-A281-72103C434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называется тангенсом острого угла прямоугольного треугольника?</a:t>
            </a:r>
          </a:p>
        </p:txBody>
      </p:sp>
      <p:sp>
        <p:nvSpPr>
          <p:cNvPr id="608260" name="Text Box 1028">
            <a:extLst>
              <a:ext uri="{FF2B5EF4-FFF2-40B4-BE49-F238E27FC236}">
                <a16:creationId xmlns:a16="http://schemas.microsoft.com/office/drawing/2014/main" id="{CB4F5935-EA32-46E0-83CC-A66E1E05D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Тангенсом острого угла прямоугольного треугольника называется отношение противолежащего к этому углу катета к прилежащему.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1026">
            <a:extLst>
              <a:ext uri="{FF2B5EF4-FFF2-40B4-BE49-F238E27FC236}">
                <a16:creationId xmlns:a16="http://schemas.microsoft.com/office/drawing/2014/main" id="{F6122F7C-3227-47E2-BEF3-507FF483B3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36931" name="Text Box 1027">
            <a:extLst>
              <a:ext uri="{FF2B5EF4-FFF2-40B4-BE49-F238E27FC236}">
                <a16:creationId xmlns:a16="http://schemas.microsoft.com/office/drawing/2014/main" id="{F4ED1D25-0A5E-4E3E-B0BE-FD12CCFC1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Как обозначается тангенс угла </a:t>
            </a:r>
            <a:r>
              <a:rPr lang="en-US" altLang="ru-RU" sz="3200" i="1" dirty="0"/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36932" name="Text Box 1028">
            <a:extLst>
              <a:ext uri="{FF2B5EF4-FFF2-40B4-BE49-F238E27FC236}">
                <a16:creationId xmlns:a16="http://schemas.microsoft.com/office/drawing/2014/main" id="{8CCBDD67-6C78-4DCC-A677-A7501383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Тангенс</a:t>
            </a:r>
            <a:r>
              <a:rPr lang="ru-RU" altLang="ru-RU" sz="3200" dirty="0">
                <a:cs typeface="Times New Roman" panose="02020603050405020304" pitchFamily="18" charset="0"/>
              </a:rPr>
              <a:t> угла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обозначается </a:t>
            </a:r>
            <a:r>
              <a:rPr lang="en-US" altLang="ru-RU" sz="3200" dirty="0" err="1"/>
              <a:t>tg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6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>
            <a:extLst>
              <a:ext uri="{FF2B5EF4-FFF2-40B4-BE49-F238E27FC236}">
                <a16:creationId xmlns:a16="http://schemas.microsoft.com/office/drawing/2014/main" id="{82EBD742-F7F5-4392-9AB8-5ED871784F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10307" name="Text Box 3">
            <a:extLst>
              <a:ext uri="{FF2B5EF4-FFF2-40B4-BE49-F238E27FC236}">
                <a16:creationId xmlns:a16="http://schemas.microsoft.com/office/drawing/2014/main" id="{2DA5AC79-3165-4E89-955C-7E56A2463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называется котангенсом острого угла прямоугольного треугольника?</a:t>
            </a:r>
          </a:p>
        </p:txBody>
      </p:sp>
      <p:sp>
        <p:nvSpPr>
          <p:cNvPr id="610308" name="Text Box 4">
            <a:extLst>
              <a:ext uri="{FF2B5EF4-FFF2-40B4-BE49-F238E27FC236}">
                <a16:creationId xmlns:a16="http://schemas.microsoft.com/office/drawing/2014/main" id="{4E309CC3-AA1C-4C93-8F67-35FC57FDE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Котангенсом острого угла прямоугольного треугольника называется отношение прилежащего к этому углу катета к противолежащему.</a:t>
            </a:r>
            <a:r>
              <a:rPr lang="ru-RU" altLang="ru-RU" sz="32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>
            <a:extLst>
              <a:ext uri="{FF2B5EF4-FFF2-40B4-BE49-F238E27FC236}">
                <a16:creationId xmlns:a16="http://schemas.microsoft.com/office/drawing/2014/main" id="{B3583043-88C7-4393-AC23-7E3B861710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38979" name="Text Box 3">
            <a:extLst>
              <a:ext uri="{FF2B5EF4-FFF2-40B4-BE49-F238E27FC236}">
                <a16:creationId xmlns:a16="http://schemas.microsoft.com/office/drawing/2014/main" id="{87A38567-D748-4020-ADCC-D532F6352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Как обозначается котангенс угла </a:t>
            </a:r>
            <a:r>
              <a:rPr lang="en-US" altLang="ru-RU" sz="3200" i="1" dirty="0"/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38980" name="Text Box 4">
            <a:extLst>
              <a:ext uri="{FF2B5EF4-FFF2-40B4-BE49-F238E27FC236}">
                <a16:creationId xmlns:a16="http://schemas.microsoft.com/office/drawing/2014/main" id="{A27539B4-4052-479F-90D9-35C284FC8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Котангенс</a:t>
            </a:r>
            <a:r>
              <a:rPr lang="ru-RU" altLang="ru-RU" sz="3200" dirty="0">
                <a:cs typeface="Times New Roman" panose="02020603050405020304" pitchFamily="18" charset="0"/>
              </a:rPr>
              <a:t> угла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обозначается </a:t>
            </a:r>
            <a:r>
              <a:rPr lang="en-US" altLang="ru-RU" sz="3200" dirty="0" err="1">
                <a:cs typeface="Times New Roman" panose="02020603050405020304" pitchFamily="18" charset="0"/>
              </a:rPr>
              <a:t>c</a:t>
            </a:r>
            <a:r>
              <a:rPr lang="en-US" altLang="ru-RU" sz="3200" dirty="0" err="1"/>
              <a:t>tg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8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98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>
            <a:extLst>
              <a:ext uri="{FF2B5EF4-FFF2-40B4-BE49-F238E27FC236}">
                <a16:creationId xmlns:a16="http://schemas.microsoft.com/office/drawing/2014/main" id="{1E584247-472D-4D60-8014-C9539EAC33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41027" name="Text Box 3">
            <a:extLst>
              <a:ext uri="{FF2B5EF4-FFF2-40B4-BE49-F238E27FC236}">
                <a16:creationId xmlns:a16="http://schemas.microsoft.com/office/drawing/2014/main" id="{9D607945-81D7-411B-A51D-1B51DA280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30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называется тригонометрическими функциями острого угла?</a:t>
            </a:r>
          </a:p>
        </p:txBody>
      </p:sp>
      <p:sp>
        <p:nvSpPr>
          <p:cNvPr id="641028" name="Text Box 4">
            <a:extLst>
              <a:ext uri="{FF2B5EF4-FFF2-40B4-BE49-F238E27FC236}">
                <a16:creationId xmlns:a16="http://schemas.microsoft.com/office/drawing/2014/main" id="{5D9D6292-D681-4397-A14C-8D324C635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Т</a:t>
            </a:r>
            <a:r>
              <a:rPr lang="ru-RU" altLang="ru-RU" sz="3200" dirty="0">
                <a:cs typeface="Times New Roman" panose="02020603050405020304" pitchFamily="18" charset="0"/>
              </a:rPr>
              <a:t>ригонометрическими функциями острого угла</a:t>
            </a:r>
            <a:r>
              <a:rPr lang="ru-RU" altLang="ru-RU" sz="3200" dirty="0"/>
              <a:t> называются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с</a:t>
            </a:r>
            <a:r>
              <a:rPr lang="ru-RU" altLang="ru-RU" sz="3200" dirty="0">
                <a:cs typeface="Times New Roman" panose="02020603050405020304" pitchFamily="18" charset="0"/>
              </a:rPr>
              <a:t>инус, косинус, тангенс и котангенс</a:t>
            </a:r>
            <a:r>
              <a:rPr lang="ru-RU" altLang="ru-RU" sz="3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02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>
            <a:extLst>
              <a:ext uri="{FF2B5EF4-FFF2-40B4-BE49-F238E27FC236}">
                <a16:creationId xmlns:a16="http://schemas.microsoft.com/office/drawing/2014/main" id="{444DF67F-DC3D-43F2-B791-03AC4A5864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10</a:t>
            </a:r>
          </a:p>
        </p:txBody>
      </p:sp>
      <p:sp>
        <p:nvSpPr>
          <p:cNvPr id="643075" name="Text Box 3">
            <a:extLst>
              <a:ext uri="{FF2B5EF4-FFF2-40B4-BE49-F238E27FC236}">
                <a16:creationId xmlns:a16="http://schemas.microsoft.com/office/drawing/2014/main" id="{DC8B20EA-D4DA-4D74-AEA8-D245234E8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305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Чему равен катет, лежащий против угла в 30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?</a:t>
            </a:r>
          </a:p>
        </p:txBody>
      </p:sp>
      <p:sp>
        <p:nvSpPr>
          <p:cNvPr id="643076" name="Text Box 4">
            <a:extLst>
              <a:ext uri="{FF2B5EF4-FFF2-40B4-BE49-F238E27FC236}">
                <a16:creationId xmlns:a16="http://schemas.microsoft.com/office/drawing/2014/main" id="{E9C0B291-8847-4D60-8ADC-24186C4E8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Катет, лежащий против угла в 30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 равен половине гипотенузы.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>
            <a:extLst>
              <a:ext uri="{FF2B5EF4-FFF2-40B4-BE49-F238E27FC236}">
                <a16:creationId xmlns:a16="http://schemas.microsoft.com/office/drawing/2014/main" id="{313D7FB9-29F5-4F15-8032-CD5E1B765A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718853" name="Text Box 5">
            <a:extLst>
              <a:ext uri="{FF2B5EF4-FFF2-40B4-BE49-F238E27FC236}">
                <a16:creationId xmlns:a16="http://schemas.microsoft.com/office/drawing/2014/main" id="{496BDD96-4FB2-4A50-9248-8EE73935D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значения тригонометрических функций угла в </a:t>
            </a:r>
            <a:r>
              <a:rPr lang="ru-RU" altLang="ru-RU" sz="3200" dirty="0"/>
              <a:t>3</a:t>
            </a:r>
            <a:r>
              <a:rPr lang="ru-RU" altLang="ru-RU" sz="3200" dirty="0">
                <a:cs typeface="Times New Roman" panose="02020603050405020304" pitchFamily="18" charset="0"/>
              </a:rPr>
              <a:t>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718855" name="Group 7">
            <a:extLst>
              <a:ext uri="{FF2B5EF4-FFF2-40B4-BE49-F238E27FC236}">
                <a16:creationId xmlns:a16="http://schemas.microsoft.com/office/drawing/2014/main" id="{37620497-235A-4D03-8B71-4AF66D76512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4419600"/>
            <a:ext cx="6502400" cy="2209800"/>
            <a:chOff x="432" y="2784"/>
            <a:chExt cx="4096" cy="1392"/>
          </a:xfrm>
        </p:grpSpPr>
        <p:graphicFrame>
          <p:nvGraphicFramePr>
            <p:cNvPr id="718851" name="Object 3">
              <a:extLst>
                <a:ext uri="{FF2B5EF4-FFF2-40B4-BE49-F238E27FC236}">
                  <a16:creationId xmlns:a16="http://schemas.microsoft.com/office/drawing/2014/main" id="{31D58551-1BA7-41AF-BBBD-FF60630564D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40" y="2784"/>
            <a:ext cx="3088" cy="1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902120" imgH="2209680" progId="Equation.DSMT4">
                    <p:embed/>
                  </p:oleObj>
                </mc:Choice>
                <mc:Fallback>
                  <p:oleObj name="Equation" r:id="rId3" imgW="4902120" imgH="220968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2784"/>
                          <a:ext cx="3088" cy="13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854" name="Text Box 6">
              <a:extLst>
                <a:ext uri="{FF2B5EF4-FFF2-40B4-BE49-F238E27FC236}">
                  <a16:creationId xmlns:a16="http://schemas.microsoft.com/office/drawing/2014/main" id="{D0A3467C-0D14-485D-A95B-DDF235F875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216"/>
              <a:ext cx="91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>
            <a:extLst>
              <a:ext uri="{FF2B5EF4-FFF2-40B4-BE49-F238E27FC236}">
                <a16:creationId xmlns:a16="http://schemas.microsoft.com/office/drawing/2014/main" id="{6BA122CF-7C44-49EE-861C-CB180B528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720899" name="Text Box 3">
            <a:extLst>
              <a:ext uri="{FF2B5EF4-FFF2-40B4-BE49-F238E27FC236}">
                <a16:creationId xmlns:a16="http://schemas.microsoft.com/office/drawing/2014/main" id="{CB314154-4A8E-4A71-833D-F8DCDC45F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значения тригонометрических функций угла в </a:t>
            </a:r>
            <a:r>
              <a:rPr lang="ru-RU" altLang="ru-RU" sz="3200" dirty="0"/>
              <a:t>45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720904" name="Group 8">
            <a:extLst>
              <a:ext uri="{FF2B5EF4-FFF2-40B4-BE49-F238E27FC236}">
                <a16:creationId xmlns:a16="http://schemas.microsoft.com/office/drawing/2014/main" id="{9CA64A6C-3276-4608-811E-02DEBDF86EBF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4724400"/>
            <a:ext cx="6642100" cy="1651000"/>
            <a:chOff x="432" y="2976"/>
            <a:chExt cx="4184" cy="1040"/>
          </a:xfrm>
        </p:grpSpPr>
        <p:sp>
          <p:nvSpPr>
            <p:cNvPr id="720902" name="Text Box 6">
              <a:extLst>
                <a:ext uri="{FF2B5EF4-FFF2-40B4-BE49-F238E27FC236}">
                  <a16:creationId xmlns:a16="http://schemas.microsoft.com/office/drawing/2014/main" id="{8754F11B-29DC-4753-A884-B07AFB64C9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216"/>
              <a:ext cx="91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</a:p>
          </p:txBody>
        </p:sp>
        <p:graphicFrame>
          <p:nvGraphicFramePr>
            <p:cNvPr id="720903" name="Object 7">
              <a:extLst>
                <a:ext uri="{FF2B5EF4-FFF2-40B4-BE49-F238E27FC236}">
                  <a16:creationId xmlns:a16="http://schemas.microsoft.com/office/drawing/2014/main" id="{749A43E1-7240-4089-8A29-FE1730C1B8A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6" y="2976"/>
            <a:ext cx="3320" cy="10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5270400" imgH="1650960" progId="Equation.DSMT4">
                    <p:embed/>
                  </p:oleObj>
                </mc:Choice>
                <mc:Fallback>
                  <p:oleObj name="Equation" r:id="rId3" imgW="5270400" imgH="165096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2976"/>
                          <a:ext cx="3320" cy="10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>
            <a:extLst>
              <a:ext uri="{FF2B5EF4-FFF2-40B4-BE49-F238E27FC236}">
                <a16:creationId xmlns:a16="http://schemas.microsoft.com/office/drawing/2014/main" id="{C9DF705C-871B-46BB-8655-5E32182BDA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661507" name="Text Box 3">
            <a:extLst>
              <a:ext uri="{FF2B5EF4-FFF2-40B4-BE49-F238E27FC236}">
                <a16:creationId xmlns:a16="http://schemas.microsoft.com/office/drawing/2014/main" id="{5F0D6303-25A8-4857-B536-00BC910BE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значения тригонометрических функций угла в 60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661511" name="Group 7">
            <a:extLst>
              <a:ext uri="{FF2B5EF4-FFF2-40B4-BE49-F238E27FC236}">
                <a16:creationId xmlns:a16="http://schemas.microsoft.com/office/drawing/2014/main" id="{60B14ED4-D1D1-4481-9171-B2BC222257F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267200"/>
            <a:ext cx="8458200" cy="2209800"/>
            <a:chOff x="240" y="2688"/>
            <a:chExt cx="5328" cy="1392"/>
          </a:xfrm>
        </p:grpSpPr>
        <p:sp>
          <p:nvSpPr>
            <p:cNvPr id="661509" name="Text Box 5">
              <a:extLst>
                <a:ext uri="{FF2B5EF4-FFF2-40B4-BE49-F238E27FC236}">
                  <a16:creationId xmlns:a16="http://schemas.microsoft.com/office/drawing/2014/main" id="{5D09A806-77BD-4849-8410-DCF192AEA3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832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61510" name="Object 6">
              <a:extLst>
                <a:ext uri="{FF2B5EF4-FFF2-40B4-BE49-F238E27FC236}">
                  <a16:creationId xmlns:a16="http://schemas.microsoft.com/office/drawing/2014/main" id="{9732F629-B3AF-4176-BD7B-7A530FDF53D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48" y="2688"/>
            <a:ext cx="3096" cy="1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914720" imgH="2209680" progId="Equation.DSMT4">
                    <p:embed/>
                  </p:oleObj>
                </mc:Choice>
                <mc:Fallback>
                  <p:oleObj name="Equation" r:id="rId3" imgW="4914720" imgH="220968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8" y="2688"/>
                          <a:ext cx="3096" cy="13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6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D66113C6-26F4-422D-A4D6-7BAA928991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D5E09F0F-E3F8-468F-9903-2182EFD0A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477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значения тригонометрических функций угла</a:t>
            </a:r>
            <a:r>
              <a:rPr lang="ru-RU" altLang="ru-RU" sz="3200" dirty="0"/>
              <a:t> </a:t>
            </a:r>
            <a:r>
              <a:rPr lang="en-US" altLang="ru-RU" sz="3200" i="1" dirty="0"/>
              <a:t>AOB</a:t>
            </a:r>
            <a:r>
              <a:rPr lang="ru-RU" altLang="ru-RU" sz="3200" dirty="0"/>
              <a:t>, изображенного на рисунке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78906" name="Picture 26">
            <a:extLst>
              <a:ext uri="{FF2B5EF4-FFF2-40B4-BE49-F238E27FC236}">
                <a16:creationId xmlns:a16="http://schemas.microsoft.com/office/drawing/2014/main" id="{E5EAAA6F-461C-44F9-B6CA-CBCD46994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28956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8908" name="Group 28">
            <a:extLst>
              <a:ext uri="{FF2B5EF4-FFF2-40B4-BE49-F238E27FC236}">
                <a16:creationId xmlns:a16="http://schemas.microsoft.com/office/drawing/2014/main" id="{79812B64-1BBC-4CCB-8FD3-134AA889B90A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800600"/>
            <a:ext cx="7874000" cy="1651000"/>
            <a:chOff x="576" y="3024"/>
            <a:chExt cx="4960" cy="1040"/>
          </a:xfrm>
        </p:grpSpPr>
        <p:sp>
          <p:nvSpPr>
            <p:cNvPr id="378884" name="Text Box 4">
              <a:extLst>
                <a:ext uri="{FF2B5EF4-FFF2-40B4-BE49-F238E27FC236}">
                  <a16:creationId xmlns:a16="http://schemas.microsoft.com/office/drawing/2014/main" id="{58DD4B23-567D-49EA-91F8-568AF57FFA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312"/>
              <a:ext cx="41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en-US" altLang="ru-RU" sz="3200">
                  <a:solidFill>
                    <a:srgbClr val="FF3300"/>
                  </a:solidFill>
                </a:rPr>
                <a:t> 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78907" name="Object 27">
              <a:extLst>
                <a:ext uri="{FF2B5EF4-FFF2-40B4-BE49-F238E27FC236}">
                  <a16:creationId xmlns:a16="http://schemas.microsoft.com/office/drawing/2014/main" id="{0C41D0B6-9210-4A26-9766-4DBE9DBE541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536" y="3024"/>
            <a:ext cx="4000" cy="10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6349680" imgH="1650960" progId="Equation.DSMT4">
                    <p:embed/>
                  </p:oleObj>
                </mc:Choice>
                <mc:Fallback>
                  <p:oleObj name="Equation" r:id="rId4" imgW="6349680" imgH="1650960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3024"/>
                          <a:ext cx="4000" cy="10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91" name="Text Box 35">
            <a:extLst>
              <a:ext uri="{FF2B5EF4-FFF2-40B4-BE49-F238E27FC236}">
                <a16:creationId xmlns:a16="http://schemas.microsoft.com/office/drawing/2014/main" id="{12946D1A-801D-4900-B71F-2103A8D78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25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Синусом</a:t>
            </a:r>
            <a:r>
              <a:rPr lang="ru-RU" altLang="ru-RU" sz="2800" i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острого угла прямоугольного треугольника называется отношение противолежащего к этому углу катета к гипотенузе.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Синус угла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обозначается </a:t>
            </a:r>
            <a:r>
              <a:rPr lang="en-US" altLang="ru-RU" sz="2800" dirty="0">
                <a:cs typeface="Times New Roman" panose="02020603050405020304" pitchFamily="18" charset="0"/>
              </a:rPr>
              <a:t>sin</a:t>
            </a:r>
            <a:r>
              <a:rPr lang="en-US" altLang="ru-RU" sz="2800" i="1" dirty="0">
                <a:cs typeface="Times New Roman" panose="02020603050405020304" pitchFamily="18" charset="0"/>
              </a:rPr>
              <a:t> A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graphicFrame>
        <p:nvGraphicFramePr>
          <p:cNvPr id="249936" name="Object 80">
            <a:extLst>
              <a:ext uri="{FF2B5EF4-FFF2-40B4-BE49-F238E27FC236}">
                <a16:creationId xmlns:a16="http://schemas.microsoft.com/office/drawing/2014/main" id="{D04BD08B-149B-435F-B5DF-529DD5C6AA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2274098"/>
              </p:ext>
            </p:extLst>
          </p:nvPr>
        </p:nvGraphicFramePr>
        <p:xfrm>
          <a:off x="4139952" y="2904009"/>
          <a:ext cx="36703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670200" imgH="825480" progId="Equation.DSMT4">
                  <p:embed/>
                </p:oleObj>
              </mc:Choice>
              <mc:Fallback>
                <p:oleObj name="Equation" r:id="rId3" imgW="3670200" imgH="825480" progId="Equation.DSMT4">
                  <p:embed/>
                  <p:pic>
                    <p:nvPicPr>
                      <p:cNvPr id="249936" name="Object 80">
                        <a:extLst>
                          <a:ext uri="{FF2B5EF4-FFF2-40B4-BE49-F238E27FC236}">
                            <a16:creationId xmlns:a16="http://schemas.microsoft.com/office/drawing/2014/main" id="{D04BD08B-149B-435F-B5DF-529DD5C6AA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904009"/>
                        <a:ext cx="36703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9937" name="Picture 81">
            <a:extLst>
              <a:ext uri="{FF2B5EF4-FFF2-40B4-BE49-F238E27FC236}">
                <a16:creationId xmlns:a16="http://schemas.microsoft.com/office/drawing/2014/main" id="{2B5E3B11-4A6C-41BF-9ECC-8F3FA04745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933056"/>
            <a:ext cx="3548063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9938" name="Text Box 82">
            <a:extLst>
              <a:ext uri="{FF2B5EF4-FFF2-40B4-BE49-F238E27FC236}">
                <a16:creationId xmlns:a16="http://schemas.microsoft.com/office/drawing/2014/main" id="{82A5DD3B-08F6-432A-A7F4-5BD55DADD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86076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Кос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инусом</a:t>
            </a:r>
            <a:r>
              <a:rPr lang="ru-RU" altLang="ru-RU" sz="2800" i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острого угла прямоугольного треугольника называется отношение п</a:t>
            </a:r>
            <a:r>
              <a:rPr lang="ru-RU" altLang="ru-RU" sz="2800" dirty="0"/>
              <a:t>ри</a:t>
            </a:r>
            <a:r>
              <a:rPr lang="ru-RU" altLang="ru-RU" sz="2800" dirty="0">
                <a:cs typeface="Times New Roman" panose="02020603050405020304" pitchFamily="18" charset="0"/>
              </a:rPr>
              <a:t>лежащего к этому углу катета к гипотенузе.</a:t>
            </a:r>
            <a:r>
              <a:rPr lang="ru-RU" altLang="ru-RU" sz="2800" dirty="0"/>
              <a:t> Кос</a:t>
            </a:r>
            <a:r>
              <a:rPr lang="ru-RU" altLang="ru-RU" sz="2800" dirty="0">
                <a:cs typeface="Times New Roman" panose="02020603050405020304" pitchFamily="18" charset="0"/>
              </a:rPr>
              <a:t>инус угла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обозначается </a:t>
            </a:r>
            <a:r>
              <a:rPr lang="en-US" altLang="ru-RU" sz="2800" dirty="0"/>
              <a:t>cos</a:t>
            </a:r>
            <a:r>
              <a:rPr lang="en-US" altLang="ru-RU" sz="2800" i="1" dirty="0">
                <a:cs typeface="Times New Roman" panose="02020603050405020304" pitchFamily="18" charset="0"/>
              </a:rPr>
              <a:t> A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249939" name="Text Box 83">
            <a:extLst>
              <a:ext uri="{FF2B5EF4-FFF2-40B4-BE49-F238E27FC236}">
                <a16:creationId xmlns:a16="http://schemas.microsoft.com/office/drawing/2014/main" id="{166CB3EF-E9E4-4260-82CA-C302E7AE9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27040"/>
            <a:ext cx="426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По определению,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548887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>
            <a:extLst>
              <a:ext uri="{FF2B5EF4-FFF2-40B4-BE49-F238E27FC236}">
                <a16:creationId xmlns:a16="http://schemas.microsoft.com/office/drawing/2014/main" id="{6E553F84-2364-45A6-AF9A-BEB29B8E61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665603" name="Text Box 3">
            <a:extLst>
              <a:ext uri="{FF2B5EF4-FFF2-40B4-BE49-F238E27FC236}">
                <a16:creationId xmlns:a16="http://schemas.microsoft.com/office/drawing/2014/main" id="{24FF67DF-8218-480F-9159-1DEEE0299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значения тригонометрических функций угла</a:t>
            </a:r>
            <a:r>
              <a:rPr lang="ru-RU" altLang="ru-RU" sz="3200" dirty="0"/>
              <a:t> </a:t>
            </a:r>
            <a:r>
              <a:rPr lang="en-US" altLang="ru-RU" sz="3200" i="1" dirty="0"/>
              <a:t>AOB</a:t>
            </a:r>
            <a:r>
              <a:rPr lang="ru-RU" altLang="ru-RU" sz="3200" dirty="0"/>
              <a:t>, изображенного на рисунке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665609" name="Group 9">
            <a:extLst>
              <a:ext uri="{FF2B5EF4-FFF2-40B4-BE49-F238E27FC236}">
                <a16:creationId xmlns:a16="http://schemas.microsoft.com/office/drawing/2014/main" id="{CF8B0A4E-6D0D-43C2-8E18-9A66C4FDFB5C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800600"/>
            <a:ext cx="7956550" cy="1651000"/>
            <a:chOff x="576" y="3024"/>
            <a:chExt cx="5012" cy="1040"/>
          </a:xfrm>
        </p:grpSpPr>
        <p:sp>
          <p:nvSpPr>
            <p:cNvPr id="665606" name="Text Box 6">
              <a:extLst>
                <a:ext uri="{FF2B5EF4-FFF2-40B4-BE49-F238E27FC236}">
                  <a16:creationId xmlns:a16="http://schemas.microsoft.com/office/drawing/2014/main" id="{18B964E1-35B3-4DBB-9DEF-A7CB2EDEBC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312"/>
              <a:ext cx="41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en-US" altLang="ru-RU" sz="3200">
                  <a:solidFill>
                    <a:srgbClr val="FF3300"/>
                  </a:solidFill>
                </a:rPr>
                <a:t> 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65607" name="Object 7">
              <a:extLst>
                <a:ext uri="{FF2B5EF4-FFF2-40B4-BE49-F238E27FC236}">
                  <a16:creationId xmlns:a16="http://schemas.microsoft.com/office/drawing/2014/main" id="{C2642D93-8658-4B92-9DE2-6712058EDB8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84" y="3024"/>
            <a:ext cx="4104" cy="10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514920" imgH="1650960" progId="Equation.DSMT4">
                    <p:embed/>
                  </p:oleObj>
                </mc:Choice>
                <mc:Fallback>
                  <p:oleObj name="Equation" r:id="rId3" imgW="6514920" imgH="165096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4" y="3024"/>
                          <a:ext cx="4104" cy="10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65608" name="Picture 8">
            <a:extLst>
              <a:ext uri="{FF2B5EF4-FFF2-40B4-BE49-F238E27FC236}">
                <a16:creationId xmlns:a16="http://schemas.microsoft.com/office/drawing/2014/main" id="{4DFEDAF7-F38D-4021-A544-0483D8EA2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828800"/>
            <a:ext cx="2819400" cy="278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6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>
            <a:extLst>
              <a:ext uri="{FF2B5EF4-FFF2-40B4-BE49-F238E27FC236}">
                <a16:creationId xmlns:a16="http://schemas.microsoft.com/office/drawing/2014/main" id="{F0FD3C87-7BFF-4E4B-AD32-7140B73666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667651" name="Text Box 3">
            <a:extLst>
              <a:ext uri="{FF2B5EF4-FFF2-40B4-BE49-F238E27FC236}">
                <a16:creationId xmlns:a16="http://schemas.microsoft.com/office/drawing/2014/main" id="{A6D0CCE8-D963-43D0-8426-0C2CC91CA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значения тригонометрических функций угла</a:t>
            </a:r>
            <a:r>
              <a:rPr lang="ru-RU" altLang="ru-RU" sz="3200" dirty="0"/>
              <a:t> </a:t>
            </a:r>
            <a:r>
              <a:rPr lang="en-US" altLang="ru-RU" sz="3200" i="1" dirty="0"/>
              <a:t>AOB</a:t>
            </a:r>
            <a:r>
              <a:rPr lang="ru-RU" altLang="ru-RU" sz="3200" dirty="0"/>
              <a:t>, изображенного на рисунке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667657" name="Group 9">
            <a:extLst>
              <a:ext uri="{FF2B5EF4-FFF2-40B4-BE49-F238E27FC236}">
                <a16:creationId xmlns:a16="http://schemas.microsoft.com/office/drawing/2014/main" id="{8157035A-7D52-4DA0-A8A4-64B1F3BFEA10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800600"/>
            <a:ext cx="7956550" cy="1651000"/>
            <a:chOff x="576" y="3024"/>
            <a:chExt cx="5012" cy="1040"/>
          </a:xfrm>
        </p:grpSpPr>
        <p:sp>
          <p:nvSpPr>
            <p:cNvPr id="667653" name="Text Box 5">
              <a:extLst>
                <a:ext uri="{FF2B5EF4-FFF2-40B4-BE49-F238E27FC236}">
                  <a16:creationId xmlns:a16="http://schemas.microsoft.com/office/drawing/2014/main" id="{E47123AB-3913-4A29-8BF0-9A761AF323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312"/>
              <a:ext cx="41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en-US" altLang="ru-RU" sz="3200">
                  <a:solidFill>
                    <a:srgbClr val="FF3300"/>
                  </a:solidFill>
                </a:rPr>
                <a:t> 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67654" name="Object 6">
              <a:extLst>
                <a:ext uri="{FF2B5EF4-FFF2-40B4-BE49-F238E27FC236}">
                  <a16:creationId xmlns:a16="http://schemas.microsoft.com/office/drawing/2014/main" id="{88C5B94E-A40E-4737-9A98-6866C2EB0D8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84" y="3024"/>
            <a:ext cx="4104" cy="10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514920" imgH="1650960" progId="Equation.DSMT4">
                    <p:embed/>
                  </p:oleObj>
                </mc:Choice>
                <mc:Fallback>
                  <p:oleObj name="Equation" r:id="rId3" imgW="6514920" imgH="165096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4" y="3024"/>
                          <a:ext cx="4104" cy="10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67656" name="Picture 8">
            <a:extLst>
              <a:ext uri="{FF2B5EF4-FFF2-40B4-BE49-F238E27FC236}">
                <a16:creationId xmlns:a16="http://schemas.microsoft.com/office/drawing/2014/main" id="{0302A2CB-C548-4E48-9953-589DCE745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905000"/>
            <a:ext cx="2806700" cy="277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6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>
            <a:extLst>
              <a:ext uri="{FF2B5EF4-FFF2-40B4-BE49-F238E27FC236}">
                <a16:creationId xmlns:a16="http://schemas.microsoft.com/office/drawing/2014/main" id="{F0EFBCAF-D0E2-4845-8DFE-B0721140EE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710659" name="Text Box 3">
            <a:extLst>
              <a:ext uri="{FF2B5EF4-FFF2-40B4-BE49-F238E27FC236}">
                <a16:creationId xmlns:a16="http://schemas.microsoft.com/office/drawing/2014/main" id="{701951E7-9A83-4224-A178-B1607DF92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значения тригонометрических функций угла</a:t>
            </a:r>
            <a:r>
              <a:rPr lang="ru-RU" altLang="ru-RU" sz="3200" dirty="0"/>
              <a:t> </a:t>
            </a:r>
            <a:r>
              <a:rPr lang="en-US" altLang="ru-RU" sz="3200" i="1" dirty="0"/>
              <a:t>AOB</a:t>
            </a:r>
            <a:r>
              <a:rPr lang="ru-RU" altLang="ru-RU" sz="3200" dirty="0"/>
              <a:t>, изображенного на рисунке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710665" name="Group 9">
            <a:extLst>
              <a:ext uri="{FF2B5EF4-FFF2-40B4-BE49-F238E27FC236}">
                <a16:creationId xmlns:a16="http://schemas.microsoft.com/office/drawing/2014/main" id="{C59F4101-772A-49D0-8784-84BB9EDC7745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800600"/>
            <a:ext cx="7874000" cy="1651000"/>
            <a:chOff x="576" y="3024"/>
            <a:chExt cx="4960" cy="1040"/>
          </a:xfrm>
        </p:grpSpPr>
        <p:sp>
          <p:nvSpPr>
            <p:cNvPr id="710661" name="Text Box 5">
              <a:extLst>
                <a:ext uri="{FF2B5EF4-FFF2-40B4-BE49-F238E27FC236}">
                  <a16:creationId xmlns:a16="http://schemas.microsoft.com/office/drawing/2014/main" id="{56E9573F-F3E6-4720-B1A4-11C088ACA6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312"/>
              <a:ext cx="41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en-US" altLang="ru-RU" sz="3200">
                  <a:solidFill>
                    <a:srgbClr val="FF3300"/>
                  </a:solidFill>
                </a:rPr>
                <a:t> 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10662" name="Object 6">
              <a:extLst>
                <a:ext uri="{FF2B5EF4-FFF2-40B4-BE49-F238E27FC236}">
                  <a16:creationId xmlns:a16="http://schemas.microsoft.com/office/drawing/2014/main" id="{5CBD7C7D-562C-4A2F-B0A1-62C78A3D4BF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536" y="3024"/>
            <a:ext cx="4000" cy="10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349680" imgH="1650960" progId="Equation.DSMT4">
                    <p:embed/>
                  </p:oleObj>
                </mc:Choice>
                <mc:Fallback>
                  <p:oleObj name="Equation" r:id="rId3" imgW="6349680" imgH="165096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3024"/>
                          <a:ext cx="4000" cy="10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710664" name="Picture 8">
            <a:extLst>
              <a:ext uri="{FF2B5EF4-FFF2-40B4-BE49-F238E27FC236}">
                <a16:creationId xmlns:a16="http://schemas.microsoft.com/office/drawing/2014/main" id="{627F7860-318B-4F08-86C1-9455B28AF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2819400" cy="278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>
            <a:extLst>
              <a:ext uri="{FF2B5EF4-FFF2-40B4-BE49-F238E27FC236}">
                <a16:creationId xmlns:a16="http://schemas.microsoft.com/office/drawing/2014/main" id="{E0700BF2-49A4-44BB-86A1-5581960578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712707" name="Text Box 3">
            <a:extLst>
              <a:ext uri="{FF2B5EF4-FFF2-40B4-BE49-F238E27FC236}">
                <a16:creationId xmlns:a16="http://schemas.microsoft.com/office/drawing/2014/main" id="{7B22D68F-1B2D-44FA-A63D-372025967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значения тригонометрических функций угла</a:t>
            </a:r>
            <a:r>
              <a:rPr lang="ru-RU" altLang="ru-RU" sz="3200" dirty="0"/>
              <a:t> </a:t>
            </a:r>
            <a:r>
              <a:rPr lang="en-US" altLang="ru-RU" sz="3200" i="1" dirty="0"/>
              <a:t>AOB</a:t>
            </a:r>
            <a:r>
              <a:rPr lang="ru-RU" altLang="ru-RU" sz="3200" dirty="0"/>
              <a:t>, изображенного на рисунке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712713" name="Group 9">
            <a:extLst>
              <a:ext uri="{FF2B5EF4-FFF2-40B4-BE49-F238E27FC236}">
                <a16:creationId xmlns:a16="http://schemas.microsoft.com/office/drawing/2014/main" id="{3BCEB7B9-BE60-4FCC-86C8-02939E4F8396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800600"/>
            <a:ext cx="7956550" cy="1651000"/>
            <a:chOff x="576" y="3024"/>
            <a:chExt cx="5012" cy="1040"/>
          </a:xfrm>
        </p:grpSpPr>
        <p:sp>
          <p:nvSpPr>
            <p:cNvPr id="712709" name="Text Box 5">
              <a:extLst>
                <a:ext uri="{FF2B5EF4-FFF2-40B4-BE49-F238E27FC236}">
                  <a16:creationId xmlns:a16="http://schemas.microsoft.com/office/drawing/2014/main" id="{E8058DEE-A28C-4ACE-9160-C2688728FD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312"/>
              <a:ext cx="41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en-US" altLang="ru-RU" sz="3200">
                  <a:solidFill>
                    <a:srgbClr val="FF3300"/>
                  </a:solidFill>
                </a:rPr>
                <a:t> 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12710" name="Object 6">
              <a:extLst>
                <a:ext uri="{FF2B5EF4-FFF2-40B4-BE49-F238E27FC236}">
                  <a16:creationId xmlns:a16="http://schemas.microsoft.com/office/drawing/2014/main" id="{803EFEDC-971E-45CE-BC4E-D6F24246665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84" y="3024"/>
            <a:ext cx="4104" cy="10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514920" imgH="1650960" progId="Equation.DSMT4">
                    <p:embed/>
                  </p:oleObj>
                </mc:Choice>
                <mc:Fallback>
                  <p:oleObj name="Equation" r:id="rId3" imgW="6514920" imgH="165096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4" y="3024"/>
                          <a:ext cx="4104" cy="10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712712" name="Picture 8">
            <a:extLst>
              <a:ext uri="{FF2B5EF4-FFF2-40B4-BE49-F238E27FC236}">
                <a16:creationId xmlns:a16="http://schemas.microsoft.com/office/drawing/2014/main" id="{EFB8B68D-9018-46D0-A581-FDAEBE70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2667000" cy="263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>
            <a:extLst>
              <a:ext uri="{FF2B5EF4-FFF2-40B4-BE49-F238E27FC236}">
                <a16:creationId xmlns:a16="http://schemas.microsoft.com/office/drawing/2014/main" id="{A777BD87-4E27-4D09-953A-C0B26663B5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663555" name="Text Box 3">
            <a:extLst>
              <a:ext uri="{FF2B5EF4-FFF2-40B4-BE49-F238E27FC236}">
                <a16:creationId xmlns:a16="http://schemas.microsoft.com/office/drawing/2014/main" id="{E6A2D2F7-9056-4206-9804-B06BC3304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клетчатой бумаге изобразите угол, тангенс которого равен: а) 1; б) 0,5; в) 2; г) 3.</a:t>
            </a:r>
          </a:p>
        </p:txBody>
      </p:sp>
      <p:pic>
        <p:nvPicPr>
          <p:cNvPr id="663556" name="Picture 4">
            <a:extLst>
              <a:ext uri="{FF2B5EF4-FFF2-40B4-BE49-F238E27FC236}">
                <a16:creationId xmlns:a16="http://schemas.microsoft.com/office/drawing/2014/main" id="{EA5BF152-A306-4076-B115-EA94F4D2F0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133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63557" name="Group 5">
            <a:extLst>
              <a:ext uri="{FF2B5EF4-FFF2-40B4-BE49-F238E27FC236}">
                <a16:creationId xmlns:a16="http://schemas.microsoft.com/office/drawing/2014/main" id="{7B9A7604-C3CC-4E26-8D00-CDE597F46393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133600"/>
            <a:ext cx="4992688" cy="3289300"/>
            <a:chOff x="576" y="1344"/>
            <a:chExt cx="3145" cy="2072"/>
          </a:xfrm>
        </p:grpSpPr>
        <p:sp>
          <p:nvSpPr>
            <p:cNvPr id="663558" name="Text Box 6">
              <a:extLst>
                <a:ext uri="{FF2B5EF4-FFF2-40B4-BE49-F238E27FC236}">
                  <a16:creationId xmlns:a16="http://schemas.microsoft.com/office/drawing/2014/main" id="{A1E9A5C2-00DE-4A74-9BD0-E548CFDE19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2880"/>
              <a:ext cx="9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663559" name="Picture 7">
              <a:extLst>
                <a:ext uri="{FF2B5EF4-FFF2-40B4-BE49-F238E27FC236}">
                  <a16:creationId xmlns:a16="http://schemas.microsoft.com/office/drawing/2014/main" id="{6FA5ED12-3E9F-4167-B63F-133C8AC744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344"/>
              <a:ext cx="1945" cy="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663560" name="Picture 8">
            <a:extLst>
              <a:ext uri="{FF2B5EF4-FFF2-40B4-BE49-F238E27FC236}">
                <a16:creationId xmlns:a16="http://schemas.microsoft.com/office/drawing/2014/main" id="{3F1DAA19-A61B-4B0B-A27D-96029B8B3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133600"/>
            <a:ext cx="3087688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3561" name="Picture 9">
            <a:extLst>
              <a:ext uri="{FF2B5EF4-FFF2-40B4-BE49-F238E27FC236}">
                <a16:creationId xmlns:a16="http://schemas.microsoft.com/office/drawing/2014/main" id="{E869834B-60D0-4EDF-826B-F3B08150BD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133600"/>
            <a:ext cx="3087688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3562" name="Picture 10">
            <a:extLst>
              <a:ext uri="{FF2B5EF4-FFF2-40B4-BE49-F238E27FC236}">
                <a16:creationId xmlns:a16="http://schemas.microsoft.com/office/drawing/2014/main" id="{839E5988-2FB6-46A3-BAB1-AD3D2F521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133600"/>
            <a:ext cx="3087688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6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6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6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>
            <a:extLst>
              <a:ext uri="{FF2B5EF4-FFF2-40B4-BE49-F238E27FC236}">
                <a16:creationId xmlns:a16="http://schemas.microsoft.com/office/drawing/2014/main" id="{5A1ED832-BF72-41B3-8245-08B541AE2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657411" name="Text Box 3">
            <a:extLst>
              <a:ext uri="{FF2B5EF4-FFF2-40B4-BE49-F238E27FC236}">
                <a16:creationId xmlns:a16="http://schemas.microsoft.com/office/drawing/2014/main" id="{CA3AC1CA-514B-4467-8864-15C7C7E6F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От луча </a:t>
            </a:r>
            <a:r>
              <a:rPr lang="en-US" altLang="ru-RU" sz="3200" i="1" dirty="0"/>
              <a:t>OA </a:t>
            </a:r>
            <a:r>
              <a:rPr lang="ru-RU" altLang="ru-RU" sz="3200" dirty="0"/>
              <a:t>отложите угол, тангенс которого равен: а) 1</a:t>
            </a:r>
            <a:r>
              <a:rPr lang="en-US" altLang="ru-RU" sz="3200" dirty="0"/>
              <a:t>/2</a:t>
            </a:r>
            <a:r>
              <a:rPr lang="ru-RU" altLang="ru-RU" sz="3200" dirty="0"/>
              <a:t>; б) </a:t>
            </a:r>
            <a:r>
              <a:rPr lang="en-US" altLang="ru-RU" sz="3200" dirty="0"/>
              <a:t>1/3</a:t>
            </a:r>
            <a:r>
              <a:rPr lang="ru-RU" altLang="ru-RU" sz="3200" dirty="0"/>
              <a:t>; в) 2.</a:t>
            </a:r>
          </a:p>
        </p:txBody>
      </p:sp>
      <p:pic>
        <p:nvPicPr>
          <p:cNvPr id="657420" name="Picture 12">
            <a:extLst>
              <a:ext uri="{FF2B5EF4-FFF2-40B4-BE49-F238E27FC236}">
                <a16:creationId xmlns:a16="http://schemas.microsoft.com/office/drawing/2014/main" id="{F293073E-46AA-4ACE-A3D8-0E178CD1C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057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57422" name="Group 14">
            <a:extLst>
              <a:ext uri="{FF2B5EF4-FFF2-40B4-BE49-F238E27FC236}">
                <a16:creationId xmlns:a16="http://schemas.microsoft.com/office/drawing/2014/main" id="{D45900F5-C061-43CE-B8C5-9CFE5071407D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057400"/>
            <a:ext cx="5068888" cy="3289300"/>
            <a:chOff x="576" y="1296"/>
            <a:chExt cx="3193" cy="2072"/>
          </a:xfrm>
        </p:grpSpPr>
        <p:sp>
          <p:nvSpPr>
            <p:cNvPr id="657414" name="Text Box 6">
              <a:extLst>
                <a:ext uri="{FF2B5EF4-FFF2-40B4-BE49-F238E27FC236}">
                  <a16:creationId xmlns:a16="http://schemas.microsoft.com/office/drawing/2014/main" id="{947F390C-59CC-42A7-8A34-26C95FC2D2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2880"/>
              <a:ext cx="9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657421" name="Picture 13">
              <a:extLst>
                <a:ext uri="{FF2B5EF4-FFF2-40B4-BE49-F238E27FC236}">
                  <a16:creationId xmlns:a16="http://schemas.microsoft.com/office/drawing/2014/main" id="{D035A8B2-46D2-4D7C-9312-898E2B63DE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296"/>
              <a:ext cx="1945" cy="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657423" name="Picture 15">
            <a:extLst>
              <a:ext uri="{FF2B5EF4-FFF2-40B4-BE49-F238E27FC236}">
                <a16:creationId xmlns:a16="http://schemas.microsoft.com/office/drawing/2014/main" id="{B04761A2-B29C-499E-B06D-632013DD9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057400"/>
            <a:ext cx="3087688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7424" name="Picture 16">
            <a:extLst>
              <a:ext uri="{FF2B5EF4-FFF2-40B4-BE49-F238E27FC236}">
                <a16:creationId xmlns:a16="http://schemas.microsoft.com/office/drawing/2014/main" id="{769395DA-7C29-46EB-A8BC-E06EC2CFB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057400"/>
            <a:ext cx="3087688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5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5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>
            <a:extLst>
              <a:ext uri="{FF2B5EF4-FFF2-40B4-BE49-F238E27FC236}">
                <a16:creationId xmlns:a16="http://schemas.microsoft.com/office/drawing/2014/main" id="{CA7CAA42-FB51-4019-B670-76348B1D0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555011" name="Text Box 3">
            <a:extLst>
              <a:ext uri="{FF2B5EF4-FFF2-40B4-BE49-F238E27FC236}">
                <a16:creationId xmlns:a16="http://schemas.microsoft.com/office/drawing/2014/main" id="{ABDFF15E-E126-426E-B446-4A0234A5D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9154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Может ли синус (косинус) угла быть равен</a:t>
            </a:r>
            <a:r>
              <a:rPr lang="ru-RU" altLang="ru-RU" sz="3200" dirty="0"/>
              <a:t>      </a:t>
            </a:r>
            <a:r>
              <a:rPr lang="ru-RU" altLang="ru-RU" sz="3200" dirty="0">
                <a:cs typeface="Times New Roman" panose="02020603050405020304" pitchFamily="18" charset="0"/>
              </a:rPr>
              <a:t> 	?</a:t>
            </a:r>
          </a:p>
        </p:txBody>
      </p:sp>
      <p:sp>
        <p:nvSpPr>
          <p:cNvPr id="555012" name="Text Box 4">
            <a:extLst>
              <a:ext uri="{FF2B5EF4-FFF2-40B4-BE49-F238E27FC236}">
                <a16:creationId xmlns:a16="http://schemas.microsoft.com/office/drawing/2014/main" id="{0DC3CC38-5E03-483B-8E7C-C67CA00B3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1148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Нет, значения синуса и косинуса меньше единицы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555018" name="Object 10">
            <a:extLst>
              <a:ext uri="{FF2B5EF4-FFF2-40B4-BE49-F238E27FC236}">
                <a16:creationId xmlns:a16="http://schemas.microsoft.com/office/drawing/2014/main" id="{9C56A7F2-6FB3-4E29-B8B4-2041E86DE5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17577"/>
              </p:ext>
            </p:extLst>
          </p:nvPr>
        </p:nvGraphicFramePr>
        <p:xfrm>
          <a:off x="412750" y="1252091"/>
          <a:ext cx="546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45760" imgH="495000" progId="Equation.DSMT4">
                  <p:embed/>
                </p:oleObj>
              </mc:Choice>
              <mc:Fallback>
                <p:oleObj name="Equation" r:id="rId3" imgW="545760" imgH="4950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1252091"/>
                        <a:ext cx="5461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>
            <a:extLst>
              <a:ext uri="{FF2B5EF4-FFF2-40B4-BE49-F238E27FC236}">
                <a16:creationId xmlns:a16="http://schemas.microsoft.com/office/drawing/2014/main" id="{477E2E78-14D7-47F7-9FC4-59B4905A5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722947" name="Text Box 3">
            <a:extLst>
              <a:ext uri="{FF2B5EF4-FFF2-40B4-BE49-F238E27FC236}">
                <a16:creationId xmlns:a16="http://schemas.microsoft.com/office/drawing/2014/main" id="{C5767DAE-C47A-49EC-848F-09E4C97C2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Может ли </a:t>
            </a:r>
            <a:r>
              <a:rPr lang="ru-RU" altLang="ru-RU" sz="3200" dirty="0"/>
              <a:t>тангенс</a:t>
            </a:r>
            <a:r>
              <a:rPr lang="ru-RU" altLang="ru-RU" sz="3200" dirty="0">
                <a:cs typeface="Times New Roman" panose="02020603050405020304" pitchFamily="18" charset="0"/>
              </a:rPr>
              <a:t> (ко</a:t>
            </a:r>
            <a:r>
              <a:rPr lang="ru-RU" altLang="ru-RU" sz="3200" dirty="0"/>
              <a:t>тангенс</a:t>
            </a:r>
            <a:r>
              <a:rPr lang="ru-RU" altLang="ru-RU" sz="3200" dirty="0">
                <a:cs typeface="Times New Roman" panose="02020603050405020304" pitchFamily="18" charset="0"/>
              </a:rPr>
              <a:t>) угла быть равен</a:t>
            </a:r>
            <a:r>
              <a:rPr lang="ru-RU" altLang="ru-RU" sz="3200" dirty="0"/>
              <a:t>      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22948" name="Text Box 4">
            <a:extLst>
              <a:ext uri="{FF2B5EF4-FFF2-40B4-BE49-F238E27FC236}">
                <a16:creationId xmlns:a16="http://schemas.microsoft.com/office/drawing/2014/main" id="{79EAA37A-75A0-4DA7-A855-03E756126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114800"/>
            <a:ext cx="891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Да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722949" name="Object 5">
            <a:extLst>
              <a:ext uri="{FF2B5EF4-FFF2-40B4-BE49-F238E27FC236}">
                <a16:creationId xmlns:a16="http://schemas.microsoft.com/office/drawing/2014/main" id="{A5228B9D-293F-43A8-8C32-E04959CEE9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12991"/>
              </p:ext>
            </p:extLst>
          </p:nvPr>
        </p:nvGraphicFramePr>
        <p:xfrm>
          <a:off x="1331640" y="1257300"/>
          <a:ext cx="546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45760" imgH="495000" progId="Equation.DSMT4">
                  <p:embed/>
                </p:oleObj>
              </mc:Choice>
              <mc:Fallback>
                <p:oleObj name="Equation" r:id="rId3" imgW="545760" imgH="495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257300"/>
                        <a:ext cx="5461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948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>
            <a:extLst>
              <a:ext uri="{FF2B5EF4-FFF2-40B4-BE49-F238E27FC236}">
                <a16:creationId xmlns:a16="http://schemas.microsoft.com/office/drawing/2014/main" id="{28E8733F-AB25-4AA7-81B1-73E1A5814F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587779" name="Text Box 3">
            <a:extLst>
              <a:ext uri="{FF2B5EF4-FFF2-40B4-BE49-F238E27FC236}">
                <a16:creationId xmlns:a16="http://schemas.microsoft.com/office/drawing/2014/main" id="{5533C9A2-BB5C-436F-ACC3-3284B65FF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7249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Катеты прямоугольного треугольника равны 12 см и 5 см. Найдите все тригонометрические функции его меньшего угла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587789" name="Group 13">
            <a:extLst>
              <a:ext uri="{FF2B5EF4-FFF2-40B4-BE49-F238E27FC236}">
                <a16:creationId xmlns:a16="http://schemas.microsoft.com/office/drawing/2014/main" id="{3EF64A54-0420-4306-9CD6-970ED435199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419600"/>
            <a:ext cx="8458200" cy="2057400"/>
            <a:chOff x="240" y="2784"/>
            <a:chExt cx="5328" cy="1296"/>
          </a:xfrm>
        </p:grpSpPr>
        <p:sp>
          <p:nvSpPr>
            <p:cNvPr id="587781" name="Text Box 5">
              <a:extLst>
                <a:ext uri="{FF2B5EF4-FFF2-40B4-BE49-F238E27FC236}">
                  <a16:creationId xmlns:a16="http://schemas.microsoft.com/office/drawing/2014/main" id="{201B2EAF-4CFE-41BF-83F4-BF9DFFB8DA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880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87786" name="Object 10">
              <a:extLst>
                <a:ext uri="{FF2B5EF4-FFF2-40B4-BE49-F238E27FC236}">
                  <a16:creationId xmlns:a16="http://schemas.microsoft.com/office/drawing/2014/main" id="{ABDFDEEF-7BDE-4AF6-B0F2-90B76BE5534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6" y="2784"/>
            <a:ext cx="2752" cy="1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368600" imgH="2057400" progId="Equation.DSMT4">
                    <p:embed/>
                  </p:oleObj>
                </mc:Choice>
                <mc:Fallback>
                  <p:oleObj name="Equation" r:id="rId3" imgW="4368600" imgH="20574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2784"/>
                          <a:ext cx="2752" cy="12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87788" name="Picture 12">
            <a:extLst>
              <a:ext uri="{FF2B5EF4-FFF2-40B4-BE49-F238E27FC236}">
                <a16:creationId xmlns:a16="http://schemas.microsoft.com/office/drawing/2014/main" id="{D1B7B230-BBE0-43F5-AC25-6AF5D86BA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667000"/>
            <a:ext cx="297180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7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>
            <a:extLst>
              <a:ext uri="{FF2B5EF4-FFF2-40B4-BE49-F238E27FC236}">
                <a16:creationId xmlns:a16="http://schemas.microsoft.com/office/drawing/2014/main" id="{35BFDBDE-D8BD-4FA2-90EC-1BC5105727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557059" name="Text Box 3">
            <a:extLst>
              <a:ext uri="{FF2B5EF4-FFF2-40B4-BE49-F238E27FC236}">
                <a16:creationId xmlns:a16="http://schemas.microsoft.com/office/drawing/2014/main" id="{44B93F97-4F91-474A-90BF-7D2E0E394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ru-RU" altLang="ru-RU" sz="3200" dirty="0">
                <a:cs typeface="Times New Roman" panose="02020603050405020304" pitchFamily="18" charset="0"/>
              </a:rPr>
              <a:t>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равен 90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CH </a:t>
            </a:r>
            <a:r>
              <a:rPr lang="ru-RU" altLang="ru-RU" sz="3200" dirty="0">
                <a:cs typeface="Times New Roman" panose="02020603050405020304" pitchFamily="18" charset="0"/>
              </a:rPr>
              <a:t>– высота,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5, </a:t>
            </a:r>
            <a:r>
              <a:rPr lang="en-US" altLang="ru-RU" sz="3200" i="1" dirty="0">
                <a:cs typeface="Times New Roman" panose="02020603050405020304" pitchFamily="18" charset="0"/>
              </a:rPr>
              <a:t>AH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4. Найдите</a:t>
            </a:r>
            <a:r>
              <a:rPr lang="ru-RU" altLang="ru-RU" sz="3200" dirty="0"/>
              <a:t>:</a:t>
            </a:r>
          </a:p>
          <a:p>
            <a:pPr algn="just">
              <a:spcBef>
                <a:spcPct val="50000"/>
              </a:spcBef>
            </a:pPr>
            <a:r>
              <a:rPr lang="ru-RU" altLang="ru-RU" sz="3200" dirty="0"/>
              <a:t>	а) </a:t>
            </a:r>
            <a:r>
              <a:rPr lang="en-US" altLang="ru-RU" sz="3200" dirty="0"/>
              <a:t>sin </a:t>
            </a:r>
            <a:r>
              <a:rPr lang="en-US" altLang="ru-RU" sz="3200" i="1" dirty="0"/>
              <a:t>B</a:t>
            </a:r>
            <a:r>
              <a:rPr lang="en-US" altLang="ru-RU" sz="3200" dirty="0"/>
              <a:t>;</a:t>
            </a:r>
            <a:endParaRPr lang="ru-RU" altLang="ru-RU" sz="3200" dirty="0"/>
          </a:p>
          <a:p>
            <a:pPr algn="just">
              <a:spcBef>
                <a:spcPct val="50000"/>
              </a:spcBef>
            </a:pPr>
            <a:r>
              <a:rPr lang="ru-RU" altLang="ru-RU" sz="3200" dirty="0"/>
              <a:t>	б) </a:t>
            </a:r>
            <a:r>
              <a:rPr lang="en-US" altLang="ru-RU" sz="3200" dirty="0">
                <a:cs typeface="Times New Roman" panose="02020603050405020304" pitchFamily="18" charset="0"/>
              </a:rPr>
              <a:t>cos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/>
              <a:t>.</a:t>
            </a:r>
          </a:p>
        </p:txBody>
      </p:sp>
      <p:sp>
        <p:nvSpPr>
          <p:cNvPr id="557067" name="Text Box 11">
            <a:extLst>
              <a:ext uri="{FF2B5EF4-FFF2-40B4-BE49-F238E27FC236}">
                <a16:creationId xmlns:a16="http://schemas.microsoft.com/office/drawing/2014/main" id="{77264700-4526-41C1-BD83-115163AF3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8768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/>
              <a:t>а</a:t>
            </a:r>
            <a:r>
              <a:rPr lang="en-US" altLang="ru-RU" sz="3200"/>
              <a:t>) 0,8</a:t>
            </a:r>
            <a:r>
              <a:rPr lang="ru-RU" altLang="ru-RU" sz="3200"/>
              <a:t>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557072" name="Picture 16">
            <a:extLst>
              <a:ext uri="{FF2B5EF4-FFF2-40B4-BE49-F238E27FC236}">
                <a16:creationId xmlns:a16="http://schemas.microsoft.com/office/drawing/2014/main" id="{F4A08C4A-6646-43F3-BA18-4F6F9A66B0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828800"/>
            <a:ext cx="28194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7074" name="Text Box 18">
            <a:extLst>
              <a:ext uri="{FF2B5EF4-FFF2-40B4-BE49-F238E27FC236}">
                <a16:creationId xmlns:a16="http://schemas.microsoft.com/office/drawing/2014/main" id="{5EAE374A-B0C9-4C35-BF02-411F9D7AE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876800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</a:t>
            </a:r>
            <a:r>
              <a:rPr lang="en-US" altLang="ru-RU" sz="3200"/>
              <a:t>) 0,</a:t>
            </a:r>
            <a:r>
              <a:rPr lang="ru-RU" altLang="ru-RU" sz="3200"/>
              <a:t>6.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7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7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67" grpId="0" autoUpdateAnimBg="0"/>
      <p:bldP spid="55707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Text Box 1027">
            <a:extLst>
              <a:ext uri="{FF2B5EF4-FFF2-40B4-BE49-F238E27FC236}">
                <a16:creationId xmlns:a16="http://schemas.microsoft.com/office/drawing/2014/main" id="{9E9770D9-F181-41C5-B5C6-B686EDD8C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369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Тангенсом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острого угла прямоугольного треугольника называется отношение противолежащего к этому углу катета к прилежащему. Тангенс угла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обозначается </a:t>
            </a:r>
            <a:r>
              <a:rPr lang="en-US" altLang="ru-RU" sz="2800" dirty="0" err="1">
                <a:cs typeface="Times New Roman" panose="02020603050405020304" pitchFamily="18" charset="0"/>
              </a:rPr>
              <a:t>tg</a:t>
            </a:r>
            <a:r>
              <a:rPr lang="en-US" altLang="ru-RU" sz="2800" i="1" dirty="0">
                <a:cs typeface="Times New Roman" panose="02020603050405020304" pitchFamily="18" charset="0"/>
              </a:rPr>
              <a:t> A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626692" name="Object 1028">
            <a:extLst>
              <a:ext uri="{FF2B5EF4-FFF2-40B4-BE49-F238E27FC236}">
                <a16:creationId xmlns:a16="http://schemas.microsoft.com/office/drawing/2014/main" id="{7F279EF7-7ED6-4C82-85A3-E1ACB9601D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461225"/>
              </p:ext>
            </p:extLst>
          </p:nvPr>
        </p:nvGraphicFramePr>
        <p:xfrm>
          <a:off x="4067944" y="3470817"/>
          <a:ext cx="3365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365280" imgH="838080" progId="Equation.DSMT4">
                  <p:embed/>
                </p:oleObj>
              </mc:Choice>
              <mc:Fallback>
                <p:oleObj name="Equation" r:id="rId3" imgW="3365280" imgH="838080" progId="Equation.DSMT4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470817"/>
                        <a:ext cx="33655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26693" name="Picture 1029">
            <a:extLst>
              <a:ext uri="{FF2B5EF4-FFF2-40B4-BE49-F238E27FC236}">
                <a16:creationId xmlns:a16="http://schemas.microsoft.com/office/drawing/2014/main" id="{889B396E-97EB-428D-B157-2498DA488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429067"/>
            <a:ext cx="3548063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6694" name="Text Box 1030">
            <a:extLst>
              <a:ext uri="{FF2B5EF4-FFF2-40B4-BE49-F238E27FC236}">
                <a16:creationId xmlns:a16="http://schemas.microsoft.com/office/drawing/2014/main" id="{AB1A8909-1297-489C-902C-0668EDC71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13430"/>
            <a:ext cx="9144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Котангенсом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острого угла прямоугольного треугольника называется отношение прилежащего к этому углу катета к противолежащему.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Котангенс угла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обозначается с</a:t>
            </a:r>
            <a:r>
              <a:rPr lang="en-US" altLang="ru-RU" sz="2800" dirty="0" err="1">
                <a:cs typeface="Times New Roman" panose="02020603050405020304" pitchFamily="18" charset="0"/>
              </a:rPr>
              <a:t>tg</a:t>
            </a:r>
            <a:r>
              <a:rPr lang="en-US" altLang="ru-RU" sz="2800" i="1" dirty="0">
                <a:cs typeface="Times New Roman" panose="02020603050405020304" pitchFamily="18" charset="0"/>
              </a:rPr>
              <a:t> A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26695" name="Text Box 1031">
            <a:extLst>
              <a:ext uri="{FF2B5EF4-FFF2-40B4-BE49-F238E27FC236}">
                <a16:creationId xmlns:a16="http://schemas.microsoft.com/office/drawing/2014/main" id="{E3F3D98B-BE9A-4E99-A7DE-0F53E34C1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3590867"/>
            <a:ext cx="426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По определению,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ru-RU" alt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>
            <a:extLst>
              <a:ext uri="{FF2B5EF4-FFF2-40B4-BE49-F238E27FC236}">
                <a16:creationId xmlns:a16="http://schemas.microsoft.com/office/drawing/2014/main" id="{3CB663BB-6E3C-40FE-A1E1-2AC60E978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671747" name="Text Box 3">
            <a:extLst>
              <a:ext uri="{FF2B5EF4-FFF2-40B4-BE49-F238E27FC236}">
                <a16:creationId xmlns:a16="http://schemas.microsoft.com/office/drawing/2014/main" id="{0F713472-E48F-4640-AB66-60F9ACC66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ru-RU" altLang="ru-RU" sz="3200" dirty="0">
                <a:cs typeface="Times New Roman" panose="02020603050405020304" pitchFamily="18" charset="0"/>
              </a:rPr>
              <a:t>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равен 90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CH </a:t>
            </a:r>
            <a:r>
              <a:rPr lang="ru-RU" altLang="ru-RU" sz="3200" dirty="0">
                <a:cs typeface="Times New Roman" panose="02020603050405020304" pitchFamily="18" charset="0"/>
              </a:rPr>
              <a:t>– высота,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5, </a:t>
            </a:r>
            <a:r>
              <a:rPr lang="en-US" altLang="ru-RU" sz="3200" i="1" dirty="0">
                <a:cs typeface="Times New Roman" panose="02020603050405020304" pitchFamily="18" charset="0"/>
              </a:rPr>
              <a:t>BH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3. Найдите</a:t>
            </a:r>
            <a:r>
              <a:rPr lang="ru-RU" altLang="ru-RU" sz="3200" dirty="0"/>
              <a:t>:</a:t>
            </a:r>
          </a:p>
          <a:p>
            <a:pPr algn="just">
              <a:spcBef>
                <a:spcPct val="50000"/>
              </a:spcBef>
            </a:pPr>
            <a:r>
              <a:rPr lang="ru-RU" altLang="ru-RU" sz="3200" dirty="0"/>
              <a:t>	а) </a:t>
            </a:r>
            <a:r>
              <a:rPr lang="en-US" altLang="ru-RU" sz="3200" dirty="0"/>
              <a:t>sin </a:t>
            </a:r>
            <a:r>
              <a:rPr lang="en-US" altLang="ru-RU" sz="3200" i="1" dirty="0"/>
              <a:t>A</a:t>
            </a:r>
            <a:r>
              <a:rPr lang="en-US" altLang="ru-RU" sz="3200" dirty="0"/>
              <a:t>;</a:t>
            </a:r>
            <a:endParaRPr lang="ru-RU" altLang="ru-RU" sz="3200" dirty="0"/>
          </a:p>
          <a:p>
            <a:pPr algn="just">
              <a:spcBef>
                <a:spcPct val="50000"/>
              </a:spcBef>
            </a:pPr>
            <a:r>
              <a:rPr lang="ru-RU" altLang="ru-RU" sz="3200" dirty="0"/>
              <a:t>	б)</a:t>
            </a:r>
            <a:r>
              <a:rPr lang="en-US" altLang="ru-RU" sz="3200" dirty="0">
                <a:cs typeface="Times New Roman" panose="02020603050405020304" pitchFamily="18" charset="0"/>
              </a:rPr>
              <a:t> cos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71748" name="Text Box 4">
            <a:extLst>
              <a:ext uri="{FF2B5EF4-FFF2-40B4-BE49-F238E27FC236}">
                <a16:creationId xmlns:a16="http://schemas.microsoft.com/office/drawing/2014/main" id="{8B5EB05A-049F-4F9D-BC0D-185BBD71B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/>
              <a:t>а)</a:t>
            </a:r>
            <a:r>
              <a:rPr lang="ru-RU" altLang="ru-RU" sz="3200">
                <a:solidFill>
                  <a:srgbClr val="FF3300"/>
                </a:solidFill>
              </a:rPr>
              <a:t> </a:t>
            </a:r>
            <a:r>
              <a:rPr lang="en-US" altLang="ru-RU" sz="3200"/>
              <a:t>0,6</a:t>
            </a:r>
            <a:r>
              <a:rPr lang="ru-RU" altLang="ru-RU" sz="3200"/>
              <a:t>;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671749" name="Picture 5">
            <a:extLst>
              <a:ext uri="{FF2B5EF4-FFF2-40B4-BE49-F238E27FC236}">
                <a16:creationId xmlns:a16="http://schemas.microsoft.com/office/drawing/2014/main" id="{1E9B9241-2480-4A1D-B1BB-C8AEABA03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57400"/>
            <a:ext cx="28194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1750" name="Text Box 6">
            <a:extLst>
              <a:ext uri="{FF2B5EF4-FFF2-40B4-BE49-F238E27FC236}">
                <a16:creationId xmlns:a16="http://schemas.microsoft.com/office/drawing/2014/main" id="{5BA2F86E-440F-4C66-B806-D13FF4155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5626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</a:t>
            </a:r>
            <a:r>
              <a:rPr lang="ru-RU" altLang="ru-RU" sz="3200">
                <a:solidFill>
                  <a:srgbClr val="FF3300"/>
                </a:solidFill>
              </a:rPr>
              <a:t> </a:t>
            </a:r>
            <a:r>
              <a:rPr lang="en-US" altLang="ru-RU" sz="3200"/>
              <a:t>0,</a:t>
            </a:r>
            <a:r>
              <a:rPr lang="ru-RU" altLang="ru-RU" sz="3200"/>
              <a:t>8</a:t>
            </a:r>
            <a:r>
              <a:rPr lang="en-US" altLang="ru-RU" sz="3200"/>
              <a:t>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48" grpId="0" autoUpdateAnimBg="0"/>
      <p:bldP spid="671750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>
            <a:extLst>
              <a:ext uri="{FF2B5EF4-FFF2-40B4-BE49-F238E27FC236}">
                <a16:creationId xmlns:a16="http://schemas.microsoft.com/office/drawing/2014/main" id="{9DB7C36F-2D14-418B-B3CB-D2DDB68C96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673795" name="Text Box 3">
            <a:extLst>
              <a:ext uri="{FF2B5EF4-FFF2-40B4-BE49-F238E27FC236}">
                <a16:creationId xmlns:a16="http://schemas.microsoft.com/office/drawing/2014/main" id="{54C48876-D6A6-4F6E-807C-C11AB52CE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ru-RU" altLang="ru-RU" sz="3200" dirty="0">
                <a:cs typeface="Times New Roman" panose="02020603050405020304" pitchFamily="18" charset="0"/>
              </a:rPr>
              <a:t>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равен 90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5, высота </a:t>
            </a:r>
            <a:r>
              <a:rPr lang="en-US" altLang="ru-RU" sz="3200" i="1" dirty="0">
                <a:cs typeface="Times New Roman" panose="02020603050405020304" pitchFamily="18" charset="0"/>
              </a:rPr>
              <a:t>CH </a:t>
            </a:r>
            <a:r>
              <a:rPr lang="ru-RU" altLang="ru-RU" sz="3200" dirty="0">
                <a:cs typeface="Times New Roman" panose="02020603050405020304" pitchFamily="18" charset="0"/>
              </a:rPr>
              <a:t>равна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3. Найдите </a:t>
            </a:r>
            <a:r>
              <a:rPr lang="en-US" altLang="ru-RU" sz="3200" dirty="0">
                <a:cs typeface="Times New Roman" panose="02020603050405020304" pitchFamily="18" charset="0"/>
              </a:rPr>
              <a:t>sin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73796" name="Text Box 4">
            <a:extLst>
              <a:ext uri="{FF2B5EF4-FFF2-40B4-BE49-F238E27FC236}">
                <a16:creationId xmlns:a16="http://schemas.microsoft.com/office/drawing/2014/main" id="{E25AD8EF-9D87-45E2-B3A7-D63DF6C8F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en-US" altLang="ru-RU" sz="3200"/>
              <a:t>0,8.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673797" name="Picture 5">
            <a:extLst>
              <a:ext uri="{FF2B5EF4-FFF2-40B4-BE49-F238E27FC236}">
                <a16:creationId xmlns:a16="http://schemas.microsoft.com/office/drawing/2014/main" id="{5C211516-0AA1-4E3E-8661-A45AB5768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57400"/>
            <a:ext cx="28194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796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>
            <a:extLst>
              <a:ext uri="{FF2B5EF4-FFF2-40B4-BE49-F238E27FC236}">
                <a16:creationId xmlns:a16="http://schemas.microsoft.com/office/drawing/2014/main" id="{297EC334-F8C3-42FD-B431-9F37597494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675843" name="Text Box 3">
            <a:extLst>
              <a:ext uri="{FF2B5EF4-FFF2-40B4-BE49-F238E27FC236}">
                <a16:creationId xmlns:a16="http://schemas.microsoft.com/office/drawing/2014/main" id="{C663802A-FA0F-49D0-BFBB-D71442C22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ru-RU" altLang="ru-RU" sz="3200" dirty="0">
                <a:cs typeface="Times New Roman" panose="02020603050405020304" pitchFamily="18" charset="0"/>
              </a:rPr>
              <a:t>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равен 90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5, высота </a:t>
            </a:r>
            <a:r>
              <a:rPr lang="en-US" altLang="ru-RU" sz="3200" i="1" dirty="0">
                <a:cs typeface="Times New Roman" panose="02020603050405020304" pitchFamily="18" charset="0"/>
              </a:rPr>
              <a:t>CH </a:t>
            </a:r>
            <a:r>
              <a:rPr lang="ru-RU" altLang="ru-RU" sz="3200" dirty="0">
                <a:cs typeface="Times New Roman" panose="02020603050405020304" pitchFamily="18" charset="0"/>
              </a:rPr>
              <a:t>равна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4. Найдите</a:t>
            </a:r>
            <a:r>
              <a:rPr lang="en-US" altLang="ru-RU" sz="3200" dirty="0">
                <a:cs typeface="Times New Roman" panose="02020603050405020304" pitchFamily="18" charset="0"/>
              </a:rPr>
              <a:t> sin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75844" name="Text Box 4">
            <a:extLst>
              <a:ext uri="{FF2B5EF4-FFF2-40B4-BE49-F238E27FC236}">
                <a16:creationId xmlns:a16="http://schemas.microsoft.com/office/drawing/2014/main" id="{C466D6BA-8B94-4D4C-A15B-3A8D87709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en-US" altLang="ru-RU" sz="3200"/>
              <a:t>0,6.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675845" name="Picture 5">
            <a:extLst>
              <a:ext uri="{FF2B5EF4-FFF2-40B4-BE49-F238E27FC236}">
                <a16:creationId xmlns:a16="http://schemas.microsoft.com/office/drawing/2014/main" id="{A1D803DB-622B-4379-AA62-023DF542E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57400"/>
            <a:ext cx="28194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44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1026">
            <a:extLst>
              <a:ext uri="{FF2B5EF4-FFF2-40B4-BE49-F238E27FC236}">
                <a16:creationId xmlns:a16="http://schemas.microsoft.com/office/drawing/2014/main" id="{87EB0A9F-056D-4E30-B59F-CB4FCFB17D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669699" name="Text Box 1027">
            <a:extLst>
              <a:ext uri="{FF2B5EF4-FFF2-40B4-BE49-F238E27FC236}">
                <a16:creationId xmlns:a16="http://schemas.microsoft.com/office/drawing/2014/main" id="{A100407E-348B-49AE-B9EE-03EF29DC4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Высота, проведенная к основанию равнобедренного треугольника, равна 8 см, основание равно 12 см. Найдите синус и косинус угла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при основании треугольника.</a:t>
            </a:r>
          </a:p>
        </p:txBody>
      </p:sp>
      <p:grpSp>
        <p:nvGrpSpPr>
          <p:cNvPr id="669700" name="Group 1028">
            <a:extLst>
              <a:ext uri="{FF2B5EF4-FFF2-40B4-BE49-F238E27FC236}">
                <a16:creationId xmlns:a16="http://schemas.microsoft.com/office/drawing/2014/main" id="{E12EB681-9D1A-4F7E-A5F1-6C489FB2A2C7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5410200"/>
            <a:ext cx="8458200" cy="952500"/>
            <a:chOff x="192" y="3408"/>
            <a:chExt cx="5328" cy="600"/>
          </a:xfrm>
        </p:grpSpPr>
        <p:sp>
          <p:nvSpPr>
            <p:cNvPr id="669701" name="Text Box 1029">
              <a:extLst>
                <a:ext uri="{FF2B5EF4-FFF2-40B4-BE49-F238E27FC236}">
                  <a16:creationId xmlns:a16="http://schemas.microsoft.com/office/drawing/2014/main" id="{6509AE85-2841-4C2F-A1D9-B2BDA09772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504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69702" name="Object 1030">
              <a:extLst>
                <a:ext uri="{FF2B5EF4-FFF2-40B4-BE49-F238E27FC236}">
                  <a16:creationId xmlns:a16="http://schemas.microsoft.com/office/drawing/2014/main" id="{8AA2B156-8CBC-42F2-BDCF-262B9B11718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56" y="3408"/>
            <a:ext cx="2272" cy="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606480" imgH="952200" progId="Equation.DSMT4">
                    <p:embed/>
                  </p:oleObj>
                </mc:Choice>
                <mc:Fallback>
                  <p:oleObj name="Equation" r:id="rId3" imgW="3606480" imgH="952200" progId="Equation.DSMT4">
                    <p:embed/>
                    <p:pic>
                      <p:nvPicPr>
                        <p:cNvPr id="0" name="Object 10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3408"/>
                          <a:ext cx="2272" cy="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69703" name="Picture 1031">
            <a:extLst>
              <a:ext uri="{FF2B5EF4-FFF2-40B4-BE49-F238E27FC236}">
                <a16:creationId xmlns:a16="http://schemas.microsoft.com/office/drawing/2014/main" id="{DD7C1B54-0874-4AFB-AD0E-6B816D256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048000"/>
            <a:ext cx="2649538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6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>
            <a:extLst>
              <a:ext uri="{FF2B5EF4-FFF2-40B4-BE49-F238E27FC236}">
                <a16:creationId xmlns:a16="http://schemas.microsoft.com/office/drawing/2014/main" id="{FE410DF7-D2C7-44D4-8FBD-B2B7E3A545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681987" name="Text Box 3">
            <a:extLst>
              <a:ext uri="{FF2B5EF4-FFF2-40B4-BE49-F238E27FC236}">
                <a16:creationId xmlns:a16="http://schemas.microsoft.com/office/drawing/2014/main" id="{72E95744-D8B1-4CF0-A914-CB75A4581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5,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8. Найдите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dirty="0" err="1">
                <a:cs typeface="Times New Roman" panose="02020603050405020304" pitchFamily="18" charset="0"/>
              </a:rPr>
              <a:t>tg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81989" name="Text Box 5">
            <a:extLst>
              <a:ext uri="{FF2B5EF4-FFF2-40B4-BE49-F238E27FC236}">
                <a16:creationId xmlns:a16="http://schemas.microsoft.com/office/drawing/2014/main" id="{C619814A-2FDB-4F5C-867A-DA9D5DCDF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/>
              <a:t> 0,75.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681992" name="Picture 8">
            <a:extLst>
              <a:ext uri="{FF2B5EF4-FFF2-40B4-BE49-F238E27FC236}">
                <a16:creationId xmlns:a16="http://schemas.microsoft.com/office/drawing/2014/main" id="{53E5A6CD-571A-410D-8BA7-201CD6766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886200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9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>
            <a:extLst>
              <a:ext uri="{FF2B5EF4-FFF2-40B4-BE49-F238E27FC236}">
                <a16:creationId xmlns:a16="http://schemas.microsoft.com/office/drawing/2014/main" id="{E8D3AA75-95F4-4943-9B97-2E6CFCFB44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684035" name="Text Box 3">
            <a:extLst>
              <a:ext uri="{FF2B5EF4-FFF2-40B4-BE49-F238E27FC236}">
                <a16:creationId xmlns:a16="http://schemas.microsoft.com/office/drawing/2014/main" id="{B4BC8AFB-2E1D-4ACD-9E13-41440BD69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5, высота </a:t>
            </a:r>
            <a:r>
              <a:rPr lang="en-US" altLang="ru-RU" sz="3200" i="1" dirty="0">
                <a:cs typeface="Times New Roman" panose="02020603050405020304" pitchFamily="18" charset="0"/>
              </a:rPr>
              <a:t>AH</a:t>
            </a:r>
            <a:r>
              <a:rPr lang="ru-RU" altLang="ru-RU" sz="3200" dirty="0">
                <a:cs typeface="Times New Roman" panose="02020603050405020304" pitchFamily="18" charset="0"/>
              </a:rPr>
              <a:t> равна 4. Найдите</a:t>
            </a:r>
            <a:r>
              <a:rPr lang="en-US" altLang="ru-RU" sz="3200" dirty="0">
                <a:cs typeface="Times New Roman" panose="02020603050405020304" pitchFamily="18" charset="0"/>
              </a:rPr>
              <a:t> sin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684036" name="Text Box 4">
            <a:extLst>
              <a:ext uri="{FF2B5EF4-FFF2-40B4-BE49-F238E27FC236}">
                <a16:creationId xmlns:a16="http://schemas.microsoft.com/office/drawing/2014/main" id="{5164B916-381F-4BEE-9CCB-190C3F6E1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/>
              <a:t> 0,8.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684038" name="Picture 6">
            <a:extLst>
              <a:ext uri="{FF2B5EF4-FFF2-40B4-BE49-F238E27FC236}">
                <a16:creationId xmlns:a16="http://schemas.microsoft.com/office/drawing/2014/main" id="{64989EF1-5F9B-403D-B69A-FDCE2CF46E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133600"/>
            <a:ext cx="320040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036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>
            <a:extLst>
              <a:ext uri="{FF2B5EF4-FFF2-40B4-BE49-F238E27FC236}">
                <a16:creationId xmlns:a16="http://schemas.microsoft.com/office/drawing/2014/main" id="{B7078310-1938-4FB4-BEB4-CD867AEFE2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686083" name="Text Box 3">
            <a:extLst>
              <a:ext uri="{FF2B5EF4-FFF2-40B4-BE49-F238E27FC236}">
                <a16:creationId xmlns:a16="http://schemas.microsoft.com/office/drawing/2014/main" id="{23728409-45BE-4A4A-9B5C-AC4774AF3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5, высота </a:t>
            </a:r>
            <a:r>
              <a:rPr lang="en-US" altLang="ru-RU" sz="3200" i="1" dirty="0">
                <a:cs typeface="Times New Roman" panose="02020603050405020304" pitchFamily="18" charset="0"/>
              </a:rPr>
              <a:t>AH</a:t>
            </a:r>
            <a:r>
              <a:rPr lang="ru-RU" altLang="ru-RU" sz="3200" dirty="0">
                <a:cs typeface="Times New Roman" panose="02020603050405020304" pitchFamily="18" charset="0"/>
              </a:rPr>
              <a:t> равна 4. Найдите</a:t>
            </a:r>
            <a:r>
              <a:rPr lang="en-US" altLang="ru-RU" sz="3200" dirty="0">
                <a:cs typeface="Times New Roman" panose="02020603050405020304" pitchFamily="18" charset="0"/>
              </a:rPr>
              <a:t> cos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686084" name="Text Box 4">
            <a:extLst>
              <a:ext uri="{FF2B5EF4-FFF2-40B4-BE49-F238E27FC236}">
                <a16:creationId xmlns:a16="http://schemas.microsoft.com/office/drawing/2014/main" id="{6214234D-0204-4D90-B421-D7FF4BEF1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/>
              <a:t> 0,6.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686085" name="Picture 5">
            <a:extLst>
              <a:ext uri="{FF2B5EF4-FFF2-40B4-BE49-F238E27FC236}">
                <a16:creationId xmlns:a16="http://schemas.microsoft.com/office/drawing/2014/main" id="{AFBD0A5F-D133-411E-A678-19B200ADAF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133600"/>
            <a:ext cx="320040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084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>
            <a:extLst>
              <a:ext uri="{FF2B5EF4-FFF2-40B4-BE49-F238E27FC236}">
                <a16:creationId xmlns:a16="http://schemas.microsoft.com/office/drawing/2014/main" id="{57B1ACE7-3B70-4430-A9B6-3FB056DA8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</a:t>
            </a:r>
            <a:r>
              <a:rPr lang="en-US" altLang="ru-RU" sz="3600">
                <a:solidFill>
                  <a:srgbClr val="FF3300"/>
                </a:solidFill>
              </a:rPr>
              <a:t> 2</a:t>
            </a:r>
            <a:r>
              <a:rPr lang="ru-RU" altLang="ru-RU" sz="36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688131" name="Text Box 3">
            <a:extLst>
              <a:ext uri="{FF2B5EF4-FFF2-40B4-BE49-F238E27FC236}">
                <a16:creationId xmlns:a16="http://schemas.microsoft.com/office/drawing/2014/main" id="{4966C7D2-A02E-4874-8856-8422253E2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5,  </a:t>
            </a:r>
            <a:r>
              <a:rPr lang="en-US" altLang="ru-RU" sz="3200" i="1" dirty="0">
                <a:cs typeface="Times New Roman" panose="02020603050405020304" pitchFamily="18" charset="0"/>
              </a:rPr>
              <a:t>AH </a:t>
            </a:r>
            <a:r>
              <a:rPr lang="ru-RU" altLang="ru-RU" sz="3200" dirty="0">
                <a:cs typeface="Times New Roman" panose="02020603050405020304" pitchFamily="18" charset="0"/>
              </a:rPr>
              <a:t>–  высота, </a:t>
            </a:r>
            <a:r>
              <a:rPr lang="en-US" altLang="ru-RU" sz="3200" i="1" dirty="0">
                <a:cs typeface="Times New Roman" panose="02020603050405020304" pitchFamily="18" charset="0"/>
              </a:rPr>
              <a:t>BH</a:t>
            </a:r>
            <a:r>
              <a:rPr lang="ru-RU" altLang="ru-RU" sz="3200" i="1" dirty="0">
                <a:cs typeface="Times New Roman" panose="02020603050405020304" pitchFamily="18" charset="0"/>
              </a:rPr>
              <a:t> =</a:t>
            </a:r>
            <a:r>
              <a:rPr lang="ru-RU" altLang="ru-RU" sz="3200" dirty="0">
                <a:cs typeface="Times New Roman" panose="02020603050405020304" pitchFamily="18" charset="0"/>
              </a:rPr>
              <a:t> 3. Найдите</a:t>
            </a:r>
            <a:r>
              <a:rPr lang="en-US" altLang="ru-RU" sz="3200" dirty="0">
                <a:cs typeface="Times New Roman" panose="02020603050405020304" pitchFamily="18" charset="0"/>
              </a:rPr>
              <a:t> cos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688132" name="Text Box 4">
            <a:extLst>
              <a:ext uri="{FF2B5EF4-FFF2-40B4-BE49-F238E27FC236}">
                <a16:creationId xmlns:a16="http://schemas.microsoft.com/office/drawing/2014/main" id="{9A51809E-37D8-433A-B590-0E28E81EC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/>
              <a:t> 0,6.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688133" name="Picture 5">
            <a:extLst>
              <a:ext uri="{FF2B5EF4-FFF2-40B4-BE49-F238E27FC236}">
                <a16:creationId xmlns:a16="http://schemas.microsoft.com/office/drawing/2014/main" id="{DD1B0952-C5F2-4E7E-B0F8-C348D2AA5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133600"/>
            <a:ext cx="320040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32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1026">
            <a:extLst>
              <a:ext uri="{FF2B5EF4-FFF2-40B4-BE49-F238E27FC236}">
                <a16:creationId xmlns:a16="http://schemas.microsoft.com/office/drawing/2014/main" id="{6E667732-4660-455A-A593-151256926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690179" name="Text Box 1027">
            <a:extLst>
              <a:ext uri="{FF2B5EF4-FFF2-40B4-BE49-F238E27FC236}">
                <a16:creationId xmlns:a16="http://schemas.microsoft.com/office/drawing/2014/main" id="{8071E721-C58D-4364-B506-88C8BBD95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,  </a:t>
            </a:r>
            <a:r>
              <a:rPr lang="en-US" altLang="ru-RU" sz="3200" i="1" dirty="0">
                <a:cs typeface="Times New Roman" panose="02020603050405020304" pitchFamily="18" charset="0"/>
              </a:rPr>
              <a:t>AH </a:t>
            </a:r>
            <a:r>
              <a:rPr lang="ru-RU" altLang="ru-RU" sz="3200" dirty="0">
                <a:cs typeface="Times New Roman" panose="02020603050405020304" pitchFamily="18" charset="0"/>
              </a:rPr>
              <a:t>–  высота, </a:t>
            </a:r>
            <a:r>
              <a:rPr lang="en-US" altLang="ru-RU" sz="3200" dirty="0">
                <a:cs typeface="Times New Roman" panose="02020603050405020304" pitchFamily="18" charset="0"/>
              </a:rPr>
              <a:t>sin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0,8. Найдите косинус угла </a:t>
            </a:r>
            <a:r>
              <a:rPr lang="en-US" altLang="ru-RU" sz="3200" i="1" dirty="0">
                <a:cs typeface="Times New Roman" panose="02020603050405020304" pitchFamily="18" charset="0"/>
              </a:rPr>
              <a:t>BAH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90180" name="Text Box 1028">
            <a:extLst>
              <a:ext uri="{FF2B5EF4-FFF2-40B4-BE49-F238E27FC236}">
                <a16:creationId xmlns:a16="http://schemas.microsoft.com/office/drawing/2014/main" id="{B4853F5D-2E17-44BC-A4F3-5792DD35C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/>
              <a:t> 0,8.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690181" name="Picture 1029">
            <a:extLst>
              <a:ext uri="{FF2B5EF4-FFF2-40B4-BE49-F238E27FC236}">
                <a16:creationId xmlns:a16="http://schemas.microsoft.com/office/drawing/2014/main" id="{3ED79455-29BE-40DC-A77A-944D4B9A8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133600"/>
            <a:ext cx="320040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180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>
            <a:extLst>
              <a:ext uri="{FF2B5EF4-FFF2-40B4-BE49-F238E27FC236}">
                <a16:creationId xmlns:a16="http://schemas.microsoft.com/office/drawing/2014/main" id="{8E6D6159-197F-4658-9720-864FA7D86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692227" name="Text Box 3">
            <a:extLst>
              <a:ext uri="{FF2B5EF4-FFF2-40B4-BE49-F238E27FC236}">
                <a16:creationId xmlns:a16="http://schemas.microsoft.com/office/drawing/2014/main" id="{2CCFBDBA-F854-435C-8121-56C550F31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,  </a:t>
            </a:r>
            <a:r>
              <a:rPr lang="en-US" altLang="ru-RU" sz="3200" i="1" dirty="0">
                <a:cs typeface="Times New Roman" panose="02020603050405020304" pitchFamily="18" charset="0"/>
              </a:rPr>
              <a:t>AH </a:t>
            </a:r>
            <a:r>
              <a:rPr lang="ru-RU" altLang="ru-RU" sz="3200" dirty="0">
                <a:cs typeface="Times New Roman" panose="02020603050405020304" pitchFamily="18" charset="0"/>
              </a:rPr>
              <a:t>–  высота, </a:t>
            </a:r>
            <a:r>
              <a:rPr lang="en-US" altLang="ru-RU" sz="3200" dirty="0">
                <a:cs typeface="Times New Roman" panose="02020603050405020304" pitchFamily="18" charset="0"/>
              </a:rPr>
              <a:t>sin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0,8. Найдите синус угла </a:t>
            </a:r>
            <a:r>
              <a:rPr lang="en-US" altLang="ru-RU" sz="3200" i="1" dirty="0">
                <a:cs typeface="Times New Roman" panose="02020603050405020304" pitchFamily="18" charset="0"/>
              </a:rPr>
              <a:t>BAH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92228" name="Text Box 4">
            <a:extLst>
              <a:ext uri="{FF2B5EF4-FFF2-40B4-BE49-F238E27FC236}">
                <a16:creationId xmlns:a16="http://schemas.microsoft.com/office/drawing/2014/main" id="{6D2BBE7C-4E0F-4A1E-9048-767A5115A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/>
              <a:t> 0,6.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692229" name="Picture 5">
            <a:extLst>
              <a:ext uri="{FF2B5EF4-FFF2-40B4-BE49-F238E27FC236}">
                <a16:creationId xmlns:a16="http://schemas.microsoft.com/office/drawing/2014/main" id="{96DF652C-EBA7-4025-AAE6-26263FDA7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133600"/>
            <a:ext cx="320040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222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9" name="Text Box 1027">
            <a:extLst>
              <a:ext uri="{FF2B5EF4-FFF2-40B4-BE49-F238E27FC236}">
                <a16:creationId xmlns:a16="http://schemas.microsoft.com/office/drawing/2014/main" id="{500E6612-5852-479C-B658-E2F3092F5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Теорема.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Синус, косинус, тангенс и котангенс острого угла прямоугольного треугольника зависят только от угла и не зависят от выбора прямоугольного треугольника, т.е. у двух прямоуголь­ных треугольников с соответственно равными углами значения синусов, косинусов, тангенсов и котангенсов равных острых углов совпадают.</a:t>
            </a:r>
            <a:endParaRPr lang="ru-RU" altLang="ru-RU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1027">
                <a:extLst>
                  <a:ext uri="{FF2B5EF4-FFF2-40B4-BE49-F238E27FC236}">
                    <a16:creationId xmlns:a16="http://schemas.microsoft.com/office/drawing/2014/main" id="{0C65C9D3-4824-41F4-B732-694E401791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244060"/>
                <a:ext cx="9144000" cy="31413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Доказательство. 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Пусть </a:t>
                </a:r>
                <a:r>
                  <a:rPr lang="ru-RU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АВС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и </a:t>
                </a:r>
                <a:r>
                  <a:rPr lang="ru-RU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А</a:t>
                </a:r>
                <a:r>
                  <a:rPr lang="ru-RU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В</a:t>
                </a:r>
                <a:r>
                  <a:rPr lang="ru-RU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С</a:t>
                </a:r>
                <a:r>
                  <a:rPr lang="ru-RU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– два прямоугольных треуголь­ника (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= 90</a:t>
                </a:r>
                <a:r>
                  <a:rPr lang="ru-RU" baseline="30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о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), у которых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. Тогда эти треугольники подобны (по первому признаку подобия треугольников). Поэтому </a:t>
                </a:r>
                <a:r>
                  <a:rPr lang="ru-RU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А</a:t>
                </a:r>
                <a:r>
                  <a:rPr lang="ru-RU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В</a:t>
                </a:r>
                <a:r>
                  <a:rPr lang="ru-RU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k AB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,</a:t>
                </a:r>
                <a:r>
                  <a:rPr lang="ru-RU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k AC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k BC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. </a:t>
                </a:r>
                <a:r>
                  <a:rPr lang="en-US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	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Сле­довательно</a:t>
                </a:r>
                <a:r>
                  <a:rPr lang="en-US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,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</a:t>
                </a:r>
                <a:endParaRPr lang="en-US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</a:rPr>
                  <a:t>sin</a:t>
                </a:r>
                <a:r>
                  <a:rPr lang="en-US" i="1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</a:rPr>
                  <a:t> 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𝐵𝐶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𝐴𝐵</m:t>
                        </m:r>
                      </m:den>
                    </m:f>
                    <m:r>
                      <a:rPr lang="en-US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ru-RU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= sin </a:t>
                </a:r>
                <a:r>
                  <a:rPr lang="en-US" altLang="ru-RU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A</a:t>
                </a:r>
                <a:r>
                  <a:rPr lang="en-US" altLang="ru-RU" baseline="-25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1</a:t>
                </a:r>
                <a:r>
                  <a:rPr lang="en-US" altLang="ru-RU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; </a:t>
                </a:r>
                <a:r>
                  <a:rPr lang="en-US" altLang="ru-RU" dirty="0"/>
                  <a:t>cos</a:t>
                </a:r>
                <a:r>
                  <a:rPr lang="en-US" i="1" dirty="0">
                    <a:ea typeface="Times New Roman" panose="02020603050405020304" pitchFamily="18" charset="0"/>
                  </a:rPr>
                  <a:t> 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 = cos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;</a:t>
                </a:r>
                <a:endPara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dirty="0" err="1">
                    <a:ea typeface="Times New Roman" panose="02020603050405020304" pitchFamily="18" charset="0"/>
                  </a:rPr>
                  <a:t>tg</a:t>
                </a:r>
                <a:r>
                  <a:rPr lang="en-US" i="1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</a:rPr>
                  <a:t> 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𝐵𝐶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𝐴𝐶</m:t>
                        </m:r>
                      </m:den>
                    </m:f>
                    <m:r>
                      <a:rPr lang="en-US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ru-RU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US" altLang="ru-RU" dirty="0" err="1">
                    <a:cs typeface="Times New Roman" panose="02020603050405020304" pitchFamily="18" charset="0"/>
                  </a:rPr>
                  <a:t>tg</a:t>
                </a:r>
                <a:r>
                  <a:rPr lang="en-US" altLang="ru-RU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altLang="ru-RU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A</a:t>
                </a:r>
                <a:r>
                  <a:rPr lang="en-US" altLang="ru-RU" baseline="-25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1</a:t>
                </a:r>
                <a:r>
                  <a:rPr lang="en-US" altLang="ru-RU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; </a:t>
                </a:r>
                <a:r>
                  <a:rPr lang="en-US" altLang="ru-RU" dirty="0" err="1"/>
                  <a:t>ctg</a:t>
                </a:r>
                <a:r>
                  <a:rPr lang="en-US" i="1" dirty="0">
                    <a:ea typeface="Times New Roman" panose="02020603050405020304" pitchFamily="18" charset="0"/>
                  </a:rPr>
                  <a:t> 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 = </a:t>
                </a:r>
                <a:r>
                  <a:rPr lang="en-US" altLang="ru-RU" dirty="0" err="1">
                    <a:cs typeface="Times New Roman" panose="02020603050405020304" pitchFamily="18" charset="0"/>
                  </a:rPr>
                  <a:t>ctg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.</a:t>
                </a:r>
                <a:endPara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 Box 1027">
                <a:extLst>
                  <a:ext uri="{FF2B5EF4-FFF2-40B4-BE49-F238E27FC236}">
                    <a16:creationId xmlns:a16="http://schemas.microsoft.com/office/drawing/2014/main" id="{0C65C9D3-4824-41F4-B732-694E40179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244060"/>
                <a:ext cx="9144000" cy="3141373"/>
              </a:xfrm>
              <a:prstGeom prst="rect">
                <a:avLst/>
              </a:prstGeom>
              <a:blipFill>
                <a:blip r:embed="rId3"/>
                <a:stretch>
                  <a:fillRect l="-1000" r="-1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>
            <a:extLst>
              <a:ext uri="{FF2B5EF4-FFF2-40B4-BE49-F238E27FC236}">
                <a16:creationId xmlns:a16="http://schemas.microsoft.com/office/drawing/2014/main" id="{B17DE052-F3EF-42D9-85CF-364F5416B0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694275" name="Text Box 3">
            <a:extLst>
              <a:ext uri="{FF2B5EF4-FFF2-40B4-BE49-F238E27FC236}">
                <a16:creationId xmlns:a16="http://schemas.microsoft.com/office/drawing/2014/main" id="{4BD6AC58-FAF0-4E71-9477-4FC5CD9D2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AB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10,  </a:t>
            </a:r>
            <a:r>
              <a:rPr lang="en-US" altLang="ru-RU" sz="3200" i="1" dirty="0">
                <a:cs typeface="Times New Roman" panose="02020603050405020304" pitchFamily="18" charset="0"/>
              </a:rPr>
              <a:t>CH </a:t>
            </a:r>
            <a:r>
              <a:rPr lang="ru-RU" altLang="ru-RU" sz="3200" dirty="0">
                <a:cs typeface="Times New Roman" panose="02020603050405020304" pitchFamily="18" charset="0"/>
              </a:rPr>
              <a:t>–  высота, </a:t>
            </a:r>
            <a:r>
              <a:rPr lang="en-US" altLang="ru-RU" sz="3200" i="1" dirty="0">
                <a:cs typeface="Times New Roman" panose="02020603050405020304" pitchFamily="18" charset="0"/>
              </a:rPr>
              <a:t>AH</a:t>
            </a:r>
            <a:r>
              <a:rPr lang="ru-RU" altLang="ru-RU" sz="3200" i="1" dirty="0">
                <a:cs typeface="Times New Roman" panose="02020603050405020304" pitchFamily="18" charset="0"/>
              </a:rPr>
              <a:t> =</a:t>
            </a:r>
            <a:r>
              <a:rPr lang="ru-RU" altLang="ru-RU" sz="3200" dirty="0">
                <a:cs typeface="Times New Roman" panose="02020603050405020304" pitchFamily="18" charset="0"/>
              </a:rPr>
              <a:t> 8. Найдите </a:t>
            </a:r>
            <a:r>
              <a:rPr lang="en-US" altLang="ru-RU" sz="3200" dirty="0">
                <a:cs typeface="Times New Roman" panose="02020603050405020304" pitchFamily="18" charset="0"/>
              </a:rPr>
              <a:t>sin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94276" name="Text Box 4">
            <a:extLst>
              <a:ext uri="{FF2B5EF4-FFF2-40B4-BE49-F238E27FC236}">
                <a16:creationId xmlns:a16="http://schemas.microsoft.com/office/drawing/2014/main" id="{A3F5006B-189D-4C8B-AE2E-E4D38FA9C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/>
              <a:t> 0,6.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694278" name="Picture 6">
            <a:extLst>
              <a:ext uri="{FF2B5EF4-FFF2-40B4-BE49-F238E27FC236}">
                <a16:creationId xmlns:a16="http://schemas.microsoft.com/office/drawing/2014/main" id="{E7BB6CCD-7836-41C3-8CC5-D34934C11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057400"/>
            <a:ext cx="3352800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4276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1026">
            <a:extLst>
              <a:ext uri="{FF2B5EF4-FFF2-40B4-BE49-F238E27FC236}">
                <a16:creationId xmlns:a16="http://schemas.microsoft.com/office/drawing/2014/main" id="{A4559688-E400-459A-B728-8D9D066471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26</a:t>
            </a:r>
          </a:p>
        </p:txBody>
      </p:sp>
      <p:sp>
        <p:nvSpPr>
          <p:cNvPr id="702467" name="Text Box 1027">
            <a:extLst>
              <a:ext uri="{FF2B5EF4-FFF2-40B4-BE49-F238E27FC236}">
                <a16:creationId xmlns:a16="http://schemas.microsoft.com/office/drawing/2014/main" id="{E27B7302-994A-4569-96FD-6A18A7129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 AB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CH</a:t>
            </a:r>
            <a:r>
              <a:rPr lang="ru-RU" altLang="ru-RU" sz="3200" dirty="0">
                <a:cs typeface="Times New Roman" panose="02020603050405020304" pitchFamily="18" charset="0"/>
              </a:rPr>
              <a:t> - высота, </a:t>
            </a:r>
            <a:r>
              <a:rPr lang="en-US" altLang="ru-RU" sz="3200" dirty="0">
                <a:cs typeface="Times New Roman" panose="02020603050405020304" pitchFamily="18" charset="0"/>
              </a:rPr>
              <a:t>sin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i="1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>
                <a:cs typeface="Times New Roman" panose="02020603050405020304" pitchFamily="18" charset="0"/>
              </a:rPr>
              <a:t>0,4. Найдите косинус угла </a:t>
            </a:r>
            <a:r>
              <a:rPr lang="en-US" altLang="ru-RU" sz="3200" i="1" dirty="0">
                <a:cs typeface="Times New Roman" panose="02020603050405020304" pitchFamily="18" charset="0"/>
              </a:rPr>
              <a:t>ACH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02468" name="Text Box 1028">
            <a:extLst>
              <a:ext uri="{FF2B5EF4-FFF2-40B4-BE49-F238E27FC236}">
                <a16:creationId xmlns:a16="http://schemas.microsoft.com/office/drawing/2014/main" id="{6F71425A-8234-4978-89A0-740AFFB67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/>
              <a:t> 0,4.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702469" name="Picture 1029">
            <a:extLst>
              <a:ext uri="{FF2B5EF4-FFF2-40B4-BE49-F238E27FC236}">
                <a16:creationId xmlns:a16="http://schemas.microsoft.com/office/drawing/2014/main" id="{56A10FF5-3D8F-431D-8486-AA258A3EA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057400"/>
            <a:ext cx="3352800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68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>
            <a:extLst>
              <a:ext uri="{FF2B5EF4-FFF2-40B4-BE49-F238E27FC236}">
                <a16:creationId xmlns:a16="http://schemas.microsoft.com/office/drawing/2014/main" id="{C29C28F6-D7C2-44B2-97AB-F40EB4D1F6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27</a:t>
            </a:r>
            <a:r>
              <a:rPr lang="en-US" altLang="ru-RU" sz="3600">
                <a:solidFill>
                  <a:srgbClr val="FF3300"/>
                </a:solidFill>
              </a:rPr>
              <a:t>*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18499" name="Text Box 3">
            <a:extLst>
              <a:ext uri="{FF2B5EF4-FFF2-40B4-BE49-F238E27FC236}">
                <a16:creationId xmlns:a16="http://schemas.microsoft.com/office/drawing/2014/main" id="{282A3B85-4137-4F49-9041-8F03929BC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синус угла в </a:t>
            </a:r>
            <a:r>
              <a:rPr lang="ru-RU" altLang="ru-RU" sz="3200" dirty="0"/>
              <a:t>18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618514" name="Group 18">
            <a:extLst>
              <a:ext uri="{FF2B5EF4-FFF2-40B4-BE49-F238E27FC236}">
                <a16:creationId xmlns:a16="http://schemas.microsoft.com/office/drawing/2014/main" id="{5236D3F8-B971-4A4E-98B7-C26C95CF79B1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219200"/>
            <a:ext cx="8534400" cy="5181600"/>
            <a:chOff x="384" y="768"/>
            <a:chExt cx="5376" cy="3264"/>
          </a:xfrm>
        </p:grpSpPr>
        <p:pic>
          <p:nvPicPr>
            <p:cNvPr id="618508" name="Picture 12">
              <a:extLst>
                <a:ext uri="{FF2B5EF4-FFF2-40B4-BE49-F238E27FC236}">
                  <a16:creationId xmlns:a16="http://schemas.microsoft.com/office/drawing/2014/main" id="{F6969384-DCAC-4EE8-A956-DF3C1AF89C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960"/>
              <a:ext cx="1218" cy="1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18501" name="Text Box 5">
              <a:extLst>
                <a:ext uri="{FF2B5EF4-FFF2-40B4-BE49-F238E27FC236}">
                  <a16:creationId xmlns:a16="http://schemas.microsoft.com/office/drawing/2014/main" id="{D73E3E1F-137D-41D7-89E2-7106807F95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552"/>
              <a:ext cx="29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18505" name="Object 9">
              <a:extLst>
                <a:ext uri="{FF2B5EF4-FFF2-40B4-BE49-F238E27FC236}">
                  <a16:creationId xmlns:a16="http://schemas.microsoft.com/office/drawing/2014/main" id="{67723C7B-8A2F-4A45-84FD-A018BBE89C2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76" y="3456"/>
            <a:ext cx="800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269720" imgH="914400" progId="Equation.DSMT4">
                    <p:embed/>
                  </p:oleObj>
                </mc:Choice>
                <mc:Fallback>
                  <p:oleObj name="Equation" r:id="rId4" imgW="1269720" imgH="9144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3456"/>
                          <a:ext cx="800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8509" name="Text Box 13">
              <a:extLst>
                <a:ext uri="{FF2B5EF4-FFF2-40B4-BE49-F238E27FC236}">
                  <a16:creationId xmlns:a16="http://schemas.microsoft.com/office/drawing/2014/main" id="{B17F6B7B-99DC-4356-B13A-ACCC477C71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768"/>
              <a:ext cx="3936" cy="2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/>
                <a:t>Рассмотрим золотой треугольник </a:t>
              </a:r>
              <a:r>
                <a:rPr lang="en-US" altLang="ru-RU" sz="3200" i="1" dirty="0"/>
                <a:t>ABC</a:t>
              </a:r>
              <a:r>
                <a:rPr lang="ru-RU" altLang="ru-RU" sz="3200" dirty="0"/>
                <a:t>, у которого угол </a:t>
              </a:r>
              <a:r>
                <a:rPr lang="en-US" altLang="ru-RU" sz="3200" i="1" dirty="0"/>
                <a:t>C </a:t>
              </a:r>
              <a:r>
                <a:rPr lang="ru-RU" altLang="ru-RU" sz="3200" dirty="0"/>
                <a:t>равен 36</a:t>
              </a:r>
              <a:r>
                <a:rPr lang="ru-RU" altLang="ru-RU" sz="3200" baseline="30000" dirty="0"/>
                <a:t>о</a:t>
              </a:r>
              <a:r>
                <a:rPr lang="ru-RU" altLang="ru-RU" sz="3200" dirty="0"/>
                <a:t>. Проведем высоту </a:t>
              </a:r>
              <a:r>
                <a:rPr lang="en-US" altLang="ru-RU" sz="3200" i="1" dirty="0"/>
                <a:t>CH</a:t>
              </a:r>
              <a:r>
                <a:rPr lang="ru-RU" altLang="ru-RU" sz="3200" dirty="0"/>
                <a:t>.</a:t>
              </a:r>
              <a:endParaRPr lang="en-US" altLang="ru-RU" sz="3200" dirty="0"/>
            </a:p>
            <a:p>
              <a:pPr>
                <a:spcBef>
                  <a:spcPct val="50000"/>
                </a:spcBef>
              </a:pPr>
              <a:r>
                <a:rPr lang="ru-RU" altLang="ru-RU" sz="3200" dirty="0"/>
                <a:t> Если </a:t>
              </a:r>
              <a:r>
                <a:rPr lang="en-US" altLang="ru-RU" sz="3200" i="1" dirty="0"/>
                <a:t>AC = </a:t>
              </a:r>
              <a:r>
                <a:rPr lang="en-US" altLang="ru-RU" sz="3200" dirty="0"/>
                <a:t>1, </a:t>
              </a:r>
              <a:r>
                <a:rPr lang="ru-RU" altLang="ru-RU" sz="3200" dirty="0"/>
                <a:t>то</a:t>
              </a:r>
              <a:r>
                <a:rPr lang="en-US" altLang="ru-RU" sz="3200" dirty="0"/>
                <a:t> </a:t>
              </a:r>
              <a:r>
                <a:rPr lang="en-US" altLang="ru-RU" sz="3200" i="1" dirty="0"/>
                <a:t>AH =               </a:t>
              </a:r>
              <a:r>
                <a:rPr lang="ru-RU" altLang="ru-RU" sz="3200" i="1" dirty="0"/>
                <a:t>. </a:t>
              </a:r>
              <a:endParaRPr lang="en-US" altLang="ru-RU" sz="3200" i="1" dirty="0"/>
            </a:p>
            <a:p>
              <a:pPr>
                <a:spcBef>
                  <a:spcPct val="50000"/>
                </a:spcBef>
              </a:pPr>
              <a:endParaRPr lang="en-US" altLang="ru-RU" sz="3200" i="1" dirty="0"/>
            </a:p>
            <a:p>
              <a:pPr>
                <a:spcBef>
                  <a:spcPct val="50000"/>
                </a:spcBef>
              </a:pPr>
              <a:r>
                <a:rPr lang="ru-RU" altLang="ru-RU" sz="3200" dirty="0"/>
                <a:t>Следовательно, </a:t>
              </a:r>
              <a:r>
                <a:rPr lang="en-US" altLang="ru-RU" sz="3200" dirty="0"/>
                <a:t>sin 18</a:t>
              </a:r>
              <a:r>
                <a:rPr lang="ru-RU" altLang="ru-RU" sz="3200" baseline="30000" dirty="0"/>
                <a:t>о</a:t>
              </a:r>
              <a:r>
                <a:rPr lang="ru-RU" altLang="ru-RU" sz="3200" dirty="0"/>
                <a:t> =  </a:t>
              </a:r>
            </a:p>
          </p:txBody>
        </p:sp>
        <p:graphicFrame>
          <p:nvGraphicFramePr>
            <p:cNvPr id="618510" name="Object 14">
              <a:extLst>
                <a:ext uri="{FF2B5EF4-FFF2-40B4-BE49-F238E27FC236}">
                  <a16:creationId xmlns:a16="http://schemas.microsoft.com/office/drawing/2014/main" id="{7E851659-F413-4EF8-B693-3A21B441B7A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68" y="1728"/>
            <a:ext cx="848" cy="6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346040" imgH="1028520" progId="Equation.DSMT4">
                    <p:embed/>
                  </p:oleObj>
                </mc:Choice>
                <mc:Fallback>
                  <p:oleObj name="Equation" r:id="rId6" imgW="1346040" imgH="102852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1728"/>
                          <a:ext cx="848" cy="6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511" name="Object 15">
              <a:extLst>
                <a:ext uri="{FF2B5EF4-FFF2-40B4-BE49-F238E27FC236}">
                  <a16:creationId xmlns:a16="http://schemas.microsoft.com/office/drawing/2014/main" id="{EBCB7C6D-8D60-4AF3-86B6-259366A1C5E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656" y="2640"/>
            <a:ext cx="912" cy="6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447560" imgH="1028520" progId="Equation.DSMT4">
                    <p:embed/>
                  </p:oleObj>
                </mc:Choice>
                <mc:Fallback>
                  <p:oleObj name="Equation" r:id="rId8" imgW="1447560" imgH="102852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6" y="2640"/>
                          <a:ext cx="912" cy="6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8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>
            <a:extLst>
              <a:ext uri="{FF2B5EF4-FFF2-40B4-BE49-F238E27FC236}">
                <a16:creationId xmlns:a16="http://schemas.microsoft.com/office/drawing/2014/main" id="{13B5B793-C67F-4A21-91D8-FECD44517C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28</a:t>
            </a:r>
            <a:r>
              <a:rPr lang="en-US" altLang="ru-RU" sz="3600">
                <a:solidFill>
                  <a:srgbClr val="FF3300"/>
                </a:solidFill>
              </a:rPr>
              <a:t>*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47171" name="Text Box 3">
            <a:extLst>
              <a:ext uri="{FF2B5EF4-FFF2-40B4-BE49-F238E27FC236}">
                <a16:creationId xmlns:a16="http://schemas.microsoft.com/office/drawing/2014/main" id="{C308DA55-B3DC-42D1-A264-9BE75BBF3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синус угла в 54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647181" name="Group 13">
            <a:extLst>
              <a:ext uri="{FF2B5EF4-FFF2-40B4-BE49-F238E27FC236}">
                <a16:creationId xmlns:a16="http://schemas.microsoft.com/office/drawing/2014/main" id="{F29F52F2-8C24-4385-A948-63C1E8035A4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219200"/>
            <a:ext cx="8458200" cy="5078413"/>
            <a:chOff x="288" y="768"/>
            <a:chExt cx="5328" cy="3199"/>
          </a:xfrm>
        </p:grpSpPr>
        <p:pic>
          <p:nvPicPr>
            <p:cNvPr id="647176" name="Picture 8">
              <a:extLst>
                <a:ext uri="{FF2B5EF4-FFF2-40B4-BE49-F238E27FC236}">
                  <a16:creationId xmlns:a16="http://schemas.microsoft.com/office/drawing/2014/main" id="{584F18A1-379A-443D-92E3-E201650068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912"/>
              <a:ext cx="2255" cy="10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47173" name="Text Box 5">
              <a:extLst>
                <a:ext uri="{FF2B5EF4-FFF2-40B4-BE49-F238E27FC236}">
                  <a16:creationId xmlns:a16="http://schemas.microsoft.com/office/drawing/2014/main" id="{D2F27832-0CB4-43AE-8E2C-DFBCA486C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20"/>
              <a:ext cx="29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47174" name="Object 6">
              <a:extLst>
                <a:ext uri="{FF2B5EF4-FFF2-40B4-BE49-F238E27FC236}">
                  <a16:creationId xmlns:a16="http://schemas.microsoft.com/office/drawing/2014/main" id="{3A8E4005-5786-4585-BFFF-41F2066344E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92" y="3024"/>
            <a:ext cx="656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041120" imgH="914400" progId="Equation.DSMT4">
                    <p:embed/>
                  </p:oleObj>
                </mc:Choice>
                <mc:Fallback>
                  <p:oleObj name="Equation" r:id="rId4" imgW="1041120" imgH="9144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3024"/>
                          <a:ext cx="656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7177" name="Text Box 9">
              <a:extLst>
                <a:ext uri="{FF2B5EF4-FFF2-40B4-BE49-F238E27FC236}">
                  <a16:creationId xmlns:a16="http://schemas.microsoft.com/office/drawing/2014/main" id="{5B54EEBC-D2A0-41EF-BDD4-EA5BD26997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768"/>
              <a:ext cx="3024" cy="3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/>
                <a:t>Рассмотрим золотой треугольник </a:t>
              </a:r>
              <a:r>
                <a:rPr lang="en-US" altLang="ru-RU" sz="3200" i="1" dirty="0"/>
                <a:t>ABC</a:t>
              </a:r>
              <a:r>
                <a:rPr lang="ru-RU" altLang="ru-RU" sz="3200" dirty="0"/>
                <a:t>, у которого угол </a:t>
              </a:r>
              <a:r>
                <a:rPr lang="en-US" altLang="ru-RU" sz="3200" i="1" dirty="0"/>
                <a:t>C </a:t>
              </a:r>
              <a:r>
                <a:rPr lang="ru-RU" altLang="ru-RU" sz="3200" dirty="0"/>
                <a:t>равен </a:t>
              </a:r>
              <a:r>
                <a:rPr lang="en-US" altLang="ru-RU" sz="3200" dirty="0"/>
                <a:t>108</a:t>
              </a:r>
              <a:r>
                <a:rPr lang="ru-RU" altLang="ru-RU" sz="3200" baseline="30000" dirty="0"/>
                <a:t>о</a:t>
              </a:r>
              <a:r>
                <a:rPr lang="ru-RU" altLang="ru-RU" sz="3200" dirty="0"/>
                <a:t>. Проведем высоту </a:t>
              </a:r>
              <a:r>
                <a:rPr lang="en-US" altLang="ru-RU" sz="3200" i="1" dirty="0"/>
                <a:t>CH</a:t>
              </a:r>
              <a:r>
                <a:rPr lang="ru-RU" altLang="ru-RU" sz="3200" dirty="0"/>
                <a:t>. Если </a:t>
              </a:r>
              <a:r>
                <a:rPr lang="en-US" altLang="ru-RU" sz="3200" i="1" dirty="0"/>
                <a:t>AC = </a:t>
              </a:r>
              <a:r>
                <a:rPr lang="en-US" altLang="ru-RU" sz="3200" dirty="0"/>
                <a:t>1, </a:t>
              </a:r>
              <a:r>
                <a:rPr lang="ru-RU" altLang="ru-RU" sz="3200" dirty="0"/>
                <a:t>то</a:t>
              </a:r>
            </a:p>
            <a:p>
              <a:pPr>
                <a:spcBef>
                  <a:spcPct val="50000"/>
                </a:spcBef>
              </a:pPr>
              <a:r>
                <a:rPr lang="en-US" altLang="ru-RU" sz="3200" i="1" dirty="0"/>
                <a:t>AH =            </a:t>
              </a:r>
              <a:r>
                <a:rPr lang="ru-RU" altLang="ru-RU" sz="3200" dirty="0"/>
                <a:t>Следовательно,</a:t>
              </a:r>
              <a:endParaRPr lang="en-US" altLang="ru-RU" sz="3200" dirty="0"/>
            </a:p>
            <a:p>
              <a:pPr>
                <a:spcBef>
                  <a:spcPct val="50000"/>
                </a:spcBef>
              </a:pPr>
              <a:r>
                <a:rPr lang="ru-RU" altLang="ru-RU" sz="3200" dirty="0"/>
                <a:t> </a:t>
              </a:r>
              <a:r>
                <a:rPr lang="en-US" altLang="ru-RU" sz="3200" dirty="0"/>
                <a:t>sin 54</a:t>
              </a:r>
              <a:r>
                <a:rPr lang="ru-RU" altLang="ru-RU" sz="3200" baseline="30000" dirty="0"/>
                <a:t>о</a:t>
              </a:r>
              <a:r>
                <a:rPr lang="ru-RU" altLang="ru-RU" sz="3200" dirty="0"/>
                <a:t> =  </a:t>
              </a:r>
            </a:p>
            <a:p>
              <a:pPr>
                <a:spcBef>
                  <a:spcPct val="50000"/>
                </a:spcBef>
              </a:pPr>
              <a:endParaRPr lang="ru-RU" altLang="ru-RU" dirty="0"/>
            </a:p>
          </p:txBody>
        </p:sp>
        <p:graphicFrame>
          <p:nvGraphicFramePr>
            <p:cNvPr id="647178" name="Object 10">
              <a:extLst>
                <a:ext uri="{FF2B5EF4-FFF2-40B4-BE49-F238E27FC236}">
                  <a16:creationId xmlns:a16="http://schemas.microsoft.com/office/drawing/2014/main" id="{D9F019EB-6BBA-4162-A238-20D73A890AA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12" y="2304"/>
            <a:ext cx="656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041120" imgH="914400" progId="Equation.DSMT4">
                    <p:embed/>
                  </p:oleObj>
                </mc:Choice>
                <mc:Fallback>
                  <p:oleObj name="Equation" r:id="rId6" imgW="1041120" imgH="9144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2" y="2304"/>
                          <a:ext cx="656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47179" name="Object 11">
              <a:extLst>
                <a:ext uri="{FF2B5EF4-FFF2-40B4-BE49-F238E27FC236}">
                  <a16:creationId xmlns:a16="http://schemas.microsoft.com/office/drawing/2014/main" id="{A3BF9EAF-51CA-4365-B874-36433BE415C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96" y="3120"/>
            <a:ext cx="656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041120" imgH="914400" progId="Equation.DSMT4">
                    <p:embed/>
                  </p:oleObj>
                </mc:Choice>
                <mc:Fallback>
                  <p:oleObj name="Equation" r:id="rId8" imgW="1041120" imgH="91440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3120"/>
                          <a:ext cx="656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>
            <a:extLst>
              <a:ext uri="{FF2B5EF4-FFF2-40B4-BE49-F238E27FC236}">
                <a16:creationId xmlns:a16="http://schemas.microsoft.com/office/drawing/2014/main" id="{0BA85715-294E-44E3-8E54-0D766BCB2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29</a:t>
            </a:r>
            <a:r>
              <a:rPr lang="en-US" altLang="ru-RU" sz="3600">
                <a:solidFill>
                  <a:srgbClr val="FF3300"/>
                </a:solidFill>
              </a:rPr>
              <a:t>*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45123" name="Text Box 3">
            <a:extLst>
              <a:ext uri="{FF2B5EF4-FFF2-40B4-BE49-F238E27FC236}">
                <a16:creationId xmlns:a16="http://schemas.microsoft.com/office/drawing/2014/main" id="{72BBBE14-0A0B-45DA-A203-105037616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</a:t>
            </a:r>
            <a:r>
              <a:rPr lang="ru-RU" altLang="ru-RU" sz="3200" dirty="0"/>
              <a:t>ко</a:t>
            </a:r>
            <a:r>
              <a:rPr lang="ru-RU" altLang="ru-RU" sz="3200" dirty="0">
                <a:cs typeface="Times New Roman" panose="02020603050405020304" pitchFamily="18" charset="0"/>
              </a:rPr>
              <a:t>синус угла в </a:t>
            </a:r>
            <a:r>
              <a:rPr lang="ru-RU" altLang="ru-RU" sz="3200" dirty="0"/>
              <a:t>18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645130" name="Group 10">
            <a:extLst>
              <a:ext uri="{FF2B5EF4-FFF2-40B4-BE49-F238E27FC236}">
                <a16:creationId xmlns:a16="http://schemas.microsoft.com/office/drawing/2014/main" id="{973B71CF-B48F-44AC-AA9F-04663496C670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654550"/>
            <a:ext cx="4724400" cy="990600"/>
            <a:chOff x="576" y="2932"/>
            <a:chExt cx="2976" cy="624"/>
          </a:xfrm>
        </p:grpSpPr>
        <p:sp>
          <p:nvSpPr>
            <p:cNvPr id="645125" name="Text Box 5">
              <a:extLst>
                <a:ext uri="{FF2B5EF4-FFF2-40B4-BE49-F238E27FC236}">
                  <a16:creationId xmlns:a16="http://schemas.microsoft.com/office/drawing/2014/main" id="{0CAA9431-1270-49E5-87DC-CD79C8AEF0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072"/>
              <a:ext cx="29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45126" name="Object 6">
              <a:extLst>
                <a:ext uri="{FF2B5EF4-FFF2-40B4-BE49-F238E27FC236}">
                  <a16:creationId xmlns:a16="http://schemas.microsoft.com/office/drawing/2014/main" id="{B6DEE684-67A5-4167-B523-2D50C6EEFD4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32" y="2932"/>
            <a:ext cx="1072" cy="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701720" imgH="990360" progId="Equation.DSMT4">
                    <p:embed/>
                  </p:oleObj>
                </mc:Choice>
                <mc:Fallback>
                  <p:oleObj name="Equation" r:id="rId3" imgW="1701720" imgH="99036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2" y="2932"/>
                          <a:ext cx="1072" cy="6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45128" name="Picture 8">
            <a:extLst>
              <a:ext uri="{FF2B5EF4-FFF2-40B4-BE49-F238E27FC236}">
                <a16:creationId xmlns:a16="http://schemas.microsoft.com/office/drawing/2014/main" id="{70C779D3-DA0C-4E8A-8F4E-482201041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371600"/>
            <a:ext cx="1933575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>
            <a:extLst>
              <a:ext uri="{FF2B5EF4-FFF2-40B4-BE49-F238E27FC236}">
                <a16:creationId xmlns:a16="http://schemas.microsoft.com/office/drawing/2014/main" id="{00F07118-FD50-4023-A33D-363685EC40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30</a:t>
            </a:r>
            <a:r>
              <a:rPr lang="en-US" altLang="ru-RU" sz="3600">
                <a:solidFill>
                  <a:srgbClr val="FF3300"/>
                </a:solidFill>
              </a:rPr>
              <a:t>*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49219" name="Text Box 3">
            <a:extLst>
              <a:ext uri="{FF2B5EF4-FFF2-40B4-BE49-F238E27FC236}">
                <a16:creationId xmlns:a16="http://schemas.microsoft.com/office/drawing/2014/main" id="{C0DC55F9-9505-420E-AD97-838D41097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</a:t>
            </a:r>
            <a:r>
              <a:rPr lang="ru-RU" altLang="ru-RU" sz="3200" dirty="0"/>
              <a:t>ко</a:t>
            </a:r>
            <a:r>
              <a:rPr lang="ru-RU" altLang="ru-RU" sz="3200" dirty="0">
                <a:cs typeface="Times New Roman" panose="02020603050405020304" pitchFamily="18" charset="0"/>
              </a:rPr>
              <a:t>синус угла в </a:t>
            </a:r>
            <a:r>
              <a:rPr lang="ru-RU" altLang="ru-RU" sz="3200" dirty="0"/>
              <a:t>54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649225" name="Group 9">
            <a:extLst>
              <a:ext uri="{FF2B5EF4-FFF2-40B4-BE49-F238E27FC236}">
                <a16:creationId xmlns:a16="http://schemas.microsoft.com/office/drawing/2014/main" id="{80FFF964-5786-45A1-A953-9AB5BF2DED67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4724400"/>
            <a:ext cx="4724400" cy="990600"/>
            <a:chOff x="864" y="2976"/>
            <a:chExt cx="2976" cy="624"/>
          </a:xfrm>
        </p:grpSpPr>
        <p:sp>
          <p:nvSpPr>
            <p:cNvPr id="649221" name="Text Box 5">
              <a:extLst>
                <a:ext uri="{FF2B5EF4-FFF2-40B4-BE49-F238E27FC236}">
                  <a16:creationId xmlns:a16="http://schemas.microsoft.com/office/drawing/2014/main" id="{E2912E34-1C8D-4CD0-810D-C5E24AA216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3120"/>
              <a:ext cx="29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49222" name="Object 6">
              <a:extLst>
                <a:ext uri="{FF2B5EF4-FFF2-40B4-BE49-F238E27FC236}">
                  <a16:creationId xmlns:a16="http://schemas.microsoft.com/office/drawing/2014/main" id="{8D4B4822-72A6-4DF1-969C-B43E5C23C24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80" y="2976"/>
            <a:ext cx="1064" cy="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688760" imgH="990360" progId="Equation.DSMT4">
                    <p:embed/>
                  </p:oleObj>
                </mc:Choice>
                <mc:Fallback>
                  <p:oleObj name="Equation" r:id="rId3" imgW="1688760" imgH="99036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0" y="2976"/>
                          <a:ext cx="1064" cy="6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49224" name="Picture 8">
            <a:extLst>
              <a:ext uri="{FF2B5EF4-FFF2-40B4-BE49-F238E27FC236}">
                <a16:creationId xmlns:a16="http://schemas.microsoft.com/office/drawing/2014/main" id="{8463E93B-546B-44B2-8FC0-64799BBEF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05000"/>
            <a:ext cx="3579813" cy="163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9" name="Text Box 1027">
            <a:extLst>
              <a:ext uri="{FF2B5EF4-FFF2-40B4-BE49-F238E27FC236}">
                <a16:creationId xmlns:a16="http://schemas.microsoft.com/office/drawing/2014/main" id="{500E6612-5852-479C-B658-E2F3092F5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Синус, косинус, тангенс и котангенс называют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тригонометрическими функциями острого угла. </a:t>
            </a:r>
          </a:p>
        </p:txBody>
      </p:sp>
      <p:sp>
        <p:nvSpPr>
          <p:cNvPr id="628745" name="Text Box 1033">
            <a:extLst>
              <a:ext uri="{FF2B5EF4-FFF2-40B4-BE49-F238E27FC236}">
                <a16:creationId xmlns:a16="http://schemas.microsoft.com/office/drawing/2014/main" id="{45F7142A-EB45-4A62-B715-55B42B155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6150"/>
            <a:ext cx="91440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Из определения тригонометрических функций следует:</a:t>
            </a:r>
            <a:endParaRPr lang="en-US" altLang="ru-RU" dirty="0"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1) катет прямоугольного треугольника равен произведению гипотенузы на синус противолежащего угла;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2) катет прямоугольного треугольника равен произведению гипотенузы на косинус прилежащего угла;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3) катет прямоугольного треугольника равен произведению второго катета на тангенс противолежащего угла;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4) катет прямоугольного треугольника равен произведению второго катета на котангенс прилежащего угла.</a:t>
            </a:r>
          </a:p>
        </p:txBody>
      </p:sp>
    </p:spTree>
    <p:extLst>
      <p:ext uri="{BB962C8B-B14F-4D97-AF65-F5344CB8AC3E}">
        <p14:creationId xmlns:p14="http://schemas.microsoft.com/office/powerpoint/2010/main" val="656688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F79F9FF0-ED38-44F3-B6FB-013C41F2F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</a:t>
            </a:r>
            <a:r>
              <a:rPr lang="en-US" altLang="ru-RU" sz="3600">
                <a:solidFill>
                  <a:srgbClr val="FF3300"/>
                </a:solidFill>
              </a:rPr>
              <a:t> 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70FA415E-0091-45E2-BC1E-6E199DBF4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называется синусом острого угла прямоугольного треугольника?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A23AEF1C-9458-4B06-95DE-FF9F35423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382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Синусом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острого угла прямоугольного треугольника называется отношение противолежащего к этому углу катета к гипотенузе.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1026">
            <a:extLst>
              <a:ext uri="{FF2B5EF4-FFF2-40B4-BE49-F238E27FC236}">
                <a16:creationId xmlns:a16="http://schemas.microsoft.com/office/drawing/2014/main" id="{58A50769-9BC5-4D8B-AE13-14879C432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</a:t>
            </a:r>
            <a:r>
              <a:rPr lang="en-US" altLang="ru-RU" sz="3600">
                <a:solidFill>
                  <a:srgbClr val="FF3300"/>
                </a:solidFill>
              </a:rPr>
              <a:t> 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34883" name="Text Box 1027">
            <a:extLst>
              <a:ext uri="{FF2B5EF4-FFF2-40B4-BE49-F238E27FC236}">
                <a16:creationId xmlns:a16="http://schemas.microsoft.com/office/drawing/2014/main" id="{64DA69F2-9057-4ECA-9428-6DCF82BF8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Как обозначается синус угла </a:t>
            </a:r>
            <a:r>
              <a:rPr lang="en-US" altLang="ru-RU" sz="3200" i="1" dirty="0"/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634884" name="Text Box 1028">
            <a:extLst>
              <a:ext uri="{FF2B5EF4-FFF2-40B4-BE49-F238E27FC236}">
                <a16:creationId xmlns:a16="http://schemas.microsoft.com/office/drawing/2014/main" id="{86632D44-5357-4B6D-AD5E-088752D25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Синус угла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обозначается </a:t>
            </a:r>
            <a:r>
              <a:rPr lang="en-US" altLang="ru-RU" sz="3200" dirty="0"/>
              <a:t>sin </a:t>
            </a:r>
            <a:r>
              <a:rPr lang="en-US" altLang="ru-RU" sz="3200" i="1" dirty="0"/>
              <a:t>A</a:t>
            </a:r>
            <a:r>
              <a:rPr lang="en-US" altLang="ru-RU" sz="3200" dirty="0"/>
              <a:t>.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B53D071F-0130-447D-8414-750161937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17795" name="Text Box 3">
            <a:extLst>
              <a:ext uri="{FF2B5EF4-FFF2-40B4-BE49-F238E27FC236}">
                <a16:creationId xmlns:a16="http://schemas.microsoft.com/office/drawing/2014/main" id="{D48040EF-F750-4138-9632-04138CA86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называется косинусом острого угла прямоугольного треугольника?</a:t>
            </a: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A3581A41-5B17-4CAF-B2F0-76E7AAE05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Кос</a:t>
            </a:r>
            <a:r>
              <a:rPr lang="ru-RU" altLang="ru-RU" sz="3200" dirty="0">
                <a:cs typeface="Times New Roman" panose="02020603050405020304" pitchFamily="18" charset="0"/>
              </a:rPr>
              <a:t>инусом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острого угла прямоугольного треугольника называется отношение п</a:t>
            </a:r>
            <a:r>
              <a:rPr lang="ru-RU" altLang="ru-RU" sz="3200" dirty="0"/>
              <a:t>ри</a:t>
            </a:r>
            <a:r>
              <a:rPr lang="ru-RU" altLang="ru-RU" sz="3200" dirty="0">
                <a:cs typeface="Times New Roman" panose="02020603050405020304" pitchFamily="18" charset="0"/>
              </a:rPr>
              <a:t>лежащего к этому углу катета к гипотенузе.</a:t>
            </a:r>
            <a:r>
              <a:rPr lang="ru-RU" altLang="ru-RU" sz="32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1026">
            <a:extLst>
              <a:ext uri="{FF2B5EF4-FFF2-40B4-BE49-F238E27FC236}">
                <a16:creationId xmlns:a16="http://schemas.microsoft.com/office/drawing/2014/main" id="{63082238-E69C-43B4-978E-31ABE7ADB3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606211" name="Text Box 1027">
            <a:extLst>
              <a:ext uri="{FF2B5EF4-FFF2-40B4-BE49-F238E27FC236}">
                <a16:creationId xmlns:a16="http://schemas.microsoft.com/office/drawing/2014/main" id="{6DB76728-79A5-49C2-917C-81CB4F955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Как обозначается косинус угла </a:t>
            </a:r>
            <a:r>
              <a:rPr lang="en-US" altLang="ru-RU" sz="3200" i="1" dirty="0"/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06212" name="Text Box 1028">
            <a:extLst>
              <a:ext uri="{FF2B5EF4-FFF2-40B4-BE49-F238E27FC236}">
                <a16:creationId xmlns:a16="http://schemas.microsoft.com/office/drawing/2014/main" id="{075DD45F-BC2E-406F-8116-5B51BDF76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Кос</a:t>
            </a:r>
            <a:r>
              <a:rPr lang="ru-RU" altLang="ru-RU" sz="3200" dirty="0">
                <a:cs typeface="Times New Roman" panose="02020603050405020304" pitchFamily="18" charset="0"/>
              </a:rPr>
              <a:t>инус угла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обозначается </a:t>
            </a:r>
            <a:r>
              <a:rPr lang="en-US" altLang="ru-RU" sz="3200" dirty="0"/>
              <a:t>cos</a:t>
            </a:r>
            <a:r>
              <a:rPr lang="en-US" altLang="ru-RU" sz="3200" i="1" dirty="0">
                <a:cs typeface="Times New Roman" panose="02020603050405020304" pitchFamily="18" charset="0"/>
              </a:rPr>
              <a:t> A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6212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3773</TotalTime>
  <Words>1776</Words>
  <Application>Microsoft Office PowerPoint</Application>
  <PresentationFormat>Экран (4:3)</PresentationFormat>
  <Paragraphs>240</Paragraphs>
  <Slides>45</Slides>
  <Notes>45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50" baseType="lpstr">
      <vt:lpstr>Arial</vt:lpstr>
      <vt:lpstr>Cambria Math</vt:lpstr>
      <vt:lpstr>Times New Roman</vt:lpstr>
      <vt:lpstr>Оформление по умолчанию</vt:lpstr>
      <vt:lpstr>Equation</vt:lpstr>
      <vt:lpstr>Тригонометрические функции острого угла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Вопрос 8</vt:lpstr>
      <vt:lpstr>Вопрос 9</vt:lpstr>
      <vt:lpstr>Вопрос 10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27*</vt:lpstr>
      <vt:lpstr>Упражнение 28*</vt:lpstr>
      <vt:lpstr>Упражнение 29*</vt:lpstr>
      <vt:lpstr>Упражнение 30*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157</cp:revision>
  <dcterms:created xsi:type="dcterms:W3CDTF">2008-04-30T05:51:18Z</dcterms:created>
  <dcterms:modified xsi:type="dcterms:W3CDTF">2021-07-09T10:37:12Z</dcterms:modified>
</cp:coreProperties>
</file>