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280" r:id="rId2"/>
    <p:sldId id="415" r:id="rId3"/>
    <p:sldId id="379" r:id="rId4"/>
    <p:sldId id="380" r:id="rId5"/>
    <p:sldId id="402" r:id="rId6"/>
    <p:sldId id="338" r:id="rId7"/>
    <p:sldId id="381" r:id="rId8"/>
    <p:sldId id="382" r:id="rId9"/>
    <p:sldId id="383" r:id="rId10"/>
    <p:sldId id="384" r:id="rId11"/>
    <p:sldId id="385" r:id="rId12"/>
    <p:sldId id="316" r:id="rId13"/>
    <p:sldId id="387" r:id="rId14"/>
    <p:sldId id="401" r:id="rId15"/>
    <p:sldId id="388" r:id="rId16"/>
    <p:sldId id="389" r:id="rId17"/>
    <p:sldId id="403" r:id="rId18"/>
    <p:sldId id="404" r:id="rId19"/>
    <p:sldId id="390" r:id="rId20"/>
    <p:sldId id="391" r:id="rId21"/>
    <p:sldId id="400" r:id="rId22"/>
    <p:sldId id="399" r:id="rId23"/>
    <p:sldId id="405" r:id="rId24"/>
    <p:sldId id="406" r:id="rId25"/>
    <p:sldId id="407" r:id="rId26"/>
    <p:sldId id="408" r:id="rId27"/>
    <p:sldId id="409" r:id="rId28"/>
    <p:sldId id="410" r:id="rId29"/>
    <p:sldId id="411" r:id="rId30"/>
    <p:sldId id="412" r:id="rId31"/>
    <p:sldId id="413" r:id="rId32"/>
    <p:sldId id="414" r:id="rId33"/>
    <p:sldId id="392" r:id="rId34"/>
    <p:sldId id="393" r:id="rId35"/>
    <p:sldId id="394" r:id="rId36"/>
    <p:sldId id="395" r:id="rId37"/>
    <p:sldId id="396" r:id="rId38"/>
    <p:sldId id="397" r:id="rId3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21" autoAdjust="0"/>
    <p:restoredTop sz="90929"/>
  </p:normalViewPr>
  <p:slideViewPr>
    <p:cSldViewPr>
      <p:cViewPr varScale="1">
        <p:scale>
          <a:sx n="93" d="100"/>
          <a:sy n="93" d="100"/>
        </p:scale>
        <p:origin x="43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AE0DC135-9CD4-45D4-8D6C-457BBACFF3B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8F96A258-DEBF-4F18-B5B8-096CFEC63E4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9B91AEB1-F11E-405B-8B5D-E9190E5105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3D064BD4-F2E8-465D-9EBE-31953417BBB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12DF68CA-25C9-4062-AFF8-40A3C7E964E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5624EA3E-AC78-40AE-A0BF-0E33BC961F6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1491F05-AAA2-491C-A7FE-3C86CB8BF2CB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7BFFE38-AAB2-43CB-A06D-02354EB3C9C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D1B919-01C3-4CBE-BF3C-5E93B6612794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93186" name="Rectangle 2">
            <a:extLst>
              <a:ext uri="{FF2B5EF4-FFF2-40B4-BE49-F238E27FC236}">
                <a16:creationId xmlns:a16="http://schemas.microsoft.com/office/drawing/2014/main" id="{B293A9B4-24B9-4B4C-BC5B-8A3EF8C2201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6D849848-D8CA-4F13-8C8B-15011B47BD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31A6BBA-5CCE-4A17-A579-5A0B14DAD9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997E35-2726-4785-96AF-310EFE826025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318466" name="Rectangle 2">
            <a:extLst>
              <a:ext uri="{FF2B5EF4-FFF2-40B4-BE49-F238E27FC236}">
                <a16:creationId xmlns:a16="http://schemas.microsoft.com/office/drawing/2014/main" id="{EDBE0629-1433-49F9-8875-DFEE922B2E6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8467" name="Rectangle 3">
            <a:extLst>
              <a:ext uri="{FF2B5EF4-FFF2-40B4-BE49-F238E27FC236}">
                <a16:creationId xmlns:a16="http://schemas.microsoft.com/office/drawing/2014/main" id="{80284D78-A6EA-40AE-8C3A-C2BB32A6F7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D05B680-461A-4CAD-8032-11F9FBDFD62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73E341-4743-4233-98DC-C0B2DB228F1B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320514" name="Rectangle 2">
            <a:extLst>
              <a:ext uri="{FF2B5EF4-FFF2-40B4-BE49-F238E27FC236}">
                <a16:creationId xmlns:a16="http://schemas.microsoft.com/office/drawing/2014/main" id="{DF64D162-06A8-46A3-86F3-250E495BF06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0515" name="Rectangle 3">
            <a:extLst>
              <a:ext uri="{FF2B5EF4-FFF2-40B4-BE49-F238E27FC236}">
                <a16:creationId xmlns:a16="http://schemas.microsoft.com/office/drawing/2014/main" id="{C623085A-6DD6-47E6-911D-6F82398A8E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F640C62-12BE-4D36-95C1-C2E9E52883E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4BCEFB-A6B0-410F-8B80-BF88C2EB8C47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168962" name="Rectangle 2">
            <a:extLst>
              <a:ext uri="{FF2B5EF4-FFF2-40B4-BE49-F238E27FC236}">
                <a16:creationId xmlns:a16="http://schemas.microsoft.com/office/drawing/2014/main" id="{B5F43111-8410-4E85-B491-E9E45842217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8963" name="Rectangle 3">
            <a:extLst>
              <a:ext uri="{FF2B5EF4-FFF2-40B4-BE49-F238E27FC236}">
                <a16:creationId xmlns:a16="http://schemas.microsoft.com/office/drawing/2014/main" id="{B17B79E6-A091-44DE-8489-DA751085DC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D286C03-3D04-49B1-8D0C-66D5B4EE628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561018-BA14-485C-B570-04A54C344B86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324610" name="Rectangle 2">
            <a:extLst>
              <a:ext uri="{FF2B5EF4-FFF2-40B4-BE49-F238E27FC236}">
                <a16:creationId xmlns:a16="http://schemas.microsoft.com/office/drawing/2014/main" id="{79D1871C-C95E-4BA5-A713-D031F8FA74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4611" name="Rectangle 3">
            <a:extLst>
              <a:ext uri="{FF2B5EF4-FFF2-40B4-BE49-F238E27FC236}">
                <a16:creationId xmlns:a16="http://schemas.microsoft.com/office/drawing/2014/main" id="{44429D73-33EB-47C6-AFDA-B2D966A767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3B66E0C-E7B4-48DC-8F24-5879FEB00F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1CE71A-111F-4B33-AE17-697CAD942A68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353282" name="Rectangle 2">
            <a:extLst>
              <a:ext uri="{FF2B5EF4-FFF2-40B4-BE49-F238E27FC236}">
                <a16:creationId xmlns:a16="http://schemas.microsoft.com/office/drawing/2014/main" id="{B09D987A-FF89-4F50-B6D7-BA2C89795F4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3283" name="Rectangle 3">
            <a:extLst>
              <a:ext uri="{FF2B5EF4-FFF2-40B4-BE49-F238E27FC236}">
                <a16:creationId xmlns:a16="http://schemas.microsoft.com/office/drawing/2014/main" id="{0BF2E436-EF21-42BF-9BA3-5B485720ED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09F3C9D-5292-420C-97F9-D57F645B326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09C03F-0636-4CF1-ADB3-A95FB566F625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326658" name="Rectangle 2">
            <a:extLst>
              <a:ext uri="{FF2B5EF4-FFF2-40B4-BE49-F238E27FC236}">
                <a16:creationId xmlns:a16="http://schemas.microsoft.com/office/drawing/2014/main" id="{9F848776-3764-4702-8A88-B744E763A76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6659" name="Rectangle 3">
            <a:extLst>
              <a:ext uri="{FF2B5EF4-FFF2-40B4-BE49-F238E27FC236}">
                <a16:creationId xmlns:a16="http://schemas.microsoft.com/office/drawing/2014/main" id="{22CD3AE6-1E7F-4B1A-B236-CA7201D3B4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AFD9428-6C20-47B1-B7A7-2F78950BC17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420891-50E7-479C-9A0A-224249DC2F48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328706" name="Rectangle 2">
            <a:extLst>
              <a:ext uri="{FF2B5EF4-FFF2-40B4-BE49-F238E27FC236}">
                <a16:creationId xmlns:a16="http://schemas.microsoft.com/office/drawing/2014/main" id="{5C430C1A-D1F7-4AFE-B6F9-869EE3E7734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8707" name="Rectangle 3">
            <a:extLst>
              <a:ext uri="{FF2B5EF4-FFF2-40B4-BE49-F238E27FC236}">
                <a16:creationId xmlns:a16="http://schemas.microsoft.com/office/drawing/2014/main" id="{972C7BFF-2E41-4978-8229-4C127F98D9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5C5460C-CA32-4C64-9EBF-78AE30E4149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8C29C5-0AF3-45A3-A23C-D02782C20EB8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357378" name="Rectangle 2">
            <a:extLst>
              <a:ext uri="{FF2B5EF4-FFF2-40B4-BE49-F238E27FC236}">
                <a16:creationId xmlns:a16="http://schemas.microsoft.com/office/drawing/2014/main" id="{02E2E1A8-C5A4-4201-A3D6-5B95B81B659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7379" name="Rectangle 3">
            <a:extLst>
              <a:ext uri="{FF2B5EF4-FFF2-40B4-BE49-F238E27FC236}">
                <a16:creationId xmlns:a16="http://schemas.microsoft.com/office/drawing/2014/main" id="{096E607B-DBE6-42DA-A454-A6B2072FB6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F622A10-C7D3-42E7-A017-DB8CE24A111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14047F-114C-4DB2-BFE2-D810A4DB9CCC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359426" name="Rectangle 2">
            <a:extLst>
              <a:ext uri="{FF2B5EF4-FFF2-40B4-BE49-F238E27FC236}">
                <a16:creationId xmlns:a16="http://schemas.microsoft.com/office/drawing/2014/main" id="{7D8B7BA1-C027-40E2-8A91-C76996F4C2D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9427" name="Rectangle 3">
            <a:extLst>
              <a:ext uri="{FF2B5EF4-FFF2-40B4-BE49-F238E27FC236}">
                <a16:creationId xmlns:a16="http://schemas.microsoft.com/office/drawing/2014/main" id="{3BABAEB0-92FF-4EEA-AF3F-E93B3BDC2D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5A8E74A-61B9-438A-A60F-6CA34288DFB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8DA9E9-6B70-415C-9112-D1D524A18ED3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330754" name="Rectangle 2">
            <a:extLst>
              <a:ext uri="{FF2B5EF4-FFF2-40B4-BE49-F238E27FC236}">
                <a16:creationId xmlns:a16="http://schemas.microsoft.com/office/drawing/2014/main" id="{E0060D59-00F4-497C-A7DE-641A5C673B3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0755" name="Rectangle 3">
            <a:extLst>
              <a:ext uri="{FF2B5EF4-FFF2-40B4-BE49-F238E27FC236}">
                <a16:creationId xmlns:a16="http://schemas.microsoft.com/office/drawing/2014/main" id="{5EAFF90B-C913-4DAA-A99F-BF0FCD647E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7BFFE38-AAB2-43CB-A06D-02354EB3C9C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D1B919-01C3-4CBE-BF3C-5E93B6612794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93186" name="Rectangle 2">
            <a:extLst>
              <a:ext uri="{FF2B5EF4-FFF2-40B4-BE49-F238E27FC236}">
                <a16:creationId xmlns:a16="http://schemas.microsoft.com/office/drawing/2014/main" id="{B293A9B4-24B9-4B4C-BC5B-8A3EF8C2201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6D849848-D8CA-4F13-8C8B-15011B47BD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68141126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DADD302-8580-493B-91F8-9776698DAD5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20FB85-52ED-48F9-B35D-35F464709BDE}" type="slidenum">
              <a:rPr lang="ru-RU" altLang="ru-RU"/>
              <a:pPr/>
              <a:t>20</a:t>
            </a:fld>
            <a:endParaRPr lang="ru-RU" altLang="ru-RU"/>
          </a:p>
        </p:txBody>
      </p:sp>
      <p:sp>
        <p:nvSpPr>
          <p:cNvPr id="332802" name="Rectangle 2">
            <a:extLst>
              <a:ext uri="{FF2B5EF4-FFF2-40B4-BE49-F238E27FC236}">
                <a16:creationId xmlns:a16="http://schemas.microsoft.com/office/drawing/2014/main" id="{8FB45F45-B667-4C42-ACE1-E2E35F6BD8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2803" name="Rectangle 3">
            <a:extLst>
              <a:ext uri="{FF2B5EF4-FFF2-40B4-BE49-F238E27FC236}">
                <a16:creationId xmlns:a16="http://schemas.microsoft.com/office/drawing/2014/main" id="{DF23C43D-ACA8-41BF-BD60-A8C1EAA56D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8753C05-BA97-4352-B8D6-33CFD1FC805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268C87-FA33-4096-A4CC-BD7FC59A786D}" type="slidenum">
              <a:rPr lang="ru-RU" altLang="ru-RU"/>
              <a:pPr/>
              <a:t>21</a:t>
            </a:fld>
            <a:endParaRPr lang="ru-RU" altLang="ru-RU"/>
          </a:p>
        </p:txBody>
      </p:sp>
      <p:sp>
        <p:nvSpPr>
          <p:cNvPr id="351234" name="Rectangle 2">
            <a:extLst>
              <a:ext uri="{FF2B5EF4-FFF2-40B4-BE49-F238E27FC236}">
                <a16:creationId xmlns:a16="http://schemas.microsoft.com/office/drawing/2014/main" id="{2A055673-0415-4944-BB68-66AEC73CDC8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1235" name="Rectangle 3">
            <a:extLst>
              <a:ext uri="{FF2B5EF4-FFF2-40B4-BE49-F238E27FC236}">
                <a16:creationId xmlns:a16="http://schemas.microsoft.com/office/drawing/2014/main" id="{2A46A6BD-60E5-43C7-A5AC-8FC3657DC0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AE6E451-F951-4BC7-B01B-EB71FB21848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96C109-4076-4923-8146-3958BAB65B20}" type="slidenum">
              <a:rPr lang="ru-RU" altLang="ru-RU"/>
              <a:pPr/>
              <a:t>22</a:t>
            </a:fld>
            <a:endParaRPr lang="ru-RU" altLang="ru-RU"/>
          </a:p>
        </p:txBody>
      </p:sp>
      <p:sp>
        <p:nvSpPr>
          <p:cNvPr id="349186" name="Rectangle 2">
            <a:extLst>
              <a:ext uri="{FF2B5EF4-FFF2-40B4-BE49-F238E27FC236}">
                <a16:creationId xmlns:a16="http://schemas.microsoft.com/office/drawing/2014/main" id="{1E2D4B9A-B4F1-47DC-9D22-5692D89141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9187" name="Rectangle 3">
            <a:extLst>
              <a:ext uri="{FF2B5EF4-FFF2-40B4-BE49-F238E27FC236}">
                <a16:creationId xmlns:a16="http://schemas.microsoft.com/office/drawing/2014/main" id="{58ED197A-1B09-4208-83A2-97A432C5F2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AC9A4A9-78E1-46BA-9676-F1BFE59F668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0F4C02-8580-4BEC-A3BF-C80CD7C0586E}" type="slidenum">
              <a:rPr lang="ru-RU" altLang="ru-RU"/>
              <a:pPr/>
              <a:t>23</a:t>
            </a:fld>
            <a:endParaRPr lang="ru-RU" altLang="ru-RU"/>
          </a:p>
        </p:txBody>
      </p:sp>
      <p:sp>
        <p:nvSpPr>
          <p:cNvPr id="361474" name="Rectangle 2">
            <a:extLst>
              <a:ext uri="{FF2B5EF4-FFF2-40B4-BE49-F238E27FC236}">
                <a16:creationId xmlns:a16="http://schemas.microsoft.com/office/drawing/2014/main" id="{9CE30ED5-F356-4CCE-B787-59F7093B82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1475" name="Rectangle 3">
            <a:extLst>
              <a:ext uri="{FF2B5EF4-FFF2-40B4-BE49-F238E27FC236}">
                <a16:creationId xmlns:a16="http://schemas.microsoft.com/office/drawing/2014/main" id="{1BC15CF6-0AC2-435A-B9B6-9566CA9A53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E7A9F8B-7C24-4157-ABED-2FC7D5F2AF3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EFE43F-FF6D-4A12-81D2-50AD970AA96F}" type="slidenum">
              <a:rPr lang="ru-RU" altLang="ru-RU"/>
              <a:pPr/>
              <a:t>24</a:t>
            </a:fld>
            <a:endParaRPr lang="ru-RU" altLang="ru-RU"/>
          </a:p>
        </p:txBody>
      </p:sp>
      <p:sp>
        <p:nvSpPr>
          <p:cNvPr id="363522" name="Rectangle 2">
            <a:extLst>
              <a:ext uri="{FF2B5EF4-FFF2-40B4-BE49-F238E27FC236}">
                <a16:creationId xmlns:a16="http://schemas.microsoft.com/office/drawing/2014/main" id="{3A4B6FCD-9323-4EE8-9C36-4758916BED4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3523" name="Rectangle 3">
            <a:extLst>
              <a:ext uri="{FF2B5EF4-FFF2-40B4-BE49-F238E27FC236}">
                <a16:creationId xmlns:a16="http://schemas.microsoft.com/office/drawing/2014/main" id="{B6621FA6-29A8-4BAD-A732-3F0862BF63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DA20994-2132-41C6-BC1B-A945ADE2CD0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5316F0-9178-47AB-BE63-9FBD33E54F02}" type="slidenum">
              <a:rPr lang="ru-RU" altLang="ru-RU"/>
              <a:pPr/>
              <a:t>25</a:t>
            </a:fld>
            <a:endParaRPr lang="ru-RU" altLang="ru-RU"/>
          </a:p>
        </p:txBody>
      </p:sp>
      <p:sp>
        <p:nvSpPr>
          <p:cNvPr id="365570" name="Rectangle 2">
            <a:extLst>
              <a:ext uri="{FF2B5EF4-FFF2-40B4-BE49-F238E27FC236}">
                <a16:creationId xmlns:a16="http://schemas.microsoft.com/office/drawing/2014/main" id="{7AEFF733-3154-4DF6-895F-519B89837FA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5571" name="Rectangle 3">
            <a:extLst>
              <a:ext uri="{FF2B5EF4-FFF2-40B4-BE49-F238E27FC236}">
                <a16:creationId xmlns:a16="http://schemas.microsoft.com/office/drawing/2014/main" id="{A157F37C-ADD3-4776-951C-16677256B4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FEDCA60-92C2-4316-B663-BC9E47DEBA9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210EAE-40F4-41B1-92F2-792A3C1B3BD5}" type="slidenum">
              <a:rPr lang="ru-RU" altLang="ru-RU"/>
              <a:pPr/>
              <a:t>26</a:t>
            </a:fld>
            <a:endParaRPr lang="ru-RU" altLang="ru-RU"/>
          </a:p>
        </p:txBody>
      </p:sp>
      <p:sp>
        <p:nvSpPr>
          <p:cNvPr id="367618" name="Rectangle 2">
            <a:extLst>
              <a:ext uri="{FF2B5EF4-FFF2-40B4-BE49-F238E27FC236}">
                <a16:creationId xmlns:a16="http://schemas.microsoft.com/office/drawing/2014/main" id="{7E244C1D-56C6-40E3-A337-45F6AD7831F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7619" name="Rectangle 3">
            <a:extLst>
              <a:ext uri="{FF2B5EF4-FFF2-40B4-BE49-F238E27FC236}">
                <a16:creationId xmlns:a16="http://schemas.microsoft.com/office/drawing/2014/main" id="{94C669CD-16A2-40B5-B1C0-FDFA217F3C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80466BF-FD1C-4D8D-AC72-E2FC267860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090DBA-C7CE-41FB-B163-540648B59155}" type="slidenum">
              <a:rPr lang="ru-RU" altLang="ru-RU"/>
              <a:pPr/>
              <a:t>27</a:t>
            </a:fld>
            <a:endParaRPr lang="ru-RU" altLang="ru-RU"/>
          </a:p>
        </p:txBody>
      </p:sp>
      <p:sp>
        <p:nvSpPr>
          <p:cNvPr id="369666" name="Rectangle 2">
            <a:extLst>
              <a:ext uri="{FF2B5EF4-FFF2-40B4-BE49-F238E27FC236}">
                <a16:creationId xmlns:a16="http://schemas.microsoft.com/office/drawing/2014/main" id="{E6DC0DBE-5969-4E65-AE21-991C7B2DF8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9667" name="Rectangle 3">
            <a:extLst>
              <a:ext uri="{FF2B5EF4-FFF2-40B4-BE49-F238E27FC236}">
                <a16:creationId xmlns:a16="http://schemas.microsoft.com/office/drawing/2014/main" id="{235AF18E-707E-4E7E-A402-3C55940756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E37B8AA-B1E5-4406-9626-AB6427DFE4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13A561-18AE-4AE0-A786-66CFF44FDD96}" type="slidenum">
              <a:rPr lang="ru-RU" altLang="ru-RU"/>
              <a:pPr/>
              <a:t>28</a:t>
            </a:fld>
            <a:endParaRPr lang="ru-RU" altLang="ru-RU"/>
          </a:p>
        </p:txBody>
      </p:sp>
      <p:sp>
        <p:nvSpPr>
          <p:cNvPr id="371714" name="Rectangle 2">
            <a:extLst>
              <a:ext uri="{FF2B5EF4-FFF2-40B4-BE49-F238E27FC236}">
                <a16:creationId xmlns:a16="http://schemas.microsoft.com/office/drawing/2014/main" id="{63A94601-377E-4ADB-9874-F3C78A82C0F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1715" name="Rectangle 3">
            <a:extLst>
              <a:ext uri="{FF2B5EF4-FFF2-40B4-BE49-F238E27FC236}">
                <a16:creationId xmlns:a16="http://schemas.microsoft.com/office/drawing/2014/main" id="{5132D187-1C95-4758-972E-F1767A3763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FE3C465-DCB6-488F-9097-B585A38B7E2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331596-3EE6-47F1-B03C-6D5719D8295C}" type="slidenum">
              <a:rPr lang="ru-RU" altLang="ru-RU"/>
              <a:pPr/>
              <a:t>29</a:t>
            </a:fld>
            <a:endParaRPr lang="ru-RU" altLang="ru-RU"/>
          </a:p>
        </p:txBody>
      </p:sp>
      <p:sp>
        <p:nvSpPr>
          <p:cNvPr id="373762" name="Rectangle 2">
            <a:extLst>
              <a:ext uri="{FF2B5EF4-FFF2-40B4-BE49-F238E27FC236}">
                <a16:creationId xmlns:a16="http://schemas.microsoft.com/office/drawing/2014/main" id="{F6B165B1-626F-43B4-8184-E1A6A703843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3763" name="Rectangle 3">
            <a:extLst>
              <a:ext uri="{FF2B5EF4-FFF2-40B4-BE49-F238E27FC236}">
                <a16:creationId xmlns:a16="http://schemas.microsoft.com/office/drawing/2014/main" id="{C3FE00EA-D90B-4F42-998B-8215099D45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C149D7D-4A54-4BF8-B982-AF347DBDB4D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5ED02F-EA6B-43D3-AE78-83CA38D937C5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308226" name="Rectangle 2">
            <a:extLst>
              <a:ext uri="{FF2B5EF4-FFF2-40B4-BE49-F238E27FC236}">
                <a16:creationId xmlns:a16="http://schemas.microsoft.com/office/drawing/2014/main" id="{5F1DD39E-5156-42B6-AA91-96E23434BD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8227" name="Rectangle 3">
            <a:extLst>
              <a:ext uri="{FF2B5EF4-FFF2-40B4-BE49-F238E27FC236}">
                <a16:creationId xmlns:a16="http://schemas.microsoft.com/office/drawing/2014/main" id="{A5B35F40-1032-4ED3-B3E9-DD11C92A3C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48AEB0F-F40B-4085-93F7-87554744B19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177BF4-DE96-4089-99C2-77E7372EBBAF}" type="slidenum">
              <a:rPr lang="ru-RU" altLang="ru-RU"/>
              <a:pPr/>
              <a:t>30</a:t>
            </a:fld>
            <a:endParaRPr lang="ru-RU" altLang="ru-RU"/>
          </a:p>
        </p:txBody>
      </p:sp>
      <p:sp>
        <p:nvSpPr>
          <p:cNvPr id="375810" name="Rectangle 2">
            <a:extLst>
              <a:ext uri="{FF2B5EF4-FFF2-40B4-BE49-F238E27FC236}">
                <a16:creationId xmlns:a16="http://schemas.microsoft.com/office/drawing/2014/main" id="{C59D21DC-4A29-443A-B124-D311B554B77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5811" name="Rectangle 3">
            <a:extLst>
              <a:ext uri="{FF2B5EF4-FFF2-40B4-BE49-F238E27FC236}">
                <a16:creationId xmlns:a16="http://schemas.microsoft.com/office/drawing/2014/main" id="{F15918D7-4FFD-4542-AF56-C652A566D7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E502E87-F242-417D-8E29-7A5B09DD7B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434E99-2345-4F07-9ECB-42B4CA3A01C0}" type="slidenum">
              <a:rPr lang="ru-RU" altLang="ru-RU"/>
              <a:pPr/>
              <a:t>31</a:t>
            </a:fld>
            <a:endParaRPr lang="ru-RU" altLang="ru-RU"/>
          </a:p>
        </p:txBody>
      </p:sp>
      <p:sp>
        <p:nvSpPr>
          <p:cNvPr id="377858" name="Rectangle 2">
            <a:extLst>
              <a:ext uri="{FF2B5EF4-FFF2-40B4-BE49-F238E27FC236}">
                <a16:creationId xmlns:a16="http://schemas.microsoft.com/office/drawing/2014/main" id="{58D53488-2085-4261-BC89-CD016FD030E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7859" name="Rectangle 3">
            <a:extLst>
              <a:ext uri="{FF2B5EF4-FFF2-40B4-BE49-F238E27FC236}">
                <a16:creationId xmlns:a16="http://schemas.microsoft.com/office/drawing/2014/main" id="{0243A11A-707D-440F-AB4B-ADDFB0AB41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AC44B14-1477-4B50-8999-E0B2B4A016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2CC48F-ADCF-4EF4-A31A-CBE49C47A166}" type="slidenum">
              <a:rPr lang="ru-RU" altLang="ru-RU"/>
              <a:pPr/>
              <a:t>32</a:t>
            </a:fld>
            <a:endParaRPr lang="ru-RU" altLang="ru-RU"/>
          </a:p>
        </p:txBody>
      </p:sp>
      <p:sp>
        <p:nvSpPr>
          <p:cNvPr id="379906" name="Rectangle 2">
            <a:extLst>
              <a:ext uri="{FF2B5EF4-FFF2-40B4-BE49-F238E27FC236}">
                <a16:creationId xmlns:a16="http://schemas.microsoft.com/office/drawing/2014/main" id="{D6DE9991-AA15-45FE-AB16-61419F42DB0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9907" name="Rectangle 3">
            <a:extLst>
              <a:ext uri="{FF2B5EF4-FFF2-40B4-BE49-F238E27FC236}">
                <a16:creationId xmlns:a16="http://schemas.microsoft.com/office/drawing/2014/main" id="{7A607051-6B51-4C55-9571-CCDE4BD101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28BB67A-CA39-4F41-BB4E-CA27DC444A3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D62D91-5DF0-41F0-9F80-220E87AEB070}" type="slidenum">
              <a:rPr lang="ru-RU" altLang="ru-RU"/>
              <a:pPr/>
              <a:t>33</a:t>
            </a:fld>
            <a:endParaRPr lang="ru-RU" altLang="ru-RU"/>
          </a:p>
        </p:txBody>
      </p:sp>
      <p:sp>
        <p:nvSpPr>
          <p:cNvPr id="334850" name="Rectangle 2">
            <a:extLst>
              <a:ext uri="{FF2B5EF4-FFF2-40B4-BE49-F238E27FC236}">
                <a16:creationId xmlns:a16="http://schemas.microsoft.com/office/drawing/2014/main" id="{43FBC8D6-3377-44C5-A3E6-9D818077607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4851" name="Rectangle 3">
            <a:extLst>
              <a:ext uri="{FF2B5EF4-FFF2-40B4-BE49-F238E27FC236}">
                <a16:creationId xmlns:a16="http://schemas.microsoft.com/office/drawing/2014/main" id="{CF1789B7-48F2-40CC-838C-8AB5988315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46E4872-6884-4D9B-ADF2-834B1ED1E3B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FE52F2-BB7D-4F73-8325-35586AA37C05}" type="slidenum">
              <a:rPr lang="ru-RU" altLang="ru-RU"/>
              <a:pPr/>
              <a:t>34</a:t>
            </a:fld>
            <a:endParaRPr lang="ru-RU" altLang="ru-RU"/>
          </a:p>
        </p:txBody>
      </p:sp>
      <p:sp>
        <p:nvSpPr>
          <p:cNvPr id="336898" name="Rectangle 2">
            <a:extLst>
              <a:ext uri="{FF2B5EF4-FFF2-40B4-BE49-F238E27FC236}">
                <a16:creationId xmlns:a16="http://schemas.microsoft.com/office/drawing/2014/main" id="{01311660-9405-4D06-8813-7BE98FC21B3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6899" name="Rectangle 3">
            <a:extLst>
              <a:ext uri="{FF2B5EF4-FFF2-40B4-BE49-F238E27FC236}">
                <a16:creationId xmlns:a16="http://schemas.microsoft.com/office/drawing/2014/main" id="{3CC10AEE-FF8C-4482-B301-5254D77DCF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73855FA-63A0-4C5A-B524-8B8F973C8CD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8B81B1-7C93-4808-80F2-78845FC1B7C0}" type="slidenum">
              <a:rPr lang="ru-RU" altLang="ru-RU"/>
              <a:pPr/>
              <a:t>35</a:t>
            </a:fld>
            <a:endParaRPr lang="ru-RU" altLang="ru-RU"/>
          </a:p>
        </p:txBody>
      </p:sp>
      <p:sp>
        <p:nvSpPr>
          <p:cNvPr id="338946" name="Rectangle 2">
            <a:extLst>
              <a:ext uri="{FF2B5EF4-FFF2-40B4-BE49-F238E27FC236}">
                <a16:creationId xmlns:a16="http://schemas.microsoft.com/office/drawing/2014/main" id="{4A896515-6BCF-4186-AE88-974DE2220C3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8947" name="Rectangle 3">
            <a:extLst>
              <a:ext uri="{FF2B5EF4-FFF2-40B4-BE49-F238E27FC236}">
                <a16:creationId xmlns:a16="http://schemas.microsoft.com/office/drawing/2014/main" id="{F72C55BE-9C22-44E3-8581-A656333A77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18EDF58-B921-44A6-9B15-23F8B7C8AC5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775ED5-3119-4E84-804E-34A2AAA70690}" type="slidenum">
              <a:rPr lang="ru-RU" altLang="ru-RU"/>
              <a:pPr/>
              <a:t>36</a:t>
            </a:fld>
            <a:endParaRPr lang="ru-RU" altLang="ru-RU"/>
          </a:p>
        </p:txBody>
      </p:sp>
      <p:sp>
        <p:nvSpPr>
          <p:cNvPr id="340994" name="Rectangle 2">
            <a:extLst>
              <a:ext uri="{FF2B5EF4-FFF2-40B4-BE49-F238E27FC236}">
                <a16:creationId xmlns:a16="http://schemas.microsoft.com/office/drawing/2014/main" id="{FC8F0B50-29BD-4911-B7DF-1ADB8518B1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0995" name="Rectangle 3">
            <a:extLst>
              <a:ext uri="{FF2B5EF4-FFF2-40B4-BE49-F238E27FC236}">
                <a16:creationId xmlns:a16="http://schemas.microsoft.com/office/drawing/2014/main" id="{D8E9B545-266A-44EE-B093-D0E454E222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E4BBA66-4FE8-4D1D-AEB3-A643E88F863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6DC2A7-2491-476B-97C9-225A0D83F879}" type="slidenum">
              <a:rPr lang="ru-RU" altLang="ru-RU"/>
              <a:pPr/>
              <a:t>37</a:t>
            </a:fld>
            <a:endParaRPr lang="ru-RU" altLang="ru-RU"/>
          </a:p>
        </p:txBody>
      </p:sp>
      <p:sp>
        <p:nvSpPr>
          <p:cNvPr id="343042" name="Rectangle 2">
            <a:extLst>
              <a:ext uri="{FF2B5EF4-FFF2-40B4-BE49-F238E27FC236}">
                <a16:creationId xmlns:a16="http://schemas.microsoft.com/office/drawing/2014/main" id="{0A8AE521-2962-41FD-BB98-95506B822AE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3043" name="Rectangle 3">
            <a:extLst>
              <a:ext uri="{FF2B5EF4-FFF2-40B4-BE49-F238E27FC236}">
                <a16:creationId xmlns:a16="http://schemas.microsoft.com/office/drawing/2014/main" id="{16CB9618-ACA6-4CF5-9B6C-72EB962B02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D42FB35-D65D-46CF-B058-90E7B9199F8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B13820-5337-4CAD-BBAB-19BDEE7F5E60}" type="slidenum">
              <a:rPr lang="ru-RU" altLang="ru-RU"/>
              <a:pPr/>
              <a:t>38</a:t>
            </a:fld>
            <a:endParaRPr lang="ru-RU" altLang="ru-RU"/>
          </a:p>
        </p:txBody>
      </p:sp>
      <p:sp>
        <p:nvSpPr>
          <p:cNvPr id="345090" name="Rectangle 2">
            <a:extLst>
              <a:ext uri="{FF2B5EF4-FFF2-40B4-BE49-F238E27FC236}">
                <a16:creationId xmlns:a16="http://schemas.microsoft.com/office/drawing/2014/main" id="{D6D78A0F-E7E1-4EE8-9FEC-90CF7F711C4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5091" name="Rectangle 3">
            <a:extLst>
              <a:ext uri="{FF2B5EF4-FFF2-40B4-BE49-F238E27FC236}">
                <a16:creationId xmlns:a16="http://schemas.microsoft.com/office/drawing/2014/main" id="{18C75101-876D-4ECF-905A-CF6D4D4AC8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8793DF4-0BFB-4267-82B9-11031C2EDE7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A9D88C-92EF-47E0-8654-EC6643D6E2AF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310274" name="Rectangle 2">
            <a:extLst>
              <a:ext uri="{FF2B5EF4-FFF2-40B4-BE49-F238E27FC236}">
                <a16:creationId xmlns:a16="http://schemas.microsoft.com/office/drawing/2014/main" id="{69A2268F-C9C6-4809-8980-AB22D28084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0275" name="Rectangle 3">
            <a:extLst>
              <a:ext uri="{FF2B5EF4-FFF2-40B4-BE49-F238E27FC236}">
                <a16:creationId xmlns:a16="http://schemas.microsoft.com/office/drawing/2014/main" id="{5C4A0D5E-AA46-40AE-B295-52B9ED9396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DC73E34-03F5-4156-A4C8-424985C0540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7726ED-8E35-4791-BF92-4F94F468C9E9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355330" name="Rectangle 2">
            <a:extLst>
              <a:ext uri="{FF2B5EF4-FFF2-40B4-BE49-F238E27FC236}">
                <a16:creationId xmlns:a16="http://schemas.microsoft.com/office/drawing/2014/main" id="{394C0E65-D7A5-4EAE-BB2F-84248F74BB3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5331" name="Rectangle 3">
            <a:extLst>
              <a:ext uri="{FF2B5EF4-FFF2-40B4-BE49-F238E27FC236}">
                <a16:creationId xmlns:a16="http://schemas.microsoft.com/office/drawing/2014/main" id="{36A68FD3-6471-4BEC-B45B-DC3B91CCBD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D19C38E-4145-4082-AD1A-923666156D5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D2AC14-B8C9-4F18-8069-AAAB47CA080F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214018" name="Rectangle 2">
            <a:extLst>
              <a:ext uri="{FF2B5EF4-FFF2-40B4-BE49-F238E27FC236}">
                <a16:creationId xmlns:a16="http://schemas.microsoft.com/office/drawing/2014/main" id="{75C8F7D0-BBC1-49F2-B88B-957E2AC261D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4019" name="Rectangle 3">
            <a:extLst>
              <a:ext uri="{FF2B5EF4-FFF2-40B4-BE49-F238E27FC236}">
                <a16:creationId xmlns:a16="http://schemas.microsoft.com/office/drawing/2014/main" id="{18357A9E-C3A8-4E85-BF7D-0E5409E895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0EB1451-9A1A-46D0-8D8C-DA7C25358DC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BC0513-06C6-42EC-A4D2-BCBFC097895B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312322" name="Rectangle 2">
            <a:extLst>
              <a:ext uri="{FF2B5EF4-FFF2-40B4-BE49-F238E27FC236}">
                <a16:creationId xmlns:a16="http://schemas.microsoft.com/office/drawing/2014/main" id="{9CC96E24-E563-412F-A83D-D669947F196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2323" name="Rectangle 3">
            <a:extLst>
              <a:ext uri="{FF2B5EF4-FFF2-40B4-BE49-F238E27FC236}">
                <a16:creationId xmlns:a16="http://schemas.microsoft.com/office/drawing/2014/main" id="{FF1F96BC-C648-4909-AC81-D267E54140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E6A85A4-B77E-4E59-AE49-0E5C26045F5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C77174-95E6-49A4-A17F-5243A7F2243E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314370" name="Rectangle 2">
            <a:extLst>
              <a:ext uri="{FF2B5EF4-FFF2-40B4-BE49-F238E27FC236}">
                <a16:creationId xmlns:a16="http://schemas.microsoft.com/office/drawing/2014/main" id="{102550DE-C991-4262-B40A-344CB172CB2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4371" name="Rectangle 3">
            <a:extLst>
              <a:ext uri="{FF2B5EF4-FFF2-40B4-BE49-F238E27FC236}">
                <a16:creationId xmlns:a16="http://schemas.microsoft.com/office/drawing/2014/main" id="{3E8E572C-05E9-4BFC-9CB1-066CEACDC4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564263F-EEE7-4BF1-8138-7C2776EDCB7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99BD91-6486-4958-9B43-04082B3F72F5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316418" name="Rectangle 2">
            <a:extLst>
              <a:ext uri="{FF2B5EF4-FFF2-40B4-BE49-F238E27FC236}">
                <a16:creationId xmlns:a16="http://schemas.microsoft.com/office/drawing/2014/main" id="{6C034B85-0887-45C1-B7DF-6B7F2587B5B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6419" name="Rectangle 3">
            <a:extLst>
              <a:ext uri="{FF2B5EF4-FFF2-40B4-BE49-F238E27FC236}">
                <a16:creationId xmlns:a16="http://schemas.microsoft.com/office/drawing/2014/main" id="{F6637A92-43BC-420C-97E1-A05C879FF8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0FE3D2-3207-4541-BB89-828F3A2F3A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5D331B6-7674-4718-99F4-EE6AA95F44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4D90937-4F4D-48A3-953E-57BB92880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02AC0AB-9B97-4FD2-A966-774C07940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E2868A1-4CBB-4394-B4CE-9F5D32B93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8BA5FA-EAA8-426A-90EF-0E389443258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27184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A9D89D-436F-4635-96E5-9AA47DEA4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4CEA319-85E7-4D57-971A-95F5D140BD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6A02CF9-0AF0-4EA2-AAD6-FAD8115CC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94685A9-8487-4AE1-9987-8605D7E1E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6BD3EB7-71AF-4789-AFFF-BBAFCC335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CD9592-5766-4540-B67C-C2646659D65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143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DB5B5CCC-E018-4AFD-9F4D-E1B92A9A7C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82F1DBE-4E12-4BF8-9893-A7B280DF71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F9E0EFF-8D85-4B54-8F63-8F1C0059D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5C13432-7114-4487-92B7-082B25995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3C9192F-7A73-4514-B359-17C770D9D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93FD1E-F7EA-4285-B394-92DCC68C7E1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95440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A2F011-33E4-47E7-8EE1-E1FF4AAD8D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CFB7EEC-4915-4DEE-9EDE-AF5C5A738E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A2C7AA4-75D3-4500-B9AD-65F2F3EEE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F3B1D47-EC10-4503-B088-6AD6A5FFE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8C8427B-2AC7-453A-AF0D-9C0D58063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118133-D362-4D67-9496-B466C69DC30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67332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B60055-C92E-43DB-9CEB-CDE76447C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5A7230D-F63F-4547-8BBC-44B9E729DF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B5A8EDA-A690-43F0-BFC5-45334993E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D55B69D-8C98-49C6-8DBD-2EA6E0040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12C5E21-EE1C-4787-8CDC-E2607A9B7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D7AE64-1767-4BEF-9946-F2A864FFFA6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36434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3CBBEF-6141-4B9F-AEDF-91FAC491C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1AB749F-D50E-4D6A-B0C4-0B4273CDC5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3C9E843-EE55-4509-AF7D-01D48400AB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CAFA66C-587A-41CD-B247-19A72EB76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66956EA-92A1-4537-9FBA-CEC8F611E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B2ACF9B-FFE3-4549-852A-6A2577335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24DAA6-05B3-4A91-845D-6FA7EBA50E9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74749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601640-F059-4AD8-96CB-E8B925AC9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9AA3472-5D73-4DB4-BAA5-9DFAA6AE67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A9CC136-F85F-4DEB-A5F3-C7E655BBD9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5742F5C-FA58-48CD-AB78-C5952DEB26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080248D-2196-4D79-90FA-CC0CD0450E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29D1D806-FA61-4948-AA35-2157846E9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A207F14-0FD5-4996-B901-86CBF158B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A1BE8EE-3792-4E64-B68C-CACD45A42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8CB2BB-C59C-45B5-AD2C-15AD5E85049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05264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B28818-7B25-41BE-8344-49484486A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D60D209-2F03-43CE-9049-AE99E5E52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37B5A03-F218-4203-A93B-8EADC2583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90A3EFF-74BE-423F-942D-43F45BCDD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EEA862-3186-4EC8-9D22-CC5F8BE0F60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72312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DF34826-1040-4A2C-9196-10AC0323EA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4B8CD28E-933E-4B1C-8953-21C09D25F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6A17BA5-EC03-4283-9491-84C1F8F1C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177B66-D984-40B9-85BF-DB5E12260DC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74849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F21DBE-4AF5-4D7C-9D63-2EF40AA8E1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7072E52-6E97-4C2B-A7AC-E80D83767E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B853C11-8BE9-4282-9EF4-FBE2B85E45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63119B0-26CA-4EF6-96A0-064C56B25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83F53D9-B477-4855-98AF-39C828D3D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1C9F516-1CD9-4CD4-9788-AA36CB4F8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4341E5-25DE-49EB-AD73-77D46DBF06D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70617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B06E9A-8ECC-41C3-8A99-FED73F59A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3118E775-D36B-416C-8F29-EE6DB75907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DA1B6A2-CD3B-45D4-AA06-7E5C780627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A3853A9-6D81-4AA2-8C5B-C7DBF6D27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48EE521-168A-4670-9A43-4EDDCDC65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AB15326-C4AA-4201-96DE-E3E1B4FEB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277E43-8448-477A-A3D6-32802431219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77347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FFC1C6EB-E5D9-4FFB-BB59-3536ADF295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375D02F-2089-4D99-AEAA-64D46DDFD0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96AB0D5-6666-4F10-BD0F-71124924932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03C8B60-85F7-4788-9C4D-6EC9868EE91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C4F5B5D-719B-4578-8268-758939A4537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D4CF096-ABA0-492C-8A22-9E23F97F1A5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7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8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9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0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1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6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7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9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3954F0A4-772E-49AB-A965-2DF0A1FE8D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844824"/>
            <a:ext cx="7772400" cy="1772816"/>
          </a:xfrm>
        </p:spPr>
        <p:txBody>
          <a:bodyPr/>
          <a:lstStyle/>
          <a:p>
            <a:r>
              <a:rPr lang="ru-RU" altLang="ru-RU" dirty="0">
                <a:solidFill>
                  <a:srgbClr val="FF3300"/>
                </a:solidFill>
              </a:rPr>
              <a:t>Прямоугольная система координат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2" name="Rectangle 2">
            <a:extLst>
              <a:ext uri="{FF2B5EF4-FFF2-40B4-BE49-F238E27FC236}">
                <a16:creationId xmlns:a16="http://schemas.microsoft.com/office/drawing/2014/main" id="{649AAD87-BB70-4962-97BC-B6DD8EEC1E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5</a:t>
            </a:r>
          </a:p>
        </p:txBody>
      </p:sp>
      <p:sp>
        <p:nvSpPr>
          <p:cNvPr id="317443" name="Text Box 3">
            <a:extLst>
              <a:ext uri="{FF2B5EF4-FFF2-40B4-BE49-F238E27FC236}">
                <a16:creationId xmlns:a16="http://schemas.microsoft.com/office/drawing/2014/main" id="{B89B4941-8F48-4846-A782-7C1AC645A3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915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Какая плоскость называется координатной плоскостью?</a:t>
            </a:r>
          </a:p>
        </p:txBody>
      </p:sp>
      <p:sp>
        <p:nvSpPr>
          <p:cNvPr id="317444" name="Text Box 4">
            <a:extLst>
              <a:ext uri="{FF2B5EF4-FFF2-40B4-BE49-F238E27FC236}">
                <a16:creationId xmlns:a16="http://schemas.microsoft.com/office/drawing/2014/main" id="{74C8CE16-B1F6-4794-AB26-4187FB1EDD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114800"/>
            <a:ext cx="89154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Ответ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.</a:t>
            </a:r>
            <a:r>
              <a:rPr lang="ru-RU" altLang="ru-RU" sz="2800" b="1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Плоскость, с заданной прямоугольной системой координат, называется координатной плоскостью.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7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44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0" name="Rectangle 2">
            <a:extLst>
              <a:ext uri="{FF2B5EF4-FFF2-40B4-BE49-F238E27FC236}">
                <a16:creationId xmlns:a16="http://schemas.microsoft.com/office/drawing/2014/main" id="{3B7AB752-4F70-4A21-B8EC-A821F41E58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6</a:t>
            </a:r>
          </a:p>
        </p:txBody>
      </p:sp>
      <p:sp>
        <p:nvSpPr>
          <p:cNvPr id="319491" name="Text Box 3">
            <a:extLst>
              <a:ext uri="{FF2B5EF4-FFF2-40B4-BE49-F238E27FC236}">
                <a16:creationId xmlns:a16="http://schemas.microsoft.com/office/drawing/2014/main" id="{871E5528-C976-4362-9FB2-944BEF0FFD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9154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Как </a:t>
            </a:r>
            <a:r>
              <a:rPr lang="ru-RU" altLang="ru-RU" sz="3200" dirty="0"/>
              <a:t>обозначаются и как </a:t>
            </a:r>
            <a:r>
              <a:rPr lang="ru-RU" altLang="ru-RU" sz="3200" dirty="0">
                <a:cs typeface="Times New Roman" panose="02020603050405020304" pitchFamily="18" charset="0"/>
              </a:rPr>
              <a:t>называются координатные прямые на координатной плоскости?</a:t>
            </a:r>
          </a:p>
        </p:txBody>
      </p:sp>
      <p:sp>
        <p:nvSpPr>
          <p:cNvPr id="319492" name="Text Box 4">
            <a:extLst>
              <a:ext uri="{FF2B5EF4-FFF2-40B4-BE49-F238E27FC236}">
                <a16:creationId xmlns:a16="http://schemas.microsoft.com/office/drawing/2014/main" id="{A6477BE1-394A-4B07-9085-F283C092A6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114800"/>
            <a:ext cx="89154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Ответ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.</a:t>
            </a:r>
            <a:r>
              <a:rPr lang="ru-RU" altLang="ru-RU" sz="2800" b="1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К</a:t>
            </a:r>
            <a:r>
              <a:rPr lang="ru-RU" altLang="ru-RU" sz="2800" dirty="0">
                <a:cs typeface="Times New Roman" panose="02020603050405020304" pitchFamily="18" charset="0"/>
              </a:rPr>
              <a:t>оординатные прямые обозначаются </a:t>
            </a:r>
            <a:r>
              <a:rPr lang="en-US" altLang="ru-RU" sz="2800" i="1" dirty="0">
                <a:cs typeface="Times New Roman" panose="02020603050405020304" pitchFamily="18" charset="0"/>
              </a:rPr>
              <a:t>Ox</a:t>
            </a:r>
            <a:r>
              <a:rPr lang="ru-RU" altLang="ru-RU" sz="2800" dirty="0">
                <a:cs typeface="Times New Roman" panose="02020603050405020304" pitchFamily="18" charset="0"/>
              </a:rPr>
              <a:t>,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Oy</a:t>
            </a:r>
            <a:r>
              <a:rPr lang="ru-RU" altLang="ru-RU" sz="2800" dirty="0">
                <a:cs typeface="Times New Roman" panose="02020603050405020304" pitchFamily="18" charset="0"/>
              </a:rPr>
              <a:t> и называются соответственно осью абсцисс и осью ординат.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9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9492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>
            <a:extLst>
              <a:ext uri="{FF2B5EF4-FFF2-40B4-BE49-F238E27FC236}">
                <a16:creationId xmlns:a16="http://schemas.microsoft.com/office/drawing/2014/main" id="{FADC4860-5CE2-46F9-8493-64DFCD3F6D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1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167939" name="Text Box 3">
            <a:extLst>
              <a:ext uri="{FF2B5EF4-FFF2-40B4-BE49-F238E27FC236}">
                <a16:creationId xmlns:a16="http://schemas.microsoft.com/office/drawing/2014/main" id="{0845D853-1076-4A34-AE30-09F3AB4E94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 координатной прямой точки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ru-RU" altLang="ru-RU" sz="32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3200" dirty="0">
                <a:cs typeface="Times New Roman" panose="02020603050405020304" pitchFamily="18" charset="0"/>
              </a:rPr>
              <a:t>,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ru-RU" altLang="ru-RU" sz="3200" baseline="-30000" dirty="0">
                <a:cs typeface="Times New Roman" panose="02020603050405020304" pitchFamily="18" charset="0"/>
              </a:rPr>
              <a:t>2</a:t>
            </a:r>
            <a:r>
              <a:rPr lang="ru-RU" altLang="ru-RU" sz="3200" dirty="0">
                <a:cs typeface="Times New Roman" panose="02020603050405020304" pitchFamily="18" charset="0"/>
              </a:rPr>
              <a:t> имеют координаты </a:t>
            </a:r>
            <a:r>
              <a:rPr lang="en-US" altLang="ru-RU" sz="3200" i="1" dirty="0">
                <a:cs typeface="Times New Roman" panose="02020603050405020304" pitchFamily="18" charset="0"/>
              </a:rPr>
              <a:t>x</a:t>
            </a:r>
            <a:r>
              <a:rPr lang="ru-RU" altLang="ru-RU" sz="32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3200" dirty="0">
                <a:cs typeface="Times New Roman" panose="02020603050405020304" pitchFamily="18" charset="0"/>
              </a:rPr>
              <a:t> и </a:t>
            </a:r>
            <a:r>
              <a:rPr lang="en-US" altLang="ru-RU" sz="3200" i="1" dirty="0">
                <a:cs typeface="Times New Roman" panose="02020603050405020304" pitchFamily="18" charset="0"/>
              </a:rPr>
              <a:t>x</a:t>
            </a:r>
            <a:r>
              <a:rPr lang="ru-RU" altLang="ru-RU" sz="3200" baseline="-30000" dirty="0">
                <a:cs typeface="Times New Roman" panose="02020603050405020304" pitchFamily="18" charset="0"/>
              </a:rPr>
              <a:t>2</a:t>
            </a:r>
            <a:r>
              <a:rPr lang="ru-RU" altLang="ru-RU" sz="3200" dirty="0">
                <a:cs typeface="Times New Roman" panose="02020603050405020304" pitchFamily="18" charset="0"/>
              </a:rPr>
              <a:t> соответственно. Найдите координату середины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ru-RU" altLang="ru-RU" sz="3200" dirty="0">
                <a:cs typeface="Times New Roman" panose="02020603050405020304" pitchFamily="18" charset="0"/>
              </a:rPr>
              <a:t> отрезка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ru-RU" altLang="ru-RU" sz="3200" baseline="-30000" dirty="0">
                <a:cs typeface="Times New Roman" panose="02020603050405020304" pitchFamily="18" charset="0"/>
              </a:rPr>
              <a:t>1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ru-RU" altLang="ru-RU" sz="3200" baseline="-30000" dirty="0">
                <a:cs typeface="Times New Roman" panose="02020603050405020304" pitchFamily="18" charset="0"/>
              </a:rPr>
              <a:t>2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7954" name="Text Box 18">
                <a:extLst>
                  <a:ext uri="{FF2B5EF4-FFF2-40B4-BE49-F238E27FC236}">
                    <a16:creationId xmlns:a16="http://schemas.microsoft.com/office/drawing/2014/main" id="{26EF4D6E-6833-4374-B24E-D82179C08BB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2000" y="4343400"/>
                <a:ext cx="2873896" cy="77309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sz="3200" dirty="0">
                    <a:solidFill>
                      <a:srgbClr val="FF3300"/>
                    </a:solidFill>
                  </a:rPr>
                  <a:t>Ответ:</a:t>
                </a:r>
                <a:r>
                  <a:rPr lang="en-US" altLang="ru-RU" sz="3200" dirty="0">
                    <a:solidFill>
                      <a:srgbClr val="FF33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ru-RU" sz="3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3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ru-RU" sz="3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ru-RU" sz="3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ru-RU" sz="3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3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ru-RU" sz="3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ru-RU" sz="3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ru-RU" sz="3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ru-RU" altLang="ru-RU" sz="3200" dirty="0">
                  <a:solidFill>
                    <a:srgbClr val="FF3300"/>
                  </a:solidFill>
                </a:endParaRPr>
              </a:p>
            </p:txBody>
          </p:sp>
        </mc:Choice>
        <mc:Fallback>
          <p:sp>
            <p:nvSpPr>
              <p:cNvPr id="167954" name="Text Box 18">
                <a:extLst>
                  <a:ext uri="{FF2B5EF4-FFF2-40B4-BE49-F238E27FC236}">
                    <a16:creationId xmlns:a16="http://schemas.microsoft.com/office/drawing/2014/main" id="{26EF4D6E-6833-4374-B24E-D82179C08B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2000" y="4343400"/>
                <a:ext cx="2873896" cy="773097"/>
              </a:xfrm>
              <a:prstGeom prst="rect">
                <a:avLst/>
              </a:prstGeom>
              <a:blipFill>
                <a:blip r:embed="rId3"/>
                <a:stretch>
                  <a:fillRect l="-5308" t="-794" b="-1031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7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95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6" name="Rectangle 2">
            <a:extLst>
              <a:ext uri="{FF2B5EF4-FFF2-40B4-BE49-F238E27FC236}">
                <a16:creationId xmlns:a16="http://schemas.microsoft.com/office/drawing/2014/main" id="{9CB5A1A1-3755-477C-AE37-2439E29FD9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</a:t>
            </a:r>
          </a:p>
        </p:txBody>
      </p:sp>
      <p:sp>
        <p:nvSpPr>
          <p:cNvPr id="323587" name="Text Box 3">
            <a:extLst>
              <a:ext uri="{FF2B5EF4-FFF2-40B4-BE49-F238E27FC236}">
                <a16:creationId xmlns:a16="http://schemas.microsoft.com/office/drawing/2014/main" id="{DA49DC33-326D-4937-A8ED-41535DD989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81000"/>
            <a:ext cx="8763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Для заданных точек на координатной плоскости найдите их координаты.</a:t>
            </a:r>
          </a:p>
        </p:txBody>
      </p:sp>
      <p:sp>
        <p:nvSpPr>
          <p:cNvPr id="323588" name="Text Box 4">
            <a:extLst>
              <a:ext uri="{FF2B5EF4-FFF2-40B4-BE49-F238E27FC236}">
                <a16:creationId xmlns:a16="http://schemas.microsoft.com/office/drawing/2014/main" id="{C607E8A6-9B67-4D33-BC4D-14DB63B818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638800"/>
            <a:ext cx="914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</a:t>
            </a:r>
            <a:r>
              <a:rPr lang="en-US" altLang="ru-RU" sz="2800" i="1"/>
              <a:t>A</a:t>
            </a:r>
            <a:r>
              <a:rPr lang="ru-RU" altLang="ru-RU" sz="2800">
                <a:cs typeface="Times New Roman" panose="02020603050405020304" pitchFamily="18" charset="0"/>
              </a:rPr>
              <a:t>(</a:t>
            </a:r>
            <a:r>
              <a:rPr lang="en-US" altLang="ru-RU" sz="2800">
                <a:cs typeface="Times New Roman" panose="02020603050405020304" pitchFamily="18" charset="0"/>
              </a:rPr>
              <a:t>3</a:t>
            </a:r>
            <a:r>
              <a:rPr lang="ru-RU" altLang="ru-RU" sz="2800">
                <a:cs typeface="Times New Roman" panose="02020603050405020304" pitchFamily="18" charset="0"/>
              </a:rPr>
              <a:t>, </a:t>
            </a:r>
            <a:r>
              <a:rPr lang="en-US" altLang="ru-RU" sz="2800">
                <a:cs typeface="Times New Roman" panose="02020603050405020304" pitchFamily="18" charset="0"/>
              </a:rPr>
              <a:t>1</a:t>
            </a:r>
            <a:r>
              <a:rPr lang="ru-RU" altLang="ru-RU" sz="2800">
                <a:cs typeface="Times New Roman" panose="02020603050405020304" pitchFamily="18" charset="0"/>
              </a:rPr>
              <a:t>), </a:t>
            </a:r>
            <a:r>
              <a:rPr lang="en-US" altLang="ru-RU" sz="2800" i="1">
                <a:cs typeface="Times New Roman" panose="02020603050405020304" pitchFamily="18" charset="0"/>
              </a:rPr>
              <a:t>B</a:t>
            </a:r>
            <a:r>
              <a:rPr lang="ru-RU" altLang="ru-RU" sz="2800">
                <a:cs typeface="Times New Roman" panose="02020603050405020304" pitchFamily="18" charset="0"/>
              </a:rPr>
              <a:t>(2, </a:t>
            </a:r>
            <a:r>
              <a:rPr lang="en-US" altLang="ru-RU" sz="2800">
                <a:cs typeface="Times New Roman" panose="02020603050405020304" pitchFamily="18" charset="0"/>
              </a:rPr>
              <a:t>3</a:t>
            </a:r>
            <a:r>
              <a:rPr lang="ru-RU" altLang="ru-RU" sz="2800">
                <a:cs typeface="Times New Roman" panose="02020603050405020304" pitchFamily="18" charset="0"/>
              </a:rPr>
              <a:t>), </a:t>
            </a:r>
            <a:r>
              <a:rPr lang="en-US" altLang="ru-RU" sz="2800" i="1">
                <a:cs typeface="Times New Roman" panose="02020603050405020304" pitchFamily="18" charset="0"/>
              </a:rPr>
              <a:t>C</a:t>
            </a:r>
            <a:r>
              <a:rPr lang="ru-RU" altLang="ru-RU" sz="2800">
                <a:cs typeface="Times New Roman" panose="02020603050405020304" pitchFamily="18" charset="0"/>
              </a:rPr>
              <a:t>(1, </a:t>
            </a:r>
            <a:r>
              <a:rPr lang="en-US" altLang="ru-RU" sz="2800">
                <a:cs typeface="Times New Roman" panose="02020603050405020304" pitchFamily="18" charset="0"/>
              </a:rPr>
              <a:t>2</a:t>
            </a:r>
            <a:r>
              <a:rPr lang="ru-RU" altLang="ru-RU" sz="2800">
                <a:cs typeface="Times New Roman" panose="02020603050405020304" pitchFamily="18" charset="0"/>
              </a:rPr>
              <a:t>), </a:t>
            </a:r>
            <a:r>
              <a:rPr lang="en-US" altLang="ru-RU" sz="2800" i="1">
                <a:cs typeface="Times New Roman" panose="02020603050405020304" pitchFamily="18" charset="0"/>
              </a:rPr>
              <a:t>D</a:t>
            </a:r>
            <a:r>
              <a:rPr lang="ru-RU" altLang="ru-RU" sz="2800">
                <a:cs typeface="Times New Roman" panose="02020603050405020304" pitchFamily="18" charset="0"/>
              </a:rPr>
              <a:t>(–2, </a:t>
            </a:r>
            <a:r>
              <a:rPr lang="en-US" altLang="ru-RU" sz="2800">
                <a:cs typeface="Times New Roman" panose="02020603050405020304" pitchFamily="18" charset="0"/>
              </a:rPr>
              <a:t>2</a:t>
            </a:r>
            <a:r>
              <a:rPr lang="ru-RU" altLang="ru-RU" sz="2800">
                <a:cs typeface="Times New Roman" panose="02020603050405020304" pitchFamily="18" charset="0"/>
              </a:rPr>
              <a:t>), </a:t>
            </a:r>
            <a:r>
              <a:rPr lang="en-US" altLang="ru-RU" sz="2800" i="1">
                <a:cs typeface="Times New Roman" panose="02020603050405020304" pitchFamily="18" charset="0"/>
              </a:rPr>
              <a:t>E</a:t>
            </a:r>
            <a:r>
              <a:rPr lang="ru-RU" altLang="ru-RU" sz="2800">
                <a:cs typeface="Times New Roman" panose="02020603050405020304" pitchFamily="18" charset="0"/>
              </a:rPr>
              <a:t>(–1, –</a:t>
            </a:r>
            <a:r>
              <a:rPr lang="en-US" altLang="ru-RU" sz="2800">
                <a:cs typeface="Times New Roman" panose="02020603050405020304" pitchFamily="18" charset="0"/>
              </a:rPr>
              <a:t>2</a:t>
            </a:r>
            <a:r>
              <a:rPr lang="ru-RU" altLang="ru-RU" sz="2800">
                <a:cs typeface="Times New Roman" panose="02020603050405020304" pitchFamily="18" charset="0"/>
              </a:rPr>
              <a:t>), </a:t>
            </a:r>
            <a:r>
              <a:rPr lang="en-US" altLang="ru-RU" sz="2800" i="1">
                <a:cs typeface="Times New Roman" panose="02020603050405020304" pitchFamily="18" charset="0"/>
              </a:rPr>
              <a:t>F</a:t>
            </a:r>
            <a:r>
              <a:rPr lang="ru-RU" altLang="ru-RU" sz="2800">
                <a:cs typeface="Times New Roman" panose="02020603050405020304" pitchFamily="18" charset="0"/>
              </a:rPr>
              <a:t>(</a:t>
            </a:r>
            <a:r>
              <a:rPr lang="en-US" altLang="ru-RU" sz="2800">
                <a:cs typeface="Times New Roman" panose="02020603050405020304" pitchFamily="18" charset="0"/>
              </a:rPr>
              <a:t>4</a:t>
            </a:r>
            <a:r>
              <a:rPr lang="ru-RU" altLang="ru-RU" sz="2800">
                <a:cs typeface="Times New Roman" panose="02020603050405020304" pitchFamily="18" charset="0"/>
              </a:rPr>
              <a:t>, –</a:t>
            </a:r>
            <a:r>
              <a:rPr lang="en-US" altLang="ru-RU" sz="2800">
                <a:cs typeface="Times New Roman" panose="02020603050405020304" pitchFamily="18" charset="0"/>
              </a:rPr>
              <a:t>1</a:t>
            </a:r>
            <a:r>
              <a:rPr lang="ru-RU" altLang="ru-RU" sz="2800">
                <a:cs typeface="Times New Roman" panose="02020603050405020304" pitchFamily="18" charset="0"/>
              </a:rPr>
              <a:t>)</a:t>
            </a:r>
            <a:r>
              <a:rPr lang="en-US" altLang="ru-RU" sz="2800">
                <a:cs typeface="Times New Roman" panose="02020603050405020304" pitchFamily="18" charset="0"/>
              </a:rPr>
              <a:t>.</a:t>
            </a:r>
            <a:r>
              <a:rPr lang="ru-RU" altLang="ru-RU" sz="2800"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323592" name="Picture 8">
            <a:extLst>
              <a:ext uri="{FF2B5EF4-FFF2-40B4-BE49-F238E27FC236}">
                <a16:creationId xmlns:a16="http://schemas.microsoft.com/office/drawing/2014/main" id="{D273ABA3-AD83-4BB9-B11A-C5D962B566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371600"/>
            <a:ext cx="4284663" cy="416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3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3588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58" name="Rectangle 2">
            <a:extLst>
              <a:ext uri="{FF2B5EF4-FFF2-40B4-BE49-F238E27FC236}">
                <a16:creationId xmlns:a16="http://schemas.microsoft.com/office/drawing/2014/main" id="{7EC24A73-4EF4-48F4-964C-F5D3362619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153400" cy="7620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3</a:t>
            </a:r>
          </a:p>
        </p:txBody>
      </p:sp>
      <p:sp>
        <p:nvSpPr>
          <p:cNvPr id="352259" name="Text Box 3">
            <a:extLst>
              <a:ext uri="{FF2B5EF4-FFF2-40B4-BE49-F238E27FC236}">
                <a16:creationId xmlns:a16="http://schemas.microsoft.com/office/drawing/2014/main" id="{5FB0FDA9-1B98-4177-BA97-A0C9C69496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33400"/>
            <a:ext cx="8763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На координатной плоскости изобразите</a:t>
            </a:r>
            <a:r>
              <a:rPr lang="ru-RU" altLang="ru-RU" sz="2800" dirty="0">
                <a:cs typeface="Times New Roman" panose="02020603050405020304" pitchFamily="18" charset="0"/>
              </a:rPr>
              <a:t> точки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dirty="0">
                <a:cs typeface="Times New Roman" panose="02020603050405020304" pitchFamily="18" charset="0"/>
              </a:rPr>
              <a:t>(2, 1), 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ru-RU" altLang="ru-RU" sz="2800" dirty="0">
                <a:cs typeface="Times New Roman" panose="02020603050405020304" pitchFamily="18" charset="0"/>
              </a:rPr>
              <a:t>(1, 3), 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ru-RU" altLang="ru-RU" sz="2800" dirty="0">
                <a:cs typeface="Times New Roman" panose="02020603050405020304" pitchFamily="18" charset="0"/>
              </a:rPr>
              <a:t>(4, 2), 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ru-RU" altLang="ru-RU" sz="2800" dirty="0">
                <a:cs typeface="Times New Roman" panose="02020603050405020304" pitchFamily="18" charset="0"/>
              </a:rPr>
              <a:t>(-3, 2), </a:t>
            </a:r>
            <a:r>
              <a:rPr lang="en-US" altLang="ru-RU" sz="2800" i="1" dirty="0">
                <a:cs typeface="Times New Roman" panose="02020603050405020304" pitchFamily="18" charset="0"/>
              </a:rPr>
              <a:t>E</a:t>
            </a:r>
            <a:r>
              <a:rPr lang="ru-RU" altLang="ru-RU" sz="2800" dirty="0">
                <a:cs typeface="Times New Roman" panose="02020603050405020304" pitchFamily="18" charset="0"/>
              </a:rPr>
              <a:t>(-2, -3), </a:t>
            </a:r>
            <a:r>
              <a:rPr lang="en-US" altLang="ru-RU" sz="2800" i="1" dirty="0">
                <a:cs typeface="Times New Roman" panose="02020603050405020304" pitchFamily="18" charset="0"/>
              </a:rPr>
              <a:t>F</a:t>
            </a:r>
            <a:r>
              <a:rPr lang="ru-RU" altLang="ru-RU" sz="2800" dirty="0">
                <a:cs typeface="Times New Roman" panose="02020603050405020304" pitchFamily="18" charset="0"/>
              </a:rPr>
              <a:t>(3, -</a:t>
            </a:r>
            <a:r>
              <a:rPr lang="ru-RU" altLang="ru-RU" sz="2800" dirty="0"/>
              <a:t>2</a:t>
            </a:r>
            <a:r>
              <a:rPr lang="ru-RU" altLang="ru-RU" sz="2800" dirty="0">
                <a:cs typeface="Times New Roman" panose="02020603050405020304" pitchFamily="18" charset="0"/>
              </a:rPr>
              <a:t>). </a:t>
            </a:r>
          </a:p>
        </p:txBody>
      </p:sp>
      <p:pic>
        <p:nvPicPr>
          <p:cNvPr id="352262" name="Picture 6">
            <a:extLst>
              <a:ext uri="{FF2B5EF4-FFF2-40B4-BE49-F238E27FC236}">
                <a16:creationId xmlns:a16="http://schemas.microsoft.com/office/drawing/2014/main" id="{79F8FF88-960C-4103-A003-17360F5A03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524000"/>
            <a:ext cx="4284663" cy="416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2263" name="Picture 7">
            <a:extLst>
              <a:ext uri="{FF2B5EF4-FFF2-40B4-BE49-F238E27FC236}">
                <a16:creationId xmlns:a16="http://schemas.microsoft.com/office/drawing/2014/main" id="{DBFDCA0A-C45A-4C10-A4A2-8D2CADC0D6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524000"/>
            <a:ext cx="4284663" cy="416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52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2">
            <a:extLst>
              <a:ext uri="{FF2B5EF4-FFF2-40B4-BE49-F238E27FC236}">
                <a16:creationId xmlns:a16="http://schemas.microsoft.com/office/drawing/2014/main" id="{37B73CA7-932E-4CBF-A7C5-A480C4407B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4</a:t>
            </a:r>
          </a:p>
        </p:txBody>
      </p:sp>
      <p:sp>
        <p:nvSpPr>
          <p:cNvPr id="325635" name="Text Box 3">
            <a:extLst>
              <a:ext uri="{FF2B5EF4-FFF2-40B4-BE49-F238E27FC236}">
                <a16:creationId xmlns:a16="http://schemas.microsoft.com/office/drawing/2014/main" id="{8B328C53-8048-4EEF-ACC9-14A938A9DF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 прямой, параллельной оси абсцисс, взяты две точки. У одной из них ордината равна 2. Чему равна ордината другой точки?</a:t>
            </a:r>
          </a:p>
        </p:txBody>
      </p:sp>
      <p:sp>
        <p:nvSpPr>
          <p:cNvPr id="325636" name="Text Box 4">
            <a:extLst>
              <a:ext uri="{FF2B5EF4-FFF2-40B4-BE49-F238E27FC236}">
                <a16:creationId xmlns:a16="http://schemas.microsoft.com/office/drawing/2014/main" id="{817BE7BB-4E9A-471B-B76F-5A3E1A1DC6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876800"/>
            <a:ext cx="7543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2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5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5636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2" name="Rectangle 2">
            <a:extLst>
              <a:ext uri="{FF2B5EF4-FFF2-40B4-BE49-F238E27FC236}">
                <a16:creationId xmlns:a16="http://schemas.microsoft.com/office/drawing/2014/main" id="{C6D8693C-EE8F-4343-8ED1-406D9FA20A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5</a:t>
            </a:r>
          </a:p>
        </p:txBody>
      </p:sp>
      <p:sp>
        <p:nvSpPr>
          <p:cNvPr id="327683" name="Text Box 3">
            <a:extLst>
              <a:ext uri="{FF2B5EF4-FFF2-40B4-BE49-F238E27FC236}">
                <a16:creationId xmlns:a16="http://schemas.microsoft.com/office/drawing/2014/main" id="{2FF158E8-E2B7-4D61-9F84-7E3478099E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 прямой, перпендикулярной оси абсцисс, взяты две точки. У одной из них абсцисса равна 3. Чему равна абсцисса другой точки?</a:t>
            </a:r>
          </a:p>
        </p:txBody>
      </p:sp>
      <p:sp>
        <p:nvSpPr>
          <p:cNvPr id="327684" name="Text Box 4">
            <a:extLst>
              <a:ext uri="{FF2B5EF4-FFF2-40B4-BE49-F238E27FC236}">
                <a16:creationId xmlns:a16="http://schemas.microsoft.com/office/drawing/2014/main" id="{C7286C29-DEA6-430D-B2E5-38128667F3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876800"/>
            <a:ext cx="7543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3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7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684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4" name="Rectangle 2">
            <a:extLst>
              <a:ext uri="{FF2B5EF4-FFF2-40B4-BE49-F238E27FC236}">
                <a16:creationId xmlns:a16="http://schemas.microsoft.com/office/drawing/2014/main" id="{A24E9604-0D45-4463-8079-70B053D8B4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6</a:t>
            </a:r>
          </a:p>
        </p:txBody>
      </p:sp>
      <p:sp>
        <p:nvSpPr>
          <p:cNvPr id="356355" name="Text Box 3">
            <a:extLst>
              <a:ext uri="{FF2B5EF4-FFF2-40B4-BE49-F238E27FC236}">
                <a16:creationId xmlns:a16="http://schemas.microsoft.com/office/drawing/2014/main" id="{B2158FB7-1AF7-426B-9398-8C577D966C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Изобразите угол </a:t>
            </a:r>
            <a:r>
              <a:rPr lang="en-US" altLang="ru-RU" sz="3200" i="1" dirty="0"/>
              <a:t>AOB</a:t>
            </a:r>
            <a:r>
              <a:rPr lang="ru-RU" altLang="ru-RU" sz="3200" dirty="0"/>
              <a:t>, для которого</a:t>
            </a:r>
            <a:r>
              <a:rPr lang="ru-RU" altLang="ru-RU" sz="3200" dirty="0">
                <a:cs typeface="Times New Roman" panose="02020603050405020304" pitchFamily="18" charset="0"/>
              </a:rPr>
              <a:t>: а)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en-US" altLang="ru-RU" sz="3200" dirty="0">
                <a:cs typeface="Times New Roman" panose="02020603050405020304" pitchFamily="18" charset="0"/>
              </a:rPr>
              <a:t>(</a:t>
            </a:r>
            <a:r>
              <a:rPr lang="ru-RU" altLang="ru-RU" sz="3200" dirty="0"/>
              <a:t>3</a:t>
            </a:r>
            <a:r>
              <a:rPr lang="en-US" altLang="ru-RU" sz="3200" dirty="0">
                <a:cs typeface="Times New Roman" panose="02020603050405020304" pitchFamily="18" charset="0"/>
              </a:rPr>
              <a:t>, 0), </a:t>
            </a:r>
            <a:r>
              <a:rPr lang="en-US" altLang="ru-RU" sz="3200" i="1" dirty="0">
                <a:cs typeface="Times New Roman" panose="02020603050405020304" pitchFamily="18" charset="0"/>
              </a:rPr>
              <a:t>O</a:t>
            </a:r>
            <a:r>
              <a:rPr lang="en-US" altLang="ru-RU" sz="3200" dirty="0">
                <a:cs typeface="Times New Roman" panose="02020603050405020304" pitchFamily="18" charset="0"/>
              </a:rPr>
              <a:t>(0, 0), </a:t>
            </a:r>
            <a:r>
              <a:rPr lang="en-US" altLang="ru-RU" sz="3200" i="1" dirty="0">
                <a:cs typeface="Times New Roman" panose="02020603050405020304" pitchFamily="18" charset="0"/>
              </a:rPr>
              <a:t>B</a:t>
            </a:r>
            <a:r>
              <a:rPr lang="en-US" altLang="ru-RU" sz="3200" dirty="0">
                <a:cs typeface="Times New Roman" panose="02020603050405020304" pitchFamily="18" charset="0"/>
              </a:rPr>
              <a:t>(0, 3)</a:t>
            </a:r>
            <a:r>
              <a:rPr lang="ru-RU" altLang="ru-RU" sz="3200" dirty="0">
                <a:cs typeface="Times New Roman" panose="02020603050405020304" pitchFamily="18" charset="0"/>
              </a:rPr>
              <a:t>; б)</a:t>
            </a:r>
            <a:r>
              <a:rPr lang="en-US" altLang="ru-RU" sz="3200" dirty="0">
                <a:cs typeface="Times New Roman" panose="02020603050405020304" pitchFamily="18" charset="0"/>
              </a:rPr>
              <a:t>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en-US" altLang="ru-RU" sz="3200" dirty="0">
                <a:cs typeface="Times New Roman" panose="02020603050405020304" pitchFamily="18" charset="0"/>
              </a:rPr>
              <a:t>(</a:t>
            </a:r>
            <a:r>
              <a:rPr lang="ru-RU" altLang="ru-RU" sz="3200" dirty="0"/>
              <a:t>3</a:t>
            </a:r>
            <a:r>
              <a:rPr lang="en-US" altLang="ru-RU" sz="3200" dirty="0">
                <a:cs typeface="Times New Roman" panose="02020603050405020304" pitchFamily="18" charset="0"/>
              </a:rPr>
              <a:t>, 0), </a:t>
            </a:r>
            <a:r>
              <a:rPr lang="en-US" altLang="ru-RU" sz="3200" i="1" dirty="0">
                <a:cs typeface="Times New Roman" panose="02020603050405020304" pitchFamily="18" charset="0"/>
              </a:rPr>
              <a:t>O</a:t>
            </a:r>
            <a:r>
              <a:rPr lang="en-US" altLang="ru-RU" sz="3200" dirty="0">
                <a:cs typeface="Times New Roman" panose="02020603050405020304" pitchFamily="18" charset="0"/>
              </a:rPr>
              <a:t>(0, 0), </a:t>
            </a:r>
            <a:r>
              <a:rPr lang="en-US" altLang="ru-RU" sz="3200" i="1" dirty="0">
                <a:cs typeface="Times New Roman" panose="02020603050405020304" pitchFamily="18" charset="0"/>
              </a:rPr>
              <a:t>B</a:t>
            </a:r>
            <a:r>
              <a:rPr lang="en-US" altLang="ru-RU" sz="3200" dirty="0">
                <a:cs typeface="Times New Roman" panose="02020603050405020304" pitchFamily="18" charset="0"/>
              </a:rPr>
              <a:t>(3, 3)</a:t>
            </a:r>
            <a:r>
              <a:rPr lang="ru-RU" altLang="ru-RU" sz="3200" dirty="0">
                <a:cs typeface="Times New Roman" panose="02020603050405020304" pitchFamily="18" charset="0"/>
              </a:rPr>
              <a:t>; в)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en-US" altLang="ru-RU" sz="3200" dirty="0">
                <a:cs typeface="Times New Roman" panose="02020603050405020304" pitchFamily="18" charset="0"/>
              </a:rPr>
              <a:t>(</a:t>
            </a:r>
            <a:r>
              <a:rPr lang="ru-RU" altLang="ru-RU" sz="3200" dirty="0"/>
              <a:t>3</a:t>
            </a:r>
            <a:r>
              <a:rPr lang="en-US" altLang="ru-RU" sz="3200" dirty="0">
                <a:cs typeface="Times New Roman" panose="02020603050405020304" pitchFamily="18" charset="0"/>
              </a:rPr>
              <a:t>, 0), </a:t>
            </a:r>
            <a:r>
              <a:rPr lang="en-US" altLang="ru-RU" sz="3200" i="1" dirty="0">
                <a:cs typeface="Times New Roman" panose="02020603050405020304" pitchFamily="18" charset="0"/>
              </a:rPr>
              <a:t>O</a:t>
            </a:r>
            <a:r>
              <a:rPr lang="en-US" altLang="ru-RU" sz="3200" dirty="0">
                <a:cs typeface="Times New Roman" panose="02020603050405020304" pitchFamily="18" charset="0"/>
              </a:rPr>
              <a:t>(0, 0), </a:t>
            </a:r>
            <a:r>
              <a:rPr lang="en-US" altLang="ru-RU" sz="3200" i="1" dirty="0">
                <a:cs typeface="Times New Roman" panose="02020603050405020304" pitchFamily="18" charset="0"/>
              </a:rPr>
              <a:t>B</a:t>
            </a:r>
            <a:r>
              <a:rPr lang="en-US" altLang="ru-RU" sz="3200" dirty="0">
                <a:cs typeface="Times New Roman" panose="02020603050405020304" pitchFamily="18" charset="0"/>
              </a:rPr>
              <a:t>(-3, 3)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  <a:r>
              <a:rPr lang="ru-RU" altLang="ru-RU" sz="3200" dirty="0"/>
              <a:t> Найдите его величину.</a:t>
            </a:r>
          </a:p>
        </p:txBody>
      </p:sp>
      <p:pic>
        <p:nvPicPr>
          <p:cNvPr id="356356" name="Picture 4">
            <a:extLst>
              <a:ext uri="{FF2B5EF4-FFF2-40B4-BE49-F238E27FC236}">
                <a16:creationId xmlns:a16="http://schemas.microsoft.com/office/drawing/2014/main" id="{2A1847F4-F08A-4F06-A9D5-B7C3CA7482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2286000"/>
            <a:ext cx="4478338" cy="4217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56357" name="Group 5">
            <a:extLst>
              <a:ext uri="{FF2B5EF4-FFF2-40B4-BE49-F238E27FC236}">
                <a16:creationId xmlns:a16="http://schemas.microsoft.com/office/drawing/2014/main" id="{1B869250-DAE0-432D-AA45-C93B8CEF21F4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286000"/>
            <a:ext cx="8135938" cy="4217988"/>
            <a:chOff x="240" y="1440"/>
            <a:chExt cx="5125" cy="2657"/>
          </a:xfrm>
        </p:grpSpPr>
        <p:sp>
          <p:nvSpPr>
            <p:cNvPr id="356358" name="Text Box 6">
              <a:extLst>
                <a:ext uri="{FF2B5EF4-FFF2-40B4-BE49-F238E27FC236}">
                  <a16:creationId xmlns:a16="http://schemas.microsoft.com/office/drawing/2014/main" id="{0EEC6074-E759-422C-9BAB-D195DC9DDA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2496"/>
              <a:ext cx="240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 </a:t>
              </a:r>
              <a:r>
                <a:rPr lang="ru-RU" altLang="ru-RU" sz="3200">
                  <a:cs typeface="Times New Roman" panose="02020603050405020304" pitchFamily="18" charset="0"/>
                </a:rPr>
                <a:t>а) </a:t>
              </a:r>
              <a:r>
                <a:rPr lang="ru-RU" altLang="ru-RU" sz="3200"/>
                <a:t>90</a:t>
              </a:r>
              <a:r>
                <a:rPr lang="ru-RU" altLang="ru-RU" sz="3200" baseline="30000"/>
                <a:t>о</a:t>
              </a:r>
              <a:r>
                <a:rPr lang="ru-RU" altLang="ru-RU" sz="3200">
                  <a:cs typeface="Times New Roman" panose="02020603050405020304" pitchFamily="18" charset="0"/>
                </a:rPr>
                <a:t>; </a:t>
              </a:r>
            </a:p>
          </p:txBody>
        </p:sp>
        <p:pic>
          <p:nvPicPr>
            <p:cNvPr id="356359" name="Picture 7">
              <a:extLst>
                <a:ext uri="{FF2B5EF4-FFF2-40B4-BE49-F238E27FC236}">
                  <a16:creationId xmlns:a16="http://schemas.microsoft.com/office/drawing/2014/main" id="{E3C06A86-B32C-4C49-AA4E-529EF245486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44" y="1440"/>
              <a:ext cx="2821" cy="26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356360" name="Group 8">
            <a:extLst>
              <a:ext uri="{FF2B5EF4-FFF2-40B4-BE49-F238E27FC236}">
                <a16:creationId xmlns:a16="http://schemas.microsoft.com/office/drawing/2014/main" id="{091F9E08-A771-4010-8C02-5F04AAC830F9}"/>
              </a:ext>
            </a:extLst>
          </p:cNvPr>
          <p:cNvGrpSpPr>
            <a:grpSpLocks/>
          </p:cNvGrpSpPr>
          <p:nvPr/>
        </p:nvGrpSpPr>
        <p:grpSpPr bwMode="auto">
          <a:xfrm>
            <a:off x="1600200" y="2286000"/>
            <a:ext cx="6916738" cy="4217988"/>
            <a:chOff x="1008" y="1440"/>
            <a:chExt cx="4357" cy="2657"/>
          </a:xfrm>
        </p:grpSpPr>
        <p:sp>
          <p:nvSpPr>
            <p:cNvPr id="356361" name="Text Box 9">
              <a:extLst>
                <a:ext uri="{FF2B5EF4-FFF2-40B4-BE49-F238E27FC236}">
                  <a16:creationId xmlns:a16="http://schemas.microsoft.com/office/drawing/2014/main" id="{30F008A5-7992-4406-9047-E8335C9DA75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08" y="2880"/>
              <a:ext cx="168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cs typeface="Times New Roman" panose="02020603050405020304" pitchFamily="18" charset="0"/>
                </a:rPr>
                <a:t>б) </a:t>
              </a:r>
              <a:r>
                <a:rPr lang="ru-RU" altLang="ru-RU" sz="3200"/>
                <a:t>45</a:t>
              </a:r>
              <a:r>
                <a:rPr lang="ru-RU" altLang="ru-RU" sz="3200" baseline="30000"/>
                <a:t>о</a:t>
              </a:r>
              <a:r>
                <a:rPr lang="ru-RU" altLang="ru-RU" sz="3200">
                  <a:cs typeface="Times New Roman" panose="02020603050405020304" pitchFamily="18" charset="0"/>
                </a:rPr>
                <a:t>; </a:t>
              </a:r>
            </a:p>
          </p:txBody>
        </p:sp>
        <p:pic>
          <p:nvPicPr>
            <p:cNvPr id="356362" name="Picture 10">
              <a:extLst>
                <a:ext uri="{FF2B5EF4-FFF2-40B4-BE49-F238E27FC236}">
                  <a16:creationId xmlns:a16="http://schemas.microsoft.com/office/drawing/2014/main" id="{FAAC891F-53D2-4544-8C3E-F1937BEFA80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44" y="1440"/>
              <a:ext cx="2821" cy="26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356363" name="Group 11">
            <a:extLst>
              <a:ext uri="{FF2B5EF4-FFF2-40B4-BE49-F238E27FC236}">
                <a16:creationId xmlns:a16="http://schemas.microsoft.com/office/drawing/2014/main" id="{55893AE8-78C8-4F84-9BEC-CCE3B9078ADB}"/>
              </a:ext>
            </a:extLst>
          </p:cNvPr>
          <p:cNvGrpSpPr>
            <a:grpSpLocks/>
          </p:cNvGrpSpPr>
          <p:nvPr/>
        </p:nvGrpSpPr>
        <p:grpSpPr bwMode="auto">
          <a:xfrm>
            <a:off x="1600200" y="2286000"/>
            <a:ext cx="6916738" cy="4217988"/>
            <a:chOff x="1008" y="1440"/>
            <a:chExt cx="4357" cy="2657"/>
          </a:xfrm>
        </p:grpSpPr>
        <p:sp>
          <p:nvSpPr>
            <p:cNvPr id="356364" name="Text Box 12">
              <a:extLst>
                <a:ext uri="{FF2B5EF4-FFF2-40B4-BE49-F238E27FC236}">
                  <a16:creationId xmlns:a16="http://schemas.microsoft.com/office/drawing/2014/main" id="{E3D7DC1A-35F7-46E2-A6FB-351A8F5C95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08" y="3264"/>
              <a:ext cx="158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cs typeface="Times New Roman" panose="02020603050405020304" pitchFamily="18" charset="0"/>
                </a:rPr>
                <a:t>в) </a:t>
              </a:r>
              <a:r>
                <a:rPr lang="ru-RU" altLang="ru-RU" sz="3200"/>
                <a:t>135</a:t>
              </a:r>
              <a:r>
                <a:rPr lang="ru-RU" altLang="ru-RU" sz="3200" baseline="30000"/>
                <a:t>о</a:t>
              </a:r>
              <a:r>
                <a:rPr lang="ru-RU" altLang="ru-RU" sz="3200"/>
                <a:t>.</a:t>
              </a:r>
              <a:endParaRPr lang="ru-RU" altLang="ru-RU" sz="3200" baseline="30000"/>
            </a:p>
          </p:txBody>
        </p:sp>
        <p:pic>
          <p:nvPicPr>
            <p:cNvPr id="356365" name="Picture 13">
              <a:extLst>
                <a:ext uri="{FF2B5EF4-FFF2-40B4-BE49-F238E27FC236}">
                  <a16:creationId xmlns:a16="http://schemas.microsoft.com/office/drawing/2014/main" id="{1DCA2214-22DE-423B-90EE-B795D33D86E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44" y="1440"/>
              <a:ext cx="2821" cy="26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56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56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56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02" name="Rectangle 2">
            <a:extLst>
              <a:ext uri="{FF2B5EF4-FFF2-40B4-BE49-F238E27FC236}">
                <a16:creationId xmlns:a16="http://schemas.microsoft.com/office/drawing/2014/main" id="{953FF691-8EBD-4533-BC0B-72A065E74C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7</a:t>
            </a:r>
          </a:p>
        </p:txBody>
      </p:sp>
      <p:sp>
        <p:nvSpPr>
          <p:cNvPr id="358403" name="Text Box 3">
            <a:extLst>
              <a:ext uri="{FF2B5EF4-FFF2-40B4-BE49-F238E27FC236}">
                <a16:creationId xmlns:a16="http://schemas.microsoft.com/office/drawing/2014/main" id="{61A808F5-2F8B-4BDB-9D35-BFAF8DC9FB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Изобразите угол </a:t>
            </a:r>
            <a:r>
              <a:rPr lang="en-US" altLang="ru-RU" sz="3200" i="1" dirty="0"/>
              <a:t>ABC</a:t>
            </a:r>
            <a:r>
              <a:rPr lang="ru-RU" altLang="ru-RU" sz="3200" dirty="0"/>
              <a:t>, для которого</a:t>
            </a:r>
            <a:r>
              <a:rPr lang="ru-RU" altLang="ru-RU" sz="3200" dirty="0">
                <a:cs typeface="Times New Roman" panose="02020603050405020304" pitchFamily="18" charset="0"/>
              </a:rPr>
              <a:t>: а)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en-US" altLang="ru-RU" sz="3200" dirty="0">
                <a:cs typeface="Times New Roman" panose="02020603050405020304" pitchFamily="18" charset="0"/>
              </a:rPr>
              <a:t>(</a:t>
            </a:r>
            <a:r>
              <a:rPr lang="en-US" altLang="ru-RU" sz="3200" dirty="0"/>
              <a:t>2</a:t>
            </a:r>
            <a:r>
              <a:rPr lang="en-US" altLang="ru-RU" sz="3200" dirty="0">
                <a:cs typeface="Times New Roman" panose="02020603050405020304" pitchFamily="18" charset="0"/>
              </a:rPr>
              <a:t>, 1), </a:t>
            </a:r>
            <a:r>
              <a:rPr lang="en-US" altLang="ru-RU" sz="3200" i="1" dirty="0">
                <a:cs typeface="Times New Roman" panose="02020603050405020304" pitchFamily="18" charset="0"/>
              </a:rPr>
              <a:t>B</a:t>
            </a:r>
            <a:r>
              <a:rPr lang="en-US" altLang="ru-RU" sz="3200" dirty="0">
                <a:cs typeface="Times New Roman" panose="02020603050405020304" pitchFamily="18" charset="0"/>
              </a:rPr>
              <a:t>(-1, 1), </a:t>
            </a:r>
            <a:r>
              <a:rPr lang="en-US" altLang="ru-RU" sz="3200" i="1" dirty="0">
                <a:cs typeface="Times New Roman" panose="02020603050405020304" pitchFamily="18" charset="0"/>
              </a:rPr>
              <a:t>C</a:t>
            </a:r>
            <a:r>
              <a:rPr lang="en-US" altLang="ru-RU" sz="3200" dirty="0">
                <a:cs typeface="Times New Roman" panose="02020603050405020304" pitchFamily="18" charset="0"/>
              </a:rPr>
              <a:t>(2, -2)</a:t>
            </a:r>
            <a:r>
              <a:rPr lang="ru-RU" altLang="ru-RU" sz="3200" dirty="0">
                <a:cs typeface="Times New Roman" panose="02020603050405020304" pitchFamily="18" charset="0"/>
              </a:rPr>
              <a:t>; б)</a:t>
            </a:r>
            <a:r>
              <a:rPr lang="en-US" altLang="ru-RU" sz="3200" dirty="0">
                <a:cs typeface="Times New Roman" panose="02020603050405020304" pitchFamily="18" charset="0"/>
              </a:rPr>
              <a:t>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en-US" altLang="ru-RU" sz="3200" dirty="0">
                <a:cs typeface="Times New Roman" panose="02020603050405020304" pitchFamily="18" charset="0"/>
              </a:rPr>
              <a:t>(</a:t>
            </a:r>
            <a:r>
              <a:rPr lang="en-US" altLang="ru-RU" sz="3200" dirty="0"/>
              <a:t>2</a:t>
            </a:r>
            <a:r>
              <a:rPr lang="en-US" altLang="ru-RU" sz="3200" dirty="0">
                <a:cs typeface="Times New Roman" panose="02020603050405020304" pitchFamily="18" charset="0"/>
              </a:rPr>
              <a:t>, -1), </a:t>
            </a:r>
            <a:r>
              <a:rPr lang="en-US" altLang="ru-RU" sz="3200" i="1" dirty="0">
                <a:cs typeface="Times New Roman" panose="02020603050405020304" pitchFamily="18" charset="0"/>
              </a:rPr>
              <a:t>B</a:t>
            </a:r>
            <a:r>
              <a:rPr lang="en-US" altLang="ru-RU" sz="3200" dirty="0">
                <a:cs typeface="Times New Roman" panose="02020603050405020304" pitchFamily="18" charset="0"/>
              </a:rPr>
              <a:t>(-1, 2), </a:t>
            </a:r>
            <a:r>
              <a:rPr lang="en-US" altLang="ru-RU" sz="3200" i="1" dirty="0">
                <a:cs typeface="Times New Roman" panose="02020603050405020304" pitchFamily="18" charset="0"/>
              </a:rPr>
              <a:t>C</a:t>
            </a:r>
            <a:r>
              <a:rPr lang="en-US" altLang="ru-RU" sz="3200" dirty="0">
                <a:cs typeface="Times New Roman" panose="02020603050405020304" pitchFamily="18" charset="0"/>
              </a:rPr>
              <a:t>(1, 4)</a:t>
            </a:r>
            <a:r>
              <a:rPr lang="ru-RU" altLang="ru-RU" sz="3200" dirty="0">
                <a:cs typeface="Times New Roman" panose="02020603050405020304" pitchFamily="18" charset="0"/>
              </a:rPr>
              <a:t>; в)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en-US" altLang="ru-RU" sz="3200" dirty="0">
                <a:cs typeface="Times New Roman" panose="02020603050405020304" pitchFamily="18" charset="0"/>
              </a:rPr>
              <a:t>(</a:t>
            </a:r>
            <a:r>
              <a:rPr lang="en-US" altLang="ru-RU" sz="3200" dirty="0"/>
              <a:t>-1</a:t>
            </a:r>
            <a:r>
              <a:rPr lang="en-US" altLang="ru-RU" sz="3200" dirty="0">
                <a:cs typeface="Times New Roman" panose="02020603050405020304" pitchFamily="18" charset="0"/>
              </a:rPr>
              <a:t>, 0), </a:t>
            </a:r>
            <a:r>
              <a:rPr lang="en-US" altLang="ru-RU" sz="3200" i="1" dirty="0">
                <a:cs typeface="Times New Roman" panose="02020603050405020304" pitchFamily="18" charset="0"/>
              </a:rPr>
              <a:t>B</a:t>
            </a:r>
            <a:r>
              <a:rPr lang="en-US" altLang="ru-RU" sz="3200" dirty="0">
                <a:cs typeface="Times New Roman" panose="02020603050405020304" pitchFamily="18" charset="0"/>
              </a:rPr>
              <a:t>(3, 2), </a:t>
            </a:r>
            <a:r>
              <a:rPr lang="en-US" altLang="ru-RU" sz="3200" i="1" dirty="0">
                <a:cs typeface="Times New Roman" panose="02020603050405020304" pitchFamily="18" charset="0"/>
              </a:rPr>
              <a:t>C</a:t>
            </a:r>
            <a:r>
              <a:rPr lang="en-US" altLang="ru-RU" sz="3200" dirty="0">
                <a:cs typeface="Times New Roman" panose="02020603050405020304" pitchFamily="18" charset="0"/>
              </a:rPr>
              <a:t>(2, 4).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r>
              <a:rPr lang="ru-RU" altLang="ru-RU" sz="3200" dirty="0"/>
              <a:t>Найдите его величину.</a:t>
            </a:r>
          </a:p>
        </p:txBody>
      </p:sp>
      <p:pic>
        <p:nvPicPr>
          <p:cNvPr id="358404" name="Picture 4">
            <a:extLst>
              <a:ext uri="{FF2B5EF4-FFF2-40B4-BE49-F238E27FC236}">
                <a16:creationId xmlns:a16="http://schemas.microsoft.com/office/drawing/2014/main" id="{095C7BC1-F480-4D33-8BC5-8D0455D076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2286000"/>
            <a:ext cx="4478338" cy="4217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58405" name="Group 5">
            <a:extLst>
              <a:ext uri="{FF2B5EF4-FFF2-40B4-BE49-F238E27FC236}">
                <a16:creationId xmlns:a16="http://schemas.microsoft.com/office/drawing/2014/main" id="{E9C1E35B-0B53-4A14-93CF-B7E13D8EE56A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286000"/>
            <a:ext cx="8135938" cy="4217988"/>
            <a:chOff x="240" y="1440"/>
            <a:chExt cx="5125" cy="2657"/>
          </a:xfrm>
        </p:grpSpPr>
        <p:sp>
          <p:nvSpPr>
            <p:cNvPr id="358406" name="Text Box 6">
              <a:extLst>
                <a:ext uri="{FF2B5EF4-FFF2-40B4-BE49-F238E27FC236}">
                  <a16:creationId xmlns:a16="http://schemas.microsoft.com/office/drawing/2014/main" id="{519D587D-4171-4000-9EE7-06797F4F90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2496"/>
              <a:ext cx="240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 </a:t>
              </a:r>
              <a:r>
                <a:rPr lang="ru-RU" altLang="ru-RU" sz="3200">
                  <a:cs typeface="Times New Roman" panose="02020603050405020304" pitchFamily="18" charset="0"/>
                </a:rPr>
                <a:t>а) </a:t>
              </a:r>
              <a:r>
                <a:rPr lang="en-US" altLang="ru-RU" sz="3200"/>
                <a:t>45</a:t>
              </a:r>
              <a:r>
                <a:rPr lang="ru-RU" altLang="ru-RU" sz="3200" baseline="30000"/>
                <a:t>о</a:t>
              </a:r>
              <a:r>
                <a:rPr lang="ru-RU" altLang="ru-RU" sz="3200">
                  <a:cs typeface="Times New Roman" panose="02020603050405020304" pitchFamily="18" charset="0"/>
                </a:rPr>
                <a:t>; </a:t>
              </a:r>
            </a:p>
          </p:txBody>
        </p:sp>
        <p:pic>
          <p:nvPicPr>
            <p:cNvPr id="358407" name="Picture 7">
              <a:extLst>
                <a:ext uri="{FF2B5EF4-FFF2-40B4-BE49-F238E27FC236}">
                  <a16:creationId xmlns:a16="http://schemas.microsoft.com/office/drawing/2014/main" id="{688ADCE4-E00D-4D3E-9377-C5F043C991B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44" y="1440"/>
              <a:ext cx="2821" cy="26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358408" name="Group 8">
            <a:extLst>
              <a:ext uri="{FF2B5EF4-FFF2-40B4-BE49-F238E27FC236}">
                <a16:creationId xmlns:a16="http://schemas.microsoft.com/office/drawing/2014/main" id="{425D9243-1FBF-4059-A942-D1737C6097A2}"/>
              </a:ext>
            </a:extLst>
          </p:cNvPr>
          <p:cNvGrpSpPr>
            <a:grpSpLocks/>
          </p:cNvGrpSpPr>
          <p:nvPr/>
        </p:nvGrpSpPr>
        <p:grpSpPr bwMode="auto">
          <a:xfrm>
            <a:off x="1600200" y="2286000"/>
            <a:ext cx="6916738" cy="4217988"/>
            <a:chOff x="1008" y="1440"/>
            <a:chExt cx="4357" cy="2657"/>
          </a:xfrm>
        </p:grpSpPr>
        <p:sp>
          <p:nvSpPr>
            <p:cNvPr id="358409" name="Text Box 9">
              <a:extLst>
                <a:ext uri="{FF2B5EF4-FFF2-40B4-BE49-F238E27FC236}">
                  <a16:creationId xmlns:a16="http://schemas.microsoft.com/office/drawing/2014/main" id="{89755E00-0719-48BE-83A5-17EC0A1581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08" y="2880"/>
              <a:ext cx="168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cs typeface="Times New Roman" panose="02020603050405020304" pitchFamily="18" charset="0"/>
                </a:rPr>
                <a:t>б) </a:t>
              </a:r>
              <a:r>
                <a:rPr lang="en-US" altLang="ru-RU" sz="3200"/>
                <a:t>90</a:t>
              </a:r>
              <a:r>
                <a:rPr lang="ru-RU" altLang="ru-RU" sz="3200" baseline="30000"/>
                <a:t>о</a:t>
              </a:r>
              <a:r>
                <a:rPr lang="ru-RU" altLang="ru-RU" sz="3200">
                  <a:cs typeface="Times New Roman" panose="02020603050405020304" pitchFamily="18" charset="0"/>
                </a:rPr>
                <a:t>; </a:t>
              </a:r>
            </a:p>
          </p:txBody>
        </p:sp>
        <p:pic>
          <p:nvPicPr>
            <p:cNvPr id="358410" name="Picture 10">
              <a:extLst>
                <a:ext uri="{FF2B5EF4-FFF2-40B4-BE49-F238E27FC236}">
                  <a16:creationId xmlns:a16="http://schemas.microsoft.com/office/drawing/2014/main" id="{B1F1F700-EEB3-4134-91EE-390020ED2E0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44" y="1440"/>
              <a:ext cx="2821" cy="26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358411" name="Group 11">
            <a:extLst>
              <a:ext uri="{FF2B5EF4-FFF2-40B4-BE49-F238E27FC236}">
                <a16:creationId xmlns:a16="http://schemas.microsoft.com/office/drawing/2014/main" id="{B137EDBE-E593-4ACF-B900-BFF71A87BAEB}"/>
              </a:ext>
            </a:extLst>
          </p:cNvPr>
          <p:cNvGrpSpPr>
            <a:grpSpLocks/>
          </p:cNvGrpSpPr>
          <p:nvPr/>
        </p:nvGrpSpPr>
        <p:grpSpPr bwMode="auto">
          <a:xfrm>
            <a:off x="1600200" y="2286000"/>
            <a:ext cx="6916738" cy="4217988"/>
            <a:chOff x="1008" y="1440"/>
            <a:chExt cx="4357" cy="2657"/>
          </a:xfrm>
        </p:grpSpPr>
        <p:sp>
          <p:nvSpPr>
            <p:cNvPr id="358412" name="Text Box 12">
              <a:extLst>
                <a:ext uri="{FF2B5EF4-FFF2-40B4-BE49-F238E27FC236}">
                  <a16:creationId xmlns:a16="http://schemas.microsoft.com/office/drawing/2014/main" id="{7EB6EF40-A99A-46BE-9517-39FC116472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08" y="3264"/>
              <a:ext cx="158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cs typeface="Times New Roman" panose="02020603050405020304" pitchFamily="18" charset="0"/>
                </a:rPr>
                <a:t>в) </a:t>
              </a:r>
              <a:r>
                <a:rPr lang="en-US" altLang="ru-RU" sz="3200"/>
                <a:t>90</a:t>
              </a:r>
              <a:r>
                <a:rPr lang="ru-RU" altLang="ru-RU" sz="3200" baseline="30000"/>
                <a:t>о</a:t>
              </a:r>
              <a:r>
                <a:rPr lang="ru-RU" altLang="ru-RU" sz="3200"/>
                <a:t>.</a:t>
              </a:r>
              <a:endParaRPr lang="ru-RU" altLang="ru-RU" sz="3200" baseline="30000"/>
            </a:p>
          </p:txBody>
        </p:sp>
        <p:pic>
          <p:nvPicPr>
            <p:cNvPr id="358413" name="Picture 13">
              <a:extLst>
                <a:ext uri="{FF2B5EF4-FFF2-40B4-BE49-F238E27FC236}">
                  <a16:creationId xmlns:a16="http://schemas.microsoft.com/office/drawing/2014/main" id="{5365DF53-3AEA-489C-9C12-42022F360D5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44" y="1440"/>
              <a:ext cx="2821" cy="26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58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58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58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>
            <a:extLst>
              <a:ext uri="{FF2B5EF4-FFF2-40B4-BE49-F238E27FC236}">
                <a16:creationId xmlns:a16="http://schemas.microsoft.com/office/drawing/2014/main" id="{CCCEF8E3-00B8-49ED-B088-F1BE33CAD4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8</a:t>
            </a:r>
          </a:p>
        </p:txBody>
      </p:sp>
      <p:sp>
        <p:nvSpPr>
          <p:cNvPr id="329731" name="Text Box 3">
            <a:extLst>
              <a:ext uri="{FF2B5EF4-FFF2-40B4-BE49-F238E27FC236}">
                <a16:creationId xmlns:a16="http://schemas.microsoft.com/office/drawing/2014/main" id="{E9154268-FC32-4D82-AAC4-18BBC0435E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Из точки </a:t>
            </a:r>
            <a:r>
              <a:rPr lang="ru-RU" altLang="ru-RU" sz="3200" i="1" dirty="0">
                <a:cs typeface="Times New Roman" panose="02020603050405020304" pitchFamily="18" charset="0"/>
              </a:rPr>
              <a:t>А</a:t>
            </a:r>
            <a:r>
              <a:rPr lang="ru-RU" altLang="ru-RU" sz="3200" dirty="0">
                <a:cs typeface="Times New Roman" panose="02020603050405020304" pitchFamily="18" charset="0"/>
              </a:rPr>
              <a:t>(2, 3) опущен перпендикуляр на ось абсцисс. Найдите координаты основания перпендикуляра.</a:t>
            </a:r>
          </a:p>
        </p:txBody>
      </p:sp>
      <p:sp>
        <p:nvSpPr>
          <p:cNvPr id="329732" name="Text Box 4">
            <a:extLst>
              <a:ext uri="{FF2B5EF4-FFF2-40B4-BE49-F238E27FC236}">
                <a16:creationId xmlns:a16="http://schemas.microsoft.com/office/drawing/2014/main" id="{9EF407CC-A5AD-49BC-BB92-3827A4CCD1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876800"/>
            <a:ext cx="7543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>
                <a:cs typeface="Times New Roman" panose="02020603050405020304" pitchFamily="18" charset="0"/>
              </a:rPr>
              <a:t>(2, 0).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9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9732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6" name="Text Box 16">
            <a:extLst>
              <a:ext uri="{FF2B5EF4-FFF2-40B4-BE49-F238E27FC236}">
                <a16:creationId xmlns:a16="http://schemas.microsoft.com/office/drawing/2014/main" id="{61CC7400-1D38-4EEA-A05D-6459AB4C5E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	Координатной прямой,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или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координатной осью </a:t>
            </a:r>
            <a:r>
              <a:rPr lang="ru-RU" altLang="ru-RU" sz="2800" dirty="0">
                <a:cs typeface="Times New Roman" panose="02020603050405020304" pitchFamily="18" charset="0"/>
              </a:rPr>
              <a:t>называется прямая, на которой выбраны точка </a:t>
            </a:r>
            <a:r>
              <a:rPr lang="en-US" altLang="ru-RU" sz="2800" i="1" dirty="0">
                <a:cs typeface="Times New Roman" panose="02020603050405020304" pitchFamily="18" charset="0"/>
              </a:rPr>
              <a:t>O</a:t>
            </a:r>
            <a:r>
              <a:rPr lang="ru-RU" altLang="ru-RU" sz="2800" dirty="0">
                <a:cs typeface="Times New Roman" panose="02020603050405020304" pitchFamily="18" charset="0"/>
              </a:rPr>
              <a:t>, называемая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началом координат</a:t>
            </a:r>
            <a:r>
              <a:rPr lang="ru-RU" altLang="ru-RU" sz="2800" dirty="0">
                <a:cs typeface="Times New Roman" panose="02020603050405020304" pitchFamily="18" charset="0"/>
              </a:rPr>
              <a:t>, и единичный отрезок </a:t>
            </a:r>
            <a:r>
              <a:rPr lang="en-US" altLang="ru-RU" sz="2800" i="1" dirty="0">
                <a:cs typeface="Times New Roman" panose="02020603050405020304" pitchFamily="18" charset="0"/>
              </a:rPr>
              <a:t>OE</a:t>
            </a:r>
            <a:r>
              <a:rPr lang="ru-RU" altLang="ru-RU" sz="2800" dirty="0">
                <a:cs typeface="Times New Roman" panose="02020603050405020304" pitchFamily="18" charset="0"/>
              </a:rPr>
              <a:t>, указывающий положительное направление координатной прямой.</a:t>
            </a:r>
          </a:p>
        </p:txBody>
      </p:sp>
      <p:sp>
        <p:nvSpPr>
          <p:cNvPr id="92178" name="Text Box 18">
            <a:extLst>
              <a:ext uri="{FF2B5EF4-FFF2-40B4-BE49-F238E27FC236}">
                <a16:creationId xmlns:a16="http://schemas.microsoft.com/office/drawing/2014/main" id="{66426C5F-EA47-406F-8D24-F63A876A38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060848"/>
            <a:ext cx="8915400" cy="222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	Координатой точки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i="1" dirty="0">
                <a:cs typeface="Times New Roman" panose="02020603050405020304" pitchFamily="18" charset="0"/>
              </a:rPr>
              <a:t>А</a:t>
            </a:r>
            <a:r>
              <a:rPr lang="ru-RU" altLang="ru-RU" sz="2800" dirty="0">
                <a:cs typeface="Times New Roman" panose="02020603050405020304" pitchFamily="18" charset="0"/>
              </a:rPr>
              <a:t> на координатной прямой называется расстояние </a:t>
            </a:r>
            <a:r>
              <a:rPr lang="en-US" altLang="ru-RU" sz="2800" i="1" dirty="0">
                <a:cs typeface="Times New Roman" panose="02020603050405020304" pitchFamily="18" charset="0"/>
              </a:rPr>
              <a:t>x </a:t>
            </a:r>
            <a:r>
              <a:rPr lang="ru-RU" altLang="ru-RU" sz="2800" dirty="0">
                <a:cs typeface="Times New Roman" panose="02020603050405020304" pitchFamily="18" charset="0"/>
              </a:rPr>
              <a:t>от точки </a:t>
            </a:r>
            <a:r>
              <a:rPr lang="ru-RU" altLang="ru-RU" sz="2800" i="1" dirty="0">
                <a:cs typeface="Times New Roman" panose="02020603050405020304" pitchFamily="18" charset="0"/>
              </a:rPr>
              <a:t>А</a:t>
            </a:r>
            <a:r>
              <a:rPr lang="ru-RU" altLang="ru-RU" sz="2800" dirty="0">
                <a:cs typeface="Times New Roman" panose="02020603050405020304" pitchFamily="18" charset="0"/>
              </a:rPr>
              <a:t> до начала координат </a:t>
            </a:r>
            <a:r>
              <a:rPr lang="ru-RU" altLang="ru-RU" sz="2800" i="1" dirty="0">
                <a:cs typeface="Times New Roman" panose="02020603050405020304" pitchFamily="18" charset="0"/>
              </a:rPr>
              <a:t>О</a:t>
            </a:r>
            <a:r>
              <a:rPr lang="ru-RU" altLang="ru-RU" sz="2800" dirty="0">
                <a:cs typeface="Times New Roman" panose="02020603050405020304" pitchFamily="18" charset="0"/>
              </a:rPr>
              <a:t>, взятое со знаком "+", если </a:t>
            </a:r>
            <a:r>
              <a:rPr lang="ru-RU" altLang="ru-RU" sz="2800" i="1" dirty="0">
                <a:cs typeface="Times New Roman" panose="02020603050405020304" pitchFamily="18" charset="0"/>
              </a:rPr>
              <a:t>А</a:t>
            </a:r>
            <a:r>
              <a:rPr lang="ru-RU" altLang="ru-RU" sz="2800" dirty="0">
                <a:cs typeface="Times New Roman" panose="02020603050405020304" pitchFamily="18" charset="0"/>
              </a:rPr>
              <a:t> принадлежит положительной полуоси, и со знаком "–", если </a:t>
            </a:r>
            <a:r>
              <a:rPr lang="ru-RU" altLang="ru-RU" sz="2800" i="1" dirty="0">
                <a:cs typeface="Times New Roman" panose="02020603050405020304" pitchFamily="18" charset="0"/>
              </a:rPr>
              <a:t>А</a:t>
            </a:r>
            <a:r>
              <a:rPr lang="ru-RU" altLang="ru-RU" sz="2800" dirty="0">
                <a:cs typeface="Times New Roman" panose="02020603050405020304" pitchFamily="18" charset="0"/>
              </a:rPr>
              <a:t> принадлежит отрицательной полуоси.</a:t>
            </a:r>
          </a:p>
        </p:txBody>
      </p:sp>
      <p:sp>
        <p:nvSpPr>
          <p:cNvPr id="92199" name="Text Box 39">
            <a:extLst>
              <a:ext uri="{FF2B5EF4-FFF2-40B4-BE49-F238E27FC236}">
                <a16:creationId xmlns:a16="http://schemas.microsoft.com/office/drawing/2014/main" id="{4E97BFF6-4F9E-4802-A602-84CC62D661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437112"/>
            <a:ext cx="89916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	Теорема.</a:t>
            </a:r>
            <a:r>
              <a:rPr lang="ru-RU" altLang="ru-RU" sz="2800" b="1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Расстояние между точками </a:t>
            </a:r>
            <a:r>
              <a:rPr lang="ru-RU" altLang="ru-RU" sz="2800" i="1" dirty="0">
                <a:cs typeface="Times New Roman" panose="02020603050405020304" pitchFamily="18" charset="0"/>
              </a:rPr>
              <a:t>А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,</a:t>
            </a:r>
            <a:r>
              <a:rPr lang="ru-RU" altLang="ru-RU" sz="2800" i="1" dirty="0">
                <a:cs typeface="Times New Roman" panose="02020603050405020304" pitchFamily="18" charset="0"/>
              </a:rPr>
              <a:t> А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2 </a:t>
            </a:r>
            <a:r>
              <a:rPr lang="ru-RU" altLang="ru-RU" sz="2800" dirty="0">
                <a:cs typeface="Times New Roman" panose="02020603050405020304" pitchFamily="18" charset="0"/>
              </a:rPr>
              <a:t>на координатной прямой с координатами </a:t>
            </a:r>
            <a:r>
              <a:rPr lang="en-US" altLang="ru-RU" sz="2800" i="1" dirty="0">
                <a:cs typeface="Times New Roman" panose="02020603050405020304" pitchFamily="18" charset="0"/>
              </a:rPr>
              <a:t>x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,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x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2</a:t>
            </a:r>
            <a:r>
              <a:rPr lang="ru-RU" altLang="ru-RU" sz="2800" dirty="0">
                <a:cs typeface="Times New Roman" panose="02020603050405020304" pitchFamily="18" charset="0"/>
              </a:rPr>
              <a:t> соответственно выражается формулой</a:t>
            </a:r>
            <a:r>
              <a:rPr lang="ru-RU" altLang="ru-RU" sz="2800" dirty="0"/>
              <a:t>:   </a:t>
            </a:r>
            <a:r>
              <a:rPr lang="ru-RU" altLang="ru-RU" sz="2800" i="1" dirty="0">
                <a:cs typeface="Times New Roman" panose="02020603050405020304" pitchFamily="18" charset="0"/>
              </a:rPr>
              <a:t>А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i="1" dirty="0">
                <a:cs typeface="Times New Roman" panose="02020603050405020304" pitchFamily="18" charset="0"/>
              </a:rPr>
              <a:t>А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2</a:t>
            </a:r>
            <a:r>
              <a:rPr lang="ru-RU" altLang="ru-RU" sz="2800" i="1" dirty="0">
                <a:cs typeface="Times New Roman" panose="02020603050405020304" pitchFamily="18" charset="0"/>
              </a:rPr>
              <a:t> = |</a:t>
            </a:r>
            <a:r>
              <a:rPr lang="en-US" altLang="ru-RU" sz="2800" i="1" dirty="0">
                <a:cs typeface="Times New Roman" panose="02020603050405020304" pitchFamily="18" charset="0"/>
              </a:rPr>
              <a:t>x</a:t>
            </a:r>
            <a:r>
              <a:rPr lang="en-US" altLang="ru-RU" sz="2800" baseline="-30000" dirty="0">
                <a:cs typeface="Times New Roman" panose="02020603050405020304" pitchFamily="18" charset="0"/>
              </a:rPr>
              <a:t>2</a:t>
            </a:r>
            <a:r>
              <a:rPr lang="ru-RU" altLang="ru-RU" sz="2800" i="1" dirty="0">
                <a:cs typeface="Times New Roman" panose="02020603050405020304" pitchFamily="18" charset="0"/>
              </a:rPr>
              <a:t> – </a:t>
            </a:r>
            <a:r>
              <a:rPr lang="en-US" altLang="ru-RU" sz="2800" i="1" dirty="0">
                <a:cs typeface="Times New Roman" panose="02020603050405020304" pitchFamily="18" charset="0"/>
              </a:rPr>
              <a:t>x</a:t>
            </a:r>
            <a:r>
              <a:rPr lang="en-US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i="1" dirty="0">
                <a:cs typeface="Times New Roman" panose="02020603050405020304" pitchFamily="18" charset="0"/>
              </a:rPr>
              <a:t>|.</a:t>
            </a:r>
            <a:endParaRPr lang="ru-RU" altLang="ru-RU" sz="2800" dirty="0"/>
          </a:p>
        </p:txBody>
      </p:sp>
    </p:spTree>
    <p:extLst>
      <p:ext uri="{BB962C8B-B14F-4D97-AF65-F5344CB8AC3E}">
        <p14:creationId xmlns:p14="http://schemas.microsoft.com/office/powerpoint/2010/main" val="40216256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2">
            <a:extLst>
              <a:ext uri="{FF2B5EF4-FFF2-40B4-BE49-F238E27FC236}">
                <a16:creationId xmlns:a16="http://schemas.microsoft.com/office/drawing/2014/main" id="{A180B511-677A-4194-97DA-6740AB7637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9</a:t>
            </a:r>
          </a:p>
        </p:txBody>
      </p:sp>
      <p:sp>
        <p:nvSpPr>
          <p:cNvPr id="331779" name="Text Box 3">
            <a:extLst>
              <a:ext uri="{FF2B5EF4-FFF2-40B4-BE49-F238E27FC236}">
                <a16:creationId xmlns:a16="http://schemas.microsoft.com/office/drawing/2014/main" id="{66D00ADD-C987-49F6-A1BB-D501A4833A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Через точку </a:t>
            </a:r>
            <a:r>
              <a:rPr lang="ru-RU" altLang="ru-RU" sz="3200" i="1" dirty="0">
                <a:cs typeface="Times New Roman" panose="02020603050405020304" pitchFamily="18" charset="0"/>
              </a:rPr>
              <a:t>А</a:t>
            </a:r>
            <a:r>
              <a:rPr lang="ru-RU" altLang="ru-RU" sz="3200" dirty="0">
                <a:cs typeface="Times New Roman" panose="02020603050405020304" pitchFamily="18" charset="0"/>
              </a:rPr>
              <a:t>(2, 3) проведена прямая, параллельная оси абсцисс. Найдите координаты ее точки пересечения с осью ординат.</a:t>
            </a:r>
          </a:p>
        </p:txBody>
      </p:sp>
      <p:sp>
        <p:nvSpPr>
          <p:cNvPr id="331780" name="Text Box 4">
            <a:extLst>
              <a:ext uri="{FF2B5EF4-FFF2-40B4-BE49-F238E27FC236}">
                <a16:creationId xmlns:a16="http://schemas.microsoft.com/office/drawing/2014/main" id="{6BC8A985-9E40-4ABE-8542-0CE82DBAEB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876800"/>
            <a:ext cx="7543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>
                <a:cs typeface="Times New Roman" panose="02020603050405020304" pitchFamily="18" charset="0"/>
              </a:rPr>
              <a:t>(0, 3).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1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1780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Rectangle 2">
            <a:extLst>
              <a:ext uri="{FF2B5EF4-FFF2-40B4-BE49-F238E27FC236}">
                <a16:creationId xmlns:a16="http://schemas.microsoft.com/office/drawing/2014/main" id="{FE560C59-39A8-494B-9198-2C5D10D8EB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10</a:t>
            </a:r>
          </a:p>
        </p:txBody>
      </p:sp>
      <p:sp>
        <p:nvSpPr>
          <p:cNvPr id="350211" name="Text Box 3">
            <a:extLst>
              <a:ext uri="{FF2B5EF4-FFF2-40B4-BE49-F238E27FC236}">
                <a16:creationId xmlns:a16="http://schemas.microsoft.com/office/drawing/2014/main" id="{6BE745FC-099E-4A0E-A77D-F39113AFFD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267200"/>
            <a:ext cx="8305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>
                <a:cs typeface="Times New Roman" panose="02020603050405020304" pitchFamily="18" charset="0"/>
              </a:rPr>
              <a:t>а) (3, 2); </a:t>
            </a:r>
          </a:p>
        </p:txBody>
      </p:sp>
      <p:sp>
        <p:nvSpPr>
          <p:cNvPr id="350212" name="Text Box 4">
            <a:extLst>
              <a:ext uri="{FF2B5EF4-FFF2-40B4-BE49-F238E27FC236}">
                <a16:creationId xmlns:a16="http://schemas.microsoft.com/office/drawing/2014/main" id="{943919AC-3B01-4C68-BEAC-874FF6CECD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610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координаты середины отрезка </a:t>
            </a:r>
            <a:r>
              <a:rPr lang="ru-RU" altLang="ru-RU" sz="3200" i="1" dirty="0">
                <a:cs typeface="Times New Roman" panose="02020603050405020304" pitchFamily="18" charset="0"/>
              </a:rPr>
              <a:t>АВ</a:t>
            </a:r>
            <a:r>
              <a:rPr lang="ru-RU" altLang="ru-RU" sz="3200" dirty="0">
                <a:cs typeface="Times New Roman" panose="02020603050405020304" pitchFamily="18" charset="0"/>
              </a:rPr>
              <a:t>, если: а) </a:t>
            </a:r>
            <a:r>
              <a:rPr lang="ru-RU" altLang="ru-RU" sz="3200" i="1" dirty="0">
                <a:cs typeface="Times New Roman" panose="02020603050405020304" pitchFamily="18" charset="0"/>
              </a:rPr>
              <a:t>А</a:t>
            </a:r>
            <a:r>
              <a:rPr lang="ru-RU" altLang="ru-RU" sz="3200" dirty="0">
                <a:cs typeface="Times New Roman" panose="02020603050405020304" pitchFamily="18" charset="0"/>
              </a:rPr>
              <a:t>(1, -2), </a:t>
            </a:r>
            <a:r>
              <a:rPr lang="ru-RU" altLang="ru-RU" sz="3200" i="1" dirty="0">
                <a:cs typeface="Times New Roman" panose="02020603050405020304" pitchFamily="18" charset="0"/>
              </a:rPr>
              <a:t>В</a:t>
            </a:r>
            <a:r>
              <a:rPr lang="ru-RU" altLang="ru-RU" sz="3200" dirty="0">
                <a:cs typeface="Times New Roman" panose="02020603050405020304" pitchFamily="18" charset="0"/>
              </a:rPr>
              <a:t>(5, 6); б) </a:t>
            </a:r>
            <a:r>
              <a:rPr lang="ru-RU" altLang="ru-RU" sz="3200" i="1" dirty="0">
                <a:cs typeface="Times New Roman" panose="02020603050405020304" pitchFamily="18" charset="0"/>
              </a:rPr>
              <a:t>А</a:t>
            </a:r>
            <a:r>
              <a:rPr lang="ru-RU" altLang="ru-RU" sz="3200" dirty="0">
                <a:cs typeface="Times New Roman" panose="02020603050405020304" pitchFamily="18" charset="0"/>
              </a:rPr>
              <a:t>(-3, 4), </a:t>
            </a:r>
            <a:r>
              <a:rPr lang="ru-RU" altLang="ru-RU" sz="3200" i="1" dirty="0">
                <a:cs typeface="Times New Roman" panose="02020603050405020304" pitchFamily="18" charset="0"/>
              </a:rPr>
              <a:t>В</a:t>
            </a:r>
            <a:r>
              <a:rPr lang="ru-RU" altLang="ru-RU" sz="3200" dirty="0">
                <a:cs typeface="Times New Roman" panose="02020603050405020304" pitchFamily="18" charset="0"/>
              </a:rPr>
              <a:t>(1, 2); в) </a:t>
            </a:r>
            <a:r>
              <a:rPr lang="ru-RU" altLang="ru-RU" sz="3200" i="1" dirty="0">
                <a:cs typeface="Times New Roman" panose="02020603050405020304" pitchFamily="18" charset="0"/>
              </a:rPr>
              <a:t>А</a:t>
            </a:r>
            <a:r>
              <a:rPr lang="ru-RU" altLang="ru-RU" sz="3200" dirty="0">
                <a:cs typeface="Times New Roman" panose="02020603050405020304" pitchFamily="18" charset="0"/>
              </a:rPr>
              <a:t>(5, 7), </a:t>
            </a:r>
            <a:r>
              <a:rPr lang="ru-RU" altLang="ru-RU" sz="3200" i="1" dirty="0">
                <a:cs typeface="Times New Roman" panose="02020603050405020304" pitchFamily="18" charset="0"/>
              </a:rPr>
              <a:t>В</a:t>
            </a:r>
            <a:r>
              <a:rPr lang="ru-RU" altLang="ru-RU" sz="3200" dirty="0">
                <a:cs typeface="Times New Roman" panose="02020603050405020304" pitchFamily="18" charset="0"/>
              </a:rPr>
              <a:t>(-3, -5).</a:t>
            </a:r>
          </a:p>
        </p:txBody>
      </p:sp>
      <p:sp>
        <p:nvSpPr>
          <p:cNvPr id="350213" name="Text Box 5">
            <a:extLst>
              <a:ext uri="{FF2B5EF4-FFF2-40B4-BE49-F238E27FC236}">
                <a16:creationId xmlns:a16="http://schemas.microsoft.com/office/drawing/2014/main" id="{4C3A6AE4-78F5-4BBB-81EA-2C913883FA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724400"/>
            <a:ext cx="3276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б) (–1, 3); </a:t>
            </a:r>
            <a:endParaRPr lang="ru-RU" altLang="ru-RU"/>
          </a:p>
        </p:txBody>
      </p:sp>
      <p:sp>
        <p:nvSpPr>
          <p:cNvPr id="350214" name="Text Box 6">
            <a:extLst>
              <a:ext uri="{FF2B5EF4-FFF2-40B4-BE49-F238E27FC236}">
                <a16:creationId xmlns:a16="http://schemas.microsoft.com/office/drawing/2014/main" id="{8C09DAAA-E18B-481C-ABE4-DD09ED9DA0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181600"/>
            <a:ext cx="3276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в) (1, 1).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0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50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50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0211" grpId="0" autoUpdateAnimBg="0"/>
      <p:bldP spid="350213" grpId="0" autoUpdateAnimBg="0"/>
      <p:bldP spid="350214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2">
            <a:extLst>
              <a:ext uri="{FF2B5EF4-FFF2-40B4-BE49-F238E27FC236}">
                <a16:creationId xmlns:a16="http://schemas.microsoft.com/office/drawing/2014/main" id="{C5FDD754-22CC-43A8-AD29-FD80E091A3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8164" name="Text Box 4">
                <a:extLst>
                  <a:ext uri="{FF2B5EF4-FFF2-40B4-BE49-F238E27FC236}">
                    <a16:creationId xmlns:a16="http://schemas.microsoft.com/office/drawing/2014/main" id="{482BB51B-5F33-4913-AF21-4D004B68645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8600" y="381000"/>
                <a:ext cx="8763000" cy="13731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2800" dirty="0">
                    <a:cs typeface="Times New Roman" panose="02020603050405020304" pitchFamily="18" charset="0"/>
                  </a:rPr>
                  <a:t>	Найдите геометрическое место точек на координатной плоскости, для которых: а)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x</a:t>
                </a:r>
                <a:r>
                  <a:rPr lang="en-US" altLang="ru-RU" sz="28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ru-RU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≥</m:t>
                    </m:r>
                  </m:oMath>
                </a14:m>
                <a:r>
                  <a:rPr lang="ru-RU" altLang="ru-RU" sz="2800" dirty="0"/>
                  <a:t>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0; б)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y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 &lt; 0; в)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x</a:t>
                </a:r>
                <a:r>
                  <a:rPr lang="en-US" altLang="ru-RU" sz="28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ru-RU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≥</m:t>
                    </m:r>
                  </m:oMath>
                </a14:m>
                <a:r>
                  <a:rPr lang="ru-RU" altLang="ru-RU" sz="2800" dirty="0"/>
                  <a:t>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0,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y</a:t>
                </a:r>
                <a:r>
                  <a:rPr lang="en-US" altLang="ru-RU" sz="28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ru-RU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</m:oMath>
                </a14:m>
                <a:r>
                  <a:rPr lang="ru-RU" altLang="ru-RU" sz="2800" dirty="0"/>
                  <a:t>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0; г) </a:t>
                </a:r>
                <a:r>
                  <a:rPr lang="en-US" altLang="ru-RU" sz="2800" i="1" dirty="0" err="1">
                    <a:cs typeface="Times New Roman" panose="02020603050405020304" pitchFamily="18" charset="0"/>
                  </a:rPr>
                  <a:t>xy</a:t>
                </a:r>
                <a:r>
                  <a:rPr lang="ru-RU" altLang="ru-RU" sz="2800" i="1" dirty="0"/>
                  <a:t>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&gt;</a:t>
                </a:r>
                <a:r>
                  <a:rPr lang="ru-RU" altLang="ru-RU" sz="2800" dirty="0"/>
                  <a:t> 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0.</a:t>
                </a:r>
              </a:p>
            </p:txBody>
          </p:sp>
        </mc:Choice>
        <mc:Fallback xmlns="">
          <p:sp>
            <p:nvSpPr>
              <p:cNvPr id="348164" name="Text Box 4">
                <a:extLst>
                  <a:ext uri="{FF2B5EF4-FFF2-40B4-BE49-F238E27FC236}">
                    <a16:creationId xmlns:a16="http://schemas.microsoft.com/office/drawing/2014/main" id="{482BB51B-5F33-4913-AF21-4D004B6864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8600" y="381000"/>
                <a:ext cx="8763000" cy="1373188"/>
              </a:xfrm>
              <a:prstGeom prst="rect">
                <a:avLst/>
              </a:prstGeom>
              <a:blipFill>
                <a:blip r:embed="rId3"/>
                <a:stretch>
                  <a:fillRect l="-1461" t="-4889" r="-1392" b="-1200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8168" name="Text Box 8">
            <a:extLst>
              <a:ext uri="{FF2B5EF4-FFF2-40B4-BE49-F238E27FC236}">
                <a16:creationId xmlns:a16="http://schemas.microsoft.com/office/drawing/2014/main" id="{4D1E48AB-D438-4ECD-AE3E-85C9591857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676400"/>
            <a:ext cx="8991600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</a:t>
            </a:r>
            <a:r>
              <a:rPr lang="ru-RU" altLang="ru-RU" dirty="0">
                <a:solidFill>
                  <a:srgbClr val="FF3300"/>
                </a:solidFill>
              </a:rPr>
              <a:t>Ответ: </a:t>
            </a:r>
            <a:r>
              <a:rPr lang="ru-RU" altLang="ru-RU" dirty="0">
                <a:cs typeface="Times New Roman" panose="02020603050405020304" pitchFamily="18" charset="0"/>
              </a:rPr>
              <a:t>а) Полуплоскость, расположенная справа от оси ординат; </a:t>
            </a:r>
            <a:endParaRPr lang="ru-RU" altLang="ru-RU" dirty="0"/>
          </a:p>
        </p:txBody>
      </p:sp>
      <p:sp>
        <p:nvSpPr>
          <p:cNvPr id="348169" name="Text Box 9">
            <a:extLst>
              <a:ext uri="{FF2B5EF4-FFF2-40B4-BE49-F238E27FC236}">
                <a16:creationId xmlns:a16="http://schemas.microsoft.com/office/drawing/2014/main" id="{6BCDB743-50A8-43B9-ACC4-F14304067E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438023"/>
            <a:ext cx="8839200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б) полуплоскость, расположенная ниже оси абсцисс, без самой оси абсцисс; </a:t>
            </a:r>
            <a:endParaRPr lang="ru-RU" altLang="ru-RU" dirty="0"/>
          </a:p>
        </p:txBody>
      </p:sp>
      <p:sp>
        <p:nvSpPr>
          <p:cNvPr id="348170" name="Text Box 10">
            <a:extLst>
              <a:ext uri="{FF2B5EF4-FFF2-40B4-BE49-F238E27FC236}">
                <a16:creationId xmlns:a16="http://schemas.microsoft.com/office/drawing/2014/main" id="{887203D4-ADEA-4438-BB40-62AB5A5671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167390"/>
            <a:ext cx="8839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в) левый верхний квадрант координатной плоскости; </a:t>
            </a:r>
            <a:endParaRPr lang="ru-RU" altLang="ru-RU" dirty="0"/>
          </a:p>
        </p:txBody>
      </p:sp>
      <p:grpSp>
        <p:nvGrpSpPr>
          <p:cNvPr id="348171" name="Group 11">
            <a:extLst>
              <a:ext uri="{FF2B5EF4-FFF2-40B4-BE49-F238E27FC236}">
                <a16:creationId xmlns:a16="http://schemas.microsoft.com/office/drawing/2014/main" id="{737CA849-B3B8-4B99-B87D-0D2A5D01D08E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3679031"/>
            <a:ext cx="8915400" cy="3005138"/>
            <a:chOff x="144" y="2352"/>
            <a:chExt cx="5616" cy="1893"/>
          </a:xfrm>
        </p:grpSpPr>
        <p:pic>
          <p:nvPicPr>
            <p:cNvPr id="348172" name="Picture 12">
              <a:extLst>
                <a:ext uri="{FF2B5EF4-FFF2-40B4-BE49-F238E27FC236}">
                  <a16:creationId xmlns:a16="http://schemas.microsoft.com/office/drawing/2014/main" id="{BCAEFB99-8AD4-4F00-8312-5DA6265C1F5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5" y="2976"/>
              <a:ext cx="5615" cy="1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48173" name="Text Box 13">
              <a:extLst>
                <a:ext uri="{FF2B5EF4-FFF2-40B4-BE49-F238E27FC236}">
                  <a16:creationId xmlns:a16="http://schemas.microsoft.com/office/drawing/2014/main" id="{832E6477-6CDE-4A0A-8A8E-CA3E65CF18F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" y="2352"/>
              <a:ext cx="5568" cy="5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2800" dirty="0">
                  <a:cs typeface="Times New Roman" panose="02020603050405020304" pitchFamily="18" charset="0"/>
                </a:rPr>
                <a:t>	</a:t>
              </a:r>
              <a:r>
                <a:rPr lang="ru-RU" altLang="ru-RU" dirty="0">
                  <a:cs typeface="Times New Roman" panose="02020603050405020304" pitchFamily="18" charset="0"/>
                </a:rPr>
                <a:t>г) правый верхний и левый нижний квадранты координатной плоскости, без осей координат.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8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48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48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48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68" grpId="0" autoUpdateAnimBg="0"/>
      <p:bldP spid="348169" grpId="0" autoUpdateAnimBg="0"/>
      <p:bldP spid="348170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0" name="Rectangle 2">
            <a:extLst>
              <a:ext uri="{FF2B5EF4-FFF2-40B4-BE49-F238E27FC236}">
                <a16:creationId xmlns:a16="http://schemas.microsoft.com/office/drawing/2014/main" id="{F8D1DF33-52E8-4CE8-86BC-80BA6BC6E5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12</a:t>
            </a:r>
          </a:p>
        </p:txBody>
      </p:sp>
      <p:sp>
        <p:nvSpPr>
          <p:cNvPr id="360451" name="Text Box 3">
            <a:extLst>
              <a:ext uri="{FF2B5EF4-FFF2-40B4-BE49-F238E27FC236}">
                <a16:creationId xmlns:a16="http://schemas.microsoft.com/office/drawing/2014/main" id="{EC8957C9-2027-4DEE-B928-4DE4CCDACD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Изобразите треугольник </a:t>
            </a:r>
            <a:r>
              <a:rPr lang="en-US" altLang="ru-RU" sz="3200" i="1" dirty="0"/>
              <a:t>ABC</a:t>
            </a:r>
            <a:r>
              <a:rPr lang="en-US" altLang="ru-RU" sz="3200" dirty="0"/>
              <a:t>, </a:t>
            </a:r>
            <a:r>
              <a:rPr lang="ru-RU" altLang="ru-RU" sz="3200" dirty="0"/>
              <a:t>для которого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en-US" altLang="ru-RU" sz="3200" dirty="0">
                <a:cs typeface="Times New Roman" panose="02020603050405020304" pitchFamily="18" charset="0"/>
              </a:rPr>
              <a:t>(</a:t>
            </a:r>
            <a:r>
              <a:rPr lang="ru-RU" altLang="ru-RU" sz="3200" dirty="0"/>
              <a:t>-</a:t>
            </a:r>
            <a:r>
              <a:rPr lang="en-US" altLang="ru-RU" sz="3200" dirty="0"/>
              <a:t>2</a:t>
            </a:r>
            <a:r>
              <a:rPr lang="en-US" altLang="ru-RU" sz="3200" dirty="0">
                <a:cs typeface="Times New Roman" panose="02020603050405020304" pitchFamily="18" charset="0"/>
              </a:rPr>
              <a:t>, </a:t>
            </a:r>
            <a:r>
              <a:rPr lang="ru-RU" altLang="ru-RU" sz="3200" dirty="0"/>
              <a:t>-1</a:t>
            </a:r>
            <a:r>
              <a:rPr lang="en-US" altLang="ru-RU" sz="3200" dirty="0">
                <a:cs typeface="Times New Roman" panose="02020603050405020304" pitchFamily="18" charset="0"/>
              </a:rPr>
              <a:t>), </a:t>
            </a:r>
            <a:r>
              <a:rPr lang="en-US" altLang="ru-RU" sz="3200" i="1" dirty="0">
                <a:cs typeface="Times New Roman" panose="02020603050405020304" pitchFamily="18" charset="0"/>
              </a:rPr>
              <a:t>B</a:t>
            </a:r>
            <a:r>
              <a:rPr lang="en-US" altLang="ru-RU" sz="3200" dirty="0">
                <a:cs typeface="Times New Roman" panose="02020603050405020304" pitchFamily="18" charset="0"/>
              </a:rPr>
              <a:t>(2, </a:t>
            </a:r>
            <a:r>
              <a:rPr lang="ru-RU" altLang="ru-RU" sz="3200" dirty="0"/>
              <a:t>-1</a:t>
            </a:r>
            <a:r>
              <a:rPr lang="en-US" altLang="ru-RU" sz="3200" dirty="0">
                <a:cs typeface="Times New Roman" panose="02020603050405020304" pitchFamily="18" charset="0"/>
              </a:rPr>
              <a:t>), </a:t>
            </a:r>
            <a:r>
              <a:rPr lang="en-US" altLang="ru-RU" sz="3200" i="1" dirty="0">
                <a:cs typeface="Times New Roman" panose="02020603050405020304" pitchFamily="18" charset="0"/>
              </a:rPr>
              <a:t>C</a:t>
            </a:r>
            <a:r>
              <a:rPr lang="en-US" altLang="ru-RU" sz="3200" dirty="0">
                <a:cs typeface="Times New Roman" panose="02020603050405020304" pitchFamily="18" charset="0"/>
              </a:rPr>
              <a:t>(</a:t>
            </a:r>
            <a:r>
              <a:rPr lang="ru-RU" altLang="ru-RU" sz="3200" dirty="0"/>
              <a:t>-2</a:t>
            </a:r>
            <a:r>
              <a:rPr lang="en-US" altLang="ru-RU" sz="3200" dirty="0">
                <a:cs typeface="Times New Roman" panose="02020603050405020304" pitchFamily="18" charset="0"/>
              </a:rPr>
              <a:t>, </a:t>
            </a:r>
            <a:r>
              <a:rPr lang="ru-RU" altLang="ru-RU" sz="3200" dirty="0"/>
              <a:t>1)</a:t>
            </a:r>
            <a:r>
              <a:rPr lang="en-US" altLang="ru-RU" sz="3200" dirty="0">
                <a:cs typeface="Times New Roman" panose="02020603050405020304" pitchFamily="18" charset="0"/>
              </a:rPr>
              <a:t>.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r>
              <a:rPr lang="ru-RU" altLang="ru-RU" sz="3200" dirty="0"/>
              <a:t>Какой это треугольник?</a:t>
            </a:r>
          </a:p>
        </p:txBody>
      </p:sp>
      <p:pic>
        <p:nvPicPr>
          <p:cNvPr id="360452" name="Picture 4">
            <a:extLst>
              <a:ext uri="{FF2B5EF4-FFF2-40B4-BE49-F238E27FC236}">
                <a16:creationId xmlns:a16="http://schemas.microsoft.com/office/drawing/2014/main" id="{D619F467-FC76-42D9-B109-D56031ACF3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2286000"/>
            <a:ext cx="4478338" cy="4217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60453" name="Group 5">
            <a:extLst>
              <a:ext uri="{FF2B5EF4-FFF2-40B4-BE49-F238E27FC236}">
                <a16:creationId xmlns:a16="http://schemas.microsoft.com/office/drawing/2014/main" id="{C849A06E-A674-4AB6-8425-1403F7D6D5D3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2286000"/>
            <a:ext cx="8364538" cy="4217988"/>
            <a:chOff x="96" y="1440"/>
            <a:chExt cx="5269" cy="2657"/>
          </a:xfrm>
        </p:grpSpPr>
        <p:sp>
          <p:nvSpPr>
            <p:cNvPr id="360454" name="Text Box 6">
              <a:extLst>
                <a:ext uri="{FF2B5EF4-FFF2-40B4-BE49-F238E27FC236}">
                  <a16:creationId xmlns:a16="http://schemas.microsoft.com/office/drawing/2014/main" id="{61E05B3A-B6BF-4280-81B5-FEECC43881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2496"/>
              <a:ext cx="25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>
                  <a:solidFill>
                    <a:srgbClr val="FF3300"/>
                  </a:solidFill>
                </a:rPr>
                <a:t>Ответ.</a:t>
              </a:r>
              <a:r>
                <a:rPr lang="en-US" altLang="ru-RU" sz="2800"/>
                <a:t> </a:t>
              </a:r>
              <a:r>
                <a:rPr lang="ru-RU" altLang="ru-RU" sz="2800"/>
                <a:t>Прямоугольный.</a:t>
              </a:r>
              <a:r>
                <a:rPr lang="ru-RU" altLang="ru-RU" sz="3200">
                  <a:cs typeface="Times New Roman" panose="02020603050405020304" pitchFamily="18" charset="0"/>
                </a:rPr>
                <a:t> </a:t>
              </a:r>
            </a:p>
          </p:txBody>
        </p:sp>
        <p:pic>
          <p:nvPicPr>
            <p:cNvPr id="360455" name="Picture 7">
              <a:extLst>
                <a:ext uri="{FF2B5EF4-FFF2-40B4-BE49-F238E27FC236}">
                  <a16:creationId xmlns:a16="http://schemas.microsoft.com/office/drawing/2014/main" id="{3CD61B34-B25A-4F5B-A29E-8F730DD1BE6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44" y="1440"/>
              <a:ext cx="2821" cy="26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60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Rectangle 2">
            <a:extLst>
              <a:ext uri="{FF2B5EF4-FFF2-40B4-BE49-F238E27FC236}">
                <a16:creationId xmlns:a16="http://schemas.microsoft.com/office/drawing/2014/main" id="{B68831DC-5A57-4F36-AD46-70C7DACF78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13</a:t>
            </a:r>
          </a:p>
        </p:txBody>
      </p:sp>
      <p:sp>
        <p:nvSpPr>
          <p:cNvPr id="362499" name="Text Box 3">
            <a:extLst>
              <a:ext uri="{FF2B5EF4-FFF2-40B4-BE49-F238E27FC236}">
                <a16:creationId xmlns:a16="http://schemas.microsoft.com/office/drawing/2014/main" id="{D49570E2-ECB6-40BF-80E0-AD5F01BAA3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Изобразите треугольник </a:t>
            </a:r>
            <a:r>
              <a:rPr lang="en-US" altLang="ru-RU" sz="3200" i="1" dirty="0"/>
              <a:t>ABC</a:t>
            </a:r>
            <a:r>
              <a:rPr lang="en-US" altLang="ru-RU" sz="3200" dirty="0"/>
              <a:t>, </a:t>
            </a:r>
            <a:r>
              <a:rPr lang="ru-RU" altLang="ru-RU" sz="3200" dirty="0"/>
              <a:t>для которого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en-US" altLang="ru-RU" sz="3200" dirty="0">
                <a:cs typeface="Times New Roman" panose="02020603050405020304" pitchFamily="18" charset="0"/>
              </a:rPr>
              <a:t>(</a:t>
            </a:r>
            <a:r>
              <a:rPr lang="ru-RU" altLang="ru-RU" sz="3200" dirty="0"/>
              <a:t>-</a:t>
            </a:r>
            <a:r>
              <a:rPr lang="en-US" altLang="ru-RU" sz="3200" dirty="0"/>
              <a:t>2</a:t>
            </a:r>
            <a:r>
              <a:rPr lang="en-US" altLang="ru-RU" sz="3200" dirty="0">
                <a:cs typeface="Times New Roman" panose="02020603050405020304" pitchFamily="18" charset="0"/>
              </a:rPr>
              <a:t>, </a:t>
            </a:r>
            <a:r>
              <a:rPr lang="ru-RU" altLang="ru-RU" sz="3200" dirty="0"/>
              <a:t>-2</a:t>
            </a:r>
            <a:r>
              <a:rPr lang="en-US" altLang="ru-RU" sz="3200" dirty="0">
                <a:cs typeface="Times New Roman" panose="02020603050405020304" pitchFamily="18" charset="0"/>
              </a:rPr>
              <a:t>), </a:t>
            </a:r>
            <a:r>
              <a:rPr lang="en-US" altLang="ru-RU" sz="3200" i="1" dirty="0">
                <a:cs typeface="Times New Roman" panose="02020603050405020304" pitchFamily="18" charset="0"/>
              </a:rPr>
              <a:t>B</a:t>
            </a:r>
            <a:r>
              <a:rPr lang="en-US" altLang="ru-RU" sz="3200" dirty="0">
                <a:cs typeface="Times New Roman" panose="02020603050405020304" pitchFamily="18" charset="0"/>
              </a:rPr>
              <a:t>(2, </a:t>
            </a:r>
            <a:r>
              <a:rPr lang="ru-RU" altLang="ru-RU" sz="3200" dirty="0"/>
              <a:t>-2</a:t>
            </a:r>
            <a:r>
              <a:rPr lang="en-US" altLang="ru-RU" sz="3200" dirty="0">
                <a:cs typeface="Times New Roman" panose="02020603050405020304" pitchFamily="18" charset="0"/>
              </a:rPr>
              <a:t>), </a:t>
            </a:r>
            <a:r>
              <a:rPr lang="en-US" altLang="ru-RU" sz="3200" i="1" dirty="0">
                <a:cs typeface="Times New Roman" panose="02020603050405020304" pitchFamily="18" charset="0"/>
              </a:rPr>
              <a:t>C</a:t>
            </a:r>
            <a:r>
              <a:rPr lang="en-US" altLang="ru-RU" sz="3200" dirty="0">
                <a:cs typeface="Times New Roman" panose="02020603050405020304" pitchFamily="18" charset="0"/>
              </a:rPr>
              <a:t>(</a:t>
            </a:r>
            <a:r>
              <a:rPr lang="ru-RU" altLang="ru-RU" sz="3200" dirty="0"/>
              <a:t>0</a:t>
            </a:r>
            <a:r>
              <a:rPr lang="en-US" altLang="ru-RU" sz="3200" dirty="0">
                <a:cs typeface="Times New Roman" panose="02020603050405020304" pitchFamily="18" charset="0"/>
              </a:rPr>
              <a:t>, </a:t>
            </a:r>
            <a:r>
              <a:rPr lang="ru-RU" altLang="ru-RU" sz="3200" dirty="0"/>
              <a:t>1)</a:t>
            </a:r>
            <a:r>
              <a:rPr lang="en-US" altLang="ru-RU" sz="3200" dirty="0">
                <a:cs typeface="Times New Roman" panose="02020603050405020304" pitchFamily="18" charset="0"/>
              </a:rPr>
              <a:t>.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r>
              <a:rPr lang="ru-RU" altLang="ru-RU" sz="3200" dirty="0"/>
              <a:t>Какой это треугольник?</a:t>
            </a:r>
          </a:p>
        </p:txBody>
      </p:sp>
      <p:pic>
        <p:nvPicPr>
          <p:cNvPr id="362500" name="Picture 4">
            <a:extLst>
              <a:ext uri="{FF2B5EF4-FFF2-40B4-BE49-F238E27FC236}">
                <a16:creationId xmlns:a16="http://schemas.microsoft.com/office/drawing/2014/main" id="{F30F8B10-9A4E-4ACB-BA5B-0B5E30D27C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2286000"/>
            <a:ext cx="4478338" cy="4217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62501" name="Group 5">
            <a:extLst>
              <a:ext uri="{FF2B5EF4-FFF2-40B4-BE49-F238E27FC236}">
                <a16:creationId xmlns:a16="http://schemas.microsoft.com/office/drawing/2014/main" id="{2E03E228-BFF5-4519-AE89-947F1F96FD62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2286000"/>
            <a:ext cx="8364538" cy="4217988"/>
            <a:chOff x="96" y="1440"/>
            <a:chExt cx="5269" cy="2657"/>
          </a:xfrm>
        </p:grpSpPr>
        <p:sp>
          <p:nvSpPr>
            <p:cNvPr id="362502" name="Text Box 6">
              <a:extLst>
                <a:ext uri="{FF2B5EF4-FFF2-40B4-BE49-F238E27FC236}">
                  <a16:creationId xmlns:a16="http://schemas.microsoft.com/office/drawing/2014/main" id="{A2B98258-B4EC-44E2-9700-FA112620B83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2496"/>
              <a:ext cx="25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>
                  <a:solidFill>
                    <a:srgbClr val="FF3300"/>
                  </a:solidFill>
                </a:rPr>
                <a:t>Ответ.</a:t>
              </a:r>
              <a:r>
                <a:rPr lang="en-US" altLang="ru-RU" sz="2800"/>
                <a:t> </a:t>
              </a:r>
              <a:r>
                <a:rPr lang="ru-RU" altLang="ru-RU" sz="2800"/>
                <a:t>Равнобедренный.</a:t>
              </a:r>
              <a:r>
                <a:rPr lang="ru-RU" altLang="ru-RU" sz="3200">
                  <a:cs typeface="Times New Roman" panose="02020603050405020304" pitchFamily="18" charset="0"/>
                </a:rPr>
                <a:t> </a:t>
              </a:r>
            </a:p>
          </p:txBody>
        </p:sp>
        <p:pic>
          <p:nvPicPr>
            <p:cNvPr id="362503" name="Picture 7">
              <a:extLst>
                <a:ext uri="{FF2B5EF4-FFF2-40B4-BE49-F238E27FC236}">
                  <a16:creationId xmlns:a16="http://schemas.microsoft.com/office/drawing/2014/main" id="{F3D3DFA1-8E43-42B3-869D-D78892F9A70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44" y="1440"/>
              <a:ext cx="2821" cy="26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62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546" name="Rectangle 2">
            <a:extLst>
              <a:ext uri="{FF2B5EF4-FFF2-40B4-BE49-F238E27FC236}">
                <a16:creationId xmlns:a16="http://schemas.microsoft.com/office/drawing/2014/main" id="{42CD9635-1A1C-4D85-8DA2-0C6C12A825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14</a:t>
            </a:r>
          </a:p>
        </p:txBody>
      </p:sp>
      <p:sp>
        <p:nvSpPr>
          <p:cNvPr id="364547" name="Text Box 3">
            <a:extLst>
              <a:ext uri="{FF2B5EF4-FFF2-40B4-BE49-F238E27FC236}">
                <a16:creationId xmlns:a16="http://schemas.microsoft.com/office/drawing/2014/main" id="{0C584666-1475-450C-9299-CE34DD1FC7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Изобразите четырехугольник </a:t>
            </a:r>
            <a:r>
              <a:rPr lang="en-US" altLang="ru-RU" sz="3200" i="1" dirty="0"/>
              <a:t>ABCD</a:t>
            </a:r>
            <a:r>
              <a:rPr lang="en-US" altLang="ru-RU" sz="3200" dirty="0"/>
              <a:t>, </a:t>
            </a:r>
            <a:r>
              <a:rPr lang="ru-RU" altLang="ru-RU" sz="3200" dirty="0"/>
              <a:t>для которого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en-US" altLang="ru-RU" sz="3200" dirty="0">
                <a:cs typeface="Times New Roman" panose="02020603050405020304" pitchFamily="18" charset="0"/>
              </a:rPr>
              <a:t>(</a:t>
            </a:r>
            <a:r>
              <a:rPr lang="ru-RU" altLang="ru-RU" sz="3200" dirty="0"/>
              <a:t>-</a:t>
            </a:r>
            <a:r>
              <a:rPr lang="en-US" altLang="ru-RU" sz="3200" dirty="0"/>
              <a:t>2</a:t>
            </a:r>
            <a:r>
              <a:rPr lang="en-US" altLang="ru-RU" sz="3200" dirty="0">
                <a:cs typeface="Times New Roman" panose="02020603050405020304" pitchFamily="18" charset="0"/>
              </a:rPr>
              <a:t>, </a:t>
            </a:r>
            <a:r>
              <a:rPr lang="ru-RU" altLang="ru-RU" sz="3200" dirty="0"/>
              <a:t>0</a:t>
            </a:r>
            <a:r>
              <a:rPr lang="en-US" altLang="ru-RU" sz="3200" dirty="0">
                <a:cs typeface="Times New Roman" panose="02020603050405020304" pitchFamily="18" charset="0"/>
              </a:rPr>
              <a:t>), </a:t>
            </a:r>
            <a:r>
              <a:rPr lang="en-US" altLang="ru-RU" sz="3200" i="1" dirty="0">
                <a:cs typeface="Times New Roman" panose="02020603050405020304" pitchFamily="18" charset="0"/>
              </a:rPr>
              <a:t>B</a:t>
            </a:r>
            <a:r>
              <a:rPr lang="en-US" altLang="ru-RU" sz="3200" dirty="0">
                <a:cs typeface="Times New Roman" panose="02020603050405020304" pitchFamily="18" charset="0"/>
              </a:rPr>
              <a:t>(</a:t>
            </a:r>
            <a:r>
              <a:rPr lang="ru-RU" altLang="ru-RU" sz="3200" dirty="0"/>
              <a:t>0</a:t>
            </a:r>
            <a:r>
              <a:rPr lang="en-US" altLang="ru-RU" sz="3200" dirty="0">
                <a:cs typeface="Times New Roman" panose="02020603050405020304" pitchFamily="18" charset="0"/>
              </a:rPr>
              <a:t>, </a:t>
            </a:r>
            <a:r>
              <a:rPr lang="ru-RU" altLang="ru-RU" sz="3200" dirty="0"/>
              <a:t>-2</a:t>
            </a:r>
            <a:r>
              <a:rPr lang="en-US" altLang="ru-RU" sz="3200" dirty="0">
                <a:cs typeface="Times New Roman" panose="02020603050405020304" pitchFamily="18" charset="0"/>
              </a:rPr>
              <a:t>), </a:t>
            </a:r>
            <a:r>
              <a:rPr lang="en-US" altLang="ru-RU" sz="3200" i="1" dirty="0">
                <a:cs typeface="Times New Roman" panose="02020603050405020304" pitchFamily="18" charset="0"/>
              </a:rPr>
              <a:t>C</a:t>
            </a:r>
            <a:r>
              <a:rPr lang="en-US" altLang="ru-RU" sz="3200" dirty="0">
                <a:cs typeface="Times New Roman" panose="02020603050405020304" pitchFamily="18" charset="0"/>
              </a:rPr>
              <a:t>(</a:t>
            </a:r>
            <a:r>
              <a:rPr lang="ru-RU" altLang="ru-RU" sz="3200" dirty="0"/>
              <a:t>2</a:t>
            </a:r>
            <a:r>
              <a:rPr lang="en-US" altLang="ru-RU" sz="3200" dirty="0">
                <a:cs typeface="Times New Roman" panose="02020603050405020304" pitchFamily="18" charset="0"/>
              </a:rPr>
              <a:t>, </a:t>
            </a:r>
            <a:r>
              <a:rPr lang="ru-RU" altLang="ru-RU" sz="3200" dirty="0"/>
              <a:t>0)</a:t>
            </a:r>
            <a:r>
              <a:rPr lang="en-US" altLang="ru-RU" sz="3200" dirty="0"/>
              <a:t>, </a:t>
            </a:r>
            <a:r>
              <a:rPr lang="en-US" altLang="ru-RU" sz="3200" i="1" dirty="0"/>
              <a:t>D</a:t>
            </a:r>
            <a:r>
              <a:rPr lang="en-US" altLang="ru-RU" sz="3200" dirty="0"/>
              <a:t>(0, 2)</a:t>
            </a:r>
            <a:r>
              <a:rPr lang="en-US" altLang="ru-RU" sz="3200" dirty="0">
                <a:cs typeface="Times New Roman" panose="02020603050405020304" pitchFamily="18" charset="0"/>
              </a:rPr>
              <a:t>.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r>
              <a:rPr lang="ru-RU" altLang="ru-RU" sz="3200" dirty="0"/>
              <a:t>Какой это четырехугольник?</a:t>
            </a:r>
          </a:p>
        </p:txBody>
      </p:sp>
      <p:pic>
        <p:nvPicPr>
          <p:cNvPr id="364548" name="Picture 4">
            <a:extLst>
              <a:ext uri="{FF2B5EF4-FFF2-40B4-BE49-F238E27FC236}">
                <a16:creationId xmlns:a16="http://schemas.microsoft.com/office/drawing/2014/main" id="{BE092220-949F-4D53-B800-4954D7FDAE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2286000"/>
            <a:ext cx="4478338" cy="4217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64549" name="Group 5">
            <a:extLst>
              <a:ext uri="{FF2B5EF4-FFF2-40B4-BE49-F238E27FC236}">
                <a16:creationId xmlns:a16="http://schemas.microsoft.com/office/drawing/2014/main" id="{E4DFC6BE-28B1-4F19-9D0F-71B70F0ECF73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2286000"/>
            <a:ext cx="8364538" cy="4217988"/>
            <a:chOff x="96" y="1440"/>
            <a:chExt cx="5269" cy="2657"/>
          </a:xfrm>
        </p:grpSpPr>
        <p:sp>
          <p:nvSpPr>
            <p:cNvPr id="364550" name="Text Box 6">
              <a:extLst>
                <a:ext uri="{FF2B5EF4-FFF2-40B4-BE49-F238E27FC236}">
                  <a16:creationId xmlns:a16="http://schemas.microsoft.com/office/drawing/2014/main" id="{E70967BC-BD5F-47F7-917E-AFE0932E86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2496"/>
              <a:ext cx="25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>
                  <a:solidFill>
                    <a:srgbClr val="FF3300"/>
                  </a:solidFill>
                </a:rPr>
                <a:t>Ответ.</a:t>
              </a:r>
              <a:r>
                <a:rPr lang="en-US" altLang="ru-RU" sz="2800"/>
                <a:t> </a:t>
              </a:r>
              <a:r>
                <a:rPr lang="ru-RU" altLang="ru-RU" sz="2800"/>
                <a:t>Квадрат.</a:t>
              </a:r>
              <a:r>
                <a:rPr lang="ru-RU" altLang="ru-RU" sz="3200">
                  <a:cs typeface="Times New Roman" panose="02020603050405020304" pitchFamily="18" charset="0"/>
                </a:rPr>
                <a:t> </a:t>
              </a:r>
            </a:p>
          </p:txBody>
        </p:sp>
        <p:pic>
          <p:nvPicPr>
            <p:cNvPr id="364551" name="Picture 7">
              <a:extLst>
                <a:ext uri="{FF2B5EF4-FFF2-40B4-BE49-F238E27FC236}">
                  <a16:creationId xmlns:a16="http://schemas.microsoft.com/office/drawing/2014/main" id="{E24574FF-1167-40D8-9844-10E73817A27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44" y="1440"/>
              <a:ext cx="2821" cy="26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64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594" name="Rectangle 2">
            <a:extLst>
              <a:ext uri="{FF2B5EF4-FFF2-40B4-BE49-F238E27FC236}">
                <a16:creationId xmlns:a16="http://schemas.microsoft.com/office/drawing/2014/main" id="{A9913B6B-AA63-4D46-8ADC-4FDBBB0963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15</a:t>
            </a:r>
          </a:p>
        </p:txBody>
      </p:sp>
      <p:sp>
        <p:nvSpPr>
          <p:cNvPr id="366595" name="Text Box 3">
            <a:extLst>
              <a:ext uri="{FF2B5EF4-FFF2-40B4-BE49-F238E27FC236}">
                <a16:creationId xmlns:a16="http://schemas.microsoft.com/office/drawing/2014/main" id="{63FA1BA1-32E8-466B-99D3-0C77ABEB29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Изобразите четырехугольник </a:t>
            </a:r>
            <a:r>
              <a:rPr lang="en-US" altLang="ru-RU" sz="3200" i="1" dirty="0"/>
              <a:t>ABCD</a:t>
            </a:r>
            <a:r>
              <a:rPr lang="en-US" altLang="ru-RU" sz="3200" dirty="0"/>
              <a:t>, </a:t>
            </a:r>
            <a:r>
              <a:rPr lang="ru-RU" altLang="ru-RU" sz="3200" dirty="0"/>
              <a:t>для которого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en-US" altLang="ru-RU" sz="3200" dirty="0">
                <a:cs typeface="Times New Roman" panose="02020603050405020304" pitchFamily="18" charset="0"/>
              </a:rPr>
              <a:t>(</a:t>
            </a:r>
            <a:r>
              <a:rPr lang="ru-RU" altLang="ru-RU" sz="3200" dirty="0"/>
              <a:t>-</a:t>
            </a:r>
            <a:r>
              <a:rPr lang="en-US" altLang="ru-RU" sz="3200" dirty="0"/>
              <a:t>2</a:t>
            </a:r>
            <a:r>
              <a:rPr lang="en-US" altLang="ru-RU" sz="3200" dirty="0">
                <a:cs typeface="Times New Roman" panose="02020603050405020304" pitchFamily="18" charset="0"/>
              </a:rPr>
              <a:t>, </a:t>
            </a:r>
            <a:r>
              <a:rPr lang="ru-RU" altLang="ru-RU" sz="3200" dirty="0"/>
              <a:t>1</a:t>
            </a:r>
            <a:r>
              <a:rPr lang="en-US" altLang="ru-RU" sz="3200" dirty="0">
                <a:cs typeface="Times New Roman" panose="02020603050405020304" pitchFamily="18" charset="0"/>
              </a:rPr>
              <a:t>), </a:t>
            </a:r>
            <a:r>
              <a:rPr lang="en-US" altLang="ru-RU" sz="3200" i="1" dirty="0">
                <a:cs typeface="Times New Roman" panose="02020603050405020304" pitchFamily="18" charset="0"/>
              </a:rPr>
              <a:t>B</a:t>
            </a:r>
            <a:r>
              <a:rPr lang="en-US" altLang="ru-RU" sz="3200" dirty="0">
                <a:cs typeface="Times New Roman" panose="02020603050405020304" pitchFamily="18" charset="0"/>
              </a:rPr>
              <a:t>(</a:t>
            </a:r>
            <a:r>
              <a:rPr lang="ru-RU" altLang="ru-RU" sz="3200" dirty="0"/>
              <a:t>2</a:t>
            </a:r>
            <a:r>
              <a:rPr lang="en-US" altLang="ru-RU" sz="3200" dirty="0">
                <a:cs typeface="Times New Roman" panose="02020603050405020304" pitchFamily="18" charset="0"/>
              </a:rPr>
              <a:t>, </a:t>
            </a:r>
            <a:r>
              <a:rPr lang="ru-RU" altLang="ru-RU" sz="3200" dirty="0"/>
              <a:t>-1</a:t>
            </a:r>
            <a:r>
              <a:rPr lang="en-US" altLang="ru-RU" sz="3200" dirty="0">
                <a:cs typeface="Times New Roman" panose="02020603050405020304" pitchFamily="18" charset="0"/>
              </a:rPr>
              <a:t>), </a:t>
            </a:r>
            <a:r>
              <a:rPr lang="en-US" altLang="ru-RU" sz="3200" i="1" dirty="0">
                <a:cs typeface="Times New Roman" panose="02020603050405020304" pitchFamily="18" charset="0"/>
              </a:rPr>
              <a:t>C</a:t>
            </a:r>
            <a:r>
              <a:rPr lang="en-US" altLang="ru-RU" sz="3200" dirty="0">
                <a:cs typeface="Times New Roman" panose="02020603050405020304" pitchFamily="18" charset="0"/>
              </a:rPr>
              <a:t>(</a:t>
            </a:r>
            <a:r>
              <a:rPr lang="ru-RU" altLang="ru-RU" sz="3200" dirty="0"/>
              <a:t>3</a:t>
            </a:r>
            <a:r>
              <a:rPr lang="en-US" altLang="ru-RU" sz="3200" dirty="0">
                <a:cs typeface="Times New Roman" panose="02020603050405020304" pitchFamily="18" charset="0"/>
              </a:rPr>
              <a:t>, </a:t>
            </a:r>
            <a:r>
              <a:rPr lang="ru-RU" altLang="ru-RU" sz="3200" dirty="0"/>
              <a:t>1)</a:t>
            </a:r>
            <a:r>
              <a:rPr lang="en-US" altLang="ru-RU" sz="3200" dirty="0"/>
              <a:t>, </a:t>
            </a:r>
            <a:r>
              <a:rPr lang="en-US" altLang="ru-RU" sz="3200" i="1" dirty="0"/>
              <a:t>D</a:t>
            </a:r>
            <a:r>
              <a:rPr lang="en-US" altLang="ru-RU" sz="3200" dirty="0"/>
              <a:t>(</a:t>
            </a:r>
            <a:r>
              <a:rPr lang="ru-RU" altLang="ru-RU" sz="3200" dirty="0"/>
              <a:t>-1</a:t>
            </a:r>
            <a:r>
              <a:rPr lang="en-US" altLang="ru-RU" sz="3200" dirty="0"/>
              <a:t>, </a:t>
            </a:r>
            <a:r>
              <a:rPr lang="ru-RU" altLang="ru-RU" sz="3200" dirty="0"/>
              <a:t>3</a:t>
            </a:r>
            <a:r>
              <a:rPr lang="en-US" altLang="ru-RU" sz="3200" dirty="0"/>
              <a:t>)</a:t>
            </a:r>
            <a:r>
              <a:rPr lang="en-US" altLang="ru-RU" sz="3200" dirty="0">
                <a:cs typeface="Times New Roman" panose="02020603050405020304" pitchFamily="18" charset="0"/>
              </a:rPr>
              <a:t>.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r>
              <a:rPr lang="ru-RU" altLang="ru-RU" sz="3200" dirty="0"/>
              <a:t>Какой это четырехугольник?</a:t>
            </a:r>
          </a:p>
        </p:txBody>
      </p:sp>
      <p:pic>
        <p:nvPicPr>
          <p:cNvPr id="366596" name="Picture 4">
            <a:extLst>
              <a:ext uri="{FF2B5EF4-FFF2-40B4-BE49-F238E27FC236}">
                <a16:creationId xmlns:a16="http://schemas.microsoft.com/office/drawing/2014/main" id="{1FF242CA-535A-4A86-80FB-0223E819E3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2286000"/>
            <a:ext cx="4478338" cy="4217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66597" name="Group 5">
            <a:extLst>
              <a:ext uri="{FF2B5EF4-FFF2-40B4-BE49-F238E27FC236}">
                <a16:creationId xmlns:a16="http://schemas.microsoft.com/office/drawing/2014/main" id="{AE4988D5-2D14-4869-A9D8-221B545DCB0A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2286000"/>
            <a:ext cx="8364538" cy="4217988"/>
            <a:chOff x="96" y="1440"/>
            <a:chExt cx="5269" cy="2657"/>
          </a:xfrm>
        </p:grpSpPr>
        <p:sp>
          <p:nvSpPr>
            <p:cNvPr id="366598" name="Text Box 6">
              <a:extLst>
                <a:ext uri="{FF2B5EF4-FFF2-40B4-BE49-F238E27FC236}">
                  <a16:creationId xmlns:a16="http://schemas.microsoft.com/office/drawing/2014/main" id="{2D6DD6D7-E506-43CF-917A-52FC6090FF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2496"/>
              <a:ext cx="25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>
                  <a:solidFill>
                    <a:srgbClr val="FF3300"/>
                  </a:solidFill>
                </a:rPr>
                <a:t>Ответ.</a:t>
              </a:r>
              <a:r>
                <a:rPr lang="en-US" altLang="ru-RU" sz="2800"/>
                <a:t> </a:t>
              </a:r>
              <a:r>
                <a:rPr lang="ru-RU" altLang="ru-RU" sz="2800"/>
                <a:t>Прямоугольник.</a:t>
              </a:r>
              <a:r>
                <a:rPr lang="ru-RU" altLang="ru-RU" sz="3200">
                  <a:cs typeface="Times New Roman" panose="02020603050405020304" pitchFamily="18" charset="0"/>
                </a:rPr>
                <a:t> </a:t>
              </a:r>
            </a:p>
          </p:txBody>
        </p:sp>
        <p:pic>
          <p:nvPicPr>
            <p:cNvPr id="366599" name="Picture 7">
              <a:extLst>
                <a:ext uri="{FF2B5EF4-FFF2-40B4-BE49-F238E27FC236}">
                  <a16:creationId xmlns:a16="http://schemas.microsoft.com/office/drawing/2014/main" id="{4B863019-70A9-4A9C-875A-3C84F6853B4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44" y="1440"/>
              <a:ext cx="2821" cy="26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66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>
            <a:extLst>
              <a:ext uri="{FF2B5EF4-FFF2-40B4-BE49-F238E27FC236}">
                <a16:creationId xmlns:a16="http://schemas.microsoft.com/office/drawing/2014/main" id="{A89B2BDA-92E4-4F43-B644-75CCBFFA53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16</a:t>
            </a:r>
          </a:p>
        </p:txBody>
      </p:sp>
      <p:sp>
        <p:nvSpPr>
          <p:cNvPr id="368643" name="Text Box 3">
            <a:extLst>
              <a:ext uri="{FF2B5EF4-FFF2-40B4-BE49-F238E27FC236}">
                <a16:creationId xmlns:a16="http://schemas.microsoft.com/office/drawing/2014/main" id="{14FCD579-1F72-4EBF-A937-B6C0DA2F4B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Изобразите четырехугольник </a:t>
            </a:r>
            <a:r>
              <a:rPr lang="en-US" altLang="ru-RU" sz="3200" i="1" dirty="0"/>
              <a:t>ABCD</a:t>
            </a:r>
            <a:r>
              <a:rPr lang="en-US" altLang="ru-RU" sz="3200" dirty="0"/>
              <a:t>, </a:t>
            </a:r>
            <a:r>
              <a:rPr lang="ru-RU" altLang="ru-RU" sz="3200" dirty="0"/>
              <a:t>для которого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en-US" altLang="ru-RU" sz="3200" dirty="0">
                <a:cs typeface="Times New Roman" panose="02020603050405020304" pitchFamily="18" charset="0"/>
              </a:rPr>
              <a:t>(</a:t>
            </a:r>
            <a:r>
              <a:rPr lang="ru-RU" altLang="ru-RU" sz="3200" dirty="0"/>
              <a:t>-</a:t>
            </a:r>
            <a:r>
              <a:rPr lang="en-US" altLang="ru-RU" sz="3200" dirty="0"/>
              <a:t>2</a:t>
            </a:r>
            <a:r>
              <a:rPr lang="en-US" altLang="ru-RU" sz="3200" dirty="0">
                <a:cs typeface="Times New Roman" panose="02020603050405020304" pitchFamily="18" charset="0"/>
              </a:rPr>
              <a:t>, </a:t>
            </a:r>
            <a:r>
              <a:rPr lang="ru-RU" altLang="ru-RU" sz="3200" dirty="0"/>
              <a:t>1</a:t>
            </a:r>
            <a:r>
              <a:rPr lang="en-US" altLang="ru-RU" sz="3200" dirty="0">
                <a:cs typeface="Times New Roman" panose="02020603050405020304" pitchFamily="18" charset="0"/>
              </a:rPr>
              <a:t>), </a:t>
            </a:r>
            <a:r>
              <a:rPr lang="en-US" altLang="ru-RU" sz="3200" i="1" dirty="0">
                <a:cs typeface="Times New Roman" panose="02020603050405020304" pitchFamily="18" charset="0"/>
              </a:rPr>
              <a:t>B</a:t>
            </a:r>
            <a:r>
              <a:rPr lang="en-US" altLang="ru-RU" sz="3200" dirty="0">
                <a:cs typeface="Times New Roman" panose="02020603050405020304" pitchFamily="18" charset="0"/>
              </a:rPr>
              <a:t>(</a:t>
            </a:r>
            <a:r>
              <a:rPr lang="ru-RU" altLang="ru-RU" sz="3200" dirty="0"/>
              <a:t>2</a:t>
            </a:r>
            <a:r>
              <a:rPr lang="en-US" altLang="ru-RU" sz="3200" dirty="0">
                <a:cs typeface="Times New Roman" panose="02020603050405020304" pitchFamily="18" charset="0"/>
              </a:rPr>
              <a:t>, </a:t>
            </a:r>
            <a:r>
              <a:rPr lang="ru-RU" altLang="ru-RU" sz="3200" dirty="0"/>
              <a:t>2</a:t>
            </a:r>
            <a:r>
              <a:rPr lang="en-US" altLang="ru-RU" sz="3200" dirty="0">
                <a:cs typeface="Times New Roman" panose="02020603050405020304" pitchFamily="18" charset="0"/>
              </a:rPr>
              <a:t>), </a:t>
            </a:r>
            <a:r>
              <a:rPr lang="en-US" altLang="ru-RU" sz="3200" i="1" dirty="0">
                <a:cs typeface="Times New Roman" panose="02020603050405020304" pitchFamily="18" charset="0"/>
              </a:rPr>
              <a:t>C</a:t>
            </a:r>
            <a:r>
              <a:rPr lang="en-US" altLang="ru-RU" sz="3200" dirty="0">
                <a:cs typeface="Times New Roman" panose="02020603050405020304" pitchFamily="18" charset="0"/>
              </a:rPr>
              <a:t>(</a:t>
            </a:r>
            <a:r>
              <a:rPr lang="ru-RU" altLang="ru-RU" sz="3200" dirty="0"/>
              <a:t>1</a:t>
            </a:r>
            <a:r>
              <a:rPr lang="en-US" altLang="ru-RU" sz="3200" dirty="0">
                <a:cs typeface="Times New Roman" panose="02020603050405020304" pitchFamily="18" charset="0"/>
              </a:rPr>
              <a:t>, </a:t>
            </a:r>
            <a:r>
              <a:rPr lang="ru-RU" altLang="ru-RU" sz="3200" dirty="0"/>
              <a:t>4)</a:t>
            </a:r>
            <a:r>
              <a:rPr lang="en-US" altLang="ru-RU" sz="3200" dirty="0"/>
              <a:t>, </a:t>
            </a:r>
            <a:r>
              <a:rPr lang="en-US" altLang="ru-RU" sz="3200" i="1" dirty="0"/>
              <a:t>D</a:t>
            </a:r>
            <a:r>
              <a:rPr lang="en-US" altLang="ru-RU" sz="3200" dirty="0"/>
              <a:t>(</a:t>
            </a:r>
            <a:r>
              <a:rPr lang="ru-RU" altLang="ru-RU" sz="3200" dirty="0"/>
              <a:t>-3</a:t>
            </a:r>
            <a:r>
              <a:rPr lang="en-US" altLang="ru-RU" sz="3200" dirty="0"/>
              <a:t>, </a:t>
            </a:r>
            <a:r>
              <a:rPr lang="ru-RU" altLang="ru-RU" sz="3200" dirty="0"/>
              <a:t>3</a:t>
            </a:r>
            <a:r>
              <a:rPr lang="en-US" altLang="ru-RU" sz="3200" dirty="0"/>
              <a:t>)</a:t>
            </a:r>
            <a:r>
              <a:rPr lang="en-US" altLang="ru-RU" sz="3200" dirty="0">
                <a:cs typeface="Times New Roman" panose="02020603050405020304" pitchFamily="18" charset="0"/>
              </a:rPr>
              <a:t>.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r>
              <a:rPr lang="ru-RU" altLang="ru-RU" sz="3200" dirty="0"/>
              <a:t>Какой это четырехугольник?</a:t>
            </a:r>
          </a:p>
        </p:txBody>
      </p:sp>
      <p:pic>
        <p:nvPicPr>
          <p:cNvPr id="368644" name="Picture 4">
            <a:extLst>
              <a:ext uri="{FF2B5EF4-FFF2-40B4-BE49-F238E27FC236}">
                <a16:creationId xmlns:a16="http://schemas.microsoft.com/office/drawing/2014/main" id="{5816A2A7-4289-42CD-AF56-E64F40CB4E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2286000"/>
            <a:ext cx="4478338" cy="4217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68645" name="Group 5">
            <a:extLst>
              <a:ext uri="{FF2B5EF4-FFF2-40B4-BE49-F238E27FC236}">
                <a16:creationId xmlns:a16="http://schemas.microsoft.com/office/drawing/2014/main" id="{E9D24E9D-7E2E-4A9A-88B5-35846C4EE91B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2286000"/>
            <a:ext cx="8364538" cy="4217988"/>
            <a:chOff x="96" y="1440"/>
            <a:chExt cx="5269" cy="2657"/>
          </a:xfrm>
        </p:grpSpPr>
        <p:sp>
          <p:nvSpPr>
            <p:cNvPr id="368646" name="Text Box 6">
              <a:extLst>
                <a:ext uri="{FF2B5EF4-FFF2-40B4-BE49-F238E27FC236}">
                  <a16:creationId xmlns:a16="http://schemas.microsoft.com/office/drawing/2014/main" id="{8B370933-1798-4B3D-81CF-88AE08978E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2496"/>
              <a:ext cx="25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>
                  <a:solidFill>
                    <a:srgbClr val="FF3300"/>
                  </a:solidFill>
                </a:rPr>
                <a:t>Ответ.</a:t>
              </a:r>
              <a:r>
                <a:rPr lang="en-US" altLang="ru-RU" sz="2800"/>
                <a:t> </a:t>
              </a:r>
              <a:r>
                <a:rPr lang="ru-RU" altLang="ru-RU" sz="2800"/>
                <a:t>Параллелограмм.</a:t>
              </a:r>
              <a:r>
                <a:rPr lang="ru-RU" altLang="ru-RU" sz="3200">
                  <a:cs typeface="Times New Roman" panose="02020603050405020304" pitchFamily="18" charset="0"/>
                </a:rPr>
                <a:t> </a:t>
              </a:r>
            </a:p>
          </p:txBody>
        </p:sp>
        <p:pic>
          <p:nvPicPr>
            <p:cNvPr id="368647" name="Picture 7">
              <a:extLst>
                <a:ext uri="{FF2B5EF4-FFF2-40B4-BE49-F238E27FC236}">
                  <a16:creationId xmlns:a16="http://schemas.microsoft.com/office/drawing/2014/main" id="{0D03BF2B-6AAE-411F-82D1-61BE3BEDD3D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44" y="1440"/>
              <a:ext cx="2821" cy="26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68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690" name="Rectangle 2">
            <a:extLst>
              <a:ext uri="{FF2B5EF4-FFF2-40B4-BE49-F238E27FC236}">
                <a16:creationId xmlns:a16="http://schemas.microsoft.com/office/drawing/2014/main" id="{0B565452-EC57-4430-8D64-95DC6085CD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17</a:t>
            </a:r>
          </a:p>
        </p:txBody>
      </p:sp>
      <p:sp>
        <p:nvSpPr>
          <p:cNvPr id="370691" name="Text Box 3">
            <a:extLst>
              <a:ext uri="{FF2B5EF4-FFF2-40B4-BE49-F238E27FC236}">
                <a16:creationId xmlns:a16="http://schemas.microsoft.com/office/drawing/2014/main" id="{EA9703A8-47D6-4681-8F36-A4E89F5E2B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Изобразите четырехугольник </a:t>
            </a:r>
            <a:r>
              <a:rPr lang="en-US" altLang="ru-RU" sz="3200" i="1" dirty="0"/>
              <a:t>ABCD</a:t>
            </a:r>
            <a:r>
              <a:rPr lang="en-US" altLang="ru-RU" sz="3200" dirty="0"/>
              <a:t>, </a:t>
            </a:r>
            <a:r>
              <a:rPr lang="ru-RU" altLang="ru-RU" sz="3200" dirty="0"/>
              <a:t>для которого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en-US" altLang="ru-RU" sz="3200" dirty="0">
                <a:cs typeface="Times New Roman" panose="02020603050405020304" pitchFamily="18" charset="0"/>
              </a:rPr>
              <a:t>(</a:t>
            </a:r>
            <a:r>
              <a:rPr lang="ru-RU" altLang="ru-RU" sz="3200" dirty="0"/>
              <a:t>-</a:t>
            </a:r>
            <a:r>
              <a:rPr lang="en-US" altLang="ru-RU" sz="3200" dirty="0"/>
              <a:t>2</a:t>
            </a:r>
            <a:r>
              <a:rPr lang="en-US" altLang="ru-RU" sz="3200" dirty="0">
                <a:cs typeface="Times New Roman" panose="02020603050405020304" pitchFamily="18" charset="0"/>
              </a:rPr>
              <a:t>, </a:t>
            </a:r>
            <a:r>
              <a:rPr lang="ru-RU" altLang="ru-RU" sz="3200" dirty="0"/>
              <a:t>-1</a:t>
            </a:r>
            <a:r>
              <a:rPr lang="en-US" altLang="ru-RU" sz="3200" dirty="0">
                <a:cs typeface="Times New Roman" panose="02020603050405020304" pitchFamily="18" charset="0"/>
              </a:rPr>
              <a:t>), </a:t>
            </a:r>
            <a:r>
              <a:rPr lang="en-US" altLang="ru-RU" sz="3200" i="1" dirty="0">
                <a:cs typeface="Times New Roman" panose="02020603050405020304" pitchFamily="18" charset="0"/>
              </a:rPr>
              <a:t>B</a:t>
            </a:r>
            <a:r>
              <a:rPr lang="en-US" altLang="ru-RU" sz="3200" dirty="0">
                <a:cs typeface="Times New Roman" panose="02020603050405020304" pitchFamily="18" charset="0"/>
              </a:rPr>
              <a:t>(</a:t>
            </a:r>
            <a:r>
              <a:rPr lang="ru-RU" altLang="ru-RU" sz="3200" dirty="0"/>
              <a:t>2</a:t>
            </a:r>
            <a:r>
              <a:rPr lang="en-US" altLang="ru-RU" sz="3200" dirty="0">
                <a:cs typeface="Times New Roman" panose="02020603050405020304" pitchFamily="18" charset="0"/>
              </a:rPr>
              <a:t>, </a:t>
            </a:r>
            <a:r>
              <a:rPr lang="ru-RU" altLang="ru-RU" sz="3200" dirty="0"/>
              <a:t>-1</a:t>
            </a:r>
            <a:r>
              <a:rPr lang="en-US" altLang="ru-RU" sz="3200" dirty="0">
                <a:cs typeface="Times New Roman" panose="02020603050405020304" pitchFamily="18" charset="0"/>
              </a:rPr>
              <a:t>), </a:t>
            </a:r>
            <a:r>
              <a:rPr lang="en-US" altLang="ru-RU" sz="3200" i="1" dirty="0">
                <a:cs typeface="Times New Roman" panose="02020603050405020304" pitchFamily="18" charset="0"/>
              </a:rPr>
              <a:t>C</a:t>
            </a:r>
            <a:r>
              <a:rPr lang="en-US" altLang="ru-RU" sz="3200" dirty="0">
                <a:cs typeface="Times New Roman" panose="02020603050405020304" pitchFamily="18" charset="0"/>
              </a:rPr>
              <a:t>(</a:t>
            </a:r>
            <a:r>
              <a:rPr lang="ru-RU" altLang="ru-RU" sz="3200" dirty="0"/>
              <a:t>1</a:t>
            </a:r>
            <a:r>
              <a:rPr lang="en-US" altLang="ru-RU" sz="3200" dirty="0">
                <a:cs typeface="Times New Roman" panose="02020603050405020304" pitchFamily="18" charset="0"/>
              </a:rPr>
              <a:t>, </a:t>
            </a:r>
            <a:r>
              <a:rPr lang="ru-RU" altLang="ru-RU" sz="3200" dirty="0"/>
              <a:t>2)</a:t>
            </a:r>
            <a:r>
              <a:rPr lang="en-US" altLang="ru-RU" sz="3200" dirty="0"/>
              <a:t>, </a:t>
            </a:r>
            <a:r>
              <a:rPr lang="en-US" altLang="ru-RU" sz="3200" i="1" dirty="0"/>
              <a:t>D</a:t>
            </a:r>
            <a:r>
              <a:rPr lang="en-US" altLang="ru-RU" sz="3200" dirty="0"/>
              <a:t>(</a:t>
            </a:r>
            <a:r>
              <a:rPr lang="ru-RU" altLang="ru-RU" sz="3200" dirty="0"/>
              <a:t>-1</a:t>
            </a:r>
            <a:r>
              <a:rPr lang="en-US" altLang="ru-RU" sz="3200" dirty="0"/>
              <a:t>, </a:t>
            </a:r>
            <a:r>
              <a:rPr lang="ru-RU" altLang="ru-RU" sz="3200" dirty="0"/>
              <a:t>2</a:t>
            </a:r>
            <a:r>
              <a:rPr lang="en-US" altLang="ru-RU" sz="3200" dirty="0"/>
              <a:t>)</a:t>
            </a:r>
            <a:r>
              <a:rPr lang="en-US" altLang="ru-RU" sz="3200" dirty="0">
                <a:cs typeface="Times New Roman" panose="02020603050405020304" pitchFamily="18" charset="0"/>
              </a:rPr>
              <a:t>.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r>
              <a:rPr lang="ru-RU" altLang="ru-RU" sz="3200" dirty="0"/>
              <a:t>Какой это четырехугольник?</a:t>
            </a:r>
          </a:p>
        </p:txBody>
      </p:sp>
      <p:pic>
        <p:nvPicPr>
          <p:cNvPr id="370692" name="Picture 4">
            <a:extLst>
              <a:ext uri="{FF2B5EF4-FFF2-40B4-BE49-F238E27FC236}">
                <a16:creationId xmlns:a16="http://schemas.microsoft.com/office/drawing/2014/main" id="{A7E4A769-A60E-44E1-8CDC-C0879A6396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2286000"/>
            <a:ext cx="4478338" cy="4217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70693" name="Group 5">
            <a:extLst>
              <a:ext uri="{FF2B5EF4-FFF2-40B4-BE49-F238E27FC236}">
                <a16:creationId xmlns:a16="http://schemas.microsoft.com/office/drawing/2014/main" id="{CECD6680-11B5-444B-85C7-427B1D149EE9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2286000"/>
            <a:ext cx="8364538" cy="4217988"/>
            <a:chOff x="96" y="1440"/>
            <a:chExt cx="5269" cy="2657"/>
          </a:xfrm>
        </p:grpSpPr>
        <p:sp>
          <p:nvSpPr>
            <p:cNvPr id="370694" name="Text Box 6">
              <a:extLst>
                <a:ext uri="{FF2B5EF4-FFF2-40B4-BE49-F238E27FC236}">
                  <a16:creationId xmlns:a16="http://schemas.microsoft.com/office/drawing/2014/main" id="{B723D259-51B5-421C-B4AA-E6B9A9A0AB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2496"/>
              <a:ext cx="254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>
                  <a:solidFill>
                    <a:srgbClr val="FF3300"/>
                  </a:solidFill>
                </a:rPr>
                <a:t>Ответ.</a:t>
              </a:r>
              <a:r>
                <a:rPr lang="en-US" altLang="ru-RU" sz="2800"/>
                <a:t> </a:t>
              </a:r>
              <a:r>
                <a:rPr lang="ru-RU" altLang="ru-RU" sz="2800"/>
                <a:t>Трапеция.</a:t>
              </a:r>
              <a:r>
                <a:rPr lang="ru-RU" altLang="ru-RU" sz="3200">
                  <a:cs typeface="Times New Roman" panose="02020603050405020304" pitchFamily="18" charset="0"/>
                </a:rPr>
                <a:t> </a:t>
              </a:r>
            </a:p>
          </p:txBody>
        </p:sp>
        <p:pic>
          <p:nvPicPr>
            <p:cNvPr id="370695" name="Picture 7">
              <a:extLst>
                <a:ext uri="{FF2B5EF4-FFF2-40B4-BE49-F238E27FC236}">
                  <a16:creationId xmlns:a16="http://schemas.microsoft.com/office/drawing/2014/main" id="{737853B6-B631-4F6C-A609-A720CA39A1E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44" y="1440"/>
              <a:ext cx="2821" cy="26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70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738" name="Rectangle 2">
            <a:extLst>
              <a:ext uri="{FF2B5EF4-FFF2-40B4-BE49-F238E27FC236}">
                <a16:creationId xmlns:a16="http://schemas.microsoft.com/office/drawing/2014/main" id="{B119ADCD-459C-400B-BA57-087BD7BAFD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18</a:t>
            </a:r>
          </a:p>
        </p:txBody>
      </p:sp>
      <p:sp>
        <p:nvSpPr>
          <p:cNvPr id="372739" name="Text Box 3">
            <a:extLst>
              <a:ext uri="{FF2B5EF4-FFF2-40B4-BE49-F238E27FC236}">
                <a16:creationId xmlns:a16="http://schemas.microsoft.com/office/drawing/2014/main" id="{14B0BF40-6995-43AB-AF0B-90DD4606C1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222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/>
              <a:t>	Нарисуйте ломаную, вершины которой имеют координаты: (1, 0), (2, 1), (1, 3), (2, 4), (1, 4,5), (1, 6), (1,5, 5,5), (2,5, 5,5), (3, 6), (3, 4,5), (2, 4), (3, 3), (4,5, 2,5), (4,5, 0), (5, 2,5), (5, 0). Очертания какого животного она напоминает?</a:t>
            </a:r>
          </a:p>
        </p:txBody>
      </p:sp>
      <p:pic>
        <p:nvPicPr>
          <p:cNvPr id="372740" name="Picture 4">
            <a:extLst>
              <a:ext uri="{FF2B5EF4-FFF2-40B4-BE49-F238E27FC236}">
                <a16:creationId xmlns:a16="http://schemas.microsoft.com/office/drawing/2014/main" id="{49FD8947-E26F-4446-A9F9-FBF13A0D5A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743200"/>
            <a:ext cx="3633788" cy="363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72741" name="Group 5">
            <a:extLst>
              <a:ext uri="{FF2B5EF4-FFF2-40B4-BE49-F238E27FC236}">
                <a16:creationId xmlns:a16="http://schemas.microsoft.com/office/drawing/2014/main" id="{DB83C8E7-0A95-447D-858B-E6D80D034223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743200"/>
            <a:ext cx="6529388" cy="3638550"/>
            <a:chOff x="240" y="1488"/>
            <a:chExt cx="4113" cy="2292"/>
          </a:xfrm>
        </p:grpSpPr>
        <p:sp>
          <p:nvSpPr>
            <p:cNvPr id="372742" name="Text Box 6">
              <a:extLst>
                <a:ext uri="{FF2B5EF4-FFF2-40B4-BE49-F238E27FC236}">
                  <a16:creationId xmlns:a16="http://schemas.microsoft.com/office/drawing/2014/main" id="{F80E196F-4601-47A2-8065-36CE907E881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2592"/>
              <a:ext cx="192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Ответ. </a:t>
              </a:r>
              <a:r>
                <a:rPr lang="ru-RU" altLang="ru-RU" sz="3200"/>
                <a:t>Кошка.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372743" name="Picture 7">
              <a:extLst>
                <a:ext uri="{FF2B5EF4-FFF2-40B4-BE49-F238E27FC236}">
                  <a16:creationId xmlns:a16="http://schemas.microsoft.com/office/drawing/2014/main" id="{EF3D0ACE-75CE-4BE9-B700-A649FDE1964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64" y="1488"/>
              <a:ext cx="2289" cy="22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72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3" name="Text Box 3">
            <a:extLst>
              <a:ext uri="{FF2B5EF4-FFF2-40B4-BE49-F238E27FC236}">
                <a16:creationId xmlns:a16="http://schemas.microsoft.com/office/drawing/2014/main" id="{90BB3E45-5927-45DF-9AA5-C08B6E1F75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3127"/>
            <a:ext cx="9144000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	Прямоугольной системой координат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на плоскости называется пара перпендикулярных координатных прямых с общим началом координат. Начало координат обозначается буквой </a:t>
            </a:r>
            <a:r>
              <a:rPr lang="en-US" altLang="ru-RU" sz="2800" i="1" dirty="0">
                <a:cs typeface="Times New Roman" panose="02020603050405020304" pitchFamily="18" charset="0"/>
              </a:rPr>
              <a:t>O</a:t>
            </a:r>
            <a:r>
              <a:rPr lang="ru-RU" altLang="ru-RU" sz="2800" dirty="0">
                <a:cs typeface="Times New Roman" panose="02020603050405020304" pitchFamily="18" charset="0"/>
              </a:rPr>
              <a:t>, а координатные прямые обозначаются </a:t>
            </a:r>
            <a:r>
              <a:rPr lang="en-US" altLang="ru-RU" sz="2800" i="1" dirty="0">
                <a:cs typeface="Times New Roman" panose="02020603050405020304" pitchFamily="18" charset="0"/>
              </a:rPr>
              <a:t>Ox</a:t>
            </a:r>
            <a:r>
              <a:rPr lang="ru-RU" altLang="ru-RU" sz="2800" dirty="0">
                <a:cs typeface="Times New Roman" panose="02020603050405020304" pitchFamily="18" charset="0"/>
              </a:rPr>
              <a:t>,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Oy</a:t>
            </a:r>
            <a:r>
              <a:rPr lang="ru-RU" altLang="ru-RU" sz="2800" dirty="0">
                <a:cs typeface="Times New Roman" panose="02020603050405020304" pitchFamily="18" charset="0"/>
              </a:rPr>
              <a:t> и называются соответственно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осью абсцисс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и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осью ординат</a:t>
            </a:r>
            <a:r>
              <a:rPr lang="ru-RU" altLang="ru-RU" sz="2800" dirty="0">
                <a:cs typeface="Times New Roman" panose="02020603050405020304" pitchFamily="18" charset="0"/>
              </a:rPr>
              <a:t>. Плоскость, с заданной прямоугольной системой координат, называется</a:t>
            </a:r>
            <a:r>
              <a:rPr lang="ru-RU" altLang="ru-RU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координатной плоскостью.</a:t>
            </a:r>
          </a:p>
        </p:txBody>
      </p:sp>
      <p:pic>
        <p:nvPicPr>
          <p:cNvPr id="307206" name="Picture 6">
            <a:extLst>
              <a:ext uri="{FF2B5EF4-FFF2-40B4-BE49-F238E27FC236}">
                <a16:creationId xmlns:a16="http://schemas.microsoft.com/office/drawing/2014/main" id="{2D8B49D0-7F8F-411E-84F8-2BB627E560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0" y="3717032"/>
            <a:ext cx="3238500" cy="2636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6" name="Rectangle 2">
            <a:extLst>
              <a:ext uri="{FF2B5EF4-FFF2-40B4-BE49-F238E27FC236}">
                <a16:creationId xmlns:a16="http://schemas.microsoft.com/office/drawing/2014/main" id="{0FC7AA9A-2C15-4FA4-992E-16E59FCAE5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19</a:t>
            </a:r>
          </a:p>
        </p:txBody>
      </p:sp>
      <p:sp>
        <p:nvSpPr>
          <p:cNvPr id="374787" name="Text Box 3">
            <a:extLst>
              <a:ext uri="{FF2B5EF4-FFF2-40B4-BE49-F238E27FC236}">
                <a16:creationId xmlns:a16="http://schemas.microsoft.com/office/drawing/2014/main" id="{A825DC27-AA73-4701-8BF4-CC61417275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/>
              <a:t>	Нарисуйте ломаную, вершины которой имеют координаты: (4, 0), (3, 1,5), (1, 2), (-1, 2), (-4, 0,5), (-6, 2), (-5,5, 0), (-6, -2), (-4, -0,5), (-1, -2), (1, -2), (3, -1,5), (4, 0). Очертания кого она напоминает?</a:t>
            </a:r>
          </a:p>
        </p:txBody>
      </p:sp>
      <p:pic>
        <p:nvPicPr>
          <p:cNvPr id="374788" name="Picture 4">
            <a:extLst>
              <a:ext uri="{FF2B5EF4-FFF2-40B4-BE49-F238E27FC236}">
                <a16:creationId xmlns:a16="http://schemas.microsoft.com/office/drawing/2014/main" id="{306D3DA9-A246-41FB-BB86-B31A3CF19F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352800"/>
            <a:ext cx="6977063" cy="290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74789" name="Group 5">
            <a:extLst>
              <a:ext uri="{FF2B5EF4-FFF2-40B4-BE49-F238E27FC236}">
                <a16:creationId xmlns:a16="http://schemas.microsoft.com/office/drawing/2014/main" id="{713A1047-26DB-4B73-BAB0-69E2D7EB4B86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2819400"/>
            <a:ext cx="7891463" cy="3433763"/>
            <a:chOff x="192" y="1776"/>
            <a:chExt cx="4971" cy="2163"/>
          </a:xfrm>
        </p:grpSpPr>
        <p:sp>
          <p:nvSpPr>
            <p:cNvPr id="374790" name="Text Box 6">
              <a:extLst>
                <a:ext uri="{FF2B5EF4-FFF2-40B4-BE49-F238E27FC236}">
                  <a16:creationId xmlns:a16="http://schemas.microsoft.com/office/drawing/2014/main" id="{320956D3-9E44-486C-AEEA-51CBBAEA469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1776"/>
              <a:ext cx="192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Ответ. </a:t>
              </a:r>
              <a:r>
                <a:rPr lang="ru-RU" altLang="ru-RU" sz="3200"/>
                <a:t>Рыба.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374791" name="Picture 7">
              <a:extLst>
                <a:ext uri="{FF2B5EF4-FFF2-40B4-BE49-F238E27FC236}">
                  <a16:creationId xmlns:a16="http://schemas.microsoft.com/office/drawing/2014/main" id="{516E82CB-6C8B-4545-8054-C10E67DC19E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8" y="2112"/>
              <a:ext cx="4395" cy="18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74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4" name="Rectangle 2">
            <a:extLst>
              <a:ext uri="{FF2B5EF4-FFF2-40B4-BE49-F238E27FC236}">
                <a16:creationId xmlns:a16="http://schemas.microsoft.com/office/drawing/2014/main" id="{75464B19-E09F-483E-A899-7AF39D1A4E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20</a:t>
            </a:r>
          </a:p>
        </p:txBody>
      </p:sp>
      <p:sp>
        <p:nvSpPr>
          <p:cNvPr id="376835" name="Text Box 3">
            <a:extLst>
              <a:ext uri="{FF2B5EF4-FFF2-40B4-BE49-F238E27FC236}">
                <a16:creationId xmlns:a16="http://schemas.microsoft.com/office/drawing/2014/main" id="{22E4CB80-CE15-4354-A074-D5A025D9A4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763000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/>
              <a:t>Нарисуйте ломаную, вершины которой имеют координаты: (-5, 1), (-6, 0,5), (-7, 1), (-4</a:t>
            </a:r>
            <a:r>
              <a:rPr lang="en-US" altLang="ru-RU"/>
              <a:t>,5</a:t>
            </a:r>
            <a:r>
              <a:rPr lang="ru-RU" altLang="ru-RU"/>
              <a:t>, </a:t>
            </a:r>
            <a:r>
              <a:rPr lang="en-US" altLang="ru-RU"/>
              <a:t>2,5</a:t>
            </a:r>
            <a:r>
              <a:rPr lang="ru-RU" altLang="ru-RU"/>
              <a:t>), (</a:t>
            </a:r>
            <a:r>
              <a:rPr lang="en-US" altLang="ru-RU"/>
              <a:t>-3,5</a:t>
            </a:r>
            <a:r>
              <a:rPr lang="ru-RU" altLang="ru-RU"/>
              <a:t>, </a:t>
            </a:r>
            <a:r>
              <a:rPr lang="en-US" altLang="ru-RU"/>
              <a:t>2</a:t>
            </a:r>
            <a:r>
              <a:rPr lang="ru-RU" altLang="ru-RU"/>
              <a:t>,5), (</a:t>
            </a:r>
            <a:r>
              <a:rPr lang="en-US" altLang="ru-RU"/>
              <a:t>-4,5</a:t>
            </a:r>
            <a:r>
              <a:rPr lang="ru-RU" altLang="ru-RU"/>
              <a:t>, </a:t>
            </a:r>
            <a:r>
              <a:rPr lang="en-US" altLang="ru-RU"/>
              <a:t>1</a:t>
            </a:r>
            <a:r>
              <a:rPr lang="ru-RU" altLang="ru-RU"/>
              <a:t>), (</a:t>
            </a:r>
            <a:r>
              <a:rPr lang="en-US" altLang="ru-RU"/>
              <a:t>5</a:t>
            </a:r>
            <a:r>
              <a:rPr lang="ru-RU" altLang="ru-RU"/>
              <a:t>,5, </a:t>
            </a:r>
            <a:r>
              <a:rPr lang="en-US" altLang="ru-RU"/>
              <a:t>1</a:t>
            </a:r>
            <a:r>
              <a:rPr lang="ru-RU" altLang="ru-RU"/>
              <a:t>), (</a:t>
            </a:r>
            <a:r>
              <a:rPr lang="en-US" altLang="ru-RU"/>
              <a:t>5</a:t>
            </a:r>
            <a:r>
              <a:rPr lang="ru-RU" altLang="ru-RU"/>
              <a:t>,5, </a:t>
            </a:r>
            <a:r>
              <a:rPr lang="en-US" altLang="ru-RU"/>
              <a:t>-0,5</a:t>
            </a:r>
            <a:r>
              <a:rPr lang="ru-RU" altLang="ru-RU"/>
              <a:t>), (</a:t>
            </a:r>
            <a:r>
              <a:rPr lang="en-US" altLang="ru-RU"/>
              <a:t>4,5</a:t>
            </a:r>
            <a:r>
              <a:rPr lang="ru-RU" altLang="ru-RU"/>
              <a:t>, </a:t>
            </a:r>
            <a:r>
              <a:rPr lang="en-US" altLang="ru-RU"/>
              <a:t>-1,5</a:t>
            </a:r>
            <a:r>
              <a:rPr lang="ru-RU" altLang="ru-RU"/>
              <a:t>), (4,5</a:t>
            </a:r>
            <a:r>
              <a:rPr lang="en-US" altLang="ru-RU"/>
              <a:t>, -1</a:t>
            </a:r>
            <a:r>
              <a:rPr lang="ru-RU" altLang="ru-RU"/>
              <a:t>), (</a:t>
            </a:r>
            <a:r>
              <a:rPr lang="en-US" altLang="ru-RU"/>
              <a:t>5</a:t>
            </a:r>
            <a:r>
              <a:rPr lang="ru-RU" altLang="ru-RU"/>
              <a:t>, </a:t>
            </a:r>
            <a:r>
              <a:rPr lang="en-US" altLang="ru-RU"/>
              <a:t>-0,5</a:t>
            </a:r>
            <a:r>
              <a:rPr lang="ru-RU" altLang="ru-RU"/>
              <a:t>), (</a:t>
            </a:r>
            <a:r>
              <a:rPr lang="en-US" altLang="ru-RU"/>
              <a:t>5</a:t>
            </a:r>
            <a:r>
              <a:rPr lang="ru-RU" altLang="ru-RU"/>
              <a:t>, </a:t>
            </a:r>
            <a:r>
              <a:rPr lang="en-US" altLang="ru-RU"/>
              <a:t>0,5</a:t>
            </a:r>
            <a:r>
              <a:rPr lang="ru-RU" altLang="ru-RU"/>
              <a:t>), (4, </a:t>
            </a:r>
            <a:r>
              <a:rPr lang="en-US" altLang="ru-RU"/>
              <a:t>0</a:t>
            </a:r>
            <a:r>
              <a:rPr lang="ru-RU" altLang="ru-RU"/>
              <a:t>,5), (4,5, 0), (</a:t>
            </a:r>
            <a:r>
              <a:rPr lang="en-US" altLang="ru-RU"/>
              <a:t>3,</a:t>
            </a:r>
            <a:r>
              <a:rPr lang="ru-RU" altLang="ru-RU"/>
              <a:t>5, </a:t>
            </a:r>
            <a:r>
              <a:rPr lang="en-US" altLang="ru-RU"/>
              <a:t>-</a:t>
            </a:r>
            <a:r>
              <a:rPr lang="ru-RU" altLang="ru-RU"/>
              <a:t>2), (</a:t>
            </a:r>
            <a:r>
              <a:rPr lang="en-US" altLang="ru-RU"/>
              <a:t>3</a:t>
            </a:r>
            <a:r>
              <a:rPr lang="ru-RU" altLang="ru-RU"/>
              <a:t>, </a:t>
            </a:r>
            <a:r>
              <a:rPr lang="en-US" altLang="ru-RU"/>
              <a:t>-2</a:t>
            </a:r>
            <a:r>
              <a:rPr lang="ru-RU" altLang="ru-RU"/>
              <a:t>)</a:t>
            </a:r>
            <a:r>
              <a:rPr lang="en-US" altLang="ru-RU"/>
              <a:t>, </a:t>
            </a:r>
            <a:r>
              <a:rPr lang="ru-RU" altLang="ru-RU"/>
              <a:t>(</a:t>
            </a:r>
            <a:r>
              <a:rPr lang="en-US" altLang="ru-RU"/>
              <a:t>3</a:t>
            </a:r>
            <a:r>
              <a:rPr lang="ru-RU" altLang="ru-RU"/>
              <a:t>, </a:t>
            </a:r>
            <a:r>
              <a:rPr lang="en-US" altLang="ru-RU"/>
              <a:t>-1</a:t>
            </a:r>
            <a:r>
              <a:rPr lang="ru-RU" altLang="ru-RU"/>
              <a:t>)</a:t>
            </a:r>
            <a:r>
              <a:rPr lang="en-US" altLang="ru-RU"/>
              <a:t>, </a:t>
            </a:r>
            <a:r>
              <a:rPr lang="ru-RU" altLang="ru-RU"/>
              <a:t>(</a:t>
            </a:r>
            <a:r>
              <a:rPr lang="en-US" altLang="ru-RU"/>
              <a:t>2</a:t>
            </a:r>
            <a:r>
              <a:rPr lang="ru-RU" altLang="ru-RU"/>
              <a:t>, </a:t>
            </a:r>
            <a:r>
              <a:rPr lang="en-US" altLang="ru-RU"/>
              <a:t>-0,5</a:t>
            </a:r>
            <a:r>
              <a:rPr lang="ru-RU" altLang="ru-RU"/>
              <a:t>)</a:t>
            </a:r>
            <a:r>
              <a:rPr lang="en-US" altLang="ru-RU"/>
              <a:t>, </a:t>
            </a:r>
            <a:r>
              <a:rPr lang="ru-RU" altLang="ru-RU"/>
              <a:t>(</a:t>
            </a:r>
            <a:r>
              <a:rPr lang="en-US" altLang="ru-RU"/>
              <a:t>-2</a:t>
            </a:r>
            <a:r>
              <a:rPr lang="ru-RU" altLang="ru-RU"/>
              <a:t>, </a:t>
            </a:r>
            <a:r>
              <a:rPr lang="en-US" altLang="ru-RU"/>
              <a:t>-0,5</a:t>
            </a:r>
            <a:r>
              <a:rPr lang="ru-RU" altLang="ru-RU"/>
              <a:t>)</a:t>
            </a:r>
            <a:r>
              <a:rPr lang="en-US" altLang="ru-RU"/>
              <a:t>, </a:t>
            </a:r>
            <a:r>
              <a:rPr lang="ru-RU" altLang="ru-RU"/>
              <a:t>(</a:t>
            </a:r>
            <a:r>
              <a:rPr lang="en-US" altLang="ru-RU"/>
              <a:t>-3,5</a:t>
            </a:r>
            <a:r>
              <a:rPr lang="ru-RU" altLang="ru-RU"/>
              <a:t>, </a:t>
            </a:r>
            <a:r>
              <a:rPr lang="en-US" altLang="ru-RU"/>
              <a:t>-1</a:t>
            </a:r>
            <a:r>
              <a:rPr lang="ru-RU" altLang="ru-RU"/>
              <a:t>)</a:t>
            </a:r>
            <a:r>
              <a:rPr lang="en-US" altLang="ru-RU"/>
              <a:t>, </a:t>
            </a:r>
            <a:r>
              <a:rPr lang="ru-RU" altLang="ru-RU"/>
              <a:t>(</a:t>
            </a:r>
            <a:r>
              <a:rPr lang="en-US" altLang="ru-RU"/>
              <a:t>-4,5</a:t>
            </a:r>
            <a:r>
              <a:rPr lang="ru-RU" altLang="ru-RU"/>
              <a:t>, </a:t>
            </a:r>
            <a:r>
              <a:rPr lang="en-US" altLang="ru-RU"/>
              <a:t>-2</a:t>
            </a:r>
            <a:r>
              <a:rPr lang="ru-RU" altLang="ru-RU"/>
              <a:t>)</a:t>
            </a:r>
            <a:r>
              <a:rPr lang="en-US" altLang="ru-RU"/>
              <a:t>, </a:t>
            </a:r>
            <a:r>
              <a:rPr lang="ru-RU" altLang="ru-RU"/>
              <a:t>(</a:t>
            </a:r>
            <a:r>
              <a:rPr lang="en-US" altLang="ru-RU"/>
              <a:t>-5,5</a:t>
            </a:r>
            <a:r>
              <a:rPr lang="ru-RU" altLang="ru-RU"/>
              <a:t>, </a:t>
            </a:r>
            <a:r>
              <a:rPr lang="en-US" altLang="ru-RU"/>
              <a:t>-2</a:t>
            </a:r>
            <a:r>
              <a:rPr lang="ru-RU" altLang="ru-RU"/>
              <a:t>)</a:t>
            </a:r>
            <a:r>
              <a:rPr lang="en-US" altLang="ru-RU"/>
              <a:t>, </a:t>
            </a:r>
            <a:r>
              <a:rPr lang="ru-RU" altLang="ru-RU"/>
              <a:t>(</a:t>
            </a:r>
            <a:r>
              <a:rPr lang="en-US" altLang="ru-RU"/>
              <a:t>-5</a:t>
            </a:r>
            <a:r>
              <a:rPr lang="ru-RU" altLang="ru-RU"/>
              <a:t>, </a:t>
            </a:r>
            <a:r>
              <a:rPr lang="en-US" altLang="ru-RU"/>
              <a:t>-1</a:t>
            </a:r>
            <a:r>
              <a:rPr lang="ru-RU" altLang="ru-RU"/>
              <a:t>)</a:t>
            </a:r>
            <a:r>
              <a:rPr lang="en-US" altLang="ru-RU"/>
              <a:t>, </a:t>
            </a:r>
            <a:r>
              <a:rPr lang="ru-RU" altLang="ru-RU"/>
              <a:t>(</a:t>
            </a:r>
            <a:r>
              <a:rPr lang="en-US" altLang="ru-RU"/>
              <a:t>-4,5</a:t>
            </a:r>
            <a:r>
              <a:rPr lang="ru-RU" altLang="ru-RU"/>
              <a:t>, </a:t>
            </a:r>
            <a:r>
              <a:rPr lang="en-US" altLang="ru-RU"/>
              <a:t>-1</a:t>
            </a:r>
            <a:r>
              <a:rPr lang="ru-RU" altLang="ru-RU"/>
              <a:t>)</a:t>
            </a:r>
            <a:r>
              <a:rPr lang="en-US" altLang="ru-RU"/>
              <a:t>, </a:t>
            </a:r>
            <a:r>
              <a:rPr lang="ru-RU" altLang="ru-RU"/>
              <a:t>(</a:t>
            </a:r>
            <a:r>
              <a:rPr lang="en-US" altLang="ru-RU"/>
              <a:t>-4,5</a:t>
            </a:r>
            <a:r>
              <a:rPr lang="ru-RU" altLang="ru-RU"/>
              <a:t>, </a:t>
            </a:r>
            <a:r>
              <a:rPr lang="en-US" altLang="ru-RU"/>
              <a:t>2</a:t>
            </a:r>
            <a:r>
              <a:rPr lang="ru-RU" altLang="ru-RU"/>
              <a:t>)</a:t>
            </a:r>
            <a:r>
              <a:rPr lang="en-US" altLang="ru-RU"/>
              <a:t>, </a:t>
            </a:r>
            <a:r>
              <a:rPr lang="ru-RU" altLang="ru-RU"/>
              <a:t>(</a:t>
            </a:r>
            <a:r>
              <a:rPr lang="en-US" altLang="ru-RU"/>
              <a:t>-5</a:t>
            </a:r>
            <a:r>
              <a:rPr lang="ru-RU" altLang="ru-RU"/>
              <a:t>, </a:t>
            </a:r>
            <a:r>
              <a:rPr lang="en-US" altLang="ru-RU"/>
              <a:t>1</a:t>
            </a:r>
            <a:r>
              <a:rPr lang="ru-RU" altLang="ru-RU"/>
              <a:t>)</a:t>
            </a:r>
            <a:r>
              <a:rPr lang="en-US" altLang="ru-RU"/>
              <a:t>, </a:t>
            </a:r>
            <a:r>
              <a:rPr lang="ru-RU" altLang="ru-RU"/>
              <a:t>(</a:t>
            </a:r>
            <a:r>
              <a:rPr lang="en-US" altLang="ru-RU"/>
              <a:t>-5,5</a:t>
            </a:r>
            <a:r>
              <a:rPr lang="ru-RU" altLang="ru-RU"/>
              <a:t>, </a:t>
            </a:r>
            <a:r>
              <a:rPr lang="en-US" altLang="ru-RU"/>
              <a:t>-1</a:t>
            </a:r>
            <a:r>
              <a:rPr lang="ru-RU" altLang="ru-RU"/>
              <a:t>)</a:t>
            </a:r>
            <a:r>
              <a:rPr lang="en-US" altLang="ru-RU"/>
              <a:t>, </a:t>
            </a:r>
            <a:r>
              <a:rPr lang="ru-RU" altLang="ru-RU"/>
              <a:t>(</a:t>
            </a:r>
            <a:r>
              <a:rPr lang="en-US" altLang="ru-RU"/>
              <a:t>-5</a:t>
            </a:r>
            <a:r>
              <a:rPr lang="ru-RU" altLang="ru-RU"/>
              <a:t>, </a:t>
            </a:r>
            <a:r>
              <a:rPr lang="en-US" altLang="ru-RU"/>
              <a:t>-1</a:t>
            </a:r>
            <a:r>
              <a:rPr lang="ru-RU" altLang="ru-RU"/>
              <a:t>). Очертания какой породы собаки она напоминает?</a:t>
            </a:r>
          </a:p>
        </p:txBody>
      </p:sp>
      <p:pic>
        <p:nvPicPr>
          <p:cNvPr id="376836" name="Picture 4">
            <a:extLst>
              <a:ext uri="{FF2B5EF4-FFF2-40B4-BE49-F238E27FC236}">
                <a16:creationId xmlns:a16="http://schemas.microsoft.com/office/drawing/2014/main" id="{3800B47B-B954-40EA-964B-66DA21C1BD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971800"/>
            <a:ext cx="6977063" cy="290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76837" name="Group 5">
            <a:extLst>
              <a:ext uri="{FF2B5EF4-FFF2-40B4-BE49-F238E27FC236}">
                <a16:creationId xmlns:a16="http://schemas.microsoft.com/office/drawing/2014/main" id="{A2BDECA0-16A5-49A8-8EE0-1109D71983C4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971800"/>
            <a:ext cx="8120063" cy="3475038"/>
            <a:chOff x="240" y="1872"/>
            <a:chExt cx="5115" cy="2189"/>
          </a:xfrm>
        </p:grpSpPr>
        <p:sp>
          <p:nvSpPr>
            <p:cNvPr id="376838" name="Text Box 6">
              <a:extLst>
                <a:ext uri="{FF2B5EF4-FFF2-40B4-BE49-F238E27FC236}">
                  <a16:creationId xmlns:a16="http://schemas.microsoft.com/office/drawing/2014/main" id="{442077C3-600E-4556-AFC9-619CBCB7635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3696"/>
              <a:ext cx="192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Ответ. </a:t>
              </a:r>
              <a:r>
                <a:rPr lang="ru-RU" altLang="ru-RU" sz="3200"/>
                <a:t>Такса.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376839" name="Picture 7">
              <a:extLst>
                <a:ext uri="{FF2B5EF4-FFF2-40B4-BE49-F238E27FC236}">
                  <a16:creationId xmlns:a16="http://schemas.microsoft.com/office/drawing/2014/main" id="{5C6E8B77-0110-44F3-809A-6BA962E8887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0" y="1872"/>
              <a:ext cx="4395" cy="18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76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>
            <a:extLst>
              <a:ext uri="{FF2B5EF4-FFF2-40B4-BE49-F238E27FC236}">
                <a16:creationId xmlns:a16="http://schemas.microsoft.com/office/drawing/2014/main" id="{61E5216B-D4AE-47D8-AAE0-E359DC7DED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21</a:t>
            </a:r>
          </a:p>
        </p:txBody>
      </p:sp>
      <p:sp>
        <p:nvSpPr>
          <p:cNvPr id="378883" name="Text Box 3">
            <a:extLst>
              <a:ext uri="{FF2B5EF4-FFF2-40B4-BE49-F238E27FC236}">
                <a16:creationId xmlns:a16="http://schemas.microsoft.com/office/drawing/2014/main" id="{47AE1604-F7C8-4FFD-8D76-295E14EB82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5486400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/>
              <a:t>	Нарисуйте ломаную, вершины которой имеют координаты: (0, 0), (-1, 1), (-3, 1), (-2, 3), (-3, 3), (-4, 6), (0, 8), (2, 5), (2, 11), (6, 10), (3, 9), (4, 5), (3, 0), (2, 0), (1, -7), (3, -8), (0, -8), (0, 0). Очертания какой птицы она напоминает?</a:t>
            </a:r>
          </a:p>
        </p:txBody>
      </p:sp>
      <p:pic>
        <p:nvPicPr>
          <p:cNvPr id="378884" name="Picture 4">
            <a:extLst>
              <a:ext uri="{FF2B5EF4-FFF2-40B4-BE49-F238E27FC236}">
                <a16:creationId xmlns:a16="http://schemas.microsoft.com/office/drawing/2014/main" id="{7B4649E5-7530-447A-BBEE-C327E65A3C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838200"/>
            <a:ext cx="3130550" cy="560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78885" name="Group 5">
            <a:extLst>
              <a:ext uri="{FF2B5EF4-FFF2-40B4-BE49-F238E27FC236}">
                <a16:creationId xmlns:a16="http://schemas.microsoft.com/office/drawing/2014/main" id="{74D2B758-1E3B-4DA5-A0BE-B4582BD7D203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838200"/>
            <a:ext cx="8388350" cy="5600700"/>
            <a:chOff x="240" y="528"/>
            <a:chExt cx="5284" cy="3528"/>
          </a:xfrm>
        </p:grpSpPr>
        <p:sp>
          <p:nvSpPr>
            <p:cNvPr id="378886" name="Text Box 6">
              <a:extLst>
                <a:ext uri="{FF2B5EF4-FFF2-40B4-BE49-F238E27FC236}">
                  <a16:creationId xmlns:a16="http://schemas.microsoft.com/office/drawing/2014/main" id="{6E76EE1D-C8BD-4A95-AFF2-A424C8EBA0F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2832"/>
              <a:ext cx="192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Ответ. </a:t>
              </a:r>
              <a:r>
                <a:rPr lang="ru-RU" altLang="ru-RU" sz="3200"/>
                <a:t>Страус.</a:t>
              </a:r>
              <a:endParaRPr lang="ru-RU" altLang="ru-RU" sz="3200">
                <a:cs typeface="Times New Roman" panose="02020603050405020304" pitchFamily="18" charset="0"/>
              </a:endParaRPr>
            </a:p>
          </p:txBody>
        </p:sp>
        <p:pic>
          <p:nvPicPr>
            <p:cNvPr id="378887" name="Picture 7">
              <a:extLst>
                <a:ext uri="{FF2B5EF4-FFF2-40B4-BE49-F238E27FC236}">
                  <a16:creationId xmlns:a16="http://schemas.microsoft.com/office/drawing/2014/main" id="{E179342F-0EF4-436F-8445-1CC1C22B4E1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52" y="528"/>
              <a:ext cx="1972" cy="35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78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Rectangle 2">
            <a:extLst>
              <a:ext uri="{FF2B5EF4-FFF2-40B4-BE49-F238E27FC236}">
                <a16:creationId xmlns:a16="http://schemas.microsoft.com/office/drawing/2014/main" id="{09CFF76E-8668-41FD-BC76-E6E7B853E0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22</a:t>
            </a:r>
          </a:p>
        </p:txBody>
      </p:sp>
      <p:sp>
        <p:nvSpPr>
          <p:cNvPr id="333827" name="Text Box 3">
            <a:extLst>
              <a:ext uri="{FF2B5EF4-FFF2-40B4-BE49-F238E27FC236}">
                <a16:creationId xmlns:a16="http://schemas.microsoft.com/office/drawing/2014/main" id="{A2478AD6-96E6-4727-81C7-F25B5301E3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координаты точки, симметричной точке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ru-RU" altLang="ru-RU" sz="3200" dirty="0">
                <a:cs typeface="Times New Roman" panose="02020603050405020304" pitchFamily="18" charset="0"/>
              </a:rPr>
              <a:t>(</a:t>
            </a:r>
            <a:r>
              <a:rPr lang="en-US" altLang="ru-RU" sz="3200" i="1" dirty="0">
                <a:cs typeface="Times New Roman" panose="02020603050405020304" pitchFamily="18" charset="0"/>
              </a:rPr>
              <a:t>x</a:t>
            </a:r>
            <a:r>
              <a:rPr lang="ru-RU" altLang="ru-RU" sz="3200" dirty="0">
                <a:cs typeface="Times New Roman" panose="02020603050405020304" pitchFamily="18" charset="0"/>
              </a:rPr>
              <a:t>, </a:t>
            </a:r>
            <a:r>
              <a:rPr lang="en-US" altLang="ru-RU" sz="3200" i="1" dirty="0">
                <a:cs typeface="Times New Roman" panose="02020603050405020304" pitchFamily="18" charset="0"/>
              </a:rPr>
              <a:t>y</a:t>
            </a:r>
            <a:r>
              <a:rPr lang="ru-RU" altLang="ru-RU" sz="3200" dirty="0">
                <a:cs typeface="Times New Roman" panose="02020603050405020304" pitchFamily="18" charset="0"/>
              </a:rPr>
              <a:t>) относительно: а) оси абсцисс; б) оси ординат; в) начала координат.</a:t>
            </a:r>
          </a:p>
        </p:txBody>
      </p:sp>
      <p:sp>
        <p:nvSpPr>
          <p:cNvPr id="333828" name="Text Box 4">
            <a:extLst>
              <a:ext uri="{FF2B5EF4-FFF2-40B4-BE49-F238E27FC236}">
                <a16:creationId xmlns:a16="http://schemas.microsoft.com/office/drawing/2014/main" id="{E6B45094-16B9-4F3C-91DD-1BF4F9083F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410200"/>
            <a:ext cx="3276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>
                <a:cs typeface="Times New Roman" panose="02020603050405020304" pitchFamily="18" charset="0"/>
              </a:rPr>
              <a:t>а) (</a:t>
            </a:r>
            <a:r>
              <a:rPr lang="en-US" altLang="ru-RU" sz="3200" i="1">
                <a:cs typeface="Times New Roman" panose="02020603050405020304" pitchFamily="18" charset="0"/>
              </a:rPr>
              <a:t>x</a:t>
            </a:r>
            <a:r>
              <a:rPr lang="ru-RU" altLang="ru-RU" sz="3200">
                <a:cs typeface="Times New Roman" panose="02020603050405020304" pitchFamily="18" charset="0"/>
              </a:rPr>
              <a:t>, –</a:t>
            </a:r>
            <a:r>
              <a:rPr lang="en-US" altLang="ru-RU" sz="3200" i="1">
                <a:cs typeface="Times New Roman" panose="02020603050405020304" pitchFamily="18" charset="0"/>
              </a:rPr>
              <a:t>y</a:t>
            </a:r>
            <a:r>
              <a:rPr lang="ru-RU" altLang="ru-RU" sz="3200">
                <a:cs typeface="Times New Roman" panose="02020603050405020304" pitchFamily="18" charset="0"/>
              </a:rPr>
              <a:t>); </a:t>
            </a:r>
          </a:p>
        </p:txBody>
      </p:sp>
      <p:sp>
        <p:nvSpPr>
          <p:cNvPr id="333829" name="Text Box 5">
            <a:extLst>
              <a:ext uri="{FF2B5EF4-FFF2-40B4-BE49-F238E27FC236}">
                <a16:creationId xmlns:a16="http://schemas.microsoft.com/office/drawing/2014/main" id="{D9A17B88-686E-49FC-82BE-466C8000C9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5410200"/>
            <a:ext cx="2667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б) (–</a:t>
            </a:r>
            <a:r>
              <a:rPr lang="en-US" altLang="ru-RU" sz="3200" i="1">
                <a:cs typeface="Times New Roman" panose="02020603050405020304" pitchFamily="18" charset="0"/>
              </a:rPr>
              <a:t>x</a:t>
            </a:r>
            <a:r>
              <a:rPr lang="ru-RU" altLang="ru-RU" sz="3200">
                <a:cs typeface="Times New Roman" panose="02020603050405020304" pitchFamily="18" charset="0"/>
              </a:rPr>
              <a:t>, </a:t>
            </a:r>
            <a:r>
              <a:rPr lang="en-US" altLang="ru-RU" sz="3200" i="1">
                <a:cs typeface="Times New Roman" panose="02020603050405020304" pitchFamily="18" charset="0"/>
              </a:rPr>
              <a:t>y</a:t>
            </a:r>
            <a:r>
              <a:rPr lang="ru-RU" altLang="ru-RU" sz="3200">
                <a:cs typeface="Times New Roman" panose="02020603050405020304" pitchFamily="18" charset="0"/>
              </a:rPr>
              <a:t>); </a:t>
            </a:r>
            <a:endParaRPr lang="ru-RU" altLang="ru-RU"/>
          </a:p>
        </p:txBody>
      </p:sp>
      <p:sp>
        <p:nvSpPr>
          <p:cNvPr id="333830" name="Text Box 6">
            <a:extLst>
              <a:ext uri="{FF2B5EF4-FFF2-40B4-BE49-F238E27FC236}">
                <a16:creationId xmlns:a16="http://schemas.microsoft.com/office/drawing/2014/main" id="{F777B2FA-FE09-4482-886B-8839250BFE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5410200"/>
            <a:ext cx="2057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в) (–</a:t>
            </a:r>
            <a:r>
              <a:rPr lang="en-US" altLang="ru-RU" sz="3200" i="1">
                <a:cs typeface="Times New Roman" panose="02020603050405020304" pitchFamily="18" charset="0"/>
              </a:rPr>
              <a:t>x</a:t>
            </a:r>
            <a:r>
              <a:rPr lang="ru-RU" altLang="ru-RU" sz="3200">
                <a:cs typeface="Times New Roman" panose="02020603050405020304" pitchFamily="18" charset="0"/>
              </a:rPr>
              <a:t>, –</a:t>
            </a:r>
            <a:r>
              <a:rPr lang="en-US" altLang="ru-RU" sz="3200" i="1">
                <a:cs typeface="Times New Roman" panose="02020603050405020304" pitchFamily="18" charset="0"/>
              </a:rPr>
              <a:t>y</a:t>
            </a:r>
            <a:r>
              <a:rPr lang="ru-RU" altLang="ru-RU" sz="3200">
                <a:cs typeface="Times New Roman" panose="02020603050405020304" pitchFamily="18" charset="0"/>
              </a:rPr>
              <a:t>). </a:t>
            </a:r>
          </a:p>
        </p:txBody>
      </p:sp>
      <p:pic>
        <p:nvPicPr>
          <p:cNvPr id="333831" name="Picture 7">
            <a:extLst>
              <a:ext uri="{FF2B5EF4-FFF2-40B4-BE49-F238E27FC236}">
                <a16:creationId xmlns:a16="http://schemas.microsoft.com/office/drawing/2014/main" id="{64005684-F00A-42B8-AB9C-4F2E4F14D8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2133600"/>
            <a:ext cx="3516313" cy="317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3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33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33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3828" grpId="0" autoUpdateAnimBg="0"/>
      <p:bldP spid="333829" grpId="0" autoUpdateAnimBg="0"/>
      <p:bldP spid="333830" grpId="0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4" name="Rectangle 2">
            <a:extLst>
              <a:ext uri="{FF2B5EF4-FFF2-40B4-BE49-F238E27FC236}">
                <a16:creationId xmlns:a16="http://schemas.microsoft.com/office/drawing/2014/main" id="{99D1AFDB-3A86-4046-94D1-19F4D5DEA9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23</a:t>
            </a:r>
          </a:p>
        </p:txBody>
      </p:sp>
      <p:sp>
        <p:nvSpPr>
          <p:cNvPr id="335875" name="Text Box 3">
            <a:extLst>
              <a:ext uri="{FF2B5EF4-FFF2-40B4-BE49-F238E27FC236}">
                <a16:creationId xmlns:a16="http://schemas.microsoft.com/office/drawing/2014/main" id="{D2670B19-ACE5-40EE-A1C0-D59074D1E7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Точки </a:t>
            </a:r>
            <a:r>
              <a:rPr lang="en-US" altLang="ru-RU" sz="3200" i="1" dirty="0">
                <a:cs typeface="Times New Roman" panose="02020603050405020304" pitchFamily="18" charset="0"/>
              </a:rPr>
              <a:t>N</a:t>
            </a:r>
            <a:r>
              <a:rPr lang="ru-RU" altLang="ru-RU" sz="3200" dirty="0">
                <a:cs typeface="Times New Roman" panose="02020603050405020304" pitchFamily="18" charset="0"/>
              </a:rPr>
              <a:t>(…, 6) и </a:t>
            </a:r>
            <a:r>
              <a:rPr lang="en-US" altLang="ru-RU" sz="3200" i="1" dirty="0">
                <a:cs typeface="Times New Roman" panose="02020603050405020304" pitchFamily="18" charset="0"/>
              </a:rPr>
              <a:t>N</a:t>
            </a:r>
            <a:r>
              <a:rPr lang="ru-RU" altLang="ru-RU" sz="32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3200" dirty="0">
                <a:cs typeface="Times New Roman" panose="02020603050405020304" pitchFamily="18" charset="0"/>
              </a:rPr>
              <a:t>(2, …) симметричны относительно оси ординат. Назовите пропущенные координаты этих точек.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335876" name="Text Box 4">
            <a:extLst>
              <a:ext uri="{FF2B5EF4-FFF2-40B4-BE49-F238E27FC236}">
                <a16:creationId xmlns:a16="http://schemas.microsoft.com/office/drawing/2014/main" id="{352F25B3-346E-4FA6-AA89-791F379E79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876800"/>
            <a:ext cx="7543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en-US" altLang="ru-RU" sz="3200" i="1">
                <a:cs typeface="Times New Roman" panose="02020603050405020304" pitchFamily="18" charset="0"/>
              </a:rPr>
              <a:t>N</a:t>
            </a:r>
            <a:r>
              <a:rPr lang="ru-RU" altLang="ru-RU" sz="3200">
                <a:cs typeface="Times New Roman" panose="02020603050405020304" pitchFamily="18" charset="0"/>
              </a:rPr>
              <a:t>(–2, 6); </a:t>
            </a:r>
            <a:r>
              <a:rPr lang="en-US" altLang="ru-RU" sz="3200" i="1">
                <a:cs typeface="Times New Roman" panose="02020603050405020304" pitchFamily="18" charset="0"/>
              </a:rPr>
              <a:t>N</a:t>
            </a:r>
            <a:r>
              <a:rPr lang="ru-RU" altLang="ru-RU" sz="3200" baseline="-30000">
                <a:cs typeface="Times New Roman" panose="02020603050405020304" pitchFamily="18" charset="0"/>
              </a:rPr>
              <a:t>1</a:t>
            </a:r>
            <a:r>
              <a:rPr lang="ru-RU" altLang="ru-RU" sz="3200">
                <a:cs typeface="Times New Roman" panose="02020603050405020304" pitchFamily="18" charset="0"/>
              </a:rPr>
              <a:t>(2, 6).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5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5876" grpId="0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Rectangle 2">
            <a:extLst>
              <a:ext uri="{FF2B5EF4-FFF2-40B4-BE49-F238E27FC236}">
                <a16:creationId xmlns:a16="http://schemas.microsoft.com/office/drawing/2014/main" id="{7E0BAF40-DC66-4A5D-B6D2-C2FBFE8927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24</a:t>
            </a:r>
          </a:p>
        </p:txBody>
      </p:sp>
      <p:sp>
        <p:nvSpPr>
          <p:cNvPr id="337923" name="Text Box 3">
            <a:extLst>
              <a:ext uri="{FF2B5EF4-FFF2-40B4-BE49-F238E27FC236}">
                <a16:creationId xmlns:a16="http://schemas.microsoft.com/office/drawing/2014/main" id="{678717BD-8045-4DFB-9111-8EBF703BDC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координаты точки, полученной поворотом точки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ru-RU" altLang="ru-RU" sz="3200" dirty="0">
                <a:cs typeface="Times New Roman" panose="02020603050405020304" pitchFamily="18" charset="0"/>
              </a:rPr>
              <a:t> вокруг начала координат на угол 90</a:t>
            </a:r>
            <a:r>
              <a:rPr lang="ru-RU" altLang="ru-RU" sz="3200" baseline="30000" dirty="0"/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 против часовой стрелки, если точка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ru-RU" altLang="ru-RU" sz="3200" dirty="0">
                <a:cs typeface="Times New Roman" panose="02020603050405020304" pitchFamily="18" charset="0"/>
              </a:rPr>
              <a:t> имеет координаты: а) (2, 1); б) (-1, 3); в) (-2, -3); г) (1, -3).</a:t>
            </a:r>
          </a:p>
        </p:txBody>
      </p:sp>
      <p:sp>
        <p:nvSpPr>
          <p:cNvPr id="337924" name="Text Box 4">
            <a:extLst>
              <a:ext uri="{FF2B5EF4-FFF2-40B4-BE49-F238E27FC236}">
                <a16:creationId xmlns:a16="http://schemas.microsoft.com/office/drawing/2014/main" id="{A2D9574B-7175-4BDF-A095-454FF90D34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862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>
                <a:cs typeface="Times New Roman" panose="02020603050405020304" pitchFamily="18" charset="0"/>
              </a:rPr>
              <a:t>а) (–1, 2); </a:t>
            </a:r>
          </a:p>
        </p:txBody>
      </p:sp>
      <p:sp>
        <p:nvSpPr>
          <p:cNvPr id="337925" name="Text Box 5">
            <a:extLst>
              <a:ext uri="{FF2B5EF4-FFF2-40B4-BE49-F238E27FC236}">
                <a16:creationId xmlns:a16="http://schemas.microsoft.com/office/drawing/2014/main" id="{9DB68C24-93D0-4ECE-87BC-4F4C9F61DE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4343400"/>
            <a:ext cx="4953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б) (–3, –1); </a:t>
            </a:r>
            <a:endParaRPr lang="ru-RU" altLang="ru-RU"/>
          </a:p>
        </p:txBody>
      </p:sp>
      <p:sp>
        <p:nvSpPr>
          <p:cNvPr id="337926" name="Text Box 6">
            <a:extLst>
              <a:ext uri="{FF2B5EF4-FFF2-40B4-BE49-F238E27FC236}">
                <a16:creationId xmlns:a16="http://schemas.microsoft.com/office/drawing/2014/main" id="{F5FAFD9F-3423-48C7-8F61-AD24156CDB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4800600"/>
            <a:ext cx="4953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в) (3, –2); </a:t>
            </a:r>
          </a:p>
        </p:txBody>
      </p:sp>
      <p:sp>
        <p:nvSpPr>
          <p:cNvPr id="337927" name="Text Box 7">
            <a:extLst>
              <a:ext uri="{FF2B5EF4-FFF2-40B4-BE49-F238E27FC236}">
                <a16:creationId xmlns:a16="http://schemas.microsoft.com/office/drawing/2014/main" id="{DFF0BB06-C6AE-43D2-9CA7-F2AFF7DFDB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5257800"/>
            <a:ext cx="4953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г) (3, 1).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7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37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37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37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24" grpId="0" autoUpdateAnimBg="0"/>
      <p:bldP spid="337925" grpId="0" autoUpdateAnimBg="0"/>
      <p:bldP spid="337926" grpId="0" autoUpdateAnimBg="0"/>
      <p:bldP spid="337927" grpId="0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Rectangle 2">
            <a:extLst>
              <a:ext uri="{FF2B5EF4-FFF2-40B4-BE49-F238E27FC236}">
                <a16:creationId xmlns:a16="http://schemas.microsoft.com/office/drawing/2014/main" id="{1B768438-1E20-4B1F-9C25-6693B0E513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25</a:t>
            </a:r>
          </a:p>
        </p:txBody>
      </p:sp>
      <p:sp>
        <p:nvSpPr>
          <p:cNvPr id="339971" name="Text Box 3">
            <a:extLst>
              <a:ext uri="{FF2B5EF4-FFF2-40B4-BE49-F238E27FC236}">
                <a16:creationId xmlns:a16="http://schemas.microsoft.com/office/drawing/2014/main" id="{7D8DF52D-C2B4-4F0D-A5EC-7E58569018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координаты точки, полученной поворотом точки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ru-RU" altLang="ru-RU" sz="3200" dirty="0">
                <a:cs typeface="Times New Roman" panose="02020603050405020304" pitchFamily="18" charset="0"/>
              </a:rPr>
              <a:t>(1, 0) вокруг начала координат против часовой стрелки на угол: а) 30</a:t>
            </a:r>
            <a:r>
              <a:rPr lang="ru-RU" altLang="ru-RU" sz="3200" baseline="30000" dirty="0"/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; б) 45</a:t>
            </a:r>
            <a:r>
              <a:rPr lang="ru-RU" altLang="ru-RU" sz="3200" baseline="30000" dirty="0"/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; в) 60</a:t>
            </a:r>
            <a:r>
              <a:rPr lang="ru-RU" altLang="ru-RU" sz="3200" baseline="30000" dirty="0"/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39972" name="Text Box 4">
                <a:extLst>
                  <a:ext uri="{FF2B5EF4-FFF2-40B4-BE49-F238E27FC236}">
                    <a16:creationId xmlns:a16="http://schemas.microsoft.com/office/drawing/2014/main" id="{4303B7F0-2BA1-4215-B057-8BEC5B02FCB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1000" y="3657601"/>
                <a:ext cx="8610600" cy="8905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sz="3200" dirty="0">
                    <a:solidFill>
                      <a:srgbClr val="FF3300"/>
                    </a:solidFill>
                  </a:rPr>
                  <a:t>Ответ: 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а)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ru-RU" sz="32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ru-RU" sz="3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sz="32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sz="32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rad>
                          </m:num>
                          <m:den>
                            <m:r>
                              <a:rPr lang="ru-RU" sz="3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ru-RU" sz="3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, </m:t>
                        </m:r>
                        <m:f>
                          <m:fPr>
                            <m:ctrlPr>
                              <a:rPr lang="ru-RU" sz="3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sz="3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ru-RU" sz="3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ru-RU" altLang="ru-RU" sz="3200" dirty="0">
                    <a:cs typeface="Times New Roman" panose="02020603050405020304" pitchFamily="18" charset="0"/>
                  </a:rPr>
                  <a:t>; </a:t>
                </a:r>
              </a:p>
            </p:txBody>
          </p:sp>
        </mc:Choice>
        <mc:Fallback>
          <p:sp>
            <p:nvSpPr>
              <p:cNvPr id="339972" name="Text Box 4">
                <a:extLst>
                  <a:ext uri="{FF2B5EF4-FFF2-40B4-BE49-F238E27FC236}">
                    <a16:creationId xmlns:a16="http://schemas.microsoft.com/office/drawing/2014/main" id="{4303B7F0-2BA1-4215-B057-8BEC5B02FC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1000" y="3657601"/>
                <a:ext cx="8610600" cy="890565"/>
              </a:xfrm>
              <a:prstGeom prst="rect">
                <a:avLst/>
              </a:prstGeom>
              <a:blipFill>
                <a:blip r:embed="rId3"/>
                <a:stretch>
                  <a:fillRect l="-1841" b="-753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9977" name="Text Box 9">
                <a:extLst>
                  <a:ext uri="{FF2B5EF4-FFF2-40B4-BE49-F238E27FC236}">
                    <a16:creationId xmlns:a16="http://schemas.microsoft.com/office/drawing/2014/main" id="{824AE998-5FA0-424C-8F77-F7E42737F25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00200" y="4648201"/>
                <a:ext cx="5486400" cy="89184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sz="3200" dirty="0">
                    <a:cs typeface="Times New Roman" panose="02020603050405020304" pitchFamily="18" charset="0"/>
                  </a:rPr>
                  <a:t>б)</a:t>
                </a:r>
                <a:r>
                  <a:rPr lang="ru-RU" altLang="ru-RU" sz="3200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ru-RU" sz="32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ru-RU" sz="3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sz="32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sz="32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rad>
                          </m:num>
                          <m:den>
                            <m:r>
                              <a:rPr lang="ru-RU" sz="3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ru-RU" sz="3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, </m:t>
                        </m:r>
                        <m:f>
                          <m:fPr>
                            <m:ctrlPr>
                              <a:rPr lang="ru-RU" sz="3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sz="32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sz="32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rad>
                          </m:num>
                          <m:den>
                            <m:r>
                              <a:rPr lang="ru-RU" sz="3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ru-RU" altLang="ru-RU" sz="3200" dirty="0">
                    <a:cs typeface="Times New Roman" panose="02020603050405020304" pitchFamily="18" charset="0"/>
                  </a:rPr>
                  <a:t>; </a:t>
                </a:r>
                <a:endParaRPr lang="ru-RU" altLang="ru-RU" dirty="0"/>
              </a:p>
            </p:txBody>
          </p:sp>
        </mc:Choice>
        <mc:Fallback>
          <p:sp>
            <p:nvSpPr>
              <p:cNvPr id="339977" name="Text Box 9">
                <a:extLst>
                  <a:ext uri="{FF2B5EF4-FFF2-40B4-BE49-F238E27FC236}">
                    <a16:creationId xmlns:a16="http://schemas.microsoft.com/office/drawing/2014/main" id="{824AE998-5FA0-424C-8F77-F7E42737F2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600200" y="4648201"/>
                <a:ext cx="5486400" cy="891847"/>
              </a:xfrm>
              <a:prstGeom prst="rect">
                <a:avLst/>
              </a:prstGeom>
              <a:blipFill>
                <a:blip r:embed="rId4"/>
                <a:stretch>
                  <a:fillRect l="-2889" b="-684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9978" name="Text Box 10">
                <a:extLst>
                  <a:ext uri="{FF2B5EF4-FFF2-40B4-BE49-F238E27FC236}">
                    <a16:creationId xmlns:a16="http://schemas.microsoft.com/office/drawing/2014/main" id="{6A0A0602-C5E1-4485-B570-9F689AA89A5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00200" y="5638801"/>
                <a:ext cx="5486400" cy="8905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sz="3200" dirty="0">
                    <a:cs typeface="Times New Roman" panose="02020603050405020304" pitchFamily="18" charset="0"/>
                  </a:rPr>
                  <a:t>в)</a:t>
                </a:r>
                <a:r>
                  <a:rPr lang="ru-RU" altLang="ru-RU" sz="3200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ru-RU" sz="32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ru-RU" sz="3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sz="3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ru-RU" sz="3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ru-RU" sz="3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, </m:t>
                        </m:r>
                        <m:f>
                          <m:fPr>
                            <m:ctrlPr>
                              <a:rPr lang="ru-RU" sz="3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sz="32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sz="32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rad>
                          </m:num>
                          <m:den>
                            <m:r>
                              <a:rPr lang="ru-RU" sz="3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ru-RU" altLang="ru-RU" sz="3200" dirty="0">
                    <a:cs typeface="Times New Roman" panose="02020603050405020304" pitchFamily="18" charset="0"/>
                  </a:rPr>
                  <a:t>. </a:t>
                </a:r>
                <a:endParaRPr lang="ru-RU" altLang="ru-RU" dirty="0"/>
              </a:p>
            </p:txBody>
          </p:sp>
        </mc:Choice>
        <mc:Fallback>
          <p:sp>
            <p:nvSpPr>
              <p:cNvPr id="339978" name="Text Box 10">
                <a:extLst>
                  <a:ext uri="{FF2B5EF4-FFF2-40B4-BE49-F238E27FC236}">
                    <a16:creationId xmlns:a16="http://schemas.microsoft.com/office/drawing/2014/main" id="{6A0A0602-C5E1-4485-B570-9F689AA89A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600200" y="5638801"/>
                <a:ext cx="5486400" cy="890565"/>
              </a:xfrm>
              <a:prstGeom prst="rect">
                <a:avLst/>
              </a:prstGeom>
              <a:blipFill>
                <a:blip r:embed="rId5"/>
                <a:stretch>
                  <a:fillRect l="-2889" b="-753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39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39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39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9972" grpId="0"/>
      <p:bldP spid="339977" grpId="0"/>
      <p:bldP spid="339978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>
            <a:extLst>
              <a:ext uri="{FF2B5EF4-FFF2-40B4-BE49-F238E27FC236}">
                <a16:creationId xmlns:a16="http://schemas.microsoft.com/office/drawing/2014/main" id="{73F05174-F47F-4B02-8D14-30CFBB39F1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26</a:t>
            </a:r>
          </a:p>
        </p:txBody>
      </p:sp>
      <p:sp>
        <p:nvSpPr>
          <p:cNvPr id="342021" name="Text Box 5">
            <a:extLst>
              <a:ext uri="{FF2B5EF4-FFF2-40B4-BE49-F238E27FC236}">
                <a16:creationId xmlns:a16="http://schemas.microsoft.com/office/drawing/2014/main" id="{2DB7099C-65AA-4125-8999-F29388E40C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743200"/>
            <a:ext cx="8305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>
                <a:cs typeface="Times New Roman" panose="02020603050405020304" pitchFamily="18" charset="0"/>
              </a:rPr>
              <a:t>а) Прямая, параллельная оси ординат; </a:t>
            </a:r>
          </a:p>
        </p:txBody>
      </p:sp>
      <p:sp>
        <p:nvSpPr>
          <p:cNvPr id="342019" name="Text Box 3">
            <a:extLst>
              <a:ext uri="{FF2B5EF4-FFF2-40B4-BE49-F238E27FC236}">
                <a16:creationId xmlns:a16="http://schemas.microsoft.com/office/drawing/2014/main" id="{6F5EFA9A-3180-4A79-9FCF-B8FA06018E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геометрическое место точек на координатной плоскости, для которых: а) </a:t>
            </a:r>
            <a:r>
              <a:rPr lang="en-US" altLang="ru-RU" sz="3200" i="1" dirty="0">
                <a:cs typeface="Times New Roman" panose="02020603050405020304" pitchFamily="18" charset="0"/>
              </a:rPr>
              <a:t>x</a:t>
            </a:r>
            <a:r>
              <a:rPr lang="ru-RU" altLang="ru-RU" sz="3200" dirty="0">
                <a:cs typeface="Times New Roman" panose="02020603050405020304" pitchFamily="18" charset="0"/>
              </a:rPr>
              <a:t> = 2; б) </a:t>
            </a:r>
            <a:r>
              <a:rPr lang="en-US" altLang="ru-RU" sz="3200" i="1" dirty="0">
                <a:cs typeface="Times New Roman" panose="02020603050405020304" pitchFamily="18" charset="0"/>
              </a:rPr>
              <a:t>y</a:t>
            </a:r>
            <a:r>
              <a:rPr lang="ru-RU" altLang="ru-RU" sz="3200" dirty="0">
                <a:cs typeface="Times New Roman" panose="02020603050405020304" pitchFamily="18" charset="0"/>
              </a:rPr>
              <a:t> = -1; в) |</a:t>
            </a:r>
            <a:r>
              <a:rPr lang="en-US" altLang="ru-RU" sz="3200" i="1" dirty="0">
                <a:cs typeface="Times New Roman" panose="02020603050405020304" pitchFamily="18" charset="0"/>
              </a:rPr>
              <a:t>x</a:t>
            </a:r>
            <a:r>
              <a:rPr lang="ru-RU" altLang="ru-RU" sz="3200" dirty="0">
                <a:cs typeface="Times New Roman" panose="02020603050405020304" pitchFamily="18" charset="0"/>
              </a:rPr>
              <a:t>| = 3; г) |</a:t>
            </a:r>
            <a:r>
              <a:rPr lang="en-US" altLang="ru-RU" sz="3200" i="1" dirty="0">
                <a:cs typeface="Times New Roman" panose="02020603050405020304" pitchFamily="18" charset="0"/>
              </a:rPr>
              <a:t>y</a:t>
            </a:r>
            <a:r>
              <a:rPr lang="ru-RU" altLang="ru-RU" sz="3200" dirty="0">
                <a:cs typeface="Times New Roman" panose="02020603050405020304" pitchFamily="18" charset="0"/>
              </a:rPr>
              <a:t>|  </a:t>
            </a:r>
            <a:r>
              <a:rPr lang="ru-RU" altLang="ru-RU" sz="3200" dirty="0"/>
              <a:t>   </a:t>
            </a:r>
            <a:r>
              <a:rPr lang="ru-RU" altLang="ru-RU" sz="3200" dirty="0">
                <a:cs typeface="Times New Roman" panose="02020603050405020304" pitchFamily="18" charset="0"/>
              </a:rPr>
              <a:t>1; д) </a:t>
            </a:r>
            <a:r>
              <a:rPr lang="en-US" altLang="ru-RU" sz="3200" i="1" dirty="0">
                <a:cs typeface="Times New Roman" panose="02020603050405020304" pitchFamily="18" charset="0"/>
              </a:rPr>
              <a:t>x</a:t>
            </a:r>
            <a:r>
              <a:rPr lang="ru-RU" altLang="ru-RU" sz="3200" dirty="0">
                <a:cs typeface="Times New Roman" panose="02020603050405020304" pitchFamily="18" charset="0"/>
              </a:rPr>
              <a:t> = </a:t>
            </a:r>
            <a:r>
              <a:rPr lang="en-US" altLang="ru-RU" sz="3200" i="1" dirty="0">
                <a:cs typeface="Times New Roman" panose="02020603050405020304" pitchFamily="18" charset="0"/>
              </a:rPr>
              <a:t>y</a:t>
            </a:r>
            <a:r>
              <a:rPr lang="ru-RU" altLang="ru-RU" sz="3200" dirty="0">
                <a:cs typeface="Times New Roman" panose="02020603050405020304" pitchFamily="18" charset="0"/>
              </a:rPr>
              <a:t>;  е) </a:t>
            </a:r>
            <a:r>
              <a:rPr lang="en-US" altLang="ru-RU" sz="3200" i="1" dirty="0">
                <a:cs typeface="Times New Roman" panose="02020603050405020304" pitchFamily="18" charset="0"/>
              </a:rPr>
              <a:t>x</a:t>
            </a:r>
            <a:r>
              <a:rPr lang="ru-RU" altLang="ru-RU" sz="3200" dirty="0">
                <a:cs typeface="Times New Roman" panose="02020603050405020304" pitchFamily="18" charset="0"/>
              </a:rPr>
              <a:t> = -</a:t>
            </a:r>
            <a:r>
              <a:rPr lang="en-US" altLang="ru-RU" sz="3200" i="1" dirty="0">
                <a:cs typeface="Times New Roman" panose="02020603050405020304" pitchFamily="18" charset="0"/>
              </a:rPr>
              <a:t>y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42025" name="Object 9">
                <a:extLst>
                  <a:ext uri="{FF2B5EF4-FFF2-40B4-BE49-F238E27FC236}">
                    <a16:creationId xmlns:a16="http://schemas.microsoft.com/office/drawing/2014/main" id="{8E89CEA8-AEB1-439F-BE91-A1EB43149190}"/>
                  </a:ext>
                </a:extLst>
              </p:cNvPr>
              <p:cNvSpPr txBox="1"/>
              <p:nvPr/>
            </p:nvSpPr>
            <p:spPr bwMode="auto">
              <a:xfrm>
                <a:off x="4419600" y="1752600"/>
                <a:ext cx="228600" cy="27940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 fontScale="47500" lnSpcReduction="200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≥</m:t>
                      </m:r>
                    </m:oMath>
                  </m:oMathPara>
                </a14:m>
                <a:endParaRPr lang="ru-RU"/>
              </a:p>
            </p:txBody>
          </p:sp>
        </mc:Choice>
        <mc:Fallback>
          <p:sp>
            <p:nvSpPr>
              <p:cNvPr id="342025" name="Object 9">
                <a:extLst>
                  <a:ext uri="{FF2B5EF4-FFF2-40B4-BE49-F238E27FC236}">
                    <a16:creationId xmlns:a16="http://schemas.microsoft.com/office/drawing/2014/main" id="{8E89CEA8-AEB1-439F-BE91-A1EB431491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19600" y="1752600"/>
                <a:ext cx="228600" cy="279400"/>
              </a:xfrm>
              <a:prstGeom prst="rect">
                <a:avLst/>
              </a:prstGeom>
              <a:blipFill>
                <a:blip r:embed="rId3"/>
                <a:stretch>
                  <a:fillRect r="-2632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2027" name="Text Box 11">
            <a:extLst>
              <a:ext uri="{FF2B5EF4-FFF2-40B4-BE49-F238E27FC236}">
                <a16:creationId xmlns:a16="http://schemas.microsoft.com/office/drawing/2014/main" id="{29934F98-F698-48CA-B695-9C6D5DA7E7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200400"/>
            <a:ext cx="7010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б) прямая, параллельная оси абсцисс; </a:t>
            </a:r>
            <a:endParaRPr lang="ru-RU" altLang="ru-RU"/>
          </a:p>
        </p:txBody>
      </p:sp>
      <p:sp>
        <p:nvSpPr>
          <p:cNvPr id="342028" name="Text Box 12">
            <a:extLst>
              <a:ext uri="{FF2B5EF4-FFF2-40B4-BE49-F238E27FC236}">
                <a16:creationId xmlns:a16="http://schemas.microsoft.com/office/drawing/2014/main" id="{8C503C36-DEE9-4F6F-8768-929D1BF0AE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657600"/>
            <a:ext cx="7010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в) две прямые, параллельные оси ординат; </a:t>
            </a:r>
            <a:endParaRPr lang="ru-RU" altLang="ru-RU"/>
          </a:p>
        </p:txBody>
      </p:sp>
      <p:sp>
        <p:nvSpPr>
          <p:cNvPr id="342029" name="Text Box 13">
            <a:extLst>
              <a:ext uri="{FF2B5EF4-FFF2-40B4-BE49-F238E27FC236}">
                <a16:creationId xmlns:a16="http://schemas.microsoft.com/office/drawing/2014/main" id="{7B67E425-8D84-4133-A682-D1277A6C5A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572000"/>
            <a:ext cx="7010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г) две полуплоскости; </a:t>
            </a:r>
            <a:endParaRPr lang="ru-RU" altLang="ru-RU"/>
          </a:p>
        </p:txBody>
      </p:sp>
      <p:sp>
        <p:nvSpPr>
          <p:cNvPr id="342030" name="Text Box 14">
            <a:extLst>
              <a:ext uri="{FF2B5EF4-FFF2-40B4-BE49-F238E27FC236}">
                <a16:creationId xmlns:a16="http://schemas.microsoft.com/office/drawing/2014/main" id="{851BAFAF-3552-44E6-8ADC-4EE085AFB8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029200"/>
            <a:ext cx="7010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д) прямая; </a:t>
            </a:r>
          </a:p>
        </p:txBody>
      </p:sp>
      <p:sp>
        <p:nvSpPr>
          <p:cNvPr id="342031" name="Text Box 15">
            <a:extLst>
              <a:ext uri="{FF2B5EF4-FFF2-40B4-BE49-F238E27FC236}">
                <a16:creationId xmlns:a16="http://schemas.microsoft.com/office/drawing/2014/main" id="{C05ECF4C-0FEA-403A-A08C-144CBBA786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486400"/>
            <a:ext cx="7010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е) прямая.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2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42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42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42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42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42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2021" grpId="0" autoUpdateAnimBg="0"/>
      <p:bldP spid="342027" grpId="0" autoUpdateAnimBg="0"/>
      <p:bldP spid="342028" grpId="0" autoUpdateAnimBg="0"/>
      <p:bldP spid="342029" grpId="0" autoUpdateAnimBg="0"/>
      <p:bldP spid="342030" grpId="0" autoUpdateAnimBg="0"/>
      <p:bldP spid="342031" grpId="0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>
            <a:extLst>
              <a:ext uri="{FF2B5EF4-FFF2-40B4-BE49-F238E27FC236}">
                <a16:creationId xmlns:a16="http://schemas.microsoft.com/office/drawing/2014/main" id="{104B2CDD-50D4-492C-A31B-3B1188F5AA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27</a:t>
            </a:r>
          </a:p>
        </p:txBody>
      </p:sp>
      <p:sp>
        <p:nvSpPr>
          <p:cNvPr id="344069" name="Text Box 5">
            <a:extLst>
              <a:ext uri="{FF2B5EF4-FFF2-40B4-BE49-F238E27FC236}">
                <a16:creationId xmlns:a16="http://schemas.microsoft.com/office/drawing/2014/main" id="{0682A33E-B729-4027-9F67-836C53BD6D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расстояние от начала координат до точки с координатами: а) (1, 1); б) (-3, 4); в) (-1, -2).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44067" name="Text Box 3">
                <a:extLst>
                  <a:ext uri="{FF2B5EF4-FFF2-40B4-BE49-F238E27FC236}">
                    <a16:creationId xmlns:a16="http://schemas.microsoft.com/office/drawing/2014/main" id="{7C2024A4-A394-4F10-AFA8-4ACA151305C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4800" y="4267200"/>
                <a:ext cx="2467000" cy="6328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sz="3200" dirty="0">
                    <a:solidFill>
                      <a:srgbClr val="FF3300"/>
                    </a:solidFill>
                  </a:rPr>
                  <a:t>Ответ: 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а)</a:t>
                </a:r>
                <a:r>
                  <a:rPr lang="en-US" altLang="ru-RU" sz="32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32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sz="3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ru-RU" altLang="ru-RU" sz="3200" dirty="0">
                    <a:cs typeface="Times New Roman" panose="02020603050405020304" pitchFamily="18" charset="0"/>
                  </a:rPr>
                  <a:t>; </a:t>
                </a:r>
              </a:p>
            </p:txBody>
          </p:sp>
        </mc:Choice>
        <mc:Fallback>
          <p:sp>
            <p:nvSpPr>
              <p:cNvPr id="344067" name="Text Box 3">
                <a:extLst>
                  <a:ext uri="{FF2B5EF4-FFF2-40B4-BE49-F238E27FC236}">
                    <a16:creationId xmlns:a16="http://schemas.microsoft.com/office/drawing/2014/main" id="{7C2024A4-A394-4F10-AFA8-4ACA151305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4800" y="4267200"/>
                <a:ext cx="2467000" cy="632802"/>
              </a:xfrm>
              <a:prstGeom prst="rect">
                <a:avLst/>
              </a:prstGeom>
              <a:blipFill>
                <a:blip r:embed="rId3"/>
                <a:stretch>
                  <a:fillRect l="-6173" t="-5769" r="-9136" b="-2980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4074" name="Text Box 10">
            <a:extLst>
              <a:ext uri="{FF2B5EF4-FFF2-40B4-BE49-F238E27FC236}">
                <a16:creationId xmlns:a16="http://schemas.microsoft.com/office/drawing/2014/main" id="{8CD0DE7E-8E74-461A-8384-6C0BBFF237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1800" y="4322263"/>
            <a:ext cx="1066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б) 5; </a:t>
            </a:r>
            <a:endParaRPr lang="ru-RU" altLang="ru-R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44075" name="Text Box 11">
                <a:extLst>
                  <a:ext uri="{FF2B5EF4-FFF2-40B4-BE49-F238E27FC236}">
                    <a16:creationId xmlns:a16="http://schemas.microsoft.com/office/drawing/2014/main" id="{FA4D33D2-81CE-481E-822B-197BDBB889A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57600" y="4267200"/>
                <a:ext cx="3429000" cy="6362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sz="3200" dirty="0">
                    <a:cs typeface="Times New Roman" panose="02020603050405020304" pitchFamily="18" charset="0"/>
                  </a:rPr>
                  <a:t>в)</a:t>
                </a:r>
                <a:r>
                  <a:rPr lang="ru-RU" altLang="ru-RU" sz="3200" dirty="0"/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32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sz="3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rad>
                  </m:oMath>
                </a14:m>
                <a:r>
                  <a:rPr lang="ru-RU" altLang="ru-RU" sz="3200" dirty="0">
                    <a:cs typeface="Times New Roman" panose="02020603050405020304" pitchFamily="18" charset="0"/>
                  </a:rPr>
                  <a:t>. </a:t>
                </a:r>
                <a:endParaRPr lang="ru-RU" altLang="ru-RU" dirty="0"/>
              </a:p>
            </p:txBody>
          </p:sp>
        </mc:Choice>
        <mc:Fallback>
          <p:sp>
            <p:nvSpPr>
              <p:cNvPr id="344075" name="Text Box 11">
                <a:extLst>
                  <a:ext uri="{FF2B5EF4-FFF2-40B4-BE49-F238E27FC236}">
                    <a16:creationId xmlns:a16="http://schemas.microsoft.com/office/drawing/2014/main" id="{FA4D33D2-81CE-481E-822B-197BDBB889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657600" y="4267200"/>
                <a:ext cx="3429000" cy="636200"/>
              </a:xfrm>
              <a:prstGeom prst="rect">
                <a:avLst/>
              </a:prstGeom>
              <a:blipFill>
                <a:blip r:embed="rId4"/>
                <a:stretch>
                  <a:fillRect l="-4440" t="-4808" b="-3076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44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44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44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4067" grpId="0"/>
      <p:bldP spid="344074" grpId="0"/>
      <p:bldP spid="34407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1" name="Text Box 3">
            <a:extLst>
              <a:ext uri="{FF2B5EF4-FFF2-40B4-BE49-F238E27FC236}">
                <a16:creationId xmlns:a16="http://schemas.microsoft.com/office/drawing/2014/main" id="{DE91D8B6-6129-4AA1-BD43-EF815D2C35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Пусть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dirty="0">
                <a:cs typeface="Times New Roman" panose="02020603050405020304" pitchFamily="18" charset="0"/>
              </a:rPr>
              <a:t> – точка на координатной плоскости. Через точку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dirty="0">
                <a:cs typeface="Times New Roman" panose="02020603050405020304" pitchFamily="18" charset="0"/>
              </a:rPr>
              <a:t> проведем прямую, перпендикулярную оси </a:t>
            </a:r>
            <a:r>
              <a:rPr lang="en-US" altLang="ru-RU" i="1" dirty="0">
                <a:cs typeface="Times New Roman" panose="02020603050405020304" pitchFamily="18" charset="0"/>
              </a:rPr>
              <a:t>Ox</a:t>
            </a:r>
            <a:r>
              <a:rPr lang="ru-RU" altLang="ru-RU" dirty="0">
                <a:cs typeface="Times New Roman" panose="02020603050405020304" pitchFamily="18" charset="0"/>
              </a:rPr>
              <a:t>, и точку ее пересечения с осью </a:t>
            </a:r>
            <a:r>
              <a:rPr lang="en-US" altLang="ru-RU" i="1" dirty="0">
                <a:cs typeface="Times New Roman" panose="02020603050405020304" pitchFamily="18" charset="0"/>
              </a:rPr>
              <a:t>Ox</a:t>
            </a:r>
            <a:r>
              <a:rPr lang="ru-RU" altLang="ru-RU" dirty="0">
                <a:cs typeface="Times New Roman" panose="02020603050405020304" pitchFamily="18" charset="0"/>
              </a:rPr>
              <a:t> обозначим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en-US" altLang="ru-RU" i="1" baseline="-30000" dirty="0">
                <a:cs typeface="Times New Roman" panose="02020603050405020304" pitchFamily="18" charset="0"/>
              </a:rPr>
              <a:t>x</a:t>
            </a:r>
            <a:r>
              <a:rPr lang="ru-RU" altLang="ru-RU" dirty="0">
                <a:cs typeface="Times New Roman" panose="02020603050405020304" pitchFamily="18" charset="0"/>
              </a:rPr>
              <a:t>. Координата этой точки на оси </a:t>
            </a:r>
            <a:r>
              <a:rPr lang="en-US" altLang="ru-RU" i="1" dirty="0">
                <a:cs typeface="Times New Roman" panose="02020603050405020304" pitchFamily="18" charset="0"/>
              </a:rPr>
              <a:t>Ox</a:t>
            </a:r>
            <a:r>
              <a:rPr lang="ru-RU" altLang="ru-RU" dirty="0">
                <a:cs typeface="Times New Roman" panose="02020603050405020304" pitchFamily="18" charset="0"/>
              </a:rPr>
              <a:t> называется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абсциссой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точки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dirty="0">
                <a:cs typeface="Times New Roman" panose="02020603050405020304" pitchFamily="18" charset="0"/>
              </a:rPr>
              <a:t> и обозначается </a:t>
            </a:r>
            <a:r>
              <a:rPr lang="en-US" altLang="ru-RU" i="1" dirty="0">
                <a:cs typeface="Times New Roman" panose="02020603050405020304" pitchFamily="18" charset="0"/>
              </a:rPr>
              <a:t>x</a:t>
            </a:r>
            <a:r>
              <a:rPr lang="ru-RU" altLang="ru-RU" dirty="0">
                <a:cs typeface="Times New Roman" panose="02020603050405020304" pitchFamily="18" charset="0"/>
              </a:rPr>
              <a:t>. Аналогично через точку </a:t>
            </a:r>
            <a:r>
              <a:rPr lang="ru-RU" altLang="ru-RU" i="1" dirty="0">
                <a:cs typeface="Times New Roman" panose="02020603050405020304" pitchFamily="18" charset="0"/>
              </a:rPr>
              <a:t>А</a:t>
            </a:r>
            <a:r>
              <a:rPr lang="ru-RU" altLang="ru-RU" dirty="0">
                <a:cs typeface="Times New Roman" panose="02020603050405020304" pitchFamily="18" charset="0"/>
              </a:rPr>
              <a:t> проведем прямую, перпендикулярную оси </a:t>
            </a:r>
            <a:r>
              <a:rPr lang="ru-RU" altLang="ru-RU" i="1" dirty="0">
                <a:cs typeface="Times New Roman" panose="02020603050405020304" pitchFamily="18" charset="0"/>
              </a:rPr>
              <a:t>О</a:t>
            </a:r>
            <a:r>
              <a:rPr lang="en-US" altLang="ru-RU" i="1" dirty="0">
                <a:cs typeface="Times New Roman" panose="02020603050405020304" pitchFamily="18" charset="0"/>
              </a:rPr>
              <a:t>y</a:t>
            </a:r>
            <a:r>
              <a:rPr lang="ru-RU" altLang="ru-RU" dirty="0">
                <a:cs typeface="Times New Roman" panose="02020603050405020304" pitchFamily="18" charset="0"/>
              </a:rPr>
              <a:t> и точку ее пересечения с осью </a:t>
            </a:r>
            <a:r>
              <a:rPr lang="ru-RU" altLang="ru-RU" i="1" dirty="0">
                <a:cs typeface="Times New Roman" panose="02020603050405020304" pitchFamily="18" charset="0"/>
              </a:rPr>
              <a:t>О</a:t>
            </a:r>
            <a:r>
              <a:rPr lang="en-US" altLang="ru-RU" i="1" dirty="0">
                <a:cs typeface="Times New Roman" panose="02020603050405020304" pitchFamily="18" charset="0"/>
              </a:rPr>
              <a:t>y</a:t>
            </a:r>
            <a:r>
              <a:rPr lang="ru-RU" altLang="ru-RU" dirty="0">
                <a:cs typeface="Times New Roman" panose="02020603050405020304" pitchFamily="18" charset="0"/>
              </a:rPr>
              <a:t> обозначим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en-US" altLang="ru-RU" i="1" baseline="-30000" dirty="0">
                <a:cs typeface="Times New Roman" panose="02020603050405020304" pitchFamily="18" charset="0"/>
              </a:rPr>
              <a:t>y</a:t>
            </a:r>
            <a:r>
              <a:rPr lang="ru-RU" altLang="ru-RU" dirty="0">
                <a:cs typeface="Times New Roman" panose="02020603050405020304" pitchFamily="18" charset="0"/>
              </a:rPr>
              <a:t>. Координата этой точки на оси </a:t>
            </a:r>
            <a:r>
              <a:rPr lang="en-US" altLang="ru-RU" i="1" dirty="0">
                <a:cs typeface="Times New Roman" panose="02020603050405020304" pitchFamily="18" charset="0"/>
              </a:rPr>
              <a:t>Oy</a:t>
            </a:r>
            <a:r>
              <a:rPr lang="ru-RU" altLang="ru-RU" dirty="0">
                <a:cs typeface="Times New Roman" panose="02020603050405020304" pitchFamily="18" charset="0"/>
              </a:rPr>
              <a:t> называется ординатой точки </a:t>
            </a:r>
            <a:r>
              <a:rPr lang="ru-RU" altLang="ru-RU" i="1" dirty="0">
                <a:cs typeface="Times New Roman" panose="02020603050405020304" pitchFamily="18" charset="0"/>
              </a:rPr>
              <a:t>А</a:t>
            </a:r>
            <a:r>
              <a:rPr lang="ru-RU" altLang="ru-RU" dirty="0">
                <a:cs typeface="Times New Roman" panose="02020603050405020304" pitchFamily="18" charset="0"/>
              </a:rPr>
              <a:t> и обозначается </a:t>
            </a:r>
            <a:r>
              <a:rPr lang="en-US" altLang="ru-RU" i="1" dirty="0">
                <a:cs typeface="Times New Roman" panose="02020603050405020304" pitchFamily="18" charset="0"/>
              </a:rPr>
              <a:t>y</a:t>
            </a:r>
            <a:r>
              <a:rPr lang="ru-RU" altLang="ru-RU" dirty="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09253" name="Text Box 5">
            <a:extLst>
              <a:ext uri="{FF2B5EF4-FFF2-40B4-BE49-F238E27FC236}">
                <a16:creationId xmlns:a16="http://schemas.microsoft.com/office/drawing/2014/main" id="{B06DD3E6-4294-4B46-9382-9EA19499FC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28834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Таким образом, точке </a:t>
            </a:r>
            <a:r>
              <a:rPr lang="ru-RU" altLang="ru-RU" i="1" dirty="0">
                <a:cs typeface="Times New Roman" panose="02020603050405020304" pitchFamily="18" charset="0"/>
              </a:rPr>
              <a:t>А</a:t>
            </a:r>
            <a:r>
              <a:rPr lang="ru-RU" altLang="ru-RU" dirty="0">
                <a:cs typeface="Times New Roman" panose="02020603050405020304" pitchFamily="18" charset="0"/>
              </a:rPr>
              <a:t> на координатной плоскости соответствует пара (</a:t>
            </a:r>
            <a:r>
              <a:rPr lang="en-US" altLang="ru-RU" i="1" dirty="0">
                <a:cs typeface="Times New Roman" panose="02020603050405020304" pitchFamily="18" charset="0"/>
              </a:rPr>
              <a:t>x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en-US" altLang="ru-RU" i="1" dirty="0">
                <a:cs typeface="Times New Roman" panose="02020603050405020304" pitchFamily="18" charset="0"/>
              </a:rPr>
              <a:t>y</a:t>
            </a:r>
            <a:r>
              <a:rPr lang="ru-RU" altLang="ru-RU" dirty="0">
                <a:cs typeface="Times New Roman" panose="02020603050405020304" pitchFamily="18" charset="0"/>
              </a:rPr>
              <a:t>), называемая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координатами точки </a:t>
            </a:r>
            <a:r>
              <a:rPr lang="ru-RU" altLang="ru-RU" dirty="0">
                <a:cs typeface="Times New Roman" panose="02020603050405020304" pitchFamily="18" charset="0"/>
              </a:rPr>
              <a:t>на плоскости относительно данной системы координат. Точка </a:t>
            </a:r>
            <a:r>
              <a:rPr lang="ru-RU" altLang="ru-RU" i="1" dirty="0">
                <a:cs typeface="Times New Roman" panose="02020603050405020304" pitchFamily="18" charset="0"/>
              </a:rPr>
              <a:t>А</a:t>
            </a:r>
            <a:r>
              <a:rPr lang="ru-RU" altLang="ru-RU" dirty="0">
                <a:cs typeface="Times New Roman" panose="02020603050405020304" pitchFamily="18" charset="0"/>
              </a:rPr>
              <a:t> с координатами (</a:t>
            </a:r>
            <a:r>
              <a:rPr lang="en-US" altLang="ru-RU" i="1" dirty="0">
                <a:cs typeface="Times New Roman" panose="02020603050405020304" pitchFamily="18" charset="0"/>
              </a:rPr>
              <a:t>x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en-US" altLang="ru-RU" i="1" dirty="0">
                <a:cs typeface="Times New Roman" panose="02020603050405020304" pitchFamily="18" charset="0"/>
              </a:rPr>
              <a:t>y</a:t>
            </a:r>
            <a:r>
              <a:rPr lang="ru-RU" altLang="ru-RU" dirty="0">
                <a:cs typeface="Times New Roman" panose="02020603050405020304" pitchFamily="18" charset="0"/>
              </a:rPr>
              <a:t>) обозначается </a:t>
            </a:r>
            <a:r>
              <a:rPr lang="ru-RU" altLang="ru-RU" i="1" dirty="0">
                <a:cs typeface="Times New Roman" panose="02020603050405020304" pitchFamily="18" charset="0"/>
              </a:rPr>
              <a:t>А</a:t>
            </a:r>
            <a:r>
              <a:rPr lang="ru-RU" altLang="ru-RU" dirty="0">
                <a:cs typeface="Times New Roman" panose="02020603050405020304" pitchFamily="18" charset="0"/>
              </a:rPr>
              <a:t>(</a:t>
            </a:r>
            <a:r>
              <a:rPr lang="en-US" altLang="ru-RU" i="1" dirty="0">
                <a:cs typeface="Times New Roman" panose="02020603050405020304" pitchFamily="18" charset="0"/>
              </a:rPr>
              <a:t>x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en-US" altLang="ru-RU" i="1" dirty="0">
                <a:cs typeface="Times New Roman" panose="02020603050405020304" pitchFamily="18" charset="0"/>
              </a:rPr>
              <a:t>y</a:t>
            </a:r>
            <a:r>
              <a:rPr lang="ru-RU" altLang="ru-RU" dirty="0">
                <a:cs typeface="Times New Roman" panose="02020603050405020304" pitchFamily="18" charset="0"/>
              </a:rPr>
              <a:t>).</a:t>
            </a:r>
            <a:endParaRPr lang="ru-RU" altLang="ru-RU" dirty="0"/>
          </a:p>
        </p:txBody>
      </p:sp>
      <p:pic>
        <p:nvPicPr>
          <p:cNvPr id="309254" name="Picture 6">
            <a:extLst>
              <a:ext uri="{FF2B5EF4-FFF2-40B4-BE49-F238E27FC236}">
                <a16:creationId xmlns:a16="http://schemas.microsoft.com/office/drawing/2014/main" id="{953DF970-62E4-4F98-8C73-E9453F65C7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2843966"/>
            <a:ext cx="3098800" cy="2278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Rectangle 2">
            <a:extLst>
              <a:ext uri="{FF2B5EF4-FFF2-40B4-BE49-F238E27FC236}">
                <a16:creationId xmlns:a16="http://schemas.microsoft.com/office/drawing/2014/main" id="{2A0AD51B-03D4-4A27-8A14-68F398DDC4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Р. Декарт</a:t>
            </a:r>
          </a:p>
        </p:txBody>
      </p:sp>
      <p:sp>
        <p:nvSpPr>
          <p:cNvPr id="354307" name="Text Box 3">
            <a:extLst>
              <a:ext uri="{FF2B5EF4-FFF2-40B4-BE49-F238E27FC236}">
                <a16:creationId xmlns:a16="http://schemas.microsoft.com/office/drawing/2014/main" id="{14A6A8E4-FF18-471F-81AA-959CB0DFFA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7984" y="533400"/>
            <a:ext cx="4716016" cy="6001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Впервые прямоугольные   координаты   были   введены Р. Декартом (1596-1650), поэтому прямоугольную систему  координат называют также 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декартовой системой координат</a:t>
            </a:r>
            <a:r>
              <a:rPr lang="ru-RU" altLang="ru-RU" dirty="0">
                <a:cs typeface="Times New Roman" panose="02020603050405020304" pitchFamily="18" charset="0"/>
              </a:rPr>
              <a:t>, а сами координаты – 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декартовыми координатами</a:t>
            </a:r>
            <a:r>
              <a:rPr lang="ru-RU" altLang="ru-RU" dirty="0">
                <a:cs typeface="Times New Roman" panose="02020603050405020304" pitchFamily="18" charset="0"/>
              </a:rPr>
              <a:t>. Введение прямоугольных координат на плоскости позволило свести многие геометрические задачи к чисто алгебраическим и, наоборот, алгебраические задачи – к геометрическим. Метод, основанный на этом, называется 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методом координат</a:t>
            </a:r>
            <a:r>
              <a:rPr lang="ru-RU" altLang="ru-RU" dirty="0">
                <a:cs typeface="Times New Roman" panose="02020603050405020304" pitchFamily="18" charset="0"/>
              </a:rPr>
              <a:t>.</a:t>
            </a:r>
            <a:endParaRPr lang="en-US" altLang="ru-RU" dirty="0">
              <a:cs typeface="Times New Roman" panose="02020603050405020304" pitchFamily="18" charset="0"/>
            </a:endParaRPr>
          </a:p>
        </p:txBody>
      </p:sp>
      <p:pic>
        <p:nvPicPr>
          <p:cNvPr id="354311" name="Picture 6" descr="C:\Documents and Settings\Администратор\Мои документы\VOL\Презентации\Вводный курс\Декарт.jpg">
            <a:extLst>
              <a:ext uri="{FF2B5EF4-FFF2-40B4-BE49-F238E27FC236}">
                <a16:creationId xmlns:a16="http://schemas.microsoft.com/office/drawing/2014/main" id="{64309147-26E9-4B2C-860B-77698C3FB1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2000"/>
            <a:ext cx="4357029" cy="547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>
            <a:extLst>
              <a:ext uri="{FF2B5EF4-FFF2-40B4-BE49-F238E27FC236}">
                <a16:creationId xmlns:a16="http://schemas.microsoft.com/office/drawing/2014/main" id="{9DD44C07-56EE-47BB-B01B-8FF8AB966B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1</a:t>
            </a:r>
          </a:p>
        </p:txBody>
      </p:sp>
      <p:sp>
        <p:nvSpPr>
          <p:cNvPr id="212995" name="Text Box 3">
            <a:extLst>
              <a:ext uri="{FF2B5EF4-FFF2-40B4-BE49-F238E27FC236}">
                <a16:creationId xmlns:a16="http://schemas.microsoft.com/office/drawing/2014/main" id="{9E120ADA-523C-41D3-9587-56A620C744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915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Какая прямая называется координатной?</a:t>
            </a:r>
          </a:p>
        </p:txBody>
      </p:sp>
      <p:sp>
        <p:nvSpPr>
          <p:cNvPr id="212996" name="Text Box 4">
            <a:extLst>
              <a:ext uri="{FF2B5EF4-FFF2-40B4-BE49-F238E27FC236}">
                <a16:creationId xmlns:a16="http://schemas.microsoft.com/office/drawing/2014/main" id="{4013E94B-7911-42DD-8E04-772AE5354D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114800"/>
            <a:ext cx="8915400" cy="222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Ответ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.</a:t>
            </a:r>
            <a:r>
              <a:rPr lang="ru-RU" altLang="ru-RU" sz="2800" b="1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Координатной прямой, или координатной осью называется прямая, на которой выбраны точка </a:t>
            </a:r>
            <a:r>
              <a:rPr lang="en-US" altLang="ru-RU" sz="2800" i="1" dirty="0">
                <a:cs typeface="Times New Roman" panose="02020603050405020304" pitchFamily="18" charset="0"/>
              </a:rPr>
              <a:t>O</a:t>
            </a:r>
            <a:r>
              <a:rPr lang="ru-RU" altLang="ru-RU" sz="2800" dirty="0">
                <a:cs typeface="Times New Roman" panose="02020603050405020304" pitchFamily="18" charset="0"/>
              </a:rPr>
              <a:t>, называемая началом координат, и единичный отрезок </a:t>
            </a:r>
            <a:r>
              <a:rPr lang="en-US" altLang="ru-RU" sz="2800" i="1" dirty="0">
                <a:cs typeface="Times New Roman" panose="02020603050405020304" pitchFamily="18" charset="0"/>
              </a:rPr>
              <a:t>OE</a:t>
            </a:r>
            <a:r>
              <a:rPr lang="ru-RU" altLang="ru-RU" sz="2800" dirty="0">
                <a:cs typeface="Times New Roman" panose="02020603050405020304" pitchFamily="18" charset="0"/>
              </a:rPr>
              <a:t>, указывающий положительное направление координатной прямой.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2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2996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8" name="Rectangle 2">
            <a:extLst>
              <a:ext uri="{FF2B5EF4-FFF2-40B4-BE49-F238E27FC236}">
                <a16:creationId xmlns:a16="http://schemas.microsoft.com/office/drawing/2014/main" id="{01E58119-F4A9-4989-B3BB-2F149D676C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2</a:t>
            </a:r>
          </a:p>
        </p:txBody>
      </p:sp>
      <p:sp>
        <p:nvSpPr>
          <p:cNvPr id="311299" name="Text Box 3">
            <a:extLst>
              <a:ext uri="{FF2B5EF4-FFF2-40B4-BE49-F238E27FC236}">
                <a16:creationId xmlns:a16="http://schemas.microsoft.com/office/drawing/2014/main" id="{70857EC0-3020-4047-97FF-ED7A722F8C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915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Что называется координатой точки на координатной прямой?</a:t>
            </a:r>
          </a:p>
        </p:txBody>
      </p:sp>
      <p:sp>
        <p:nvSpPr>
          <p:cNvPr id="311300" name="Text Box 4">
            <a:extLst>
              <a:ext uri="{FF2B5EF4-FFF2-40B4-BE49-F238E27FC236}">
                <a16:creationId xmlns:a16="http://schemas.microsoft.com/office/drawing/2014/main" id="{EC2AAB4A-A12F-484F-BF25-C7A09C96A7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114800"/>
            <a:ext cx="8915400" cy="222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Ответ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.</a:t>
            </a:r>
            <a:r>
              <a:rPr lang="ru-RU" altLang="ru-RU" sz="2800" b="1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Координатой точки </a:t>
            </a:r>
            <a:r>
              <a:rPr lang="ru-RU" altLang="ru-RU" sz="2800" i="1" dirty="0">
                <a:cs typeface="Times New Roman" panose="02020603050405020304" pitchFamily="18" charset="0"/>
              </a:rPr>
              <a:t>А</a:t>
            </a:r>
            <a:r>
              <a:rPr lang="ru-RU" altLang="ru-RU" sz="2800" dirty="0">
                <a:cs typeface="Times New Roman" panose="02020603050405020304" pitchFamily="18" charset="0"/>
              </a:rPr>
              <a:t> на координатной прямой называется расстояние </a:t>
            </a:r>
            <a:r>
              <a:rPr lang="en-US" altLang="ru-RU" sz="2800" i="1" dirty="0">
                <a:cs typeface="Times New Roman" panose="02020603050405020304" pitchFamily="18" charset="0"/>
              </a:rPr>
              <a:t>x </a:t>
            </a:r>
            <a:r>
              <a:rPr lang="ru-RU" altLang="ru-RU" sz="2800" dirty="0">
                <a:cs typeface="Times New Roman" panose="02020603050405020304" pitchFamily="18" charset="0"/>
              </a:rPr>
              <a:t>от точки </a:t>
            </a:r>
            <a:r>
              <a:rPr lang="ru-RU" altLang="ru-RU" sz="2800" i="1" dirty="0">
                <a:cs typeface="Times New Roman" panose="02020603050405020304" pitchFamily="18" charset="0"/>
              </a:rPr>
              <a:t>А</a:t>
            </a:r>
            <a:r>
              <a:rPr lang="ru-RU" altLang="ru-RU" sz="2800" dirty="0">
                <a:cs typeface="Times New Roman" panose="02020603050405020304" pitchFamily="18" charset="0"/>
              </a:rPr>
              <a:t> до начала координат </a:t>
            </a:r>
            <a:r>
              <a:rPr lang="ru-RU" altLang="ru-RU" sz="2800" i="1" dirty="0">
                <a:cs typeface="Times New Roman" panose="02020603050405020304" pitchFamily="18" charset="0"/>
              </a:rPr>
              <a:t>О</a:t>
            </a:r>
            <a:r>
              <a:rPr lang="ru-RU" altLang="ru-RU" sz="2800" dirty="0">
                <a:cs typeface="Times New Roman" panose="02020603050405020304" pitchFamily="18" charset="0"/>
              </a:rPr>
              <a:t>, взятое со знаком "+", если </a:t>
            </a:r>
            <a:r>
              <a:rPr lang="ru-RU" altLang="ru-RU" sz="2800" i="1" dirty="0">
                <a:cs typeface="Times New Roman" panose="02020603050405020304" pitchFamily="18" charset="0"/>
              </a:rPr>
              <a:t>А</a:t>
            </a:r>
            <a:r>
              <a:rPr lang="ru-RU" altLang="ru-RU" sz="2800" dirty="0">
                <a:cs typeface="Times New Roman" panose="02020603050405020304" pitchFamily="18" charset="0"/>
              </a:rPr>
              <a:t> принадлежит положительной полуоси, и со знаком "–", если </a:t>
            </a:r>
            <a:r>
              <a:rPr lang="ru-RU" altLang="ru-RU" sz="2800" i="1" dirty="0">
                <a:cs typeface="Times New Roman" panose="02020603050405020304" pitchFamily="18" charset="0"/>
              </a:rPr>
              <a:t>А</a:t>
            </a:r>
            <a:r>
              <a:rPr lang="ru-RU" altLang="ru-RU" sz="2800" dirty="0">
                <a:cs typeface="Times New Roman" panose="02020603050405020304" pitchFamily="18" charset="0"/>
              </a:rPr>
              <a:t> принадлежит отрицательной полуоси.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1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1300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Rectangle 2">
            <a:extLst>
              <a:ext uri="{FF2B5EF4-FFF2-40B4-BE49-F238E27FC236}">
                <a16:creationId xmlns:a16="http://schemas.microsoft.com/office/drawing/2014/main" id="{19264E99-6BBB-49BC-A338-63AD5032E1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3</a:t>
            </a:r>
          </a:p>
        </p:txBody>
      </p:sp>
      <p:sp>
        <p:nvSpPr>
          <p:cNvPr id="313347" name="Text Box 3">
            <a:extLst>
              <a:ext uri="{FF2B5EF4-FFF2-40B4-BE49-F238E27FC236}">
                <a16:creationId xmlns:a16="http://schemas.microsoft.com/office/drawing/2014/main" id="{519F46DD-DF1D-4492-ADEC-CA4857B9D5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915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Как выражается расстояние между двумя точками на координатной прямой?</a:t>
            </a:r>
          </a:p>
        </p:txBody>
      </p:sp>
      <p:sp>
        <p:nvSpPr>
          <p:cNvPr id="313348" name="Text Box 4">
            <a:extLst>
              <a:ext uri="{FF2B5EF4-FFF2-40B4-BE49-F238E27FC236}">
                <a16:creationId xmlns:a16="http://schemas.microsoft.com/office/drawing/2014/main" id="{9E9F472E-8A92-4AC9-85E5-D1C2843125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114800"/>
            <a:ext cx="89154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Ответ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.</a:t>
            </a:r>
            <a:r>
              <a:rPr lang="ru-RU" altLang="ru-RU" sz="2800" b="1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Расстояние между точками </a:t>
            </a:r>
            <a:r>
              <a:rPr lang="ru-RU" altLang="ru-RU" sz="2800" i="1" dirty="0">
                <a:cs typeface="Times New Roman" panose="02020603050405020304" pitchFamily="18" charset="0"/>
              </a:rPr>
              <a:t>А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,</a:t>
            </a:r>
            <a:r>
              <a:rPr lang="ru-RU" altLang="ru-RU" sz="2800" i="1" dirty="0">
                <a:cs typeface="Times New Roman" panose="02020603050405020304" pitchFamily="18" charset="0"/>
              </a:rPr>
              <a:t> А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2 </a:t>
            </a:r>
            <a:r>
              <a:rPr lang="ru-RU" altLang="ru-RU" sz="2800" dirty="0">
                <a:cs typeface="Times New Roman" panose="02020603050405020304" pitchFamily="18" charset="0"/>
              </a:rPr>
              <a:t>на координатной прямой с координатами </a:t>
            </a:r>
            <a:r>
              <a:rPr lang="en-US" altLang="ru-RU" sz="2800" i="1" dirty="0">
                <a:cs typeface="Times New Roman" panose="02020603050405020304" pitchFamily="18" charset="0"/>
              </a:rPr>
              <a:t>x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,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x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2</a:t>
            </a:r>
            <a:r>
              <a:rPr lang="ru-RU" altLang="ru-RU" sz="2800" dirty="0">
                <a:cs typeface="Times New Roman" panose="02020603050405020304" pitchFamily="18" charset="0"/>
              </a:rPr>
              <a:t> соответственно выражается формулой</a:t>
            </a:r>
            <a:r>
              <a:rPr lang="ru-RU" altLang="ru-RU" sz="2800" dirty="0"/>
              <a:t>:   </a:t>
            </a:r>
            <a:r>
              <a:rPr lang="ru-RU" altLang="ru-RU" sz="2800" i="1" dirty="0">
                <a:cs typeface="Times New Roman" panose="02020603050405020304" pitchFamily="18" charset="0"/>
              </a:rPr>
              <a:t>А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i="1" dirty="0">
                <a:cs typeface="Times New Roman" panose="02020603050405020304" pitchFamily="18" charset="0"/>
              </a:rPr>
              <a:t>А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2</a:t>
            </a:r>
            <a:r>
              <a:rPr lang="ru-RU" altLang="ru-RU" sz="2800" i="1" dirty="0">
                <a:cs typeface="Times New Roman" panose="02020603050405020304" pitchFamily="18" charset="0"/>
              </a:rPr>
              <a:t> = |</a:t>
            </a:r>
            <a:r>
              <a:rPr lang="en-US" altLang="ru-RU" sz="2800" i="1" dirty="0">
                <a:cs typeface="Times New Roman" panose="02020603050405020304" pitchFamily="18" charset="0"/>
              </a:rPr>
              <a:t>x</a:t>
            </a:r>
            <a:r>
              <a:rPr lang="en-US" altLang="ru-RU" sz="2800" baseline="-30000" dirty="0">
                <a:cs typeface="Times New Roman" panose="02020603050405020304" pitchFamily="18" charset="0"/>
              </a:rPr>
              <a:t>2</a:t>
            </a:r>
            <a:r>
              <a:rPr lang="ru-RU" altLang="ru-RU" sz="2800" i="1" dirty="0">
                <a:cs typeface="Times New Roman" panose="02020603050405020304" pitchFamily="18" charset="0"/>
              </a:rPr>
              <a:t> – </a:t>
            </a:r>
            <a:r>
              <a:rPr lang="en-US" altLang="ru-RU" sz="2800" i="1" dirty="0">
                <a:cs typeface="Times New Roman" panose="02020603050405020304" pitchFamily="18" charset="0"/>
              </a:rPr>
              <a:t>x</a:t>
            </a:r>
            <a:r>
              <a:rPr lang="en-US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i="1" dirty="0">
                <a:cs typeface="Times New Roman" panose="02020603050405020304" pitchFamily="18" charset="0"/>
              </a:rPr>
              <a:t>|.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3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3348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Rectangle 2">
            <a:extLst>
              <a:ext uri="{FF2B5EF4-FFF2-40B4-BE49-F238E27FC236}">
                <a16:creationId xmlns:a16="http://schemas.microsoft.com/office/drawing/2014/main" id="{0D567FEC-9B38-48CA-A81C-3110A8A27F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Вопрос 4</a:t>
            </a:r>
          </a:p>
        </p:txBody>
      </p:sp>
      <p:sp>
        <p:nvSpPr>
          <p:cNvPr id="315395" name="Text Box 3">
            <a:extLst>
              <a:ext uri="{FF2B5EF4-FFF2-40B4-BE49-F238E27FC236}">
                <a16:creationId xmlns:a16="http://schemas.microsoft.com/office/drawing/2014/main" id="{FA997BD2-6613-4576-BDAA-5F5D478582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915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Что называется прямоугольной системой координат</a:t>
            </a:r>
            <a:r>
              <a:rPr lang="ru-RU" altLang="ru-RU" sz="3200" dirty="0"/>
              <a:t> на плоскости</a:t>
            </a:r>
            <a:r>
              <a:rPr lang="ru-RU" altLang="ru-RU" sz="3200" dirty="0"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315396" name="Text Box 4">
            <a:extLst>
              <a:ext uri="{FF2B5EF4-FFF2-40B4-BE49-F238E27FC236}">
                <a16:creationId xmlns:a16="http://schemas.microsoft.com/office/drawing/2014/main" id="{344C19EC-9E56-4CE8-B32C-E599BF1726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114800"/>
            <a:ext cx="89154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Ответ</a:t>
            </a: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.</a:t>
            </a:r>
            <a:r>
              <a:rPr lang="ru-RU" altLang="ru-RU" sz="2800" b="1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Прямоугольной системой координат на плоскости называется пара перпендикулярных координатных прямых с общим началом координат.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5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5396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1583</TotalTime>
  <Words>2670</Words>
  <Application>Microsoft Office PowerPoint</Application>
  <PresentationFormat>Экран (4:3)</PresentationFormat>
  <Paragraphs>207</Paragraphs>
  <Slides>38</Slides>
  <Notes>38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38</vt:i4>
      </vt:variant>
    </vt:vector>
  </HeadingPairs>
  <TitlesOfParts>
    <vt:vector size="42" baseType="lpstr">
      <vt:lpstr>Arial</vt:lpstr>
      <vt:lpstr>Cambria Math</vt:lpstr>
      <vt:lpstr>Times New Roman</vt:lpstr>
      <vt:lpstr>Оформление по умолчанию</vt:lpstr>
      <vt:lpstr>Прямоугольная система координат</vt:lpstr>
      <vt:lpstr>Презентация PowerPoint</vt:lpstr>
      <vt:lpstr>Презентация PowerPoint</vt:lpstr>
      <vt:lpstr>Презентация PowerPoint</vt:lpstr>
      <vt:lpstr>Р. Декарт</vt:lpstr>
      <vt:lpstr>Вопрос 1</vt:lpstr>
      <vt:lpstr>Вопрос 2</vt:lpstr>
      <vt:lpstr>Вопрос 3</vt:lpstr>
      <vt:lpstr>Вопрос 4</vt:lpstr>
      <vt:lpstr>Вопрос 5</vt:lpstr>
      <vt:lpstr>Вопрос 6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  <vt:lpstr>Упражнение 14</vt:lpstr>
      <vt:lpstr>Упражнение 15</vt:lpstr>
      <vt:lpstr>Упражнение 16</vt:lpstr>
      <vt:lpstr>Упражнение 17</vt:lpstr>
      <vt:lpstr>Упражнение 18</vt:lpstr>
      <vt:lpstr>Упражнение 19</vt:lpstr>
      <vt:lpstr>Упражнение 20</vt:lpstr>
      <vt:lpstr>Упражнение 21</vt:lpstr>
      <vt:lpstr>Упражнение 22</vt:lpstr>
      <vt:lpstr>Упражнение 23</vt:lpstr>
      <vt:lpstr>Упражнение 24</vt:lpstr>
      <vt:lpstr>Упражнение 25</vt:lpstr>
      <vt:lpstr>Упражнение 26</vt:lpstr>
      <vt:lpstr>Упражнение 27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Vladimir Smirnov</cp:lastModifiedBy>
  <cp:revision>86</cp:revision>
  <dcterms:created xsi:type="dcterms:W3CDTF">2008-04-30T05:51:18Z</dcterms:created>
  <dcterms:modified xsi:type="dcterms:W3CDTF">2022-04-16T15:40:01Z</dcterms:modified>
</cp:coreProperties>
</file>