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0" r:id="rId3"/>
    <p:sldId id="270" r:id="rId4"/>
    <p:sldId id="271" r:id="rId5"/>
    <p:sldId id="279" r:id="rId6"/>
    <p:sldId id="257" r:id="rId7"/>
    <p:sldId id="275" r:id="rId8"/>
    <p:sldId id="277" r:id="rId9"/>
    <p:sldId id="259" r:id="rId10"/>
    <p:sldId id="272" r:id="rId11"/>
    <p:sldId id="273" r:id="rId12"/>
    <p:sldId id="276" r:id="rId13"/>
    <p:sldId id="269" r:id="rId14"/>
    <p:sldId id="274" r:id="rId15"/>
    <p:sldId id="278" r:id="rId16"/>
    <p:sldId id="261" r:id="rId17"/>
    <p:sldId id="262" r:id="rId18"/>
    <p:sldId id="263" r:id="rId19"/>
    <p:sldId id="264" r:id="rId20"/>
    <p:sldId id="265" r:id="rId21"/>
    <p:sldId id="266" r:id="rId22"/>
    <p:sldId id="267" r:id="rId23"/>
    <p:sldId id="268" r:id="rId2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713" autoAdjust="0"/>
    <p:restoredTop sz="90929"/>
  </p:normalViewPr>
  <p:slideViewPr>
    <p:cSldViewPr>
      <p:cViewPr varScale="1">
        <p:scale>
          <a:sx n="105" d="100"/>
          <a:sy n="105" d="100"/>
        </p:scale>
        <p:origin x="132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A967BC8-0541-49D4-8BDA-A7FB16D355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88F18B82-FF7C-435E-BE67-98A9D07145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5AE4B38-F45F-4AAA-A11A-D6134C5B8D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56B8855-74FF-4615-958A-EF4DF02272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7341C1F-D065-4908-8053-E174046619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5B08D5-F7AE-45B2-BEE9-7FC3870A8A5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797896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703EEE8-177A-412D-B262-C356C8EF11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07DCB095-07D7-4E6A-9BFA-43FC1FDC01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C8420C5-19FE-4CFA-B0C1-FCF0C50FFB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2C3D4AC-6791-4324-9384-5EA3750E22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D483540-91E3-4C8A-9683-0D017B0AE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033215-C1BB-40E2-9781-7B8951148F5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476360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C698FF5A-96DF-4A16-B2CC-32D9CE0B56E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F239D654-E034-4AFC-A2B5-3A438B0256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32032EE-2D88-4B37-8F33-2E7E5878E1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BAF46D4-D7C5-41EF-A10F-88D83BBF05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4E628C5-97BB-4597-8CA7-B8B79C1DDF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932FC7-3F70-48F9-88D8-441FC94BCE7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303303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44046F2-CC61-452E-AB61-8D74D8011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67060EB-FC3C-43DB-8823-9EE7D04231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EF0C94B-7C2B-4545-8158-6D3D2A0D39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EFBE111-F5A5-4FBB-8620-6AE0B47BA1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18FC975-4309-4880-BA8C-AD45BBEAFE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B0B310-4C84-4F9F-A6C5-A321642B05B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65274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9A017CE-2A13-422D-BB76-C981EDEC50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029F669-1C17-46B4-AE27-D45718B3B2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D03A213-BDD2-4F1A-ABDC-124632A9D5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CD4A901-B21D-4B2F-867F-69C2534814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A047162-2268-4B4C-A55A-107555EBAC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E0D5A6-DAFC-4B1E-BFBE-644EE386413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338570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4F45FFD-64E7-4D25-B79E-5E7923223E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E8D79A3-F5CA-44BF-A8AC-75696F0FE8F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DB937195-3353-462C-920C-4EC6355431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65BCF37-A2C8-4D6E-A8AC-9881DE0AC7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5954DBC-AD54-4D7D-85E9-2B3BCD2DF8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73897F7-02EC-4690-B3FE-60E9619F5A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F4EF58-F284-481B-BB15-B7C15248098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554381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66D0881-BBB7-43E2-88BF-D4338F013E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7CC002D-ADE4-46C0-B045-153B25B638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1F38D33B-A7A7-4339-8FDA-D100AE7C55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B1E3DC3F-73B9-49A0-B011-378DCCC1E89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779EAF2D-991B-4FF4-BAFA-57ACCEF7BE3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3AD79967-48B6-49F3-AAF2-60E146AFAE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F85B379F-4559-4F90-98E0-AF68C6D7AB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286477C9-5D27-4F91-8499-648F5932F3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23DE8C-A308-47A7-9BA8-6FB67D30E3A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774491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F1BFA15-B9BF-4319-B9DB-A30EBA43D3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C2FC89C8-B9BA-46AC-BD7A-1124B99FD6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A740FAF4-757A-4EF1-AB6E-A5FF7EB15D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4310BD02-DE91-46A8-A9A4-7C441C87C5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10C47B-C6A9-4821-8835-581ACF1D6F1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378739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DC713B10-AAB6-4F19-98F9-03DCCCFAD6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4BEE7330-6727-4374-8D48-C67629F6C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D331674E-4EDD-459E-A070-54D0541460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633D46-0E13-4954-BD9A-F79612C2586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440959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38BDA02-EF8B-45EC-9417-ADD55C0481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8C8FA5A-8026-427A-851C-CE7B1BF3C7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90DB68FF-B84A-43D6-8742-D7F78B7EBA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60E1455-1401-40F9-8635-7D8715BAC9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426BAB5-AC12-4EFA-BA5B-9366B6567A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0A5451F-5EDA-44B1-8037-8F147BA899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33741E-0402-4F02-9EC6-470C148BB72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879623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06CC43A-432C-47C9-A12A-52F860EA75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8E15123A-1D7E-4D96-8C4B-241A9973FE1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6944D28E-6022-46D5-9E8D-6EA996A4DA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B84C48A-778E-498D-9CF6-D659BFE28B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C9E046D-BD1C-467C-BFF1-7EF6978612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9918A8B-E002-423A-8921-91E3AA2905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62A678-D0FE-4B73-93F8-392516E49EF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614328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ED02CA95-A786-4B5E-9D5B-9C3BBFA598E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EEDB395E-D5ED-4C16-8110-FF69AD3E473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C58C4E9E-9B5C-4D76-AF51-AAF52E85D2BB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 altLang="ru-RU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1FB3686B-9380-470D-AA96-B5F9844DF1B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 altLang="ru-RU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028A2B52-28C0-4368-8D38-7770CE3C7940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DF08B75-4612-489D-BBD8-B812290FC21F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w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BD30A8F7-8DC0-4E55-8CF4-CC7D15DDE28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1700808"/>
            <a:ext cx="7772400" cy="1268760"/>
          </a:xfrm>
        </p:spPr>
        <p:txBody>
          <a:bodyPr/>
          <a:lstStyle/>
          <a:p>
            <a:r>
              <a:rPr lang="ru-RU" altLang="ru-RU" dirty="0">
                <a:solidFill>
                  <a:srgbClr val="FF3300"/>
                </a:solidFill>
              </a:rPr>
              <a:t>Фракталы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9FB9BC28-EA4F-4B5A-89B8-8157A9C66E9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76200"/>
            <a:ext cx="7772400" cy="5334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5</a:t>
            </a:r>
          </a:p>
        </p:txBody>
      </p:sp>
      <p:sp>
        <p:nvSpPr>
          <p:cNvPr id="22531" name="Text Box 3">
            <a:extLst>
              <a:ext uri="{FF2B5EF4-FFF2-40B4-BE49-F238E27FC236}">
                <a16:creationId xmlns:a16="http://schemas.microsoft.com/office/drawing/2014/main" id="{C8C65E7F-BFC3-4F91-B57F-90DDC66E90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762000"/>
            <a:ext cx="899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 altLang="ru-RU"/>
          </a:p>
        </p:txBody>
      </p:sp>
      <p:sp>
        <p:nvSpPr>
          <p:cNvPr id="22532" name="Text Box 4">
            <a:extLst>
              <a:ext uri="{FF2B5EF4-FFF2-40B4-BE49-F238E27FC236}">
                <a16:creationId xmlns:a16="http://schemas.microsoft.com/office/drawing/2014/main" id="{29BFCF10-D831-41DB-A4D6-F95EFC35F9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886200"/>
            <a:ext cx="8915400" cy="2835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000" dirty="0">
                <a:solidFill>
                  <a:srgbClr val="FF3300"/>
                </a:solidFill>
              </a:rPr>
              <a:t>	Решение.</a:t>
            </a:r>
            <a:r>
              <a:rPr lang="ru-RU" altLang="ru-RU" sz="2000" dirty="0">
                <a:cs typeface="Times New Roman" panose="02020603050405020304" pitchFamily="18" charset="0"/>
              </a:rPr>
              <a:t> Для </a:t>
            </a:r>
            <a:r>
              <a:rPr lang="ru-RU" altLang="ru-RU" sz="2000" dirty="0"/>
              <a:t>нахождения площади квадрата </a:t>
            </a:r>
            <a:r>
              <a:rPr lang="ru-RU" altLang="ru-RU" sz="2000" dirty="0" err="1"/>
              <a:t>Серпинского</a:t>
            </a:r>
            <a:r>
              <a:rPr lang="ru-RU" altLang="ru-RU" sz="2000" dirty="0"/>
              <a:t> </a:t>
            </a:r>
            <a:r>
              <a:rPr lang="ru-RU" altLang="ru-RU" sz="2000" dirty="0">
                <a:cs typeface="Times New Roman" panose="02020603050405020304" pitchFamily="18" charset="0"/>
              </a:rPr>
              <a:t>достаточно вычислить площадь вырезаемых квадратов. На первом шаге вырезается квадрат площади 1/9. На втором шаге вырезается восемь квадратов, каждый из которых имеет площадь 1/81. На каждом следующем шаге число вырезаемых квадратов увеличивается в восемь раз, а площадь каждого из них уменьшается в девять раз. Таким образом, общая площадь вырезаемых квадратов представляет собой сумму геометрической прогрессии с начальном членом 1/9 и знаменателем 8/9. По формуле суммы геометрической прогрессии находим, что это число равно единице</a:t>
            </a:r>
            <a:r>
              <a:rPr lang="ru-RU" altLang="ru-RU" sz="2000" dirty="0"/>
              <a:t>. Следовательно,</a:t>
            </a:r>
            <a:r>
              <a:rPr lang="ru-RU" altLang="ru-RU" sz="2000" dirty="0">
                <a:cs typeface="Times New Roman" panose="02020603050405020304" pitchFamily="18" charset="0"/>
              </a:rPr>
              <a:t> площадь ковра </a:t>
            </a:r>
            <a:r>
              <a:rPr lang="ru-RU" altLang="ru-RU" sz="2000" dirty="0" err="1">
                <a:cs typeface="Times New Roman" panose="02020603050405020304" pitchFamily="18" charset="0"/>
              </a:rPr>
              <a:t>Серпинского</a:t>
            </a:r>
            <a:r>
              <a:rPr lang="ru-RU" altLang="ru-RU" sz="2000" dirty="0">
                <a:cs typeface="Times New Roman" panose="02020603050405020304" pitchFamily="18" charset="0"/>
              </a:rPr>
              <a:t> равна нулю. </a:t>
            </a:r>
          </a:p>
        </p:txBody>
      </p:sp>
      <p:sp>
        <p:nvSpPr>
          <p:cNvPr id="22533" name="Text Box 5">
            <a:extLst>
              <a:ext uri="{FF2B5EF4-FFF2-40B4-BE49-F238E27FC236}">
                <a16:creationId xmlns:a16="http://schemas.microsoft.com/office/drawing/2014/main" id="{7CD2E8F1-23E8-4D7B-80C5-72CD211E92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01151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dirty="0"/>
              <a:t>	Найдите площадь ковра </a:t>
            </a:r>
            <a:r>
              <a:rPr lang="ru-RU" altLang="ru-RU" dirty="0" err="1"/>
              <a:t>Серпинского</a:t>
            </a:r>
            <a:r>
              <a:rPr lang="ru-RU" altLang="ru-RU" dirty="0"/>
              <a:t>, считая стороны исходного квадрата равными 1.</a:t>
            </a: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3D095282-5742-F039-D7BE-577A172D28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15816" y="1301503"/>
            <a:ext cx="2592288" cy="258469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2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2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49D26AD1-6221-4F08-979F-2EF8E7180A5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62000" y="152400"/>
            <a:ext cx="7772400" cy="3810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Салфетка Серпинского</a:t>
            </a:r>
          </a:p>
        </p:txBody>
      </p:sp>
      <p:sp>
        <p:nvSpPr>
          <p:cNvPr id="24580" name="Text Box 4">
            <a:extLst>
              <a:ext uri="{FF2B5EF4-FFF2-40B4-BE49-F238E27FC236}">
                <a16:creationId xmlns:a16="http://schemas.microsoft.com/office/drawing/2014/main" id="{64B44A26-9C71-4743-A64B-51F970CA20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09600"/>
            <a:ext cx="89916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Начиная не с квадрата, а с правильного треугольника, и вырезая центральные треугольники, получим </a:t>
            </a:r>
            <a:r>
              <a:rPr lang="ru-RU" altLang="ru-RU" dirty="0" err="1">
                <a:cs typeface="Times New Roman" panose="02020603050405020304" pitchFamily="18" charset="0"/>
              </a:rPr>
              <a:t>самоподобную</a:t>
            </a:r>
            <a:r>
              <a:rPr lang="ru-RU" altLang="ru-RU" dirty="0">
                <a:cs typeface="Times New Roman" panose="02020603050405020304" pitchFamily="18" charset="0"/>
              </a:rPr>
              <a:t> фигуру, аналогичную ковру </a:t>
            </a:r>
            <a:r>
              <a:rPr lang="ru-RU" altLang="ru-RU" dirty="0" err="1">
                <a:cs typeface="Times New Roman" panose="02020603050405020304" pitchFamily="18" charset="0"/>
              </a:rPr>
              <a:t>Серпинского</a:t>
            </a:r>
            <a:r>
              <a:rPr lang="ru-RU" altLang="ru-RU" dirty="0">
                <a:cs typeface="Times New Roman" panose="02020603050405020304" pitchFamily="18" charset="0"/>
              </a:rPr>
              <a:t> и называемую салфеткой </a:t>
            </a:r>
            <a:r>
              <a:rPr lang="ru-RU" altLang="ru-RU" dirty="0" err="1">
                <a:cs typeface="Times New Roman" panose="02020603050405020304" pitchFamily="18" charset="0"/>
              </a:rPr>
              <a:t>Серпинского</a:t>
            </a:r>
            <a:r>
              <a:rPr lang="ru-RU" altLang="ru-RU" dirty="0"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24583" name="Picture 7">
            <a:extLst>
              <a:ext uri="{FF2B5EF4-FFF2-40B4-BE49-F238E27FC236}">
                <a16:creationId xmlns:a16="http://schemas.microsoft.com/office/drawing/2014/main" id="{BF4ED990-5BBF-4288-B294-5690DCD653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2286000"/>
            <a:ext cx="7223125" cy="4154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F875B8FD-AAE8-4B96-9655-B75DEEAD9E1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5334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6</a:t>
            </a:r>
          </a:p>
        </p:txBody>
      </p:sp>
      <p:sp>
        <p:nvSpPr>
          <p:cNvPr id="28675" name="Text Box 3">
            <a:extLst>
              <a:ext uri="{FF2B5EF4-FFF2-40B4-BE49-F238E27FC236}">
                <a16:creationId xmlns:a16="http://schemas.microsoft.com/office/drawing/2014/main" id="{21AD3BBA-B403-45B9-91AD-726087D1A4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609600"/>
            <a:ext cx="89154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/>
              <a:t>	Найдите площадь салфетки </a:t>
            </a:r>
            <a:r>
              <a:rPr lang="ru-RU" altLang="ru-RU" sz="3200" dirty="0" err="1"/>
              <a:t>Серпинского</a:t>
            </a:r>
            <a:r>
              <a:rPr lang="ru-RU" altLang="ru-RU" sz="3200" dirty="0"/>
              <a:t>, полученной из правильного треугольника площади 1.</a:t>
            </a:r>
          </a:p>
        </p:txBody>
      </p:sp>
      <p:sp>
        <p:nvSpPr>
          <p:cNvPr id="28678" name="Text Box 6">
            <a:extLst>
              <a:ext uri="{FF2B5EF4-FFF2-40B4-BE49-F238E27FC236}">
                <a16:creationId xmlns:a16="http://schemas.microsoft.com/office/drawing/2014/main" id="{6E71E3E8-FFF3-43EA-A690-E39D9BD7A5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5181600"/>
            <a:ext cx="3733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 </a:t>
            </a:r>
            <a:r>
              <a:rPr lang="ru-RU" altLang="ru-RU" sz="3200"/>
              <a:t>0.</a:t>
            </a:r>
          </a:p>
        </p:txBody>
      </p:sp>
      <p:pic>
        <p:nvPicPr>
          <p:cNvPr id="28680" name="Picture 8">
            <a:extLst>
              <a:ext uri="{FF2B5EF4-FFF2-40B4-BE49-F238E27FC236}">
                <a16:creationId xmlns:a16="http://schemas.microsoft.com/office/drawing/2014/main" id="{22907654-B393-42A6-9097-EA6BF2A3C1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2057400"/>
            <a:ext cx="5105400" cy="293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8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8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A1682F01-F959-4836-ACBD-5A0B4685F83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5334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Кривая Пеано</a:t>
            </a:r>
          </a:p>
        </p:txBody>
      </p:sp>
      <p:sp>
        <p:nvSpPr>
          <p:cNvPr id="18436" name="Text Box 4">
            <a:extLst>
              <a:ext uri="{FF2B5EF4-FFF2-40B4-BE49-F238E27FC236}">
                <a16:creationId xmlns:a16="http://schemas.microsoft.com/office/drawing/2014/main" id="{E1AE772A-7303-4D5B-AD04-F8018BAD40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381000"/>
            <a:ext cx="8991600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/>
              <a:t>	П</a:t>
            </a:r>
            <a:r>
              <a:rPr lang="ru-RU" altLang="ru-RU" dirty="0">
                <a:cs typeface="Times New Roman" panose="02020603050405020304" pitchFamily="18" charset="0"/>
              </a:rPr>
              <a:t>ример кривой, имеющий фрактальный характер, был получен </a:t>
            </a:r>
            <a:r>
              <a:rPr lang="ru-RU" altLang="ru-RU" dirty="0" err="1">
                <a:cs typeface="Times New Roman" panose="02020603050405020304" pitchFamily="18" charset="0"/>
              </a:rPr>
              <a:t>Д.Пеано</a:t>
            </a:r>
            <a:r>
              <a:rPr lang="ru-RU" altLang="ru-RU" dirty="0">
                <a:cs typeface="Times New Roman" panose="02020603050405020304" pitchFamily="18" charset="0"/>
              </a:rPr>
              <a:t> (1858-1932) и называется кривой Пеано. Для ее построения разобьем данный квадрат на четыре равные квадрата и соединим их центры тремя отрезками, как показано на рисунке</a:t>
            </a:r>
            <a:r>
              <a:rPr lang="ru-RU" altLang="ru-RU" dirty="0"/>
              <a:t> а)</a:t>
            </a:r>
            <a:r>
              <a:rPr lang="ru-RU" altLang="ru-RU" dirty="0">
                <a:cs typeface="Times New Roman" panose="02020603050405020304" pitchFamily="18" charset="0"/>
              </a:rPr>
              <a:t>. Повторяя описанную процедуру, будем получать все более сложные ломаные, приближающиеся к кривой Пеано.</a:t>
            </a:r>
            <a:endParaRPr lang="ru-RU" altLang="ru-RU" dirty="0"/>
          </a:p>
        </p:txBody>
      </p:sp>
      <p:pic>
        <p:nvPicPr>
          <p:cNvPr id="18439" name="Picture 7">
            <a:extLst>
              <a:ext uri="{FF2B5EF4-FFF2-40B4-BE49-F238E27FC236}">
                <a16:creationId xmlns:a16="http://schemas.microsoft.com/office/drawing/2014/main" id="{C1B588EA-38BE-4DF0-9417-92C4D092FF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667000"/>
            <a:ext cx="8231188" cy="2173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440" name="Text Box 8">
            <a:extLst>
              <a:ext uri="{FF2B5EF4-FFF2-40B4-BE49-F238E27FC236}">
                <a16:creationId xmlns:a16="http://schemas.microsoft.com/office/drawing/2014/main" id="{ECF40168-2E2D-4541-89F3-84888FA55E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4800600"/>
            <a:ext cx="89916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Отметим, что </a:t>
            </a:r>
            <a:r>
              <a:rPr lang="ru-RU" altLang="ru-RU" dirty="0"/>
              <a:t>л</a:t>
            </a:r>
            <a:r>
              <a:rPr lang="ru-RU" altLang="ru-RU" dirty="0">
                <a:cs typeface="Times New Roman" panose="02020603050405020304" pitchFamily="18" charset="0"/>
              </a:rPr>
              <a:t>оманые, участвующие в построении кривой Пеано, на каждом этапе проходят через все квадраты, а сами квадраты уменьшаются, стягиваясь к точкам исходного квадрата. Поэтому кривая Пеано будет проходить через все точки исходного квадрата. Конечно, она будет иметь бесконечную длину.</a:t>
            </a:r>
            <a:endParaRPr lang="ru-RU" alt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F98AD76E-4E17-4539-AF55-A9A32021730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Кривая дракона</a:t>
            </a:r>
          </a:p>
        </p:txBody>
      </p:sp>
      <p:sp>
        <p:nvSpPr>
          <p:cNvPr id="25605" name="Text Box 5">
            <a:extLst>
              <a:ext uri="{FF2B5EF4-FFF2-40B4-BE49-F238E27FC236}">
                <a16:creationId xmlns:a16="http://schemas.microsoft.com/office/drawing/2014/main" id="{2B08296E-18BC-43A4-81FB-0A2738897B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81000"/>
            <a:ext cx="9144000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Интересным примером </a:t>
            </a:r>
            <a:r>
              <a:rPr lang="ru-RU" altLang="ru-RU" dirty="0" err="1"/>
              <a:t>само</a:t>
            </a:r>
            <a:r>
              <a:rPr lang="ru-RU" altLang="ru-RU" dirty="0" err="1">
                <a:cs typeface="Times New Roman" panose="02020603050405020304" pitchFamily="18" charset="0"/>
              </a:rPr>
              <a:t>подобной</a:t>
            </a:r>
            <a:r>
              <a:rPr lang="ru-RU" altLang="ru-RU" dirty="0">
                <a:cs typeface="Times New Roman" panose="02020603050405020304" pitchFamily="18" charset="0"/>
              </a:rPr>
              <a:t> кривой является «кривая дракона», придуманная </a:t>
            </a:r>
            <a:r>
              <a:rPr lang="ru-RU" altLang="ru-RU" dirty="0" err="1">
                <a:cs typeface="Times New Roman" panose="02020603050405020304" pitchFamily="18" charset="0"/>
              </a:rPr>
              <a:t>Э.Хейуэем</a:t>
            </a:r>
            <a:r>
              <a:rPr lang="ru-RU" altLang="ru-RU" dirty="0">
                <a:cs typeface="Times New Roman" panose="02020603050405020304" pitchFamily="18" charset="0"/>
              </a:rPr>
              <a:t>. Для ее построения возьмем отрезок.  Повернем его на 90</a:t>
            </a:r>
            <a:r>
              <a:rPr lang="ru-RU" altLang="ru-RU" baseline="30000" dirty="0"/>
              <a:t>о</a:t>
            </a:r>
            <a:r>
              <a:rPr lang="ru-RU" altLang="ru-RU" dirty="0">
                <a:cs typeface="Times New Roman" panose="02020603050405020304" pitchFamily="18" charset="0"/>
              </a:rPr>
              <a:t> вокруг одной из вершин и добавим полученный отрезок к исходному. Повернем </a:t>
            </a:r>
            <a:r>
              <a:rPr lang="ru-RU" altLang="ru-RU" dirty="0"/>
              <a:t>полученный </a:t>
            </a:r>
            <a:r>
              <a:rPr lang="ru-RU" altLang="ru-RU" dirty="0">
                <a:cs typeface="Times New Roman" panose="02020603050405020304" pitchFamily="18" charset="0"/>
              </a:rPr>
              <a:t>угол на 90</a:t>
            </a:r>
            <a:r>
              <a:rPr lang="ru-RU" altLang="ru-RU" baseline="30000" dirty="0"/>
              <a:t>о</a:t>
            </a:r>
            <a:r>
              <a:rPr lang="ru-RU" altLang="ru-RU" dirty="0">
                <a:cs typeface="Times New Roman" panose="02020603050405020304" pitchFamily="18" charset="0"/>
              </a:rPr>
              <a:t> вокруг вершины и добавим полученную ломаную к исходной. Повторяя описанную процедуру, будем получать все более сложные ломаные, напоминающие дракона</a:t>
            </a:r>
            <a:r>
              <a:rPr lang="ru-RU" altLang="ru-RU" dirty="0"/>
              <a:t>.</a:t>
            </a:r>
          </a:p>
        </p:txBody>
      </p:sp>
      <p:pic>
        <p:nvPicPr>
          <p:cNvPr id="25608" name="Picture 8">
            <a:extLst>
              <a:ext uri="{FF2B5EF4-FFF2-40B4-BE49-F238E27FC236}">
                <a16:creationId xmlns:a16="http://schemas.microsoft.com/office/drawing/2014/main" id="{5F279719-520C-409F-9C20-653B6A6BCF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3048000"/>
            <a:ext cx="6669088" cy="3543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03ABBA3D-3212-41A5-AB84-D09A121A588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Дерево Пифагора</a:t>
            </a:r>
          </a:p>
        </p:txBody>
      </p:sp>
      <p:pic>
        <p:nvPicPr>
          <p:cNvPr id="30725" name="Picture 5">
            <a:extLst>
              <a:ext uri="{FF2B5EF4-FFF2-40B4-BE49-F238E27FC236}">
                <a16:creationId xmlns:a16="http://schemas.microsoft.com/office/drawing/2014/main" id="{5EF143F8-12C5-4FFB-88F3-8FB89D7BB8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7475" y="1298575"/>
            <a:ext cx="6369050" cy="426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81B03FAF-3429-440E-A71D-BBE68D1FD7E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762000"/>
          </a:xfrm>
        </p:spPr>
        <p:txBody>
          <a:bodyPr/>
          <a:lstStyle/>
          <a:p>
            <a:r>
              <a:rPr lang="ru-RU" altLang="ru-RU">
                <a:solidFill>
                  <a:srgbClr val="FF3300"/>
                </a:solidFill>
              </a:rPr>
              <a:t>Фрактал 1</a:t>
            </a:r>
          </a:p>
        </p:txBody>
      </p:sp>
      <p:pic>
        <p:nvPicPr>
          <p:cNvPr id="7172" name="Picture 4">
            <a:extLst>
              <a:ext uri="{FF2B5EF4-FFF2-40B4-BE49-F238E27FC236}">
                <a16:creationId xmlns:a16="http://schemas.microsoft.com/office/drawing/2014/main" id="{23DFC73E-E97A-4425-AEA3-A229A85E7F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990600"/>
            <a:ext cx="7391400" cy="5541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CD4FCA35-FC33-4E1C-90C3-F9324018E59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7772400" cy="838200"/>
          </a:xfrm>
        </p:spPr>
        <p:txBody>
          <a:bodyPr/>
          <a:lstStyle/>
          <a:p>
            <a:r>
              <a:rPr lang="ru-RU" altLang="ru-RU">
                <a:solidFill>
                  <a:srgbClr val="FF3300"/>
                </a:solidFill>
              </a:rPr>
              <a:t>Фрактал 2</a:t>
            </a:r>
          </a:p>
        </p:txBody>
      </p:sp>
      <p:pic>
        <p:nvPicPr>
          <p:cNvPr id="8196" name="Picture 4">
            <a:extLst>
              <a:ext uri="{FF2B5EF4-FFF2-40B4-BE49-F238E27FC236}">
                <a16:creationId xmlns:a16="http://schemas.microsoft.com/office/drawing/2014/main" id="{2AEF9EA4-0CEC-45EA-AF3B-53F5EB867A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990600"/>
            <a:ext cx="7543800" cy="56562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34C32554-079B-40D5-9DB6-3426C6816CE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7772400" cy="685800"/>
          </a:xfrm>
        </p:spPr>
        <p:txBody>
          <a:bodyPr/>
          <a:lstStyle/>
          <a:p>
            <a:r>
              <a:rPr lang="ru-RU" altLang="ru-RU">
                <a:solidFill>
                  <a:srgbClr val="FF3300"/>
                </a:solidFill>
              </a:rPr>
              <a:t>Фрактал 3</a:t>
            </a:r>
          </a:p>
        </p:txBody>
      </p:sp>
      <p:pic>
        <p:nvPicPr>
          <p:cNvPr id="9220" name="Picture 4">
            <a:extLst>
              <a:ext uri="{FF2B5EF4-FFF2-40B4-BE49-F238E27FC236}">
                <a16:creationId xmlns:a16="http://schemas.microsoft.com/office/drawing/2014/main" id="{A954DD53-E226-4E9D-AF45-FAC70A4146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914400"/>
            <a:ext cx="7696200" cy="5770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CED12DEF-AD6F-40C8-86DF-68E5D3BDE5A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685800"/>
          </a:xfrm>
        </p:spPr>
        <p:txBody>
          <a:bodyPr/>
          <a:lstStyle/>
          <a:p>
            <a:r>
              <a:rPr lang="ru-RU" altLang="ru-RU">
                <a:solidFill>
                  <a:srgbClr val="FF3300"/>
                </a:solidFill>
              </a:rPr>
              <a:t>Фрактал 4</a:t>
            </a:r>
          </a:p>
        </p:txBody>
      </p:sp>
      <p:pic>
        <p:nvPicPr>
          <p:cNvPr id="10244" name="Picture 4">
            <a:extLst>
              <a:ext uri="{FF2B5EF4-FFF2-40B4-BE49-F238E27FC236}">
                <a16:creationId xmlns:a16="http://schemas.microsoft.com/office/drawing/2014/main" id="{FC4DDEED-0FB5-41B5-B051-125723D422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990600"/>
            <a:ext cx="7620000" cy="5713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Text Box 6">
            <a:extLst>
              <a:ext uri="{FF2B5EF4-FFF2-40B4-BE49-F238E27FC236}">
                <a16:creationId xmlns:a16="http://schemas.microsoft.com/office/drawing/2014/main" id="{249A67A3-563C-438B-99BC-C4E6370A6D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4624"/>
            <a:ext cx="9144000" cy="63555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200" dirty="0">
                <a:cs typeface="Times New Roman" panose="02020603050405020304" pitchFamily="18" charset="0"/>
              </a:rPr>
              <a:t>	Многие природные объекты и явления имеют не гладкий, а изломанный характер. Среди них листья деревьев, береговая линия, молния и др. Для описания этих объектов не подходят обычные дифференцируемые функции, с которыми имеет дело классический математический анализ.</a:t>
            </a:r>
          </a:p>
          <a:p>
            <a:pPr algn="just">
              <a:spcBef>
                <a:spcPct val="50000"/>
              </a:spcBef>
            </a:pPr>
            <a:r>
              <a:rPr lang="ru-RU" altLang="ru-RU" sz="2200" dirty="0">
                <a:cs typeface="Times New Roman" panose="02020603050405020304" pitchFamily="18" charset="0"/>
              </a:rPr>
              <a:t>	В последние десятилетия возникло и развивается новое направление в математике – фрактальная геометрия. Слово "фрактал" ввел в 1975 г. Б. Мандельброт (от латинского слова "</a:t>
            </a:r>
            <a:r>
              <a:rPr lang="en-US" altLang="ru-RU" sz="2200" dirty="0" err="1">
                <a:cs typeface="Times New Roman" panose="02020603050405020304" pitchFamily="18" charset="0"/>
              </a:rPr>
              <a:t>fractus</a:t>
            </a:r>
            <a:r>
              <a:rPr lang="ru-RU" altLang="ru-RU" sz="2200" dirty="0">
                <a:cs typeface="Times New Roman" panose="02020603050405020304" pitchFamily="18" charset="0"/>
              </a:rPr>
              <a:t>", означающего изломанный, дробный). </a:t>
            </a:r>
            <a:endParaRPr lang="ru-RU" altLang="ru-RU" sz="2200" dirty="0"/>
          </a:p>
          <a:p>
            <a:pPr algn="just">
              <a:spcBef>
                <a:spcPct val="50000"/>
              </a:spcBef>
            </a:pPr>
            <a:r>
              <a:rPr lang="ru-RU" altLang="ru-RU" sz="2200" dirty="0"/>
              <a:t>	В 2010 году престижную премию </a:t>
            </a:r>
            <a:r>
              <a:rPr lang="ru-RU" altLang="ru-RU" sz="2200" dirty="0" err="1"/>
              <a:t>Филдса</a:t>
            </a:r>
            <a:r>
              <a:rPr lang="ru-RU" altLang="ru-RU" sz="2200" dirty="0"/>
              <a:t> по математике (аналог Нобелевской премии) получил российский ученый С. Смирнов за открытие новых свойств фракталов.</a:t>
            </a:r>
            <a:endParaRPr lang="en-US" altLang="ru-RU" sz="2200" dirty="0"/>
          </a:p>
          <a:p>
            <a:pPr algn="just">
              <a:spcBef>
                <a:spcPct val="50000"/>
              </a:spcBef>
            </a:pPr>
            <a:r>
              <a:rPr lang="ru-RU" altLang="ru-RU" sz="2200" dirty="0">
                <a:cs typeface="Times New Roman" panose="02020603050405020304" pitchFamily="18" charset="0"/>
              </a:rPr>
              <a:t>	Особенностью фракталов является не только их изломанность, но и </a:t>
            </a:r>
            <a:r>
              <a:rPr lang="ru-RU" altLang="ru-RU" sz="2200" dirty="0" err="1">
                <a:cs typeface="Times New Roman" panose="02020603050405020304" pitchFamily="18" charset="0"/>
              </a:rPr>
              <a:t>самоподобность</a:t>
            </a:r>
            <a:r>
              <a:rPr lang="ru-RU" altLang="ru-RU" sz="2200" dirty="0">
                <a:cs typeface="Times New Roman" panose="02020603050405020304" pitchFamily="18" charset="0"/>
              </a:rPr>
              <a:t>, означающая, что каждая часть фрактала подобна целому. Свойство </a:t>
            </a:r>
            <a:r>
              <a:rPr lang="ru-RU" altLang="ru-RU" sz="2200" dirty="0" err="1">
                <a:cs typeface="Times New Roman" panose="02020603050405020304" pitchFamily="18" charset="0"/>
              </a:rPr>
              <a:t>самоподобности</a:t>
            </a:r>
            <a:r>
              <a:rPr lang="ru-RU" altLang="ru-RU" sz="2200" dirty="0">
                <a:cs typeface="Times New Roman" panose="02020603050405020304" pitchFamily="18" charset="0"/>
              </a:rPr>
              <a:t> также отражает особенность природных объектов, когда отдельная клетка растения или животного несет в себе полную информацию обо всем организме.</a:t>
            </a:r>
          </a:p>
        </p:txBody>
      </p:sp>
    </p:spTree>
    <p:extLst>
      <p:ext uri="{BB962C8B-B14F-4D97-AF65-F5344CB8AC3E}">
        <p14:creationId xmlns:p14="http://schemas.microsoft.com/office/powerpoint/2010/main" val="362122578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5493FB58-602C-4A80-B70F-2D6F94FB41B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609600"/>
          </a:xfrm>
        </p:spPr>
        <p:txBody>
          <a:bodyPr/>
          <a:lstStyle/>
          <a:p>
            <a:r>
              <a:rPr lang="ru-RU" altLang="ru-RU">
                <a:solidFill>
                  <a:srgbClr val="FF3300"/>
                </a:solidFill>
              </a:rPr>
              <a:t>Фрактал 5</a:t>
            </a:r>
          </a:p>
        </p:txBody>
      </p:sp>
      <p:pic>
        <p:nvPicPr>
          <p:cNvPr id="11268" name="Picture 4">
            <a:extLst>
              <a:ext uri="{FF2B5EF4-FFF2-40B4-BE49-F238E27FC236}">
                <a16:creationId xmlns:a16="http://schemas.microsoft.com/office/drawing/2014/main" id="{34D274E5-CA37-4574-9EB0-E9EAB800BC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838200"/>
            <a:ext cx="7772400" cy="5827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D30E5825-D44D-4200-B3D9-03952335F6E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7772400" cy="762000"/>
          </a:xfrm>
        </p:spPr>
        <p:txBody>
          <a:bodyPr/>
          <a:lstStyle/>
          <a:p>
            <a:r>
              <a:rPr lang="ru-RU" altLang="ru-RU">
                <a:solidFill>
                  <a:srgbClr val="FF3300"/>
                </a:solidFill>
              </a:rPr>
              <a:t>Фрактал 6</a:t>
            </a:r>
          </a:p>
        </p:txBody>
      </p:sp>
      <p:pic>
        <p:nvPicPr>
          <p:cNvPr id="12293" name="Picture 5">
            <a:extLst>
              <a:ext uri="{FF2B5EF4-FFF2-40B4-BE49-F238E27FC236}">
                <a16:creationId xmlns:a16="http://schemas.microsoft.com/office/drawing/2014/main" id="{BD9E7857-4652-466D-8664-C517EAB9BC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990600"/>
            <a:ext cx="7467600" cy="5600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3FB3B731-E501-4DE8-BD36-4A6484DAA08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7772400" cy="533400"/>
          </a:xfrm>
        </p:spPr>
        <p:txBody>
          <a:bodyPr/>
          <a:lstStyle/>
          <a:p>
            <a:r>
              <a:rPr lang="ru-RU" altLang="ru-RU">
                <a:solidFill>
                  <a:srgbClr val="FF3300"/>
                </a:solidFill>
              </a:rPr>
              <a:t>Фрактал 7</a:t>
            </a:r>
          </a:p>
        </p:txBody>
      </p:sp>
      <p:pic>
        <p:nvPicPr>
          <p:cNvPr id="13316" name="Picture 4">
            <a:extLst>
              <a:ext uri="{FF2B5EF4-FFF2-40B4-BE49-F238E27FC236}">
                <a16:creationId xmlns:a16="http://schemas.microsoft.com/office/drawing/2014/main" id="{216F1CF2-60D4-4687-BDFF-1843674213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028700"/>
            <a:ext cx="7543800" cy="5657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745FB801-0403-4C7A-A7F8-693DB8D4811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7772400" cy="533400"/>
          </a:xfrm>
        </p:spPr>
        <p:txBody>
          <a:bodyPr/>
          <a:lstStyle/>
          <a:p>
            <a:r>
              <a:rPr lang="ru-RU" altLang="ru-RU">
                <a:solidFill>
                  <a:srgbClr val="FF3300"/>
                </a:solidFill>
              </a:rPr>
              <a:t>Фрактал 8</a:t>
            </a:r>
          </a:p>
        </p:txBody>
      </p:sp>
      <p:pic>
        <p:nvPicPr>
          <p:cNvPr id="14340" name="Picture 4">
            <a:extLst>
              <a:ext uri="{FF2B5EF4-FFF2-40B4-BE49-F238E27FC236}">
                <a16:creationId xmlns:a16="http://schemas.microsoft.com/office/drawing/2014/main" id="{FE254F90-EF2A-4004-9266-059550F09C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914400"/>
            <a:ext cx="7620000" cy="571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050">
            <a:extLst>
              <a:ext uri="{FF2B5EF4-FFF2-40B4-BE49-F238E27FC236}">
                <a16:creationId xmlns:a16="http://schemas.microsoft.com/office/drawing/2014/main" id="{A5D00800-2BCF-4B71-BFDA-3A67B83AF09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76200"/>
            <a:ext cx="7772400" cy="5334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Звезда Коха</a:t>
            </a:r>
          </a:p>
        </p:txBody>
      </p:sp>
      <p:sp>
        <p:nvSpPr>
          <p:cNvPr id="19460" name="Text Box 2052">
            <a:extLst>
              <a:ext uri="{FF2B5EF4-FFF2-40B4-BE49-F238E27FC236}">
                <a16:creationId xmlns:a16="http://schemas.microsoft.com/office/drawing/2014/main" id="{64106631-BB85-4F59-87C4-E590E92504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762000"/>
            <a:ext cx="899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 altLang="ru-RU"/>
          </a:p>
        </p:txBody>
      </p:sp>
      <p:sp>
        <p:nvSpPr>
          <p:cNvPr id="19461" name="Text Box 2053">
            <a:extLst>
              <a:ext uri="{FF2B5EF4-FFF2-40B4-BE49-F238E27FC236}">
                <a16:creationId xmlns:a16="http://schemas.microsoft.com/office/drawing/2014/main" id="{80A50C91-5D4F-4BC9-ACC2-4154DA09E3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533400"/>
            <a:ext cx="9067800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Один из первых примеров фракталов был придуман еще в начале 20-го века немецким математиком Х</a:t>
            </a:r>
            <a:r>
              <a:rPr lang="ru-RU" altLang="ru-RU" dirty="0"/>
              <a:t>.</a:t>
            </a:r>
            <a:r>
              <a:rPr lang="ru-RU" altLang="ru-RU" dirty="0">
                <a:cs typeface="Times New Roman" panose="02020603050405020304" pitchFamily="18" charset="0"/>
              </a:rPr>
              <a:t> фон Кох (1870-1924) и называется звезда Кох</a:t>
            </a:r>
            <a:r>
              <a:rPr lang="ru-RU" altLang="ru-RU" dirty="0"/>
              <a:t>а (снежинка Коха)</a:t>
            </a:r>
            <a:r>
              <a:rPr lang="ru-RU" altLang="ru-RU" dirty="0">
                <a:cs typeface="Times New Roman" panose="02020603050405020304" pitchFamily="18" charset="0"/>
              </a:rPr>
              <a:t>. Для ее построения берется равносторонний треугольник и последовательно добавляются к нему новые, подобные ему, треугольники. </a:t>
            </a:r>
            <a:r>
              <a:rPr lang="ru-RU" altLang="ru-RU" dirty="0"/>
              <a:t>В результате</a:t>
            </a:r>
            <a:r>
              <a:rPr lang="ru-RU" altLang="ru-RU" dirty="0">
                <a:cs typeface="Times New Roman" panose="02020603050405020304" pitchFamily="18" charset="0"/>
              </a:rPr>
              <a:t> получа</a:t>
            </a:r>
            <a:r>
              <a:rPr lang="ru-RU" altLang="ru-RU" dirty="0"/>
              <a:t>ются</a:t>
            </a:r>
            <a:r>
              <a:rPr lang="ru-RU" altLang="ru-RU" dirty="0">
                <a:cs typeface="Times New Roman" panose="02020603050405020304" pitchFamily="18" charset="0"/>
              </a:rPr>
              <a:t> все более сложные многоугольники,  приближающиеся к предельному положению – звезде Кох</a:t>
            </a:r>
            <a:r>
              <a:rPr lang="ru-RU" altLang="ru-RU" dirty="0"/>
              <a:t>а</a:t>
            </a:r>
            <a:r>
              <a:rPr lang="ru-RU" altLang="ru-RU" dirty="0">
                <a:cs typeface="Times New Roman" panose="02020603050405020304" pitchFamily="18" charset="0"/>
              </a:rPr>
              <a:t>. </a:t>
            </a:r>
            <a:endParaRPr lang="ru-RU" altLang="ru-RU" dirty="0"/>
          </a:p>
        </p:txBody>
      </p:sp>
      <p:pic>
        <p:nvPicPr>
          <p:cNvPr id="19463" name="Picture 2055">
            <a:extLst>
              <a:ext uri="{FF2B5EF4-FFF2-40B4-BE49-F238E27FC236}">
                <a16:creationId xmlns:a16="http://schemas.microsoft.com/office/drawing/2014/main" id="{0A4EE682-1118-4259-81A2-41BB15AB85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3124200"/>
            <a:ext cx="5513388" cy="3629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026">
            <a:extLst>
              <a:ext uri="{FF2B5EF4-FFF2-40B4-BE49-F238E27FC236}">
                <a16:creationId xmlns:a16="http://schemas.microsoft.com/office/drawing/2014/main" id="{0394E432-9861-4C78-AEA4-24BE9AED133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76200"/>
            <a:ext cx="7772400" cy="5334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1</a:t>
            </a:r>
          </a:p>
        </p:txBody>
      </p:sp>
      <p:sp>
        <p:nvSpPr>
          <p:cNvPr id="20483" name="Text Box 1027">
            <a:extLst>
              <a:ext uri="{FF2B5EF4-FFF2-40B4-BE49-F238E27FC236}">
                <a16:creationId xmlns:a16="http://schemas.microsoft.com/office/drawing/2014/main" id="{1C55BC3C-3E83-437A-8D03-5E1D888B85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762000"/>
            <a:ext cx="899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 altLang="ru-RU"/>
          </a:p>
        </p:txBody>
      </p:sp>
      <p:sp>
        <p:nvSpPr>
          <p:cNvPr id="20484" name="Text Box 1028">
            <a:extLst>
              <a:ext uri="{FF2B5EF4-FFF2-40B4-BE49-F238E27FC236}">
                <a16:creationId xmlns:a16="http://schemas.microsoft.com/office/drawing/2014/main" id="{DCD7F677-F5F2-49CB-9512-E6392C3FD6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191000"/>
            <a:ext cx="8915400" cy="2530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000" dirty="0">
                <a:cs typeface="Times New Roman" panose="02020603050405020304" pitchFamily="18" charset="0"/>
              </a:rPr>
              <a:t>	На следующем шаге добавляется двенадцать треугольников, суммарной площади 12/81. Поскольку длины сторон треугольников на каждом шаге уменьшаются в три раза, то их площадь уменьшается в девять раз. Число добавляемых треугольников равно числу сторон многоугольника и на каждом шаге увеличивается в четыре раза. Поэтому площадь </a:t>
            </a:r>
            <a:r>
              <a:rPr lang="en-US" altLang="ru-RU" sz="2000" i="1" dirty="0">
                <a:cs typeface="Times New Roman" panose="02020603050405020304" pitchFamily="18" charset="0"/>
              </a:rPr>
              <a:t>S </a:t>
            </a:r>
            <a:r>
              <a:rPr lang="ru-RU" altLang="ru-RU" sz="2000" dirty="0">
                <a:cs typeface="Times New Roman" panose="02020603050405020304" pitchFamily="18" charset="0"/>
              </a:rPr>
              <a:t>звезды Кох</a:t>
            </a:r>
            <a:r>
              <a:rPr lang="ru-RU" altLang="ru-RU" sz="2000" dirty="0"/>
              <a:t>а</a:t>
            </a:r>
            <a:r>
              <a:rPr lang="ru-RU" altLang="ru-RU" sz="2000" dirty="0">
                <a:cs typeface="Times New Roman" panose="02020603050405020304" pitchFamily="18" charset="0"/>
              </a:rPr>
              <a:t> представляет собой площадь исходного треугольника плюс сумма геометрической прогрессии с начальным членом 3/9 и знаменателем 4/9. По формуле суммы геометрической прогрессии находим </a:t>
            </a:r>
            <a:r>
              <a:rPr lang="en-US" altLang="ru-RU" sz="2000" i="1" dirty="0">
                <a:cs typeface="Times New Roman" panose="02020603050405020304" pitchFamily="18" charset="0"/>
              </a:rPr>
              <a:t>S</a:t>
            </a:r>
            <a:r>
              <a:rPr lang="ru-RU" altLang="ru-RU" sz="2000" i="1" dirty="0">
                <a:cs typeface="Times New Roman" panose="02020603050405020304" pitchFamily="18" charset="0"/>
              </a:rPr>
              <a:t>=</a:t>
            </a:r>
            <a:r>
              <a:rPr lang="ru-RU" altLang="ru-RU" sz="2000" dirty="0">
                <a:cs typeface="Times New Roman" panose="02020603050405020304" pitchFamily="18" charset="0"/>
              </a:rPr>
              <a:t>1+3/5=8/5.  </a:t>
            </a:r>
            <a:endParaRPr lang="ru-RU" altLang="ru-RU" sz="2000" dirty="0"/>
          </a:p>
        </p:txBody>
      </p:sp>
      <p:sp>
        <p:nvSpPr>
          <p:cNvPr id="20486" name="Text Box 1030">
            <a:extLst>
              <a:ext uri="{FF2B5EF4-FFF2-40B4-BE49-F238E27FC236}">
                <a16:creationId xmlns:a16="http://schemas.microsoft.com/office/drawing/2014/main" id="{9CD0968C-F390-4936-96EE-04B998065D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33400"/>
            <a:ext cx="91440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/>
              <a:t>	Найдите площадь звезды Коха, если площадь исходного треугольника равна 1.</a:t>
            </a:r>
          </a:p>
        </p:txBody>
      </p:sp>
      <p:pic>
        <p:nvPicPr>
          <p:cNvPr id="20487" name="Picture 1031">
            <a:extLst>
              <a:ext uri="{FF2B5EF4-FFF2-40B4-BE49-F238E27FC236}">
                <a16:creationId xmlns:a16="http://schemas.microsoft.com/office/drawing/2014/main" id="{F8D61CC9-7D31-428D-ABDD-EE1337BEEF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295400"/>
            <a:ext cx="4419600" cy="290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488" name="Text Box 1032">
            <a:extLst>
              <a:ext uri="{FF2B5EF4-FFF2-40B4-BE49-F238E27FC236}">
                <a16:creationId xmlns:a16="http://schemas.microsoft.com/office/drawing/2014/main" id="{C2A1BAC1-DE0A-4624-98BC-8EE254F976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1295400"/>
            <a:ext cx="4495800" cy="2554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000" dirty="0">
                <a:solidFill>
                  <a:srgbClr val="FF3300"/>
                </a:solidFill>
              </a:rPr>
              <a:t>	Решение. </a:t>
            </a:r>
            <a:r>
              <a:rPr lang="ru-RU" altLang="ru-RU" sz="2000" dirty="0">
                <a:cs typeface="Times New Roman" panose="02020603050405020304" pitchFamily="18" charset="0"/>
              </a:rPr>
              <a:t>На первом шаге </a:t>
            </a:r>
            <a:r>
              <a:rPr lang="ru-RU" altLang="ru-RU" sz="2000" dirty="0"/>
              <a:t>построения звезды Коха </a:t>
            </a:r>
            <a:r>
              <a:rPr lang="ru-RU" altLang="ru-RU" sz="2000" dirty="0">
                <a:cs typeface="Times New Roman" panose="02020603050405020304" pitchFamily="18" charset="0"/>
              </a:rPr>
              <a:t>мы добавляем три равносторонних треугольника, со сторонами в три раза меньшими исходных. Площадь каждого такого треугольника равна 1/9. Следовательно, площадь правильного звездчатого шестиугольника равна 1+3/9=4/3.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0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0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4" grpId="0" autoUpdateAnimBg="0"/>
      <p:bldP spid="20488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1D1A1C68-0CAF-4623-986E-05D7B3DAE9B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76200"/>
            <a:ext cx="7772400" cy="5334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2</a:t>
            </a:r>
          </a:p>
        </p:txBody>
      </p:sp>
      <p:sp>
        <p:nvSpPr>
          <p:cNvPr id="31747" name="Text Box 3">
            <a:extLst>
              <a:ext uri="{FF2B5EF4-FFF2-40B4-BE49-F238E27FC236}">
                <a16:creationId xmlns:a16="http://schemas.microsoft.com/office/drawing/2014/main" id="{5D44BE2A-BFE1-4C18-BF3F-AFD5BEB222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762000"/>
            <a:ext cx="899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 altLang="ru-RU"/>
          </a:p>
        </p:txBody>
      </p:sp>
      <p:sp>
        <p:nvSpPr>
          <p:cNvPr id="31748" name="Text Box 4">
            <a:extLst>
              <a:ext uri="{FF2B5EF4-FFF2-40B4-BE49-F238E27FC236}">
                <a16:creationId xmlns:a16="http://schemas.microsoft.com/office/drawing/2014/main" id="{43BAD58D-F72C-4095-BC7D-44AB0917FC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495800"/>
            <a:ext cx="8915400" cy="192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000" dirty="0">
                <a:solidFill>
                  <a:srgbClr val="FF3300"/>
                </a:solidFill>
              </a:rPr>
              <a:t>	Решение. </a:t>
            </a:r>
            <a:r>
              <a:rPr lang="ru-RU" altLang="ru-RU" sz="2000" dirty="0"/>
              <a:t>На первом шаге каждая сторона треугольника заменяется на ломаную, состоящую из четырех отрезков длины 1/3. Таким образом, длина ломаной увеличивается в 4/3 раза и равна 4. То же самое происходит на следующих шагах. Каждый раз длина ломаной увеличивается в 4/3 раза. Так как последовательность (4/3)</a:t>
            </a:r>
            <a:r>
              <a:rPr lang="en-US" altLang="ru-RU" sz="2000" i="1" baseline="30000" dirty="0"/>
              <a:t>n</a:t>
            </a:r>
            <a:r>
              <a:rPr lang="ru-RU" altLang="ru-RU" sz="2000" baseline="30000" dirty="0"/>
              <a:t> </a:t>
            </a:r>
            <a:r>
              <a:rPr lang="ru-RU" altLang="ru-RU" sz="2000" dirty="0"/>
              <a:t>стремится к бесконечности, то и длина кривой Коха равна бесконечности. </a:t>
            </a:r>
          </a:p>
        </p:txBody>
      </p:sp>
      <p:pic>
        <p:nvPicPr>
          <p:cNvPr id="31749" name="Picture 5">
            <a:extLst>
              <a:ext uri="{FF2B5EF4-FFF2-40B4-BE49-F238E27FC236}">
                <a16:creationId xmlns:a16="http://schemas.microsoft.com/office/drawing/2014/main" id="{80254239-E01E-48FA-B888-579034991C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1447800"/>
            <a:ext cx="4419600" cy="290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1750" name="Text Box 6">
            <a:extLst>
              <a:ext uri="{FF2B5EF4-FFF2-40B4-BE49-F238E27FC236}">
                <a16:creationId xmlns:a16="http://schemas.microsoft.com/office/drawing/2014/main" id="{80724CA1-8CE7-445D-BF19-C1249FB67C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3340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/>
              <a:t>	Найдите длину кривой, ограничивающей звезду Коха, считая стороны исходного треугольника равными 1.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1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8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E6353206-9810-4F83-A48C-E31FE5D2C37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5334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Салфетка</a:t>
            </a:r>
          </a:p>
        </p:txBody>
      </p:sp>
      <p:pic>
        <p:nvPicPr>
          <p:cNvPr id="3076" name="Picture 4">
            <a:extLst>
              <a:ext uri="{FF2B5EF4-FFF2-40B4-BE49-F238E27FC236}">
                <a16:creationId xmlns:a16="http://schemas.microsoft.com/office/drawing/2014/main" id="{B0C0A6A9-C94A-4950-A291-0BEB669172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828800"/>
            <a:ext cx="7024688" cy="4319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7" name="Text Box 5">
            <a:extLst>
              <a:ext uri="{FF2B5EF4-FFF2-40B4-BE49-F238E27FC236}">
                <a16:creationId xmlns:a16="http://schemas.microsoft.com/office/drawing/2014/main" id="{EC4855C0-8DE8-4C59-8BF5-6E1CF03D96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9154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Еще один вариант звезды Кох</a:t>
            </a:r>
            <a:r>
              <a:rPr lang="ru-RU" altLang="ru-RU" dirty="0"/>
              <a:t>а</a:t>
            </a:r>
            <a:r>
              <a:rPr lang="ru-RU" altLang="ru-RU" dirty="0">
                <a:cs typeface="Times New Roman" panose="02020603050405020304" pitchFamily="18" charset="0"/>
              </a:rPr>
              <a:t> можно построить из квадратов, последовательным добавлением к исходному квадрату подобных ему квадратов. </a:t>
            </a:r>
            <a:endParaRPr lang="ru-RU" alt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337DDA62-BAC7-4D76-8687-225157AB73D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5334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3</a:t>
            </a:r>
          </a:p>
        </p:txBody>
      </p:sp>
      <p:sp>
        <p:nvSpPr>
          <p:cNvPr id="26628" name="Text Box 4">
            <a:extLst>
              <a:ext uri="{FF2B5EF4-FFF2-40B4-BE49-F238E27FC236}">
                <a16:creationId xmlns:a16="http://schemas.microsoft.com/office/drawing/2014/main" id="{3AAD6BD5-11D8-462B-A927-20C6F7B17E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609600"/>
            <a:ext cx="89154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Найдите площадь салфетки, полученной последовательным добавлением к данному единичному квадрату квадратов со сторонами 1/3, 1/9, и т.д.</a:t>
            </a:r>
          </a:p>
        </p:txBody>
      </p:sp>
      <p:sp>
        <p:nvSpPr>
          <p:cNvPr id="26630" name="Text Box 6">
            <a:extLst>
              <a:ext uri="{FF2B5EF4-FFF2-40B4-BE49-F238E27FC236}">
                <a16:creationId xmlns:a16="http://schemas.microsoft.com/office/drawing/2014/main" id="{BE81FA5F-A46C-4F2D-BEDC-618312B5FF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5486400"/>
            <a:ext cx="3733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 </a:t>
            </a:r>
            <a:r>
              <a:rPr lang="ru-RU" altLang="ru-RU"/>
              <a:t>2.</a:t>
            </a:r>
          </a:p>
        </p:txBody>
      </p:sp>
      <p:pic>
        <p:nvPicPr>
          <p:cNvPr id="26634" name="Picture 10">
            <a:extLst>
              <a:ext uri="{FF2B5EF4-FFF2-40B4-BE49-F238E27FC236}">
                <a16:creationId xmlns:a16="http://schemas.microsoft.com/office/drawing/2014/main" id="{F41CBCE7-7A01-4A7B-A057-BF9C181451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1981200"/>
            <a:ext cx="5257800" cy="32337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66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30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5714521A-4951-4A8E-9637-5963E677570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5334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4</a:t>
            </a:r>
          </a:p>
        </p:txBody>
      </p:sp>
      <p:sp>
        <p:nvSpPr>
          <p:cNvPr id="29699" name="Text Box 3">
            <a:extLst>
              <a:ext uri="{FF2B5EF4-FFF2-40B4-BE49-F238E27FC236}">
                <a16:creationId xmlns:a16="http://schemas.microsoft.com/office/drawing/2014/main" id="{4442C585-21AE-4D5D-AF3D-25C08C0225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609600"/>
            <a:ext cx="89154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Найдите площадь фрактальной фигуры, полученной последовательным добавлением к данному кругу радиуса 1 кругов радиусов ½, ¼, и т.д.</a:t>
            </a:r>
          </a:p>
        </p:txBody>
      </p:sp>
      <p:pic>
        <p:nvPicPr>
          <p:cNvPr id="29700" name="Picture 4">
            <a:extLst>
              <a:ext uri="{FF2B5EF4-FFF2-40B4-BE49-F238E27FC236}">
                <a16:creationId xmlns:a16="http://schemas.microsoft.com/office/drawing/2014/main" id="{359F2572-301F-41AF-96C1-75D51D78C8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362200"/>
            <a:ext cx="8420100" cy="2205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29701" name="Group 5">
            <a:extLst>
              <a:ext uri="{FF2B5EF4-FFF2-40B4-BE49-F238E27FC236}">
                <a16:creationId xmlns:a16="http://schemas.microsoft.com/office/drawing/2014/main" id="{C082EE19-DD59-4026-88C6-4DF32D67A9B1}"/>
              </a:ext>
            </a:extLst>
          </p:cNvPr>
          <p:cNvGrpSpPr>
            <a:grpSpLocks/>
          </p:cNvGrpSpPr>
          <p:nvPr/>
        </p:nvGrpSpPr>
        <p:grpSpPr bwMode="auto">
          <a:xfrm>
            <a:off x="304800" y="5181600"/>
            <a:ext cx="3733800" cy="457200"/>
            <a:chOff x="192" y="3504"/>
            <a:chExt cx="2352" cy="288"/>
          </a:xfrm>
        </p:grpSpPr>
        <p:sp>
          <p:nvSpPr>
            <p:cNvPr id="29702" name="Text Box 6">
              <a:extLst>
                <a:ext uri="{FF2B5EF4-FFF2-40B4-BE49-F238E27FC236}">
                  <a16:creationId xmlns:a16="http://schemas.microsoft.com/office/drawing/2014/main" id="{2E25BA75-1A94-408D-83E8-37B3B3A2434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2" y="3504"/>
              <a:ext cx="235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Ответ:</a:t>
              </a:r>
            </a:p>
          </p:txBody>
        </p:sp>
        <p:graphicFrame>
          <p:nvGraphicFramePr>
            <p:cNvPr id="29703" name="Object 7">
              <a:extLst>
                <a:ext uri="{FF2B5EF4-FFF2-40B4-BE49-F238E27FC236}">
                  <a16:creationId xmlns:a16="http://schemas.microsoft.com/office/drawing/2014/main" id="{02E72BA7-4233-455B-8E5E-8C576130E4D1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816" y="3552"/>
            <a:ext cx="288" cy="19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3" imgW="457200" imgH="304560" progId="Equation.DSMT4">
                    <p:embed/>
                  </p:oleObj>
                </mc:Choice>
                <mc:Fallback>
                  <p:oleObj name="Equation" r:id="rId3" imgW="457200" imgH="304560" progId="Equation.DSMT4">
                    <p:embed/>
                    <p:pic>
                      <p:nvPicPr>
                        <p:cNvPr id="0" name="Object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16" y="3552"/>
                          <a:ext cx="288" cy="19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9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0BB02C92-05DC-47E5-B506-B13BF2C89B3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62000" y="152400"/>
            <a:ext cx="7772400" cy="3810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Ковер Серпинского</a:t>
            </a:r>
          </a:p>
        </p:txBody>
      </p:sp>
      <p:sp>
        <p:nvSpPr>
          <p:cNvPr id="5125" name="Text Box 5">
            <a:extLst>
              <a:ext uri="{FF2B5EF4-FFF2-40B4-BE49-F238E27FC236}">
                <a16:creationId xmlns:a16="http://schemas.microsoft.com/office/drawing/2014/main" id="{6FCEE15A-3E69-4A93-9B83-44F847CFAE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9144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ts val="0"/>
              </a:spcBef>
            </a:pPr>
            <a:r>
              <a:rPr lang="ru-RU" altLang="ru-RU" dirty="0"/>
              <a:t>	Е</a:t>
            </a:r>
            <a:r>
              <a:rPr lang="ru-RU" altLang="ru-RU" dirty="0">
                <a:cs typeface="Times New Roman" panose="02020603050405020304" pitchFamily="18" charset="0"/>
              </a:rPr>
              <a:t>ще один пример </a:t>
            </a:r>
            <a:r>
              <a:rPr lang="ru-RU" altLang="ru-RU" dirty="0" err="1">
                <a:cs typeface="Times New Roman" panose="02020603050405020304" pitchFamily="18" charset="0"/>
              </a:rPr>
              <a:t>самоподобной</a:t>
            </a:r>
            <a:r>
              <a:rPr lang="ru-RU" altLang="ru-RU" dirty="0">
                <a:cs typeface="Times New Roman" panose="02020603050405020304" pitchFamily="18" charset="0"/>
              </a:rPr>
              <a:t> фигуры, придума</a:t>
            </a:r>
            <a:r>
              <a:rPr lang="ru-RU" altLang="ru-RU" dirty="0"/>
              <a:t>л</a:t>
            </a:r>
            <a:r>
              <a:rPr lang="ru-RU" altLang="ru-RU" dirty="0">
                <a:cs typeface="Times New Roman" panose="02020603050405020304" pitchFamily="18" charset="0"/>
              </a:rPr>
              <a:t> польски</a:t>
            </a:r>
            <a:r>
              <a:rPr lang="ru-RU" altLang="ru-RU" dirty="0"/>
              <a:t>й</a:t>
            </a:r>
            <a:r>
              <a:rPr lang="ru-RU" altLang="ru-RU" dirty="0">
                <a:cs typeface="Times New Roman" panose="02020603050405020304" pitchFamily="18" charset="0"/>
              </a:rPr>
              <a:t> математик В.</a:t>
            </a:r>
            <a:r>
              <a:rPr lang="ru-RU" altLang="ru-RU" dirty="0"/>
              <a:t> </a:t>
            </a:r>
            <a:r>
              <a:rPr lang="ru-RU" altLang="ru-RU" dirty="0" err="1">
                <a:cs typeface="Times New Roman" panose="02020603050405020304" pitchFamily="18" charset="0"/>
              </a:rPr>
              <a:t>Серпински</a:t>
            </a:r>
            <a:r>
              <a:rPr lang="ru-RU" altLang="ru-RU" dirty="0" err="1"/>
              <a:t>й</a:t>
            </a:r>
            <a:r>
              <a:rPr lang="ru-RU" altLang="ru-RU" dirty="0"/>
              <a:t> </a:t>
            </a:r>
            <a:r>
              <a:rPr lang="ru-RU" altLang="ru-RU" dirty="0">
                <a:cs typeface="Times New Roman" panose="02020603050405020304" pitchFamily="18" charset="0"/>
              </a:rPr>
              <a:t>(1882-1969)</a:t>
            </a:r>
            <a:r>
              <a:rPr lang="ru-RU" altLang="ru-RU" dirty="0"/>
              <a:t>. Она </a:t>
            </a:r>
            <a:r>
              <a:rPr lang="ru-RU" altLang="ru-RU" dirty="0">
                <a:cs typeface="Times New Roman" panose="02020603050405020304" pitchFamily="18" charset="0"/>
              </a:rPr>
              <a:t>называе</a:t>
            </a:r>
            <a:r>
              <a:rPr lang="ru-RU" altLang="ru-RU" dirty="0"/>
              <a:t>тся</a:t>
            </a:r>
            <a:r>
              <a:rPr lang="ru-RU" altLang="ru-RU" dirty="0">
                <a:cs typeface="Times New Roman" panose="02020603050405020304" pitchFamily="18" charset="0"/>
              </a:rPr>
              <a:t> ковром </a:t>
            </a:r>
            <a:r>
              <a:rPr lang="ru-RU" altLang="ru-RU" dirty="0" err="1">
                <a:cs typeface="Times New Roman" panose="02020603050405020304" pitchFamily="18" charset="0"/>
              </a:rPr>
              <a:t>Серпинского</a:t>
            </a:r>
            <a:r>
              <a:rPr lang="ru-RU" altLang="ru-RU" dirty="0"/>
              <a:t> и</a:t>
            </a:r>
            <a:r>
              <a:rPr lang="ru-RU" altLang="ru-RU" dirty="0">
                <a:cs typeface="Times New Roman" panose="02020603050405020304" pitchFamily="18" charset="0"/>
              </a:rPr>
              <a:t> получается из квадрата последовательным вырезанием серединных квадратов. То, что остается после всех вырезаний, и будет искомым ковром </a:t>
            </a:r>
            <a:r>
              <a:rPr lang="ru-RU" altLang="ru-RU" dirty="0" err="1">
                <a:cs typeface="Times New Roman" panose="02020603050405020304" pitchFamily="18" charset="0"/>
              </a:rPr>
              <a:t>Серпинского</a:t>
            </a:r>
            <a:r>
              <a:rPr lang="ru-RU" altLang="ru-RU" dirty="0"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4151E7FD-167C-D4C6-DAE1-306495A740C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8109" y="2548592"/>
            <a:ext cx="4045330" cy="4033484"/>
          </a:xfrm>
          <a:prstGeom prst="rect">
            <a:avLst/>
          </a:prstGeom>
        </p:spPr>
      </p:pic>
      <p:sp>
        <p:nvSpPr>
          <p:cNvPr id="4" name="Text Box 5">
            <a:extLst>
              <a:ext uri="{FF2B5EF4-FFF2-40B4-BE49-F238E27FC236}">
                <a16:creationId xmlns:a16="http://schemas.microsoft.com/office/drawing/2014/main" id="{9F166C41-0ADD-C189-9CDB-28CB933628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58858" y="2624792"/>
            <a:ext cx="4451614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ts val="0"/>
              </a:spcBef>
            </a:pPr>
            <a:r>
              <a:rPr lang="ru-RU" altLang="ru-RU" dirty="0"/>
              <a:t>	</a:t>
            </a:r>
            <a:r>
              <a:rPr lang="ru-RU" altLang="ru-RU" dirty="0">
                <a:cs typeface="Times New Roman" panose="02020603050405020304" pitchFamily="18" charset="0"/>
              </a:rPr>
              <a:t> Отметим, что поскольку вырезаемые квадраты располагаются все более часто, то в результате на ковре </a:t>
            </a:r>
            <a:r>
              <a:rPr lang="ru-RU" altLang="ru-RU" dirty="0" err="1">
                <a:cs typeface="Times New Roman" panose="02020603050405020304" pitchFamily="18" charset="0"/>
              </a:rPr>
              <a:t>Серпиского</a:t>
            </a:r>
            <a:r>
              <a:rPr lang="ru-RU" altLang="ru-RU" dirty="0">
                <a:cs typeface="Times New Roman" panose="02020603050405020304" pitchFamily="18" charset="0"/>
              </a:rPr>
              <a:t> не будет ни одного, даже самого маленького, квадрата без дырки.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274</TotalTime>
  <Words>956</Words>
  <Application>Microsoft Office PowerPoint</Application>
  <PresentationFormat>Экран (4:3)</PresentationFormat>
  <Paragraphs>47</Paragraphs>
  <Slides>23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7" baseType="lpstr">
      <vt:lpstr>Arial</vt:lpstr>
      <vt:lpstr>Times New Roman</vt:lpstr>
      <vt:lpstr>Оформление по умолчанию</vt:lpstr>
      <vt:lpstr>Equation</vt:lpstr>
      <vt:lpstr>Фракталы</vt:lpstr>
      <vt:lpstr>Презентация PowerPoint</vt:lpstr>
      <vt:lpstr>Звезда Коха</vt:lpstr>
      <vt:lpstr>Упражнение 1</vt:lpstr>
      <vt:lpstr>Упражнение 2</vt:lpstr>
      <vt:lpstr>Салфетка</vt:lpstr>
      <vt:lpstr>Упражнение 3</vt:lpstr>
      <vt:lpstr>Упражнение 4</vt:lpstr>
      <vt:lpstr>Ковер Серпинского</vt:lpstr>
      <vt:lpstr>Упражнение 5</vt:lpstr>
      <vt:lpstr>Салфетка Серпинского</vt:lpstr>
      <vt:lpstr>Упражнение 6</vt:lpstr>
      <vt:lpstr>Кривая Пеано</vt:lpstr>
      <vt:lpstr>Кривая дракона</vt:lpstr>
      <vt:lpstr>Дерево Пифагора</vt:lpstr>
      <vt:lpstr>Фрактал 1</vt:lpstr>
      <vt:lpstr>Фрактал 2</vt:lpstr>
      <vt:lpstr>Фрактал 3</vt:lpstr>
      <vt:lpstr>Фрактал 4</vt:lpstr>
      <vt:lpstr>Фрактал 5</vt:lpstr>
      <vt:lpstr>Фрактал 6</vt:lpstr>
      <vt:lpstr>Фрактал 7</vt:lpstr>
      <vt:lpstr>Фрактал 8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Звезда Кох</dc:title>
  <dc:creator>*</dc:creator>
  <cp:lastModifiedBy>Смирнов Владимир Алексеевич</cp:lastModifiedBy>
  <cp:revision>11</cp:revision>
  <dcterms:created xsi:type="dcterms:W3CDTF">2006-06-15T06:53:06Z</dcterms:created>
  <dcterms:modified xsi:type="dcterms:W3CDTF">2024-10-26T04:56:55Z</dcterms:modified>
</cp:coreProperties>
</file>