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80" r:id="rId2"/>
    <p:sldId id="370" r:id="rId3"/>
    <p:sldId id="338" r:id="rId4"/>
    <p:sldId id="339" r:id="rId5"/>
    <p:sldId id="340" r:id="rId6"/>
    <p:sldId id="316" r:id="rId7"/>
    <p:sldId id="342" r:id="rId8"/>
    <p:sldId id="343" r:id="rId9"/>
    <p:sldId id="344" r:id="rId10"/>
    <p:sldId id="307" r:id="rId11"/>
    <p:sldId id="353" r:id="rId12"/>
    <p:sldId id="352" r:id="rId13"/>
    <p:sldId id="345" r:id="rId14"/>
    <p:sldId id="308" r:id="rId15"/>
    <p:sldId id="346" r:id="rId16"/>
    <p:sldId id="367" r:id="rId17"/>
    <p:sldId id="348" r:id="rId18"/>
    <p:sldId id="349" r:id="rId19"/>
    <p:sldId id="350" r:id="rId20"/>
    <p:sldId id="309" r:id="rId21"/>
    <p:sldId id="355" r:id="rId22"/>
    <p:sldId id="354" r:id="rId23"/>
    <p:sldId id="356" r:id="rId24"/>
    <p:sldId id="351" r:id="rId25"/>
    <p:sldId id="357" r:id="rId26"/>
    <p:sldId id="358" r:id="rId27"/>
    <p:sldId id="365" r:id="rId28"/>
    <p:sldId id="368" r:id="rId29"/>
    <p:sldId id="363" r:id="rId30"/>
    <p:sldId id="364" r:id="rId31"/>
    <p:sldId id="359" r:id="rId32"/>
    <p:sldId id="360" r:id="rId33"/>
    <p:sldId id="366" r:id="rId34"/>
    <p:sldId id="369" r:id="rId35"/>
    <p:sldId id="371" r:id="rId36"/>
    <p:sldId id="372" r:id="rId37"/>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1" autoAdjust="0"/>
    <p:restoredTop sz="90929"/>
  </p:normalViewPr>
  <p:slideViewPr>
    <p:cSldViewPr>
      <p:cViewPr varScale="1">
        <p:scale>
          <a:sx n="94" d="100"/>
          <a:sy n="94" d="100"/>
        </p:scale>
        <p:origin x="402"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3BA2D78-9A66-455B-A7F2-0826DCA3D93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ltLang="ru-RU"/>
          </a:p>
        </p:txBody>
      </p:sp>
      <p:sp>
        <p:nvSpPr>
          <p:cNvPr id="6147" name="Rectangle 3">
            <a:extLst>
              <a:ext uri="{FF2B5EF4-FFF2-40B4-BE49-F238E27FC236}">
                <a16:creationId xmlns:a16="http://schemas.microsoft.com/office/drawing/2014/main" id="{DC0E92C6-9A6F-43AF-B6FE-A3F193014C8F}"/>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ltLang="ru-RU"/>
          </a:p>
        </p:txBody>
      </p:sp>
      <p:sp>
        <p:nvSpPr>
          <p:cNvPr id="6148" name="Rectangle 4">
            <a:extLst>
              <a:ext uri="{FF2B5EF4-FFF2-40B4-BE49-F238E27FC236}">
                <a16:creationId xmlns:a16="http://schemas.microsoft.com/office/drawing/2014/main" id="{15963CCA-B7F3-4EE4-97DB-6708D22184A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2CB8EC17-2262-42F5-96CC-EC77523C4C8A}"/>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6150" name="Rectangle 6">
            <a:extLst>
              <a:ext uri="{FF2B5EF4-FFF2-40B4-BE49-F238E27FC236}">
                <a16:creationId xmlns:a16="http://schemas.microsoft.com/office/drawing/2014/main" id="{B1749600-775A-4911-8D0E-0DF67582FF28}"/>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
        <p:nvSpPr>
          <p:cNvPr id="6151" name="Rectangle 7">
            <a:extLst>
              <a:ext uri="{FF2B5EF4-FFF2-40B4-BE49-F238E27FC236}">
                <a16:creationId xmlns:a16="http://schemas.microsoft.com/office/drawing/2014/main" id="{C5C58CBD-5F44-42BA-A044-7057FC3F33B1}"/>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0891ADE-A8B9-4069-8C65-6C9DBBECBAEF}"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3C13E2-A4B8-47AC-B16E-D9104ED83CDC}"/>
              </a:ext>
            </a:extLst>
          </p:cNvPr>
          <p:cNvSpPr>
            <a:spLocks noGrp="1" noChangeArrowheads="1"/>
          </p:cNvSpPr>
          <p:nvPr>
            <p:ph type="sldNum" sz="quarter" idx="5"/>
          </p:nvPr>
        </p:nvSpPr>
        <p:spPr>
          <a:ln/>
        </p:spPr>
        <p:txBody>
          <a:bodyPr/>
          <a:lstStyle/>
          <a:p>
            <a:fld id="{E84702CF-12B0-4733-BCAF-C4FB5310414B}" type="slidenum">
              <a:rPr lang="ru-RU" altLang="ru-RU"/>
              <a:pPr/>
              <a:t>1</a:t>
            </a:fld>
            <a:endParaRPr lang="ru-RU" altLang="ru-RU"/>
          </a:p>
        </p:txBody>
      </p:sp>
      <p:sp>
        <p:nvSpPr>
          <p:cNvPr id="93186" name="Rectangle 2">
            <a:extLst>
              <a:ext uri="{FF2B5EF4-FFF2-40B4-BE49-F238E27FC236}">
                <a16:creationId xmlns:a16="http://schemas.microsoft.com/office/drawing/2014/main" id="{F263174E-5FB1-4AD9-ADE1-AF6E7DC995D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a:extLst>
              <a:ext uri="{FF2B5EF4-FFF2-40B4-BE49-F238E27FC236}">
                <a16:creationId xmlns:a16="http://schemas.microsoft.com/office/drawing/2014/main" id="{8CD623CD-1AFC-4C3A-81E8-83B4A621740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1DB0934-520A-468F-9806-2B8F847785F9}"/>
              </a:ext>
            </a:extLst>
          </p:cNvPr>
          <p:cNvSpPr>
            <a:spLocks noGrp="1" noChangeArrowheads="1"/>
          </p:cNvSpPr>
          <p:nvPr>
            <p:ph type="sldNum" sz="quarter" idx="5"/>
          </p:nvPr>
        </p:nvSpPr>
        <p:spPr>
          <a:ln/>
        </p:spPr>
        <p:txBody>
          <a:bodyPr/>
          <a:lstStyle/>
          <a:p>
            <a:fld id="{6E5C96E2-503A-4620-9FB9-1267355B3A47}" type="slidenum">
              <a:rPr lang="ru-RU" altLang="ru-RU"/>
              <a:pPr/>
              <a:t>10</a:t>
            </a:fld>
            <a:endParaRPr lang="ru-RU" altLang="ru-RU"/>
          </a:p>
        </p:txBody>
      </p:sp>
      <p:sp>
        <p:nvSpPr>
          <p:cNvPr id="150530" name="Rectangle 2">
            <a:extLst>
              <a:ext uri="{FF2B5EF4-FFF2-40B4-BE49-F238E27FC236}">
                <a16:creationId xmlns:a16="http://schemas.microsoft.com/office/drawing/2014/main" id="{B106ADD7-6B8B-43A7-98E1-4B6DA7054D35}"/>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0531" name="Rectangle 3">
            <a:extLst>
              <a:ext uri="{FF2B5EF4-FFF2-40B4-BE49-F238E27FC236}">
                <a16:creationId xmlns:a16="http://schemas.microsoft.com/office/drawing/2014/main" id="{19403162-9611-4FC0-8DEA-1748DE07BD5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172324E-3931-4C2C-A236-3C37F9D2E9C8}"/>
              </a:ext>
            </a:extLst>
          </p:cNvPr>
          <p:cNvSpPr>
            <a:spLocks noGrp="1" noChangeArrowheads="1"/>
          </p:cNvSpPr>
          <p:nvPr>
            <p:ph type="sldNum" sz="quarter" idx="5"/>
          </p:nvPr>
        </p:nvSpPr>
        <p:spPr>
          <a:ln/>
        </p:spPr>
        <p:txBody>
          <a:bodyPr/>
          <a:lstStyle/>
          <a:p>
            <a:fld id="{29E0D769-3BB1-46A1-8049-1ED3C5756206}" type="slidenum">
              <a:rPr lang="ru-RU" altLang="ru-RU"/>
              <a:pPr/>
              <a:t>11</a:t>
            </a:fld>
            <a:endParaRPr lang="ru-RU" altLang="ru-RU"/>
          </a:p>
        </p:txBody>
      </p:sp>
      <p:sp>
        <p:nvSpPr>
          <p:cNvPr id="244738" name="Rectangle 2">
            <a:extLst>
              <a:ext uri="{FF2B5EF4-FFF2-40B4-BE49-F238E27FC236}">
                <a16:creationId xmlns:a16="http://schemas.microsoft.com/office/drawing/2014/main" id="{551B0C94-5D5D-4D7F-8ED8-2A64364ADCE8}"/>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4739" name="Rectangle 3">
            <a:extLst>
              <a:ext uri="{FF2B5EF4-FFF2-40B4-BE49-F238E27FC236}">
                <a16:creationId xmlns:a16="http://schemas.microsoft.com/office/drawing/2014/main" id="{6958E63B-53B8-486B-AF0B-7A66EB9DBA3A}"/>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10FE221-291A-46D7-8BDA-A4B9F65099ED}"/>
              </a:ext>
            </a:extLst>
          </p:cNvPr>
          <p:cNvSpPr>
            <a:spLocks noGrp="1" noChangeArrowheads="1"/>
          </p:cNvSpPr>
          <p:nvPr>
            <p:ph type="sldNum" sz="quarter" idx="5"/>
          </p:nvPr>
        </p:nvSpPr>
        <p:spPr>
          <a:ln/>
        </p:spPr>
        <p:txBody>
          <a:bodyPr/>
          <a:lstStyle/>
          <a:p>
            <a:fld id="{F88E2E93-66F2-420D-9E81-A753357A67B2}" type="slidenum">
              <a:rPr lang="ru-RU" altLang="ru-RU"/>
              <a:pPr/>
              <a:t>12</a:t>
            </a:fld>
            <a:endParaRPr lang="ru-RU" altLang="ru-RU"/>
          </a:p>
        </p:txBody>
      </p:sp>
      <p:sp>
        <p:nvSpPr>
          <p:cNvPr id="242690" name="Rectangle 2">
            <a:extLst>
              <a:ext uri="{FF2B5EF4-FFF2-40B4-BE49-F238E27FC236}">
                <a16:creationId xmlns:a16="http://schemas.microsoft.com/office/drawing/2014/main" id="{495521EB-9311-4628-9D15-0BF9EB3419E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2691" name="Rectangle 3">
            <a:extLst>
              <a:ext uri="{FF2B5EF4-FFF2-40B4-BE49-F238E27FC236}">
                <a16:creationId xmlns:a16="http://schemas.microsoft.com/office/drawing/2014/main" id="{C2642C4D-CDFF-4689-BD4B-5566E3CF95F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67158DB-24FB-45A0-814E-657624920B46}"/>
              </a:ext>
            </a:extLst>
          </p:cNvPr>
          <p:cNvSpPr>
            <a:spLocks noGrp="1" noChangeArrowheads="1"/>
          </p:cNvSpPr>
          <p:nvPr>
            <p:ph type="sldNum" sz="quarter" idx="5"/>
          </p:nvPr>
        </p:nvSpPr>
        <p:spPr>
          <a:ln/>
        </p:spPr>
        <p:txBody>
          <a:bodyPr/>
          <a:lstStyle/>
          <a:p>
            <a:fld id="{6F653EF1-73D8-413A-9B85-824AD1596903}" type="slidenum">
              <a:rPr lang="ru-RU" altLang="ru-RU"/>
              <a:pPr/>
              <a:t>13</a:t>
            </a:fld>
            <a:endParaRPr lang="ru-RU" altLang="ru-RU"/>
          </a:p>
        </p:txBody>
      </p:sp>
      <p:sp>
        <p:nvSpPr>
          <p:cNvPr id="228354" name="Rectangle 2">
            <a:extLst>
              <a:ext uri="{FF2B5EF4-FFF2-40B4-BE49-F238E27FC236}">
                <a16:creationId xmlns:a16="http://schemas.microsoft.com/office/drawing/2014/main" id="{A1EC7994-CFB1-4E76-91E6-2189DDE080C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8355" name="Rectangle 3">
            <a:extLst>
              <a:ext uri="{FF2B5EF4-FFF2-40B4-BE49-F238E27FC236}">
                <a16:creationId xmlns:a16="http://schemas.microsoft.com/office/drawing/2014/main" id="{9204E5ED-7032-4E34-9903-7663597ACF1A}"/>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0E23C0-3543-4849-ABFA-680282033855}"/>
              </a:ext>
            </a:extLst>
          </p:cNvPr>
          <p:cNvSpPr>
            <a:spLocks noGrp="1" noChangeArrowheads="1"/>
          </p:cNvSpPr>
          <p:nvPr>
            <p:ph type="sldNum" sz="quarter" idx="5"/>
          </p:nvPr>
        </p:nvSpPr>
        <p:spPr>
          <a:ln/>
        </p:spPr>
        <p:txBody>
          <a:bodyPr/>
          <a:lstStyle/>
          <a:p>
            <a:fld id="{A5F181DB-5290-446F-884F-5C4DE4DCD649}" type="slidenum">
              <a:rPr lang="ru-RU" altLang="ru-RU"/>
              <a:pPr/>
              <a:t>14</a:t>
            </a:fld>
            <a:endParaRPr lang="ru-RU" altLang="ru-RU"/>
          </a:p>
        </p:txBody>
      </p:sp>
      <p:sp>
        <p:nvSpPr>
          <p:cNvPr id="152578" name="Rectangle 2">
            <a:extLst>
              <a:ext uri="{FF2B5EF4-FFF2-40B4-BE49-F238E27FC236}">
                <a16:creationId xmlns:a16="http://schemas.microsoft.com/office/drawing/2014/main" id="{EB84557E-498F-43CA-8A8F-2AD5883EED9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2579" name="Rectangle 3">
            <a:extLst>
              <a:ext uri="{FF2B5EF4-FFF2-40B4-BE49-F238E27FC236}">
                <a16:creationId xmlns:a16="http://schemas.microsoft.com/office/drawing/2014/main" id="{BDA8F09F-FE22-4371-A045-E934CDBCEC35}"/>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5F2FC5-13E4-4CAE-8768-2209D4E19B62}"/>
              </a:ext>
            </a:extLst>
          </p:cNvPr>
          <p:cNvSpPr>
            <a:spLocks noGrp="1" noChangeArrowheads="1"/>
          </p:cNvSpPr>
          <p:nvPr>
            <p:ph type="sldNum" sz="quarter" idx="5"/>
          </p:nvPr>
        </p:nvSpPr>
        <p:spPr>
          <a:ln/>
        </p:spPr>
        <p:txBody>
          <a:bodyPr/>
          <a:lstStyle/>
          <a:p>
            <a:fld id="{D6FEEE70-0BD1-4825-9D42-EBB3079A9B2A}" type="slidenum">
              <a:rPr lang="ru-RU" altLang="ru-RU"/>
              <a:pPr/>
              <a:t>15</a:t>
            </a:fld>
            <a:endParaRPr lang="ru-RU" altLang="ru-RU"/>
          </a:p>
        </p:txBody>
      </p:sp>
      <p:sp>
        <p:nvSpPr>
          <p:cNvPr id="230402" name="Rectangle 2">
            <a:extLst>
              <a:ext uri="{FF2B5EF4-FFF2-40B4-BE49-F238E27FC236}">
                <a16:creationId xmlns:a16="http://schemas.microsoft.com/office/drawing/2014/main" id="{1794CD27-70FD-4116-9EDF-7268236F24B8}"/>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0403" name="Rectangle 3">
            <a:extLst>
              <a:ext uri="{FF2B5EF4-FFF2-40B4-BE49-F238E27FC236}">
                <a16:creationId xmlns:a16="http://schemas.microsoft.com/office/drawing/2014/main" id="{B5024FC7-5ED4-4D85-9C69-29BBBB732DBB}"/>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E072550-B800-46C8-B0EA-533FE8A8FB50}"/>
              </a:ext>
            </a:extLst>
          </p:cNvPr>
          <p:cNvSpPr>
            <a:spLocks noGrp="1" noChangeArrowheads="1"/>
          </p:cNvSpPr>
          <p:nvPr>
            <p:ph type="sldNum" sz="quarter" idx="5"/>
          </p:nvPr>
        </p:nvSpPr>
        <p:spPr>
          <a:ln/>
        </p:spPr>
        <p:txBody>
          <a:bodyPr/>
          <a:lstStyle/>
          <a:p>
            <a:fld id="{575CFB81-4373-4934-A535-7D535A2662EE}" type="slidenum">
              <a:rPr lang="ru-RU" altLang="ru-RU"/>
              <a:pPr/>
              <a:t>16</a:t>
            </a:fld>
            <a:endParaRPr lang="ru-RU" altLang="ru-RU"/>
          </a:p>
        </p:txBody>
      </p:sp>
      <p:sp>
        <p:nvSpPr>
          <p:cNvPr id="283650" name="Rectangle 2">
            <a:extLst>
              <a:ext uri="{FF2B5EF4-FFF2-40B4-BE49-F238E27FC236}">
                <a16:creationId xmlns:a16="http://schemas.microsoft.com/office/drawing/2014/main" id="{28FA0033-AA73-4A15-8570-931B88618E6E}"/>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3651" name="Rectangle 3">
            <a:extLst>
              <a:ext uri="{FF2B5EF4-FFF2-40B4-BE49-F238E27FC236}">
                <a16:creationId xmlns:a16="http://schemas.microsoft.com/office/drawing/2014/main" id="{01E47560-F8F1-4B7F-8497-B4C2029F513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88E80CF-82A0-4A12-AE6D-FD3394767F3E}"/>
              </a:ext>
            </a:extLst>
          </p:cNvPr>
          <p:cNvSpPr>
            <a:spLocks noGrp="1" noChangeArrowheads="1"/>
          </p:cNvSpPr>
          <p:nvPr>
            <p:ph type="sldNum" sz="quarter" idx="5"/>
          </p:nvPr>
        </p:nvSpPr>
        <p:spPr>
          <a:ln/>
        </p:spPr>
        <p:txBody>
          <a:bodyPr/>
          <a:lstStyle/>
          <a:p>
            <a:fld id="{DE71A0E7-4488-469A-8866-4C0CF3034193}" type="slidenum">
              <a:rPr lang="ru-RU" altLang="ru-RU"/>
              <a:pPr/>
              <a:t>17</a:t>
            </a:fld>
            <a:endParaRPr lang="ru-RU" altLang="ru-RU"/>
          </a:p>
        </p:txBody>
      </p:sp>
      <p:sp>
        <p:nvSpPr>
          <p:cNvPr id="234498" name="Rectangle 2">
            <a:extLst>
              <a:ext uri="{FF2B5EF4-FFF2-40B4-BE49-F238E27FC236}">
                <a16:creationId xmlns:a16="http://schemas.microsoft.com/office/drawing/2014/main" id="{985A3EA9-BD50-43DE-8EDF-5CFA8D42FD9F}"/>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4499" name="Rectangle 3">
            <a:extLst>
              <a:ext uri="{FF2B5EF4-FFF2-40B4-BE49-F238E27FC236}">
                <a16:creationId xmlns:a16="http://schemas.microsoft.com/office/drawing/2014/main" id="{74905234-21DB-4AF3-B1D7-B3191EFA37F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5D8893-4F87-493F-9F50-60F5B4B4E002}"/>
              </a:ext>
            </a:extLst>
          </p:cNvPr>
          <p:cNvSpPr>
            <a:spLocks noGrp="1" noChangeArrowheads="1"/>
          </p:cNvSpPr>
          <p:nvPr>
            <p:ph type="sldNum" sz="quarter" idx="5"/>
          </p:nvPr>
        </p:nvSpPr>
        <p:spPr>
          <a:ln/>
        </p:spPr>
        <p:txBody>
          <a:bodyPr/>
          <a:lstStyle/>
          <a:p>
            <a:fld id="{B011AD71-1492-478B-BBD7-308DED128AA5}" type="slidenum">
              <a:rPr lang="ru-RU" altLang="ru-RU"/>
              <a:pPr/>
              <a:t>18</a:t>
            </a:fld>
            <a:endParaRPr lang="ru-RU" altLang="ru-RU"/>
          </a:p>
        </p:txBody>
      </p:sp>
      <p:sp>
        <p:nvSpPr>
          <p:cNvPr id="236546" name="Rectangle 2">
            <a:extLst>
              <a:ext uri="{FF2B5EF4-FFF2-40B4-BE49-F238E27FC236}">
                <a16:creationId xmlns:a16="http://schemas.microsoft.com/office/drawing/2014/main" id="{FE957C87-8D05-4C3C-9240-BC99EC20B5F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6547" name="Rectangle 3">
            <a:extLst>
              <a:ext uri="{FF2B5EF4-FFF2-40B4-BE49-F238E27FC236}">
                <a16:creationId xmlns:a16="http://schemas.microsoft.com/office/drawing/2014/main" id="{0DFC6DD2-B43E-4D82-951A-BC49BE46DC18}"/>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2BE2F19-DB86-48A3-B940-005540CBBF48}"/>
              </a:ext>
            </a:extLst>
          </p:cNvPr>
          <p:cNvSpPr>
            <a:spLocks noGrp="1" noChangeArrowheads="1"/>
          </p:cNvSpPr>
          <p:nvPr>
            <p:ph type="sldNum" sz="quarter" idx="5"/>
          </p:nvPr>
        </p:nvSpPr>
        <p:spPr>
          <a:ln/>
        </p:spPr>
        <p:txBody>
          <a:bodyPr/>
          <a:lstStyle/>
          <a:p>
            <a:fld id="{E4DB103E-6AE3-4FDC-AB46-C8DDA69A436E}" type="slidenum">
              <a:rPr lang="ru-RU" altLang="ru-RU"/>
              <a:pPr/>
              <a:t>19</a:t>
            </a:fld>
            <a:endParaRPr lang="ru-RU" altLang="ru-RU"/>
          </a:p>
        </p:txBody>
      </p:sp>
      <p:sp>
        <p:nvSpPr>
          <p:cNvPr id="238594" name="Rectangle 2">
            <a:extLst>
              <a:ext uri="{FF2B5EF4-FFF2-40B4-BE49-F238E27FC236}">
                <a16:creationId xmlns:a16="http://schemas.microsoft.com/office/drawing/2014/main" id="{E7930073-D72E-48CB-A300-7467442FE09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8595" name="Rectangle 3">
            <a:extLst>
              <a:ext uri="{FF2B5EF4-FFF2-40B4-BE49-F238E27FC236}">
                <a16:creationId xmlns:a16="http://schemas.microsoft.com/office/drawing/2014/main" id="{E89D5684-79EB-4650-B018-115C3F23F6B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3C13E2-A4B8-47AC-B16E-D9104ED83CDC}"/>
              </a:ext>
            </a:extLst>
          </p:cNvPr>
          <p:cNvSpPr>
            <a:spLocks noGrp="1" noChangeArrowheads="1"/>
          </p:cNvSpPr>
          <p:nvPr>
            <p:ph type="sldNum" sz="quarter" idx="5"/>
          </p:nvPr>
        </p:nvSpPr>
        <p:spPr>
          <a:ln/>
        </p:spPr>
        <p:txBody>
          <a:bodyPr/>
          <a:lstStyle/>
          <a:p>
            <a:fld id="{E84702CF-12B0-4733-BCAF-C4FB5310414B}" type="slidenum">
              <a:rPr lang="ru-RU" altLang="ru-RU"/>
              <a:pPr/>
              <a:t>2</a:t>
            </a:fld>
            <a:endParaRPr lang="ru-RU" altLang="ru-RU"/>
          </a:p>
        </p:txBody>
      </p:sp>
      <p:sp>
        <p:nvSpPr>
          <p:cNvPr id="93186" name="Rectangle 2">
            <a:extLst>
              <a:ext uri="{FF2B5EF4-FFF2-40B4-BE49-F238E27FC236}">
                <a16:creationId xmlns:a16="http://schemas.microsoft.com/office/drawing/2014/main" id="{F263174E-5FB1-4AD9-ADE1-AF6E7DC995D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a:extLst>
              <a:ext uri="{FF2B5EF4-FFF2-40B4-BE49-F238E27FC236}">
                <a16:creationId xmlns:a16="http://schemas.microsoft.com/office/drawing/2014/main" id="{8CD623CD-1AFC-4C3A-81E8-83B4A621740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937300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FBBEEA3-F100-4B7A-828A-ACE314BB1C5B}"/>
              </a:ext>
            </a:extLst>
          </p:cNvPr>
          <p:cNvSpPr>
            <a:spLocks noGrp="1" noChangeArrowheads="1"/>
          </p:cNvSpPr>
          <p:nvPr>
            <p:ph type="sldNum" sz="quarter" idx="5"/>
          </p:nvPr>
        </p:nvSpPr>
        <p:spPr>
          <a:ln/>
        </p:spPr>
        <p:txBody>
          <a:bodyPr/>
          <a:lstStyle/>
          <a:p>
            <a:fld id="{8EB3511A-42C9-4D5D-BF7E-98DA39ED2DD5}" type="slidenum">
              <a:rPr lang="ru-RU" altLang="ru-RU"/>
              <a:pPr/>
              <a:t>20</a:t>
            </a:fld>
            <a:endParaRPr lang="ru-RU" altLang="ru-RU"/>
          </a:p>
        </p:txBody>
      </p:sp>
      <p:sp>
        <p:nvSpPr>
          <p:cNvPr id="154626" name="Rectangle 2">
            <a:extLst>
              <a:ext uri="{FF2B5EF4-FFF2-40B4-BE49-F238E27FC236}">
                <a16:creationId xmlns:a16="http://schemas.microsoft.com/office/drawing/2014/main" id="{32A196D2-831A-4B5C-8FFE-9D24DBCBCF0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4627" name="Rectangle 3">
            <a:extLst>
              <a:ext uri="{FF2B5EF4-FFF2-40B4-BE49-F238E27FC236}">
                <a16:creationId xmlns:a16="http://schemas.microsoft.com/office/drawing/2014/main" id="{28358BAE-2182-428F-937F-ECD2C851BC2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8370819-5A11-4842-A92A-DF74CBECDA44}"/>
              </a:ext>
            </a:extLst>
          </p:cNvPr>
          <p:cNvSpPr>
            <a:spLocks noGrp="1" noChangeArrowheads="1"/>
          </p:cNvSpPr>
          <p:nvPr>
            <p:ph type="sldNum" sz="quarter" idx="5"/>
          </p:nvPr>
        </p:nvSpPr>
        <p:spPr>
          <a:ln/>
        </p:spPr>
        <p:txBody>
          <a:bodyPr/>
          <a:lstStyle/>
          <a:p>
            <a:fld id="{F23A4511-8663-4126-A259-980E1BEECD3B}" type="slidenum">
              <a:rPr lang="ru-RU" altLang="ru-RU"/>
              <a:pPr/>
              <a:t>21</a:t>
            </a:fld>
            <a:endParaRPr lang="ru-RU" altLang="ru-RU"/>
          </a:p>
        </p:txBody>
      </p:sp>
      <p:sp>
        <p:nvSpPr>
          <p:cNvPr id="248834" name="Rectangle 2">
            <a:extLst>
              <a:ext uri="{FF2B5EF4-FFF2-40B4-BE49-F238E27FC236}">
                <a16:creationId xmlns:a16="http://schemas.microsoft.com/office/drawing/2014/main" id="{DBF4D05D-4584-4A33-A764-65E45C4E4E4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8835" name="Rectangle 3">
            <a:extLst>
              <a:ext uri="{FF2B5EF4-FFF2-40B4-BE49-F238E27FC236}">
                <a16:creationId xmlns:a16="http://schemas.microsoft.com/office/drawing/2014/main" id="{A54096C8-B189-4D67-AA35-A5D158C6288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36FD52B-ADCD-4FFA-8038-889E924AFA0B}"/>
              </a:ext>
            </a:extLst>
          </p:cNvPr>
          <p:cNvSpPr>
            <a:spLocks noGrp="1" noChangeArrowheads="1"/>
          </p:cNvSpPr>
          <p:nvPr>
            <p:ph type="sldNum" sz="quarter" idx="5"/>
          </p:nvPr>
        </p:nvSpPr>
        <p:spPr>
          <a:ln/>
        </p:spPr>
        <p:txBody>
          <a:bodyPr/>
          <a:lstStyle/>
          <a:p>
            <a:fld id="{DBA10BFB-8C0A-411D-B7E8-58A2E6C76BB3}" type="slidenum">
              <a:rPr lang="ru-RU" altLang="ru-RU"/>
              <a:pPr/>
              <a:t>22</a:t>
            </a:fld>
            <a:endParaRPr lang="ru-RU" altLang="ru-RU"/>
          </a:p>
        </p:txBody>
      </p:sp>
      <p:sp>
        <p:nvSpPr>
          <p:cNvPr id="246786" name="Rectangle 2">
            <a:extLst>
              <a:ext uri="{FF2B5EF4-FFF2-40B4-BE49-F238E27FC236}">
                <a16:creationId xmlns:a16="http://schemas.microsoft.com/office/drawing/2014/main" id="{E0E42BA9-82B4-4322-892B-B1495AAF3E2C}"/>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6787" name="Rectangle 3">
            <a:extLst>
              <a:ext uri="{FF2B5EF4-FFF2-40B4-BE49-F238E27FC236}">
                <a16:creationId xmlns:a16="http://schemas.microsoft.com/office/drawing/2014/main" id="{5E075778-C042-4811-9226-6CB4C294B014}"/>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4D96B38-97B7-450B-8400-8778E1B65BA8}"/>
              </a:ext>
            </a:extLst>
          </p:cNvPr>
          <p:cNvSpPr>
            <a:spLocks noGrp="1" noChangeArrowheads="1"/>
          </p:cNvSpPr>
          <p:nvPr>
            <p:ph type="sldNum" sz="quarter" idx="5"/>
          </p:nvPr>
        </p:nvSpPr>
        <p:spPr>
          <a:ln/>
        </p:spPr>
        <p:txBody>
          <a:bodyPr/>
          <a:lstStyle/>
          <a:p>
            <a:fld id="{229EB96F-E153-4AD8-B115-3F0E6A456086}" type="slidenum">
              <a:rPr lang="ru-RU" altLang="ru-RU"/>
              <a:pPr/>
              <a:t>23</a:t>
            </a:fld>
            <a:endParaRPr lang="ru-RU" altLang="ru-RU"/>
          </a:p>
        </p:txBody>
      </p:sp>
      <p:sp>
        <p:nvSpPr>
          <p:cNvPr id="250882" name="Rectangle 2">
            <a:extLst>
              <a:ext uri="{FF2B5EF4-FFF2-40B4-BE49-F238E27FC236}">
                <a16:creationId xmlns:a16="http://schemas.microsoft.com/office/drawing/2014/main" id="{4685F701-985F-4E84-8418-A55D50A7904C}"/>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0883" name="Rectangle 3">
            <a:extLst>
              <a:ext uri="{FF2B5EF4-FFF2-40B4-BE49-F238E27FC236}">
                <a16:creationId xmlns:a16="http://schemas.microsoft.com/office/drawing/2014/main" id="{063E951A-EA88-4D1B-8E7C-0D08A8789F82}"/>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0223E00-0461-4EA9-8942-1DF304671254}"/>
              </a:ext>
            </a:extLst>
          </p:cNvPr>
          <p:cNvSpPr>
            <a:spLocks noGrp="1" noChangeArrowheads="1"/>
          </p:cNvSpPr>
          <p:nvPr>
            <p:ph type="sldNum" sz="quarter" idx="5"/>
          </p:nvPr>
        </p:nvSpPr>
        <p:spPr>
          <a:ln/>
        </p:spPr>
        <p:txBody>
          <a:bodyPr/>
          <a:lstStyle/>
          <a:p>
            <a:fld id="{AEDB2DAB-EA75-45D6-B634-08F3FE81B2D6}" type="slidenum">
              <a:rPr lang="ru-RU" altLang="ru-RU"/>
              <a:pPr/>
              <a:t>24</a:t>
            </a:fld>
            <a:endParaRPr lang="ru-RU" altLang="ru-RU"/>
          </a:p>
        </p:txBody>
      </p:sp>
      <p:sp>
        <p:nvSpPr>
          <p:cNvPr id="240642" name="Rectangle 2">
            <a:extLst>
              <a:ext uri="{FF2B5EF4-FFF2-40B4-BE49-F238E27FC236}">
                <a16:creationId xmlns:a16="http://schemas.microsoft.com/office/drawing/2014/main" id="{7734C9C2-95E0-4E3D-B122-DAEF9C687E48}"/>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0643" name="Rectangle 3">
            <a:extLst>
              <a:ext uri="{FF2B5EF4-FFF2-40B4-BE49-F238E27FC236}">
                <a16:creationId xmlns:a16="http://schemas.microsoft.com/office/drawing/2014/main" id="{5305B235-A8A4-4A6E-9100-7B9F094B2F32}"/>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7D507F3-AC00-4292-A0E1-CA828292C6D9}"/>
              </a:ext>
            </a:extLst>
          </p:cNvPr>
          <p:cNvSpPr>
            <a:spLocks noGrp="1" noChangeArrowheads="1"/>
          </p:cNvSpPr>
          <p:nvPr>
            <p:ph type="sldNum" sz="quarter" idx="5"/>
          </p:nvPr>
        </p:nvSpPr>
        <p:spPr>
          <a:ln/>
        </p:spPr>
        <p:txBody>
          <a:bodyPr/>
          <a:lstStyle/>
          <a:p>
            <a:fld id="{6B64F3AB-0212-4128-89CE-9E95563A1141}" type="slidenum">
              <a:rPr lang="ru-RU" altLang="ru-RU"/>
              <a:pPr/>
              <a:t>25</a:t>
            </a:fld>
            <a:endParaRPr lang="ru-RU" altLang="ru-RU"/>
          </a:p>
        </p:txBody>
      </p:sp>
      <p:sp>
        <p:nvSpPr>
          <p:cNvPr id="257026" name="Rectangle 2">
            <a:extLst>
              <a:ext uri="{FF2B5EF4-FFF2-40B4-BE49-F238E27FC236}">
                <a16:creationId xmlns:a16="http://schemas.microsoft.com/office/drawing/2014/main" id="{4CA5665C-C3DF-44E0-9AE6-61B7949091C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7027" name="Rectangle 3">
            <a:extLst>
              <a:ext uri="{FF2B5EF4-FFF2-40B4-BE49-F238E27FC236}">
                <a16:creationId xmlns:a16="http://schemas.microsoft.com/office/drawing/2014/main" id="{4641ABBD-6D2E-42C9-9F36-EC50EEF56A4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F541E1D-6DC1-484E-BA78-A137CDA23C46}"/>
              </a:ext>
            </a:extLst>
          </p:cNvPr>
          <p:cNvSpPr>
            <a:spLocks noGrp="1" noChangeArrowheads="1"/>
          </p:cNvSpPr>
          <p:nvPr>
            <p:ph type="sldNum" sz="quarter" idx="5"/>
          </p:nvPr>
        </p:nvSpPr>
        <p:spPr>
          <a:ln/>
        </p:spPr>
        <p:txBody>
          <a:bodyPr/>
          <a:lstStyle/>
          <a:p>
            <a:fld id="{E1117846-EA1D-4360-BF86-DD45CEFEBBF3}" type="slidenum">
              <a:rPr lang="ru-RU" altLang="ru-RU"/>
              <a:pPr/>
              <a:t>26</a:t>
            </a:fld>
            <a:endParaRPr lang="ru-RU" altLang="ru-RU"/>
          </a:p>
        </p:txBody>
      </p:sp>
      <p:sp>
        <p:nvSpPr>
          <p:cNvPr id="259074" name="Rectangle 2">
            <a:extLst>
              <a:ext uri="{FF2B5EF4-FFF2-40B4-BE49-F238E27FC236}">
                <a16:creationId xmlns:a16="http://schemas.microsoft.com/office/drawing/2014/main" id="{197D5DCA-EB53-463A-88FE-D8E5BA1AECD6}"/>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9075" name="Rectangle 3">
            <a:extLst>
              <a:ext uri="{FF2B5EF4-FFF2-40B4-BE49-F238E27FC236}">
                <a16:creationId xmlns:a16="http://schemas.microsoft.com/office/drawing/2014/main" id="{478F1C13-5B34-4E28-90FE-A007A424F5AF}"/>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4CD9687-AEA8-44FA-9EA5-B5E1ACD1AB1E}"/>
              </a:ext>
            </a:extLst>
          </p:cNvPr>
          <p:cNvSpPr>
            <a:spLocks noGrp="1" noChangeArrowheads="1"/>
          </p:cNvSpPr>
          <p:nvPr>
            <p:ph type="sldNum" sz="quarter" idx="5"/>
          </p:nvPr>
        </p:nvSpPr>
        <p:spPr>
          <a:ln/>
        </p:spPr>
        <p:txBody>
          <a:bodyPr/>
          <a:lstStyle/>
          <a:p>
            <a:fld id="{EC19E5CF-63AE-4A95-91FC-101C98B72814}" type="slidenum">
              <a:rPr lang="ru-RU" altLang="ru-RU"/>
              <a:pPr/>
              <a:t>27</a:t>
            </a:fld>
            <a:endParaRPr lang="ru-RU" altLang="ru-RU"/>
          </a:p>
        </p:txBody>
      </p:sp>
      <p:sp>
        <p:nvSpPr>
          <p:cNvPr id="279554" name="Rectangle 1026">
            <a:extLst>
              <a:ext uri="{FF2B5EF4-FFF2-40B4-BE49-F238E27FC236}">
                <a16:creationId xmlns:a16="http://schemas.microsoft.com/office/drawing/2014/main" id="{6E9BC123-15D8-4376-8229-C6770F5A19A7}"/>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9555" name="Rectangle 1027">
            <a:extLst>
              <a:ext uri="{FF2B5EF4-FFF2-40B4-BE49-F238E27FC236}">
                <a16:creationId xmlns:a16="http://schemas.microsoft.com/office/drawing/2014/main" id="{03B596C7-7F2E-467A-974E-FB317C74E8F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E41DD9-707B-4A8A-A20A-C76672648061}"/>
              </a:ext>
            </a:extLst>
          </p:cNvPr>
          <p:cNvSpPr>
            <a:spLocks noGrp="1" noChangeArrowheads="1"/>
          </p:cNvSpPr>
          <p:nvPr>
            <p:ph type="sldNum" sz="quarter" idx="5"/>
          </p:nvPr>
        </p:nvSpPr>
        <p:spPr>
          <a:ln/>
        </p:spPr>
        <p:txBody>
          <a:bodyPr/>
          <a:lstStyle/>
          <a:p>
            <a:fld id="{00FCDAA8-0B0D-46EA-8295-070B8E28584B}" type="slidenum">
              <a:rPr lang="ru-RU" altLang="ru-RU"/>
              <a:pPr/>
              <a:t>28</a:t>
            </a:fld>
            <a:endParaRPr lang="ru-RU" altLang="ru-RU"/>
          </a:p>
        </p:txBody>
      </p:sp>
      <p:sp>
        <p:nvSpPr>
          <p:cNvPr id="285698" name="Rectangle 2">
            <a:extLst>
              <a:ext uri="{FF2B5EF4-FFF2-40B4-BE49-F238E27FC236}">
                <a16:creationId xmlns:a16="http://schemas.microsoft.com/office/drawing/2014/main" id="{1F2E68E8-CEB3-4719-A40F-DC5972AC9DE7}"/>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5699" name="Rectangle 3">
            <a:extLst>
              <a:ext uri="{FF2B5EF4-FFF2-40B4-BE49-F238E27FC236}">
                <a16:creationId xmlns:a16="http://schemas.microsoft.com/office/drawing/2014/main" id="{236993D4-CBAD-4EAB-934D-095DCFA339D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7CCBE87-614B-4DD1-A3AD-7050F7FD286C}"/>
              </a:ext>
            </a:extLst>
          </p:cNvPr>
          <p:cNvSpPr>
            <a:spLocks noGrp="1" noChangeArrowheads="1"/>
          </p:cNvSpPr>
          <p:nvPr>
            <p:ph type="sldNum" sz="quarter" idx="5"/>
          </p:nvPr>
        </p:nvSpPr>
        <p:spPr>
          <a:ln/>
        </p:spPr>
        <p:txBody>
          <a:bodyPr/>
          <a:lstStyle/>
          <a:p>
            <a:fld id="{05D43212-0AF4-4601-941E-56EF35E1521E}" type="slidenum">
              <a:rPr lang="ru-RU" altLang="ru-RU"/>
              <a:pPr/>
              <a:t>29</a:t>
            </a:fld>
            <a:endParaRPr lang="ru-RU" altLang="ru-RU"/>
          </a:p>
        </p:txBody>
      </p:sp>
      <p:sp>
        <p:nvSpPr>
          <p:cNvPr id="275458" name="Rectangle 2">
            <a:extLst>
              <a:ext uri="{FF2B5EF4-FFF2-40B4-BE49-F238E27FC236}">
                <a16:creationId xmlns:a16="http://schemas.microsoft.com/office/drawing/2014/main" id="{CEACB242-5C40-4750-9AF5-E4AACBAEB5C7}"/>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5459" name="Rectangle 3">
            <a:extLst>
              <a:ext uri="{FF2B5EF4-FFF2-40B4-BE49-F238E27FC236}">
                <a16:creationId xmlns:a16="http://schemas.microsoft.com/office/drawing/2014/main" id="{14C85068-6E36-4C1F-BDE4-067D9BD1CB3D}"/>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EA3C1E4-9EE5-4227-A558-27C7080D31D6}"/>
              </a:ext>
            </a:extLst>
          </p:cNvPr>
          <p:cNvSpPr>
            <a:spLocks noGrp="1" noChangeArrowheads="1"/>
          </p:cNvSpPr>
          <p:nvPr>
            <p:ph type="sldNum" sz="quarter" idx="5"/>
          </p:nvPr>
        </p:nvSpPr>
        <p:spPr>
          <a:ln/>
        </p:spPr>
        <p:txBody>
          <a:bodyPr/>
          <a:lstStyle/>
          <a:p>
            <a:fld id="{40629A4C-9134-4264-9A48-3AD2A7311063}" type="slidenum">
              <a:rPr lang="ru-RU" altLang="ru-RU"/>
              <a:pPr/>
              <a:t>3</a:t>
            </a:fld>
            <a:endParaRPr lang="ru-RU" altLang="ru-RU"/>
          </a:p>
        </p:txBody>
      </p:sp>
      <p:sp>
        <p:nvSpPr>
          <p:cNvPr id="214018" name="Rectangle 2">
            <a:extLst>
              <a:ext uri="{FF2B5EF4-FFF2-40B4-BE49-F238E27FC236}">
                <a16:creationId xmlns:a16="http://schemas.microsoft.com/office/drawing/2014/main" id="{0446BF0F-529A-47F4-A495-6320EF9FCF2E}"/>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4019" name="Rectangle 3">
            <a:extLst>
              <a:ext uri="{FF2B5EF4-FFF2-40B4-BE49-F238E27FC236}">
                <a16:creationId xmlns:a16="http://schemas.microsoft.com/office/drawing/2014/main" id="{D28EF2BC-E28C-4609-A16D-09C15B28118B}"/>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7F4D2E8-BA47-4D16-94E2-0157B83B898B}"/>
              </a:ext>
            </a:extLst>
          </p:cNvPr>
          <p:cNvSpPr>
            <a:spLocks noGrp="1" noChangeArrowheads="1"/>
          </p:cNvSpPr>
          <p:nvPr>
            <p:ph type="sldNum" sz="quarter" idx="5"/>
          </p:nvPr>
        </p:nvSpPr>
        <p:spPr>
          <a:ln/>
        </p:spPr>
        <p:txBody>
          <a:bodyPr/>
          <a:lstStyle/>
          <a:p>
            <a:fld id="{C774BD99-7A0C-4DDF-ABD3-ABE7CCBDBA7B}" type="slidenum">
              <a:rPr lang="ru-RU" altLang="ru-RU"/>
              <a:pPr/>
              <a:t>30</a:t>
            </a:fld>
            <a:endParaRPr lang="ru-RU" altLang="ru-RU"/>
          </a:p>
        </p:txBody>
      </p:sp>
      <p:sp>
        <p:nvSpPr>
          <p:cNvPr id="277506" name="Rectangle 2">
            <a:extLst>
              <a:ext uri="{FF2B5EF4-FFF2-40B4-BE49-F238E27FC236}">
                <a16:creationId xmlns:a16="http://schemas.microsoft.com/office/drawing/2014/main" id="{4ED313F2-EF6A-4EBE-9E4F-9107E2B9142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7507" name="Rectangle 3">
            <a:extLst>
              <a:ext uri="{FF2B5EF4-FFF2-40B4-BE49-F238E27FC236}">
                <a16:creationId xmlns:a16="http://schemas.microsoft.com/office/drawing/2014/main" id="{FC0D63D3-7013-467B-B64C-340505192A5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AAE8E58-E9BE-4D0B-A7D7-EB2A01BCF360}"/>
              </a:ext>
            </a:extLst>
          </p:cNvPr>
          <p:cNvSpPr>
            <a:spLocks noGrp="1" noChangeArrowheads="1"/>
          </p:cNvSpPr>
          <p:nvPr>
            <p:ph type="sldNum" sz="quarter" idx="5"/>
          </p:nvPr>
        </p:nvSpPr>
        <p:spPr>
          <a:ln/>
        </p:spPr>
        <p:txBody>
          <a:bodyPr/>
          <a:lstStyle/>
          <a:p>
            <a:fld id="{0F8B71D4-652D-4029-909E-75A504D85AAE}" type="slidenum">
              <a:rPr lang="ru-RU" altLang="ru-RU"/>
              <a:pPr/>
              <a:t>31</a:t>
            </a:fld>
            <a:endParaRPr lang="ru-RU" altLang="ru-RU"/>
          </a:p>
        </p:txBody>
      </p:sp>
      <p:sp>
        <p:nvSpPr>
          <p:cNvPr id="267266" name="Rectangle 2">
            <a:extLst>
              <a:ext uri="{FF2B5EF4-FFF2-40B4-BE49-F238E27FC236}">
                <a16:creationId xmlns:a16="http://schemas.microsoft.com/office/drawing/2014/main" id="{8154BD0E-34E7-4D84-8E91-189B753C922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7267" name="Rectangle 3">
            <a:extLst>
              <a:ext uri="{FF2B5EF4-FFF2-40B4-BE49-F238E27FC236}">
                <a16:creationId xmlns:a16="http://schemas.microsoft.com/office/drawing/2014/main" id="{33BB7D1D-A28E-4C3D-B80F-3D3DAAEDE2BA}"/>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E52AC92-1BB2-4D51-B6C7-14D6AF5716AB}"/>
              </a:ext>
            </a:extLst>
          </p:cNvPr>
          <p:cNvSpPr>
            <a:spLocks noGrp="1" noChangeArrowheads="1"/>
          </p:cNvSpPr>
          <p:nvPr>
            <p:ph type="sldNum" sz="quarter" idx="5"/>
          </p:nvPr>
        </p:nvSpPr>
        <p:spPr>
          <a:ln/>
        </p:spPr>
        <p:txBody>
          <a:bodyPr/>
          <a:lstStyle/>
          <a:p>
            <a:fld id="{6E4AD363-5D81-4145-8A04-F47B240E4E9B}" type="slidenum">
              <a:rPr lang="ru-RU" altLang="ru-RU"/>
              <a:pPr/>
              <a:t>32</a:t>
            </a:fld>
            <a:endParaRPr lang="ru-RU" altLang="ru-RU"/>
          </a:p>
        </p:txBody>
      </p:sp>
      <p:sp>
        <p:nvSpPr>
          <p:cNvPr id="269314" name="Rectangle 2">
            <a:extLst>
              <a:ext uri="{FF2B5EF4-FFF2-40B4-BE49-F238E27FC236}">
                <a16:creationId xmlns:a16="http://schemas.microsoft.com/office/drawing/2014/main" id="{FA974A59-569E-45C3-BBF1-B49EB22B1473}"/>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9315" name="Rectangle 3">
            <a:extLst>
              <a:ext uri="{FF2B5EF4-FFF2-40B4-BE49-F238E27FC236}">
                <a16:creationId xmlns:a16="http://schemas.microsoft.com/office/drawing/2014/main" id="{5068ABDC-C428-459D-BE7E-B2D4E86A80F5}"/>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9415B81-9D5D-441E-B471-11F6CF0D6AAB}"/>
              </a:ext>
            </a:extLst>
          </p:cNvPr>
          <p:cNvSpPr>
            <a:spLocks noGrp="1" noChangeArrowheads="1"/>
          </p:cNvSpPr>
          <p:nvPr>
            <p:ph type="sldNum" sz="quarter" idx="5"/>
          </p:nvPr>
        </p:nvSpPr>
        <p:spPr>
          <a:ln/>
        </p:spPr>
        <p:txBody>
          <a:bodyPr/>
          <a:lstStyle/>
          <a:p>
            <a:fld id="{F0360941-AFA3-42C0-8633-BD44EEE32A65}" type="slidenum">
              <a:rPr lang="ru-RU" altLang="ru-RU"/>
              <a:pPr/>
              <a:t>33</a:t>
            </a:fld>
            <a:endParaRPr lang="ru-RU" altLang="ru-RU"/>
          </a:p>
        </p:txBody>
      </p:sp>
      <p:sp>
        <p:nvSpPr>
          <p:cNvPr id="281602" name="Rectangle 2">
            <a:extLst>
              <a:ext uri="{FF2B5EF4-FFF2-40B4-BE49-F238E27FC236}">
                <a16:creationId xmlns:a16="http://schemas.microsoft.com/office/drawing/2014/main" id="{3B5DCFB2-CE60-41A1-8623-195F1C858E3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1603" name="Rectangle 3">
            <a:extLst>
              <a:ext uri="{FF2B5EF4-FFF2-40B4-BE49-F238E27FC236}">
                <a16:creationId xmlns:a16="http://schemas.microsoft.com/office/drawing/2014/main" id="{C3905A7B-5C7F-400F-9F23-0E1DD267E4FF}"/>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6F3AF45-2191-4FFF-8980-B0927104882B}"/>
              </a:ext>
            </a:extLst>
          </p:cNvPr>
          <p:cNvSpPr>
            <a:spLocks noGrp="1" noChangeArrowheads="1"/>
          </p:cNvSpPr>
          <p:nvPr>
            <p:ph type="sldNum" sz="quarter" idx="5"/>
          </p:nvPr>
        </p:nvSpPr>
        <p:spPr>
          <a:ln/>
        </p:spPr>
        <p:txBody>
          <a:bodyPr/>
          <a:lstStyle/>
          <a:p>
            <a:fld id="{B7FAC79F-BA3D-43B9-B583-5447B3D084F2}" type="slidenum">
              <a:rPr lang="ru-RU" altLang="ru-RU"/>
              <a:pPr/>
              <a:t>34</a:t>
            </a:fld>
            <a:endParaRPr lang="ru-RU" altLang="ru-RU"/>
          </a:p>
        </p:txBody>
      </p:sp>
      <p:sp>
        <p:nvSpPr>
          <p:cNvPr id="287746" name="Rectangle 2">
            <a:extLst>
              <a:ext uri="{FF2B5EF4-FFF2-40B4-BE49-F238E27FC236}">
                <a16:creationId xmlns:a16="http://schemas.microsoft.com/office/drawing/2014/main" id="{920D32BB-37A2-4633-80B7-0C46A063487B}"/>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7747" name="Rectangle 3">
            <a:extLst>
              <a:ext uri="{FF2B5EF4-FFF2-40B4-BE49-F238E27FC236}">
                <a16:creationId xmlns:a16="http://schemas.microsoft.com/office/drawing/2014/main" id="{8C89586D-1189-470A-B921-E89FCC3726A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6F3AF45-2191-4FFF-8980-B0927104882B}"/>
              </a:ext>
            </a:extLst>
          </p:cNvPr>
          <p:cNvSpPr>
            <a:spLocks noGrp="1" noChangeArrowheads="1"/>
          </p:cNvSpPr>
          <p:nvPr>
            <p:ph type="sldNum" sz="quarter" idx="5"/>
          </p:nvPr>
        </p:nvSpPr>
        <p:spPr>
          <a:ln/>
        </p:spPr>
        <p:txBody>
          <a:bodyPr/>
          <a:lstStyle/>
          <a:p>
            <a:fld id="{B7FAC79F-BA3D-43B9-B583-5447B3D084F2}" type="slidenum">
              <a:rPr lang="ru-RU" altLang="ru-RU"/>
              <a:pPr/>
              <a:t>35</a:t>
            </a:fld>
            <a:endParaRPr lang="ru-RU" altLang="ru-RU"/>
          </a:p>
        </p:txBody>
      </p:sp>
      <p:sp>
        <p:nvSpPr>
          <p:cNvPr id="287746" name="Rectangle 2">
            <a:extLst>
              <a:ext uri="{FF2B5EF4-FFF2-40B4-BE49-F238E27FC236}">
                <a16:creationId xmlns:a16="http://schemas.microsoft.com/office/drawing/2014/main" id="{920D32BB-37A2-4633-80B7-0C46A063487B}"/>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7747" name="Rectangle 3">
            <a:extLst>
              <a:ext uri="{FF2B5EF4-FFF2-40B4-BE49-F238E27FC236}">
                <a16:creationId xmlns:a16="http://schemas.microsoft.com/office/drawing/2014/main" id="{8C89586D-1189-470A-B921-E89FCC3726A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3476697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6F3AF45-2191-4FFF-8980-B0927104882B}"/>
              </a:ext>
            </a:extLst>
          </p:cNvPr>
          <p:cNvSpPr>
            <a:spLocks noGrp="1" noChangeArrowheads="1"/>
          </p:cNvSpPr>
          <p:nvPr>
            <p:ph type="sldNum" sz="quarter" idx="5"/>
          </p:nvPr>
        </p:nvSpPr>
        <p:spPr>
          <a:ln/>
        </p:spPr>
        <p:txBody>
          <a:bodyPr/>
          <a:lstStyle/>
          <a:p>
            <a:fld id="{B7FAC79F-BA3D-43B9-B583-5447B3D084F2}" type="slidenum">
              <a:rPr lang="ru-RU" altLang="ru-RU"/>
              <a:pPr/>
              <a:t>36</a:t>
            </a:fld>
            <a:endParaRPr lang="ru-RU" altLang="ru-RU"/>
          </a:p>
        </p:txBody>
      </p:sp>
      <p:sp>
        <p:nvSpPr>
          <p:cNvPr id="287746" name="Rectangle 2">
            <a:extLst>
              <a:ext uri="{FF2B5EF4-FFF2-40B4-BE49-F238E27FC236}">
                <a16:creationId xmlns:a16="http://schemas.microsoft.com/office/drawing/2014/main" id="{920D32BB-37A2-4633-80B7-0C46A063487B}"/>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7747" name="Rectangle 3">
            <a:extLst>
              <a:ext uri="{FF2B5EF4-FFF2-40B4-BE49-F238E27FC236}">
                <a16:creationId xmlns:a16="http://schemas.microsoft.com/office/drawing/2014/main" id="{8C89586D-1189-470A-B921-E89FCC3726A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471976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C7D73DE-9ABD-4570-AF24-B3FFD0F41FC6}"/>
              </a:ext>
            </a:extLst>
          </p:cNvPr>
          <p:cNvSpPr>
            <a:spLocks noGrp="1" noChangeArrowheads="1"/>
          </p:cNvSpPr>
          <p:nvPr>
            <p:ph type="sldNum" sz="quarter" idx="5"/>
          </p:nvPr>
        </p:nvSpPr>
        <p:spPr>
          <a:ln/>
        </p:spPr>
        <p:txBody>
          <a:bodyPr/>
          <a:lstStyle/>
          <a:p>
            <a:fld id="{AB96DE2F-9E5E-4687-B732-AA3307B4A49C}" type="slidenum">
              <a:rPr lang="ru-RU" altLang="ru-RU"/>
              <a:pPr/>
              <a:t>4</a:t>
            </a:fld>
            <a:endParaRPr lang="ru-RU" altLang="ru-RU"/>
          </a:p>
        </p:txBody>
      </p:sp>
      <p:sp>
        <p:nvSpPr>
          <p:cNvPr id="216066" name="Rectangle 2">
            <a:extLst>
              <a:ext uri="{FF2B5EF4-FFF2-40B4-BE49-F238E27FC236}">
                <a16:creationId xmlns:a16="http://schemas.microsoft.com/office/drawing/2014/main" id="{E2B9CAE2-87EE-418F-A277-386F1B4555C8}"/>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6067" name="Rectangle 3">
            <a:extLst>
              <a:ext uri="{FF2B5EF4-FFF2-40B4-BE49-F238E27FC236}">
                <a16:creationId xmlns:a16="http://schemas.microsoft.com/office/drawing/2014/main" id="{CC625C82-EB93-40C5-B7FE-F70A56882B1F}"/>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DD58389-E968-439E-8A8C-0F2C8CB3B52C}"/>
              </a:ext>
            </a:extLst>
          </p:cNvPr>
          <p:cNvSpPr>
            <a:spLocks noGrp="1" noChangeArrowheads="1"/>
          </p:cNvSpPr>
          <p:nvPr>
            <p:ph type="sldNum" sz="quarter" idx="5"/>
          </p:nvPr>
        </p:nvSpPr>
        <p:spPr>
          <a:ln/>
        </p:spPr>
        <p:txBody>
          <a:bodyPr/>
          <a:lstStyle/>
          <a:p>
            <a:fld id="{AAA875C9-9F58-4FB5-A08E-30A0F7BF6A83}" type="slidenum">
              <a:rPr lang="ru-RU" altLang="ru-RU"/>
              <a:pPr/>
              <a:t>5</a:t>
            </a:fld>
            <a:endParaRPr lang="ru-RU" altLang="ru-RU"/>
          </a:p>
        </p:txBody>
      </p:sp>
      <p:sp>
        <p:nvSpPr>
          <p:cNvPr id="218114" name="Rectangle 2">
            <a:extLst>
              <a:ext uri="{FF2B5EF4-FFF2-40B4-BE49-F238E27FC236}">
                <a16:creationId xmlns:a16="http://schemas.microsoft.com/office/drawing/2014/main" id="{6AF698FF-B43E-48E1-82ED-B520EEF626D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8115" name="Rectangle 3">
            <a:extLst>
              <a:ext uri="{FF2B5EF4-FFF2-40B4-BE49-F238E27FC236}">
                <a16:creationId xmlns:a16="http://schemas.microsoft.com/office/drawing/2014/main" id="{80ACF2EC-F0C6-417C-BFD7-E6B5C64751B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C583C8F-73C9-4F82-9172-582DC2EC1E78}"/>
              </a:ext>
            </a:extLst>
          </p:cNvPr>
          <p:cNvSpPr>
            <a:spLocks noGrp="1" noChangeArrowheads="1"/>
          </p:cNvSpPr>
          <p:nvPr>
            <p:ph type="sldNum" sz="quarter" idx="5"/>
          </p:nvPr>
        </p:nvSpPr>
        <p:spPr>
          <a:ln/>
        </p:spPr>
        <p:txBody>
          <a:bodyPr/>
          <a:lstStyle/>
          <a:p>
            <a:fld id="{57C6A209-0554-4E12-9FF6-DE180C12A45D}" type="slidenum">
              <a:rPr lang="ru-RU" altLang="ru-RU"/>
              <a:pPr/>
              <a:t>6</a:t>
            </a:fld>
            <a:endParaRPr lang="ru-RU" altLang="ru-RU"/>
          </a:p>
        </p:txBody>
      </p:sp>
      <p:sp>
        <p:nvSpPr>
          <p:cNvPr id="168962" name="Rectangle 2">
            <a:extLst>
              <a:ext uri="{FF2B5EF4-FFF2-40B4-BE49-F238E27FC236}">
                <a16:creationId xmlns:a16="http://schemas.microsoft.com/office/drawing/2014/main" id="{8B317CD2-EDAD-4546-A546-948DE6EAE5F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8963" name="Rectangle 3">
            <a:extLst>
              <a:ext uri="{FF2B5EF4-FFF2-40B4-BE49-F238E27FC236}">
                <a16:creationId xmlns:a16="http://schemas.microsoft.com/office/drawing/2014/main" id="{7E314C79-B3C4-4549-9217-67F1C555D174}"/>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8CD8016-FE0A-4457-B261-7805D1217595}"/>
              </a:ext>
            </a:extLst>
          </p:cNvPr>
          <p:cNvSpPr>
            <a:spLocks noGrp="1" noChangeArrowheads="1"/>
          </p:cNvSpPr>
          <p:nvPr>
            <p:ph type="sldNum" sz="quarter" idx="5"/>
          </p:nvPr>
        </p:nvSpPr>
        <p:spPr>
          <a:ln/>
        </p:spPr>
        <p:txBody>
          <a:bodyPr/>
          <a:lstStyle/>
          <a:p>
            <a:fld id="{782B7830-8378-4AB4-A318-843A1BC1615D}" type="slidenum">
              <a:rPr lang="ru-RU" altLang="ru-RU"/>
              <a:pPr/>
              <a:t>7</a:t>
            </a:fld>
            <a:endParaRPr lang="ru-RU" altLang="ru-RU"/>
          </a:p>
        </p:txBody>
      </p:sp>
      <p:sp>
        <p:nvSpPr>
          <p:cNvPr id="222210" name="Rectangle 1026">
            <a:extLst>
              <a:ext uri="{FF2B5EF4-FFF2-40B4-BE49-F238E27FC236}">
                <a16:creationId xmlns:a16="http://schemas.microsoft.com/office/drawing/2014/main" id="{7843AA04-25C6-457C-940E-497F0FF9548F}"/>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2211" name="Rectangle 1027">
            <a:extLst>
              <a:ext uri="{FF2B5EF4-FFF2-40B4-BE49-F238E27FC236}">
                <a16:creationId xmlns:a16="http://schemas.microsoft.com/office/drawing/2014/main" id="{1D39A55E-E4CC-4FC4-B72E-043EAAE5E97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E712851-9ADD-4278-8658-6816D1874ADD}"/>
              </a:ext>
            </a:extLst>
          </p:cNvPr>
          <p:cNvSpPr>
            <a:spLocks noGrp="1" noChangeArrowheads="1"/>
          </p:cNvSpPr>
          <p:nvPr>
            <p:ph type="sldNum" sz="quarter" idx="5"/>
          </p:nvPr>
        </p:nvSpPr>
        <p:spPr>
          <a:ln/>
        </p:spPr>
        <p:txBody>
          <a:bodyPr/>
          <a:lstStyle/>
          <a:p>
            <a:fld id="{85357337-8840-4802-BBFC-BF75AB03634B}" type="slidenum">
              <a:rPr lang="ru-RU" altLang="ru-RU"/>
              <a:pPr/>
              <a:t>8</a:t>
            </a:fld>
            <a:endParaRPr lang="ru-RU" altLang="ru-RU"/>
          </a:p>
        </p:txBody>
      </p:sp>
      <p:sp>
        <p:nvSpPr>
          <p:cNvPr id="224258" name="Rectangle 2">
            <a:extLst>
              <a:ext uri="{FF2B5EF4-FFF2-40B4-BE49-F238E27FC236}">
                <a16:creationId xmlns:a16="http://schemas.microsoft.com/office/drawing/2014/main" id="{0312F436-4C40-4635-8616-8C490044576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4259" name="Rectangle 3">
            <a:extLst>
              <a:ext uri="{FF2B5EF4-FFF2-40B4-BE49-F238E27FC236}">
                <a16:creationId xmlns:a16="http://schemas.microsoft.com/office/drawing/2014/main" id="{57420C6A-3E57-4268-A2A2-2EEC8383E2F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8DA156D-3C03-45E4-96A5-BCB155434A22}"/>
              </a:ext>
            </a:extLst>
          </p:cNvPr>
          <p:cNvSpPr>
            <a:spLocks noGrp="1" noChangeArrowheads="1"/>
          </p:cNvSpPr>
          <p:nvPr>
            <p:ph type="sldNum" sz="quarter" idx="5"/>
          </p:nvPr>
        </p:nvSpPr>
        <p:spPr>
          <a:ln/>
        </p:spPr>
        <p:txBody>
          <a:bodyPr/>
          <a:lstStyle/>
          <a:p>
            <a:fld id="{E1D736DB-AE83-48F1-A0AF-9DC5F174F8BF}" type="slidenum">
              <a:rPr lang="ru-RU" altLang="ru-RU"/>
              <a:pPr/>
              <a:t>9</a:t>
            </a:fld>
            <a:endParaRPr lang="ru-RU" altLang="ru-RU"/>
          </a:p>
        </p:txBody>
      </p:sp>
      <p:sp>
        <p:nvSpPr>
          <p:cNvPr id="226306" name="Rectangle 2">
            <a:extLst>
              <a:ext uri="{FF2B5EF4-FFF2-40B4-BE49-F238E27FC236}">
                <a16:creationId xmlns:a16="http://schemas.microsoft.com/office/drawing/2014/main" id="{4BD21122-1208-4ABE-99D0-86227599094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6307" name="Rectangle 3">
            <a:extLst>
              <a:ext uri="{FF2B5EF4-FFF2-40B4-BE49-F238E27FC236}">
                <a16:creationId xmlns:a16="http://schemas.microsoft.com/office/drawing/2014/main" id="{11AA7F77-1DC3-449F-BCA8-92C59BEEEDB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7BB226-550C-4720-8466-FFFF436380B0}"/>
              </a:ext>
            </a:extLst>
          </p:cNvPr>
          <p:cNvSpPr>
            <a:spLocks noGrp="1"/>
          </p:cNvSpPr>
          <p:nvPr>
            <p:ph type="ctrTitle"/>
          </p:nvPr>
        </p:nvSpPr>
        <p:spPr>
          <a:xfrm>
            <a:off x="1143000" y="1122363"/>
            <a:ext cx="6858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A1F8C9F-4622-4C2A-9236-1DBB01250FD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DC29736-95AC-4CE9-B5A3-1522D0856EC1}"/>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E60F9077-6A4D-4066-B59B-529CBBC52E37}"/>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1BDF640F-ECC7-4E3A-A579-06F980F85E4D}"/>
              </a:ext>
            </a:extLst>
          </p:cNvPr>
          <p:cNvSpPr>
            <a:spLocks noGrp="1"/>
          </p:cNvSpPr>
          <p:nvPr>
            <p:ph type="sldNum" sz="quarter" idx="12"/>
          </p:nvPr>
        </p:nvSpPr>
        <p:spPr/>
        <p:txBody>
          <a:bodyPr/>
          <a:lstStyle>
            <a:lvl1pPr>
              <a:defRPr/>
            </a:lvl1pPr>
          </a:lstStyle>
          <a:p>
            <a:fld id="{0CE038C7-3141-4C93-9A28-EF1247C6DBBD}" type="slidenum">
              <a:rPr lang="ru-RU" altLang="ru-RU"/>
              <a:pPr/>
              <a:t>‹#›</a:t>
            </a:fld>
            <a:endParaRPr lang="ru-RU" altLang="ru-RU"/>
          </a:p>
        </p:txBody>
      </p:sp>
    </p:spTree>
    <p:extLst>
      <p:ext uri="{BB962C8B-B14F-4D97-AF65-F5344CB8AC3E}">
        <p14:creationId xmlns:p14="http://schemas.microsoft.com/office/powerpoint/2010/main" val="14181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EF2C76-A3F7-4D6F-AFC7-81B8F07F7F1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5E026F40-F3EF-475A-9430-3B5992C4252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D909827-5722-4F40-B2F1-921ED0167272}"/>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777A885C-E1AB-4C18-99B0-29CD8AAB06B0}"/>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6E9EE133-FB9C-422B-A603-E9987C29E4C2}"/>
              </a:ext>
            </a:extLst>
          </p:cNvPr>
          <p:cNvSpPr>
            <a:spLocks noGrp="1"/>
          </p:cNvSpPr>
          <p:nvPr>
            <p:ph type="sldNum" sz="quarter" idx="12"/>
          </p:nvPr>
        </p:nvSpPr>
        <p:spPr/>
        <p:txBody>
          <a:bodyPr/>
          <a:lstStyle>
            <a:lvl1pPr>
              <a:defRPr/>
            </a:lvl1pPr>
          </a:lstStyle>
          <a:p>
            <a:fld id="{147EC315-8B5D-407D-8960-0DCAA707C4DE}" type="slidenum">
              <a:rPr lang="ru-RU" altLang="ru-RU"/>
              <a:pPr/>
              <a:t>‹#›</a:t>
            </a:fld>
            <a:endParaRPr lang="ru-RU" altLang="ru-RU"/>
          </a:p>
        </p:txBody>
      </p:sp>
    </p:spTree>
    <p:extLst>
      <p:ext uri="{BB962C8B-B14F-4D97-AF65-F5344CB8AC3E}">
        <p14:creationId xmlns:p14="http://schemas.microsoft.com/office/powerpoint/2010/main" val="183394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091E510-A467-4CC0-B0B1-F5B079428CD9}"/>
              </a:ext>
            </a:extLst>
          </p:cNvPr>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436BAB5-9AAB-4CBC-B313-A1195E597435}"/>
              </a:ext>
            </a:extLst>
          </p:cNvPr>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9241DD9-86E3-436E-B3B0-474F0F9E40F0}"/>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FA3DFE4A-DE4F-4487-8D75-D515805A6C67}"/>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2DD47B20-EBBA-4702-ACAB-0DD202BA9FAD}"/>
              </a:ext>
            </a:extLst>
          </p:cNvPr>
          <p:cNvSpPr>
            <a:spLocks noGrp="1"/>
          </p:cNvSpPr>
          <p:nvPr>
            <p:ph type="sldNum" sz="quarter" idx="12"/>
          </p:nvPr>
        </p:nvSpPr>
        <p:spPr/>
        <p:txBody>
          <a:bodyPr/>
          <a:lstStyle>
            <a:lvl1pPr>
              <a:defRPr/>
            </a:lvl1pPr>
          </a:lstStyle>
          <a:p>
            <a:fld id="{A282C24A-CC26-4CA6-9B1C-AF4D7DBCCE16}" type="slidenum">
              <a:rPr lang="ru-RU" altLang="ru-RU"/>
              <a:pPr/>
              <a:t>‹#›</a:t>
            </a:fld>
            <a:endParaRPr lang="ru-RU" altLang="ru-RU"/>
          </a:p>
        </p:txBody>
      </p:sp>
    </p:spTree>
    <p:extLst>
      <p:ext uri="{BB962C8B-B14F-4D97-AF65-F5344CB8AC3E}">
        <p14:creationId xmlns:p14="http://schemas.microsoft.com/office/powerpoint/2010/main" val="1214346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A8E751-8F03-46FD-AD13-D3811BC1F87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61935EE-9D74-4CF2-A2F4-FB50DDE98AB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F1B286D-C891-4EBC-9426-2A4ADBECD264}"/>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635A97FD-F3D5-4D5E-82F9-DABCFA56BBE6}"/>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8D4EF667-0EEE-465E-BEF7-C5F73B1FE939}"/>
              </a:ext>
            </a:extLst>
          </p:cNvPr>
          <p:cNvSpPr>
            <a:spLocks noGrp="1"/>
          </p:cNvSpPr>
          <p:nvPr>
            <p:ph type="sldNum" sz="quarter" idx="12"/>
          </p:nvPr>
        </p:nvSpPr>
        <p:spPr/>
        <p:txBody>
          <a:bodyPr/>
          <a:lstStyle>
            <a:lvl1pPr>
              <a:defRPr/>
            </a:lvl1pPr>
          </a:lstStyle>
          <a:p>
            <a:fld id="{EE39DC55-2C94-4B4A-B608-5824F095C9F7}" type="slidenum">
              <a:rPr lang="ru-RU" altLang="ru-RU"/>
              <a:pPr/>
              <a:t>‹#›</a:t>
            </a:fld>
            <a:endParaRPr lang="ru-RU" altLang="ru-RU"/>
          </a:p>
        </p:txBody>
      </p:sp>
    </p:spTree>
    <p:extLst>
      <p:ext uri="{BB962C8B-B14F-4D97-AF65-F5344CB8AC3E}">
        <p14:creationId xmlns:p14="http://schemas.microsoft.com/office/powerpoint/2010/main" val="401091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E85314-E668-453F-A7D1-EB4144B21476}"/>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D1D902FC-3292-48F7-911F-50CC41B14A3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790E44A7-CDD2-46F4-A2BA-ECFEF70E727A}"/>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2AAE0778-7438-401B-A6BA-8D5317D8BFFD}"/>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45B79BA8-7760-464E-8A44-F9255A3CFC87}"/>
              </a:ext>
            </a:extLst>
          </p:cNvPr>
          <p:cNvSpPr>
            <a:spLocks noGrp="1"/>
          </p:cNvSpPr>
          <p:nvPr>
            <p:ph type="sldNum" sz="quarter" idx="12"/>
          </p:nvPr>
        </p:nvSpPr>
        <p:spPr/>
        <p:txBody>
          <a:bodyPr/>
          <a:lstStyle>
            <a:lvl1pPr>
              <a:defRPr/>
            </a:lvl1pPr>
          </a:lstStyle>
          <a:p>
            <a:fld id="{7CE34768-77DF-4FE0-9487-1A10DC65AAE2}" type="slidenum">
              <a:rPr lang="ru-RU" altLang="ru-RU"/>
              <a:pPr/>
              <a:t>‹#›</a:t>
            </a:fld>
            <a:endParaRPr lang="ru-RU" altLang="ru-RU"/>
          </a:p>
        </p:txBody>
      </p:sp>
    </p:spTree>
    <p:extLst>
      <p:ext uri="{BB962C8B-B14F-4D97-AF65-F5344CB8AC3E}">
        <p14:creationId xmlns:p14="http://schemas.microsoft.com/office/powerpoint/2010/main" val="171670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B0EE6C-B42D-45E0-A019-4B51A189BF9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0A7D304-00D4-4641-BC35-4D5173B7B621}"/>
              </a:ext>
            </a:extLst>
          </p:cNvPr>
          <p:cNvSpPr>
            <a:spLocks noGrp="1"/>
          </p:cNvSpPr>
          <p:nvPr>
            <p:ph sz="half" idx="1"/>
          </p:nvPr>
        </p:nvSpPr>
        <p:spPr>
          <a:xfrm>
            <a:off x="6858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97E5D18-06BA-434E-809E-783018E8BE2A}"/>
              </a:ext>
            </a:extLst>
          </p:cNvPr>
          <p:cNvSpPr>
            <a:spLocks noGrp="1"/>
          </p:cNvSpPr>
          <p:nvPr>
            <p:ph sz="half" idx="2"/>
          </p:nvPr>
        </p:nvSpPr>
        <p:spPr>
          <a:xfrm>
            <a:off x="46482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619A712-53C2-4BD8-B086-C63382E76164}"/>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31125182-FF53-4F3D-B10B-93EF7CB9428C}"/>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95215A6E-742C-4358-8FE0-00F8771FE7BD}"/>
              </a:ext>
            </a:extLst>
          </p:cNvPr>
          <p:cNvSpPr>
            <a:spLocks noGrp="1"/>
          </p:cNvSpPr>
          <p:nvPr>
            <p:ph type="sldNum" sz="quarter" idx="12"/>
          </p:nvPr>
        </p:nvSpPr>
        <p:spPr/>
        <p:txBody>
          <a:bodyPr/>
          <a:lstStyle>
            <a:lvl1pPr>
              <a:defRPr/>
            </a:lvl1pPr>
          </a:lstStyle>
          <a:p>
            <a:fld id="{3B7ED1C1-FC83-401C-B7AF-883968C6955D}" type="slidenum">
              <a:rPr lang="ru-RU" altLang="ru-RU"/>
              <a:pPr/>
              <a:t>‹#›</a:t>
            </a:fld>
            <a:endParaRPr lang="ru-RU" altLang="ru-RU"/>
          </a:p>
        </p:txBody>
      </p:sp>
    </p:spTree>
    <p:extLst>
      <p:ext uri="{BB962C8B-B14F-4D97-AF65-F5344CB8AC3E}">
        <p14:creationId xmlns:p14="http://schemas.microsoft.com/office/powerpoint/2010/main" val="101637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565D3-A746-43C6-AD9D-C30A0C15A343}"/>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65F4049-4DAB-45E6-9938-0B96964D9D8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041EE4E-A786-4159-BC90-8EC611E6F1C9}"/>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CC6FD7DC-572D-4D8E-9156-9EB6A50CF61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50D5690-0A60-456F-A8A9-AB4C04A1FC1D}"/>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D1786A7-8D78-4438-8209-B775EEC8AAFC}"/>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31D12772-3063-4996-ACD1-0403E57AA524}"/>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0ADA69E0-3A62-4CCD-B562-E00DC0596838}"/>
              </a:ext>
            </a:extLst>
          </p:cNvPr>
          <p:cNvSpPr>
            <a:spLocks noGrp="1"/>
          </p:cNvSpPr>
          <p:nvPr>
            <p:ph type="sldNum" sz="quarter" idx="12"/>
          </p:nvPr>
        </p:nvSpPr>
        <p:spPr/>
        <p:txBody>
          <a:bodyPr/>
          <a:lstStyle>
            <a:lvl1pPr>
              <a:defRPr/>
            </a:lvl1pPr>
          </a:lstStyle>
          <a:p>
            <a:fld id="{ABB8B49A-4848-42E5-90E6-55D027CA3C90}" type="slidenum">
              <a:rPr lang="ru-RU" altLang="ru-RU"/>
              <a:pPr/>
              <a:t>‹#›</a:t>
            </a:fld>
            <a:endParaRPr lang="ru-RU" altLang="ru-RU"/>
          </a:p>
        </p:txBody>
      </p:sp>
    </p:spTree>
    <p:extLst>
      <p:ext uri="{BB962C8B-B14F-4D97-AF65-F5344CB8AC3E}">
        <p14:creationId xmlns:p14="http://schemas.microsoft.com/office/powerpoint/2010/main" val="276553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E72D5E-B72C-4F0E-A284-10A3B2F0D92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8CEADD4-7006-4F12-99AE-8E177920630B}"/>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1B0452CC-C632-4D67-B351-42E9886F76C9}"/>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5DE0ADE8-7857-40CE-8661-D5CB5C846301}"/>
              </a:ext>
            </a:extLst>
          </p:cNvPr>
          <p:cNvSpPr>
            <a:spLocks noGrp="1"/>
          </p:cNvSpPr>
          <p:nvPr>
            <p:ph type="sldNum" sz="quarter" idx="12"/>
          </p:nvPr>
        </p:nvSpPr>
        <p:spPr/>
        <p:txBody>
          <a:bodyPr/>
          <a:lstStyle>
            <a:lvl1pPr>
              <a:defRPr/>
            </a:lvl1pPr>
          </a:lstStyle>
          <a:p>
            <a:fld id="{ABC7EEE6-7C58-4F81-A46C-78BE0A6E6503}" type="slidenum">
              <a:rPr lang="ru-RU" altLang="ru-RU"/>
              <a:pPr/>
              <a:t>‹#›</a:t>
            </a:fld>
            <a:endParaRPr lang="ru-RU" altLang="ru-RU"/>
          </a:p>
        </p:txBody>
      </p:sp>
    </p:spTree>
    <p:extLst>
      <p:ext uri="{BB962C8B-B14F-4D97-AF65-F5344CB8AC3E}">
        <p14:creationId xmlns:p14="http://schemas.microsoft.com/office/powerpoint/2010/main" val="2339116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C9F999EF-F951-4384-B701-5052BA2FE535}"/>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2B3BA8D1-878A-4E50-8401-0D884F4D46AA}"/>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017E689E-E6BE-4E38-B44F-219F74453722}"/>
              </a:ext>
            </a:extLst>
          </p:cNvPr>
          <p:cNvSpPr>
            <a:spLocks noGrp="1"/>
          </p:cNvSpPr>
          <p:nvPr>
            <p:ph type="sldNum" sz="quarter" idx="12"/>
          </p:nvPr>
        </p:nvSpPr>
        <p:spPr/>
        <p:txBody>
          <a:bodyPr/>
          <a:lstStyle>
            <a:lvl1pPr>
              <a:defRPr/>
            </a:lvl1pPr>
          </a:lstStyle>
          <a:p>
            <a:fld id="{EE0B39E6-8A48-443F-B351-32CE62489C24}" type="slidenum">
              <a:rPr lang="ru-RU" altLang="ru-RU"/>
              <a:pPr/>
              <a:t>‹#›</a:t>
            </a:fld>
            <a:endParaRPr lang="ru-RU" altLang="ru-RU"/>
          </a:p>
        </p:txBody>
      </p:sp>
    </p:spTree>
    <p:extLst>
      <p:ext uri="{BB962C8B-B14F-4D97-AF65-F5344CB8AC3E}">
        <p14:creationId xmlns:p14="http://schemas.microsoft.com/office/powerpoint/2010/main" val="383579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9DCDD5-4842-4EA5-97CF-C3A1793528A0}"/>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D8CFC80-5757-4174-812C-D1665A2E627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1F6CEAA-4C0B-43F6-BA82-268188A57D3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48DFB22-0C7E-47CB-82C1-7DBCF0518187}"/>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71D1D31A-553E-4FF2-8A7F-1B4B89295871}"/>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EC649611-74A4-457B-BDA9-BB2E5C9FC24B}"/>
              </a:ext>
            </a:extLst>
          </p:cNvPr>
          <p:cNvSpPr>
            <a:spLocks noGrp="1"/>
          </p:cNvSpPr>
          <p:nvPr>
            <p:ph type="sldNum" sz="quarter" idx="12"/>
          </p:nvPr>
        </p:nvSpPr>
        <p:spPr/>
        <p:txBody>
          <a:bodyPr/>
          <a:lstStyle>
            <a:lvl1pPr>
              <a:defRPr/>
            </a:lvl1pPr>
          </a:lstStyle>
          <a:p>
            <a:fld id="{8EE7EFE6-5367-479E-BED2-D570F7576657}" type="slidenum">
              <a:rPr lang="ru-RU" altLang="ru-RU"/>
              <a:pPr/>
              <a:t>‹#›</a:t>
            </a:fld>
            <a:endParaRPr lang="ru-RU" altLang="ru-RU"/>
          </a:p>
        </p:txBody>
      </p:sp>
    </p:spTree>
    <p:extLst>
      <p:ext uri="{BB962C8B-B14F-4D97-AF65-F5344CB8AC3E}">
        <p14:creationId xmlns:p14="http://schemas.microsoft.com/office/powerpoint/2010/main" val="397778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FCA904-AAAF-4AA4-9ED9-84C3CF4EE288}"/>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3075EFE-6383-4731-9945-113E828DD5F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D6FB531C-1D09-4AB6-A3FD-3BF870FE5E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8F12D84-E2FE-4532-A58E-3E096239EFD2}"/>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F6D9C36F-E17E-4DF7-A31C-4E03F6C60FD7}"/>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26245D16-E582-4D8E-8172-CD0AF1248CA9}"/>
              </a:ext>
            </a:extLst>
          </p:cNvPr>
          <p:cNvSpPr>
            <a:spLocks noGrp="1"/>
          </p:cNvSpPr>
          <p:nvPr>
            <p:ph type="sldNum" sz="quarter" idx="12"/>
          </p:nvPr>
        </p:nvSpPr>
        <p:spPr/>
        <p:txBody>
          <a:bodyPr/>
          <a:lstStyle>
            <a:lvl1pPr>
              <a:defRPr/>
            </a:lvl1pPr>
          </a:lstStyle>
          <a:p>
            <a:fld id="{01AF742A-6399-46DF-99F1-1A34867A8ADB}" type="slidenum">
              <a:rPr lang="ru-RU" altLang="ru-RU"/>
              <a:pPr/>
              <a:t>‹#›</a:t>
            </a:fld>
            <a:endParaRPr lang="ru-RU" altLang="ru-RU"/>
          </a:p>
        </p:txBody>
      </p:sp>
    </p:spTree>
    <p:extLst>
      <p:ext uri="{BB962C8B-B14F-4D97-AF65-F5344CB8AC3E}">
        <p14:creationId xmlns:p14="http://schemas.microsoft.com/office/powerpoint/2010/main" val="49971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E917AAE-715D-4328-B0D2-968D310787A8}"/>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BBAC7CDC-2055-4007-A46D-09BE9993671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D10E63C6-8E55-441D-A96B-F22F3F339990}"/>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a:extLst>
              <a:ext uri="{FF2B5EF4-FFF2-40B4-BE49-F238E27FC236}">
                <a16:creationId xmlns:a16="http://schemas.microsoft.com/office/drawing/2014/main" id="{A3B32F76-221C-4FFC-8E2E-FCFC34F15F26}"/>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a:extLst>
              <a:ext uri="{FF2B5EF4-FFF2-40B4-BE49-F238E27FC236}">
                <a16:creationId xmlns:a16="http://schemas.microsoft.com/office/drawing/2014/main" id="{A2CA52AA-3558-45C5-B689-944610FE477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DBF7563-AC00-4DB9-8747-32D217903D36}"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5.xml"/><Relationship Id="rId1" Type="http://schemas.openxmlformats.org/officeDocument/2006/relationships/slideLayout" Target="../slideLayouts/slideLayout6.xml"/><Relationship Id="rId5" Type="http://schemas.openxmlformats.org/officeDocument/2006/relationships/image" Target="../media/image22.png"/><Relationship Id="rId4" Type="http://schemas.openxmlformats.org/officeDocument/2006/relationships/image" Target="../media/image21.png"/></Relationships>
</file>

<file path=ppt/slides/_rels/slide3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6.xml"/><Relationship Id="rId1" Type="http://schemas.openxmlformats.org/officeDocument/2006/relationships/slideLayout" Target="../slideLayouts/slideLayout6.xml"/><Relationship Id="rId5" Type="http://schemas.openxmlformats.org/officeDocument/2006/relationships/image" Target="../media/image25.png"/><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DC4EC98B-9C90-4CE7-BB39-3CB83CE7AA35}"/>
              </a:ext>
            </a:extLst>
          </p:cNvPr>
          <p:cNvSpPr>
            <a:spLocks noGrp="1" noChangeArrowheads="1"/>
          </p:cNvSpPr>
          <p:nvPr>
            <p:ph type="title"/>
          </p:nvPr>
        </p:nvSpPr>
        <p:spPr>
          <a:xfrm>
            <a:off x="685800" y="1700808"/>
            <a:ext cx="7772400" cy="2844552"/>
          </a:xfrm>
        </p:spPr>
        <p:txBody>
          <a:bodyPr/>
          <a:lstStyle/>
          <a:p>
            <a:r>
              <a:rPr lang="ru-RU" altLang="ru-RU" dirty="0">
                <a:solidFill>
                  <a:srgbClr val="FF3300"/>
                </a:solidFill>
              </a:rPr>
              <a:t>15*. Изопериметрическая задача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8E08CBE8-6B28-43C9-83D7-EE60688501FD}"/>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1</a:t>
            </a:r>
            <a:endParaRPr lang="ru-RU" altLang="ru-RU" sz="3600">
              <a:solidFill>
                <a:srgbClr val="FF3300"/>
              </a:solidFill>
            </a:endParaRPr>
          </a:p>
        </p:txBody>
      </p:sp>
      <p:sp>
        <p:nvSpPr>
          <p:cNvPr id="149507" name="Text Box 3">
            <a:extLst>
              <a:ext uri="{FF2B5EF4-FFF2-40B4-BE49-F238E27FC236}">
                <a16:creationId xmlns:a16="http://schemas.microsoft.com/office/drawing/2014/main" id="{6FF60E0E-FBF7-433E-950B-7460A76AE3AC}"/>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Для данного треугольника </a:t>
            </a:r>
            <a:r>
              <a:rPr lang="en-US" altLang="ru-RU" sz="3200" i="1" dirty="0"/>
              <a:t>ABC</a:t>
            </a:r>
            <a:r>
              <a:rPr lang="ru-RU" altLang="ru-RU" sz="3200" dirty="0"/>
              <a:t>, у которого </a:t>
            </a:r>
            <a:r>
              <a:rPr lang="en-US" altLang="ru-RU" sz="3200" i="1" dirty="0"/>
              <a:t>AB &gt; BC</a:t>
            </a:r>
            <a:r>
              <a:rPr lang="ru-RU" altLang="ru-RU" sz="3200" dirty="0"/>
              <a:t>, укажите треугольник той же площади, но меньшего периметра.</a:t>
            </a:r>
          </a:p>
        </p:txBody>
      </p:sp>
      <p:pic>
        <p:nvPicPr>
          <p:cNvPr id="149517" name="Picture 13">
            <a:extLst>
              <a:ext uri="{FF2B5EF4-FFF2-40B4-BE49-F238E27FC236}">
                <a16:creationId xmlns:a16="http://schemas.microsoft.com/office/drawing/2014/main" id="{14FB9823-089A-4B1B-8BC4-91BE59FD3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667000"/>
            <a:ext cx="2554288" cy="164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9519" name="Group 15">
            <a:extLst>
              <a:ext uri="{FF2B5EF4-FFF2-40B4-BE49-F238E27FC236}">
                <a16:creationId xmlns:a16="http://schemas.microsoft.com/office/drawing/2014/main" id="{C1D7052F-FCEA-4060-9525-629312EC0EF9}"/>
              </a:ext>
            </a:extLst>
          </p:cNvPr>
          <p:cNvGrpSpPr>
            <a:grpSpLocks/>
          </p:cNvGrpSpPr>
          <p:nvPr/>
        </p:nvGrpSpPr>
        <p:grpSpPr bwMode="auto">
          <a:xfrm>
            <a:off x="228600" y="2603500"/>
            <a:ext cx="8610600" cy="4446588"/>
            <a:chOff x="144" y="1640"/>
            <a:chExt cx="5424" cy="2801"/>
          </a:xfrm>
        </p:grpSpPr>
        <p:sp>
          <p:nvSpPr>
            <p:cNvPr id="149508" name="Text Box 4">
              <a:extLst>
                <a:ext uri="{FF2B5EF4-FFF2-40B4-BE49-F238E27FC236}">
                  <a16:creationId xmlns:a16="http://schemas.microsoft.com/office/drawing/2014/main" id="{94929162-6509-4893-9D99-09C31C64DA5C}"/>
                </a:ext>
              </a:extLst>
            </p:cNvPr>
            <p:cNvSpPr txBox="1">
              <a:spLocks noChangeArrowheads="1"/>
            </p:cNvSpPr>
            <p:nvPr/>
          </p:nvSpPr>
          <p:spPr bwMode="auto">
            <a:xfrm>
              <a:off x="144" y="2832"/>
              <a:ext cx="5424" cy="1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	Ответ: </a:t>
              </a:r>
              <a:r>
                <a:rPr lang="ru-RU" altLang="ru-RU" sz="3200" dirty="0">
                  <a:solidFill>
                    <a:schemeClr val="accent1"/>
                  </a:solidFill>
                  <a:cs typeface="Times New Roman" panose="02020603050405020304" pitchFamily="18" charset="0"/>
                </a:rPr>
                <a:t> </a:t>
              </a:r>
              <a:r>
                <a:rPr lang="ru-RU" altLang="ru-RU" sz="3200" dirty="0"/>
                <a:t>Через вершину </a:t>
              </a:r>
              <a:r>
                <a:rPr lang="en-US" altLang="ru-RU" sz="3200" i="1" dirty="0"/>
                <a:t>B</a:t>
              </a:r>
              <a:r>
                <a:rPr lang="ru-RU" altLang="ru-RU" sz="3200" dirty="0"/>
                <a:t> проведем прямую, параллельную </a:t>
              </a:r>
              <a:r>
                <a:rPr lang="en-US" altLang="ru-RU" sz="3200" i="1" dirty="0"/>
                <a:t>AC</a:t>
              </a:r>
              <a:r>
                <a:rPr lang="ru-RU" altLang="ru-RU" sz="3200" dirty="0"/>
                <a:t>. Обозначим </a:t>
              </a:r>
              <a:r>
                <a:rPr lang="en-US" altLang="ru-RU" sz="3200" i="1" dirty="0"/>
                <a:t>B’</a:t>
              </a:r>
              <a:r>
                <a:rPr lang="ru-RU" altLang="ru-RU" sz="3200" dirty="0"/>
                <a:t> точку ее пересечения с серединным перпендикуляром к отрезку </a:t>
              </a:r>
              <a:r>
                <a:rPr lang="en-US" altLang="ru-RU" sz="3200" i="1" dirty="0"/>
                <a:t>AC</a:t>
              </a:r>
              <a:r>
                <a:rPr lang="ru-RU" altLang="ru-RU" sz="3200" i="1" dirty="0"/>
                <a:t>. </a:t>
              </a:r>
              <a:r>
                <a:rPr lang="ru-RU" altLang="ru-RU" sz="3200" dirty="0"/>
                <a:t>Треугольник </a:t>
              </a:r>
              <a:r>
                <a:rPr lang="en-US" altLang="ru-RU" sz="3200" i="1" dirty="0"/>
                <a:t>AB’C </a:t>
              </a:r>
              <a:r>
                <a:rPr lang="ru-RU" altLang="ru-RU" sz="3200" dirty="0"/>
                <a:t>будет искомым.</a:t>
              </a:r>
            </a:p>
          </p:txBody>
        </p:sp>
        <p:pic>
          <p:nvPicPr>
            <p:cNvPr id="149518" name="Picture 14">
              <a:extLst>
                <a:ext uri="{FF2B5EF4-FFF2-40B4-BE49-F238E27FC236}">
                  <a16:creationId xmlns:a16="http://schemas.microsoft.com/office/drawing/2014/main" id="{D6243A62-4E26-447C-A276-22464F33C5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 y="1640"/>
              <a:ext cx="1609"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9519"/>
                                        </p:tgtEl>
                                        <p:attrNameLst>
                                          <p:attrName>style.visibility</p:attrName>
                                        </p:attrNameLst>
                                      </p:cBhvr>
                                      <p:to>
                                        <p:strVal val="visible"/>
                                      </p:to>
                                    </p:set>
                                    <p:animEffect transition="in" filter="wipe(left)">
                                      <p:cBhvr>
                                        <p:cTn id="7" dur="500"/>
                                        <p:tgtEl>
                                          <p:spTgt spid="149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50BD772E-5783-41C1-A08A-D9F3CFC8E292}"/>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2</a:t>
            </a:r>
          </a:p>
        </p:txBody>
      </p:sp>
      <p:sp>
        <p:nvSpPr>
          <p:cNvPr id="243715" name="Text Box 3">
            <a:extLst>
              <a:ext uri="{FF2B5EF4-FFF2-40B4-BE49-F238E27FC236}">
                <a16:creationId xmlns:a16="http://schemas.microsoft.com/office/drawing/2014/main" id="{C273544B-0047-4380-8A9A-334A59CA6942}"/>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Для данного треугольника </a:t>
            </a:r>
            <a:r>
              <a:rPr lang="en-US" altLang="ru-RU" sz="3200" i="1" dirty="0"/>
              <a:t>ABC</a:t>
            </a:r>
            <a:r>
              <a:rPr lang="ru-RU" altLang="ru-RU" sz="3200" dirty="0"/>
              <a:t>, у которого </a:t>
            </a:r>
            <a:r>
              <a:rPr lang="en-US" altLang="ru-RU" sz="3200" i="1" dirty="0"/>
              <a:t>AB &gt; BC</a:t>
            </a:r>
            <a:r>
              <a:rPr lang="ru-RU" altLang="ru-RU" sz="3200" dirty="0"/>
              <a:t>, укажите треугольник того же периметра, но большей площади.</a:t>
            </a:r>
          </a:p>
        </p:txBody>
      </p:sp>
      <p:pic>
        <p:nvPicPr>
          <p:cNvPr id="243716" name="Picture 4">
            <a:extLst>
              <a:ext uri="{FF2B5EF4-FFF2-40B4-BE49-F238E27FC236}">
                <a16:creationId xmlns:a16="http://schemas.microsoft.com/office/drawing/2014/main" id="{E0922346-C997-4B3B-8DE3-A70327C893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2554288" cy="164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43721" name="Group 9">
            <a:extLst>
              <a:ext uri="{FF2B5EF4-FFF2-40B4-BE49-F238E27FC236}">
                <a16:creationId xmlns:a16="http://schemas.microsoft.com/office/drawing/2014/main" id="{ACD0DFF5-AAB1-4695-814E-9534D7EBB1B8}"/>
              </a:ext>
            </a:extLst>
          </p:cNvPr>
          <p:cNvGrpSpPr>
            <a:grpSpLocks/>
          </p:cNvGrpSpPr>
          <p:nvPr/>
        </p:nvGrpSpPr>
        <p:grpSpPr bwMode="auto">
          <a:xfrm>
            <a:off x="152400" y="2057400"/>
            <a:ext cx="8991600" cy="4619625"/>
            <a:chOff x="96" y="1296"/>
            <a:chExt cx="5664" cy="2910"/>
          </a:xfrm>
        </p:grpSpPr>
        <p:sp>
          <p:nvSpPr>
            <p:cNvPr id="243718" name="Text Box 6">
              <a:extLst>
                <a:ext uri="{FF2B5EF4-FFF2-40B4-BE49-F238E27FC236}">
                  <a16:creationId xmlns:a16="http://schemas.microsoft.com/office/drawing/2014/main" id="{61636993-1D2F-4462-BEB5-F6790BA12EF2}"/>
                </a:ext>
              </a:extLst>
            </p:cNvPr>
            <p:cNvSpPr txBox="1">
              <a:spLocks noChangeArrowheads="1"/>
            </p:cNvSpPr>
            <p:nvPr/>
          </p:nvSpPr>
          <p:spPr bwMode="auto">
            <a:xfrm>
              <a:off x="96" y="3072"/>
              <a:ext cx="5664" cy="1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3300"/>
                  </a:solidFill>
                </a:rPr>
                <a:t>	Ответ: </a:t>
              </a:r>
              <a:r>
                <a:rPr lang="ru-RU" altLang="ru-RU" sz="2800" dirty="0">
                  <a:solidFill>
                    <a:schemeClr val="accent1"/>
                  </a:solidFill>
                  <a:cs typeface="Times New Roman" panose="02020603050405020304" pitchFamily="18" charset="0"/>
                </a:rPr>
                <a:t> </a:t>
              </a:r>
              <a:r>
                <a:rPr lang="ru-RU" altLang="ru-RU" sz="2800" dirty="0"/>
                <a:t>Рассмотрим эллипс с фокусами </a:t>
              </a:r>
              <a:r>
                <a:rPr lang="en-US" altLang="ru-RU" sz="2800" i="1" dirty="0"/>
                <a:t>A</a:t>
              </a:r>
              <a:r>
                <a:rPr lang="en-US" altLang="ru-RU" sz="2800" dirty="0"/>
                <a:t>, </a:t>
              </a:r>
              <a:r>
                <a:rPr lang="en-US" altLang="ru-RU" sz="2800" i="1" dirty="0"/>
                <a:t>C</a:t>
              </a:r>
              <a:r>
                <a:rPr lang="en-US" altLang="ru-RU" sz="2800" dirty="0"/>
                <a:t> </a:t>
              </a:r>
              <a:r>
                <a:rPr lang="ru-RU" altLang="ru-RU" sz="2800" dirty="0"/>
                <a:t>и константой </a:t>
              </a:r>
              <a:r>
                <a:rPr lang="en-US" altLang="ru-RU" sz="2800" i="1" dirty="0"/>
                <a:t>AB + BC</a:t>
              </a:r>
              <a:r>
                <a:rPr lang="en-US" altLang="ru-RU" sz="2800" dirty="0"/>
                <a:t>. </a:t>
              </a:r>
              <a:r>
                <a:rPr lang="ru-RU" altLang="ru-RU" sz="2800" dirty="0"/>
                <a:t>Обозначим </a:t>
              </a:r>
              <a:r>
                <a:rPr lang="en-US" altLang="ru-RU" sz="2800" i="1" dirty="0"/>
                <a:t>B’ </a:t>
              </a:r>
              <a:r>
                <a:rPr lang="ru-RU" altLang="ru-RU" sz="2800" dirty="0"/>
                <a:t>точку его пересечения с серединным</a:t>
              </a:r>
              <a:r>
                <a:rPr lang="en-US" altLang="ru-RU" sz="2800" dirty="0"/>
                <a:t> </a:t>
              </a:r>
              <a:r>
                <a:rPr lang="ru-RU" altLang="ru-RU" sz="2800" dirty="0"/>
                <a:t>перпендикуляром к отрезку </a:t>
              </a:r>
              <a:r>
                <a:rPr lang="en-US" altLang="ru-RU" sz="2800" i="1" dirty="0"/>
                <a:t>AC</a:t>
              </a:r>
              <a:r>
                <a:rPr lang="en-US" altLang="ru-RU" sz="2800" dirty="0"/>
                <a:t>.</a:t>
              </a:r>
              <a:r>
                <a:rPr lang="en-US" altLang="ru-RU" sz="2800" i="1" dirty="0"/>
                <a:t> </a:t>
              </a:r>
              <a:r>
                <a:rPr lang="ru-RU" altLang="ru-RU" sz="2800" dirty="0"/>
                <a:t>Треугольник </a:t>
              </a:r>
              <a:r>
                <a:rPr lang="en-US" altLang="ru-RU" sz="2800" i="1" dirty="0"/>
                <a:t>AB’C </a:t>
              </a:r>
              <a:r>
                <a:rPr lang="ru-RU" altLang="ru-RU" sz="2800" dirty="0"/>
                <a:t>будет искомым.</a:t>
              </a:r>
            </a:p>
          </p:txBody>
        </p:sp>
        <p:pic>
          <p:nvPicPr>
            <p:cNvPr id="243720" name="Picture 8">
              <a:extLst>
                <a:ext uri="{FF2B5EF4-FFF2-40B4-BE49-F238E27FC236}">
                  <a16:creationId xmlns:a16="http://schemas.microsoft.com/office/drawing/2014/main" id="{D55A5EA9-296C-45FE-8783-064117DA0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1296"/>
              <a:ext cx="2161" cy="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43721"/>
                                        </p:tgtEl>
                                        <p:attrNameLst>
                                          <p:attrName>style.visibility</p:attrName>
                                        </p:attrNameLst>
                                      </p:cBhvr>
                                      <p:to>
                                        <p:strVal val="visible"/>
                                      </p:to>
                                    </p:set>
                                    <p:animEffect transition="in" filter="wipe(up)">
                                      <p:cBhvr>
                                        <p:cTn id="7" dur="500"/>
                                        <p:tgtEl>
                                          <p:spTgt spid="243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a:extLst>
              <a:ext uri="{FF2B5EF4-FFF2-40B4-BE49-F238E27FC236}">
                <a16:creationId xmlns:a16="http://schemas.microsoft.com/office/drawing/2014/main" id="{93F326A3-99F5-4F70-AF8B-87E587FD286B}"/>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3</a:t>
            </a:r>
          </a:p>
        </p:txBody>
      </p:sp>
      <p:sp>
        <p:nvSpPr>
          <p:cNvPr id="241667" name="Text Box 3">
            <a:extLst>
              <a:ext uri="{FF2B5EF4-FFF2-40B4-BE49-F238E27FC236}">
                <a16:creationId xmlns:a16="http://schemas.microsoft.com/office/drawing/2014/main" id="{B4F72A54-E49A-4FCA-80F4-1F1AD0902E11}"/>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Из всех треугольников данного периметра найдите треугольник наибольшей площади.</a:t>
            </a:r>
          </a:p>
        </p:txBody>
      </p:sp>
      <p:sp>
        <p:nvSpPr>
          <p:cNvPr id="241668" name="Text Box 4">
            <a:extLst>
              <a:ext uri="{FF2B5EF4-FFF2-40B4-BE49-F238E27FC236}">
                <a16:creationId xmlns:a16="http://schemas.microsoft.com/office/drawing/2014/main" id="{79EDB34C-B49A-452A-AC3D-FB5E1C43CB52}"/>
              </a:ext>
            </a:extLst>
          </p:cNvPr>
          <p:cNvSpPr txBox="1">
            <a:spLocks noChangeArrowheads="1"/>
          </p:cNvSpPr>
          <p:nvPr/>
        </p:nvSpPr>
        <p:spPr bwMode="auto">
          <a:xfrm>
            <a:off x="3810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r>
              <a:rPr lang="ru-RU" altLang="ru-RU" sz="3200"/>
              <a:t>Равносторонний треугольник.</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1668"/>
                                        </p:tgtEl>
                                        <p:attrNameLst>
                                          <p:attrName>style.visibility</p:attrName>
                                        </p:attrNameLst>
                                      </p:cBhvr>
                                      <p:to>
                                        <p:strVal val="visible"/>
                                      </p:to>
                                    </p:set>
                                    <p:animEffect transition="in" filter="wipe(left)">
                                      <p:cBhvr>
                                        <p:cTn id="7" dur="500"/>
                                        <p:tgtEl>
                                          <p:spTgt spid="241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DF5F7C28-E301-488F-8DAE-46E95A028911}"/>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4</a:t>
            </a:r>
          </a:p>
        </p:txBody>
      </p:sp>
      <p:sp>
        <p:nvSpPr>
          <p:cNvPr id="227331" name="Text Box 3">
            <a:extLst>
              <a:ext uri="{FF2B5EF4-FFF2-40B4-BE49-F238E27FC236}">
                <a16:creationId xmlns:a16="http://schemas.microsoft.com/office/drawing/2014/main" id="{AE3A2D16-8912-46FA-9AD7-65B8D93D633E}"/>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Существует ли треугольник данного периметра наименьшей площади?</a:t>
            </a:r>
          </a:p>
        </p:txBody>
      </p:sp>
      <p:sp>
        <p:nvSpPr>
          <p:cNvPr id="227332" name="Text Box 4">
            <a:extLst>
              <a:ext uri="{FF2B5EF4-FFF2-40B4-BE49-F238E27FC236}">
                <a16:creationId xmlns:a16="http://schemas.microsoft.com/office/drawing/2014/main" id="{BB1E26CF-938D-4622-ACAB-B17838EDA6A7}"/>
              </a:ext>
            </a:extLst>
          </p:cNvPr>
          <p:cNvSpPr txBox="1">
            <a:spLocks noChangeArrowheads="1"/>
          </p:cNvSpPr>
          <p:nvPr/>
        </p:nvSpPr>
        <p:spPr bwMode="auto">
          <a:xfrm>
            <a:off x="3810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r>
              <a:rPr lang="ru-RU" altLang="ru-RU" sz="3200"/>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7332"/>
                                        </p:tgtEl>
                                        <p:attrNameLst>
                                          <p:attrName>style.visibility</p:attrName>
                                        </p:attrNameLst>
                                      </p:cBhvr>
                                      <p:to>
                                        <p:strVal val="visible"/>
                                      </p:to>
                                    </p:set>
                                    <p:animEffect transition="in" filter="wipe(left)">
                                      <p:cBhvr>
                                        <p:cTn id="7" dur="500"/>
                                        <p:tgtEl>
                                          <p:spTgt spid="227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925EF3C7-9795-4778-AAE0-AA6C9536FE86}"/>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5</a:t>
            </a:r>
          </a:p>
        </p:txBody>
      </p:sp>
      <p:sp>
        <p:nvSpPr>
          <p:cNvPr id="151555" name="Text Box 3">
            <a:extLst>
              <a:ext uri="{FF2B5EF4-FFF2-40B4-BE49-F238E27FC236}">
                <a16:creationId xmlns:a16="http://schemas.microsoft.com/office/drawing/2014/main" id="{F20FD4B5-253C-4895-BA1C-F9ECF0916EAB}"/>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Из всех треугольников данной площади найдите треугольник наименьшего периметра.</a:t>
            </a:r>
          </a:p>
        </p:txBody>
      </p:sp>
      <p:sp>
        <p:nvSpPr>
          <p:cNvPr id="151556" name="Text Box 4">
            <a:extLst>
              <a:ext uri="{FF2B5EF4-FFF2-40B4-BE49-F238E27FC236}">
                <a16:creationId xmlns:a16="http://schemas.microsoft.com/office/drawing/2014/main" id="{A1792A0F-C3B7-492E-885C-0768A904D85E}"/>
              </a:ext>
            </a:extLst>
          </p:cNvPr>
          <p:cNvSpPr txBox="1">
            <a:spLocks noChangeArrowheads="1"/>
          </p:cNvSpPr>
          <p:nvPr/>
        </p:nvSpPr>
        <p:spPr bwMode="auto">
          <a:xfrm>
            <a:off x="304800" y="5257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t>Равносторонний треугольник</a:t>
            </a:r>
            <a:r>
              <a:rPr lang="ru-RU" altLang="ru-RU" sz="32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1556"/>
                                        </p:tgtEl>
                                        <p:attrNameLst>
                                          <p:attrName>style.visibility</p:attrName>
                                        </p:attrNameLst>
                                      </p:cBhvr>
                                      <p:to>
                                        <p:strVal val="visible"/>
                                      </p:to>
                                    </p:set>
                                    <p:animEffect transition="in" filter="wipe(left)">
                                      <p:cBhvr>
                                        <p:cTn id="7" dur="500"/>
                                        <p:tgtEl>
                                          <p:spTgt spid="151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id="{862E3405-EF78-4747-B1D3-2E54C5C8A723}"/>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6</a:t>
            </a:r>
          </a:p>
        </p:txBody>
      </p:sp>
      <p:sp>
        <p:nvSpPr>
          <p:cNvPr id="229379" name="Text Box 3">
            <a:extLst>
              <a:ext uri="{FF2B5EF4-FFF2-40B4-BE49-F238E27FC236}">
                <a16:creationId xmlns:a16="http://schemas.microsoft.com/office/drawing/2014/main" id="{5A9A45D1-AD92-4FE5-8CAD-7A7CF95AAA98}"/>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Существует ли треугольник данной площади наибольшего периметра?</a:t>
            </a:r>
          </a:p>
        </p:txBody>
      </p:sp>
      <p:sp>
        <p:nvSpPr>
          <p:cNvPr id="229380" name="Text Box 4">
            <a:extLst>
              <a:ext uri="{FF2B5EF4-FFF2-40B4-BE49-F238E27FC236}">
                <a16:creationId xmlns:a16="http://schemas.microsoft.com/office/drawing/2014/main" id="{A8A1810A-069F-41D8-872E-29A6FFC13942}"/>
              </a:ext>
            </a:extLst>
          </p:cNvPr>
          <p:cNvSpPr txBox="1">
            <a:spLocks noChangeArrowheads="1"/>
          </p:cNvSpPr>
          <p:nvPr/>
        </p:nvSpPr>
        <p:spPr bwMode="auto">
          <a:xfrm>
            <a:off x="3810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r>
              <a:rPr lang="ru-RU" altLang="ru-RU" sz="3200"/>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9380"/>
                                        </p:tgtEl>
                                        <p:attrNameLst>
                                          <p:attrName>style.visibility</p:attrName>
                                        </p:attrNameLst>
                                      </p:cBhvr>
                                      <p:to>
                                        <p:strVal val="visible"/>
                                      </p:to>
                                    </p:set>
                                    <p:animEffect transition="in" filter="wipe(left)">
                                      <p:cBhvr>
                                        <p:cTn id="7" dur="500"/>
                                        <p:tgtEl>
                                          <p:spTgt spid="229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1026">
            <a:extLst>
              <a:ext uri="{FF2B5EF4-FFF2-40B4-BE49-F238E27FC236}">
                <a16:creationId xmlns:a16="http://schemas.microsoft.com/office/drawing/2014/main" id="{89709D2B-04A0-4604-BB02-87BB2F3A4467}"/>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7</a:t>
            </a:r>
          </a:p>
        </p:txBody>
      </p:sp>
      <p:sp>
        <p:nvSpPr>
          <p:cNvPr id="282627" name="Text Box 1027">
            <a:extLst>
              <a:ext uri="{FF2B5EF4-FFF2-40B4-BE49-F238E27FC236}">
                <a16:creationId xmlns:a16="http://schemas.microsoft.com/office/drawing/2014/main" id="{6C34B1CD-1D3D-4045-88B1-AE4D375FF8ED}"/>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Из всех прямоугольных треугольников с данной гипотенузой </a:t>
            </a:r>
            <a:r>
              <a:rPr lang="en-US" altLang="ru-RU" sz="3200" i="1" dirty="0"/>
              <a:t>c</a:t>
            </a:r>
            <a:r>
              <a:rPr lang="ru-RU" altLang="ru-RU" sz="3200" dirty="0"/>
              <a:t> найдите треугольник наибольшей площади. Чему равна его площадь?</a:t>
            </a:r>
          </a:p>
        </p:txBody>
      </p:sp>
      <p:sp>
        <p:nvSpPr>
          <p:cNvPr id="282628" name="Text Box 1028">
            <a:extLst>
              <a:ext uri="{FF2B5EF4-FFF2-40B4-BE49-F238E27FC236}">
                <a16:creationId xmlns:a16="http://schemas.microsoft.com/office/drawing/2014/main" id="{DE1162E4-1CD9-4E08-B487-0A0A73D3C8D7}"/>
              </a:ext>
            </a:extLst>
          </p:cNvPr>
          <p:cNvSpPr txBox="1">
            <a:spLocks noChangeArrowheads="1"/>
          </p:cNvSpPr>
          <p:nvPr/>
        </p:nvSpPr>
        <p:spPr bwMode="auto">
          <a:xfrm>
            <a:off x="381000" y="3733800"/>
            <a:ext cx="8610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	Ответ: </a:t>
            </a:r>
            <a:r>
              <a:rPr lang="ru-RU" altLang="ru-RU" sz="3200" dirty="0">
                <a:solidFill>
                  <a:schemeClr val="accent1"/>
                </a:solidFill>
                <a:cs typeface="Times New Roman" panose="02020603050405020304" pitchFamily="18" charset="0"/>
              </a:rPr>
              <a:t> </a:t>
            </a:r>
            <a:r>
              <a:rPr lang="ru-RU" altLang="ru-RU" sz="3200" dirty="0"/>
              <a:t>Равнобедренный прямоугольный треугольник. </a:t>
            </a:r>
            <a:r>
              <a:rPr lang="en-US" altLang="ru-RU" sz="3200" i="1" dirty="0"/>
              <a:t>S = c</a:t>
            </a:r>
            <a:r>
              <a:rPr lang="en-US" altLang="ru-RU" sz="3200" baseline="30000" dirty="0"/>
              <a:t>2</a:t>
            </a:r>
            <a:r>
              <a:rPr lang="en-US" altLang="ru-RU" sz="3200" dirty="0"/>
              <a:t>/4.</a:t>
            </a:r>
            <a:endParaRPr lang="ru-RU" altLang="ru-RU"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2628"/>
                                        </p:tgtEl>
                                        <p:attrNameLst>
                                          <p:attrName>style.visibility</p:attrName>
                                        </p:attrNameLst>
                                      </p:cBhvr>
                                      <p:to>
                                        <p:strVal val="visible"/>
                                      </p:to>
                                    </p:set>
                                    <p:animEffect transition="in" filter="wipe(left)">
                                      <p:cBhvr>
                                        <p:cTn id="7" dur="500"/>
                                        <p:tgtEl>
                                          <p:spTgt spid="282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a:extLst>
              <a:ext uri="{FF2B5EF4-FFF2-40B4-BE49-F238E27FC236}">
                <a16:creationId xmlns:a16="http://schemas.microsoft.com/office/drawing/2014/main" id="{3BAF0A49-F618-4078-902D-CA43401CBA92}"/>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8</a:t>
            </a:r>
            <a:endParaRPr lang="ru-RU" altLang="ru-RU" sz="3600">
              <a:solidFill>
                <a:srgbClr val="FF3300"/>
              </a:solidFill>
            </a:endParaRPr>
          </a:p>
        </p:txBody>
      </p:sp>
      <p:sp>
        <p:nvSpPr>
          <p:cNvPr id="233475" name="Text Box 3">
            <a:extLst>
              <a:ext uri="{FF2B5EF4-FFF2-40B4-BE49-F238E27FC236}">
                <a16:creationId xmlns:a16="http://schemas.microsoft.com/office/drawing/2014/main" id="{E311ADE5-A799-4ADF-AE0E-2B3B8BD57660}"/>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Все стороны треугольника меньше единицы. Какого числа не превосходит его площадь?</a:t>
            </a:r>
            <a:r>
              <a:rPr lang="ru-RU" altLang="ru-RU" sz="3200" dirty="0"/>
              <a:t> </a:t>
            </a:r>
          </a:p>
        </p:txBody>
      </p:sp>
      <p:grpSp>
        <p:nvGrpSpPr>
          <p:cNvPr id="233479" name="Group 7">
            <a:extLst>
              <a:ext uri="{FF2B5EF4-FFF2-40B4-BE49-F238E27FC236}">
                <a16:creationId xmlns:a16="http://schemas.microsoft.com/office/drawing/2014/main" id="{24906D0C-0691-44FB-B766-6BC3ACCA59C3}"/>
              </a:ext>
            </a:extLst>
          </p:cNvPr>
          <p:cNvGrpSpPr>
            <a:grpSpLocks/>
          </p:cNvGrpSpPr>
          <p:nvPr/>
        </p:nvGrpSpPr>
        <p:grpSpPr bwMode="auto">
          <a:xfrm>
            <a:off x="381000" y="3581400"/>
            <a:ext cx="8610600" cy="914400"/>
            <a:chOff x="240" y="2256"/>
            <a:chExt cx="5424" cy="576"/>
          </a:xfrm>
        </p:grpSpPr>
        <p:sp>
          <p:nvSpPr>
            <p:cNvPr id="233476" name="Text Box 4">
              <a:extLst>
                <a:ext uri="{FF2B5EF4-FFF2-40B4-BE49-F238E27FC236}">
                  <a16:creationId xmlns:a16="http://schemas.microsoft.com/office/drawing/2014/main" id="{E3C86427-E5C9-4AF2-B21D-6620054E5381}"/>
                </a:ext>
              </a:extLst>
            </p:cNvPr>
            <p:cNvSpPr txBox="1">
              <a:spLocks noChangeArrowheads="1"/>
            </p:cNvSpPr>
            <p:nvPr/>
          </p:nvSpPr>
          <p:spPr bwMode="auto">
            <a:xfrm>
              <a:off x="240" y="2352"/>
              <a:ext cx="542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endParaRPr lang="ru-RU" altLang="ru-RU" sz="3200">
                <a:solidFill>
                  <a:schemeClr val="accent1"/>
                </a:solidFill>
              </a:endParaRPr>
            </a:p>
          </p:txBody>
        </p:sp>
        <p:graphicFrame>
          <p:nvGraphicFramePr>
            <p:cNvPr id="233477" name="Object 5">
              <a:extLst>
                <a:ext uri="{FF2B5EF4-FFF2-40B4-BE49-F238E27FC236}">
                  <a16:creationId xmlns:a16="http://schemas.microsoft.com/office/drawing/2014/main" id="{D61B4BB9-3923-41BF-AE32-038FE2B8742F}"/>
                </a:ext>
              </a:extLst>
            </p:cNvPr>
            <p:cNvGraphicFramePr>
              <a:graphicFrameLocks noChangeAspect="1"/>
            </p:cNvGraphicFramePr>
            <p:nvPr/>
          </p:nvGraphicFramePr>
          <p:xfrm>
            <a:off x="1056" y="2256"/>
            <a:ext cx="376" cy="576"/>
          </p:xfrm>
          <a:graphic>
            <a:graphicData uri="http://schemas.openxmlformats.org/presentationml/2006/ole">
              <mc:AlternateContent xmlns:mc="http://schemas.openxmlformats.org/markup-compatibility/2006">
                <mc:Choice xmlns:v="urn:schemas-microsoft-com:vml" Requires="v">
                  <p:oleObj name="Equation" r:id="rId3" imgW="596880" imgH="914400" progId="Equation.DSMT4">
                    <p:embed/>
                  </p:oleObj>
                </mc:Choice>
                <mc:Fallback>
                  <p:oleObj name="Equation" r:id="rId3" imgW="596880" imgH="9144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 y="2256"/>
                          <a:ext cx="376" cy="5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3479"/>
                                        </p:tgtEl>
                                        <p:attrNameLst>
                                          <p:attrName>style.visibility</p:attrName>
                                        </p:attrNameLst>
                                      </p:cBhvr>
                                      <p:to>
                                        <p:strVal val="visible"/>
                                      </p:to>
                                    </p:set>
                                    <p:animEffect transition="in" filter="wipe(up)">
                                      <p:cBhvr>
                                        <p:cTn id="7" dur="500"/>
                                        <p:tgtEl>
                                          <p:spTgt spid="233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a:extLst>
              <a:ext uri="{FF2B5EF4-FFF2-40B4-BE49-F238E27FC236}">
                <a16:creationId xmlns:a16="http://schemas.microsoft.com/office/drawing/2014/main" id="{28783A14-CA3D-49FF-9C1E-0EDA6B65A32C}"/>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9</a:t>
            </a:r>
            <a:endParaRPr lang="ru-RU" altLang="ru-RU" sz="3600">
              <a:solidFill>
                <a:srgbClr val="FF3300"/>
              </a:solidFill>
            </a:endParaRPr>
          </a:p>
        </p:txBody>
      </p:sp>
      <p:sp>
        <p:nvSpPr>
          <p:cNvPr id="235523" name="Text Box 3">
            <a:extLst>
              <a:ext uri="{FF2B5EF4-FFF2-40B4-BE49-F238E27FC236}">
                <a16:creationId xmlns:a16="http://schemas.microsoft.com/office/drawing/2014/main" id="{B26340FC-88D8-4EAF-9589-DFFEB4887247}"/>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Периметр</a:t>
            </a:r>
            <a:r>
              <a:rPr lang="ru-RU" altLang="ru-RU" sz="3200" dirty="0">
                <a:cs typeface="Times New Roman" panose="02020603050405020304" pitchFamily="18" charset="0"/>
              </a:rPr>
              <a:t> треугольника </a:t>
            </a:r>
            <a:r>
              <a:rPr lang="ru-RU" altLang="ru-RU" sz="3200" dirty="0"/>
              <a:t>равен</a:t>
            </a:r>
            <a:r>
              <a:rPr lang="ru-RU" altLang="ru-RU" sz="3200" dirty="0">
                <a:cs typeface="Times New Roman" panose="02020603050405020304" pitchFamily="18" charset="0"/>
              </a:rPr>
              <a:t> единицы. Какого числа не превосходит его площадь?</a:t>
            </a:r>
            <a:r>
              <a:rPr lang="ru-RU" altLang="ru-RU" sz="3200" dirty="0"/>
              <a:t> </a:t>
            </a:r>
          </a:p>
        </p:txBody>
      </p:sp>
      <p:grpSp>
        <p:nvGrpSpPr>
          <p:cNvPr id="235528" name="Group 8">
            <a:extLst>
              <a:ext uri="{FF2B5EF4-FFF2-40B4-BE49-F238E27FC236}">
                <a16:creationId xmlns:a16="http://schemas.microsoft.com/office/drawing/2014/main" id="{7971FB27-D53F-4FBE-96F6-EF4F7D13B053}"/>
              </a:ext>
            </a:extLst>
          </p:cNvPr>
          <p:cNvGrpSpPr>
            <a:grpSpLocks/>
          </p:cNvGrpSpPr>
          <p:nvPr/>
        </p:nvGrpSpPr>
        <p:grpSpPr bwMode="auto">
          <a:xfrm>
            <a:off x="381000" y="3581400"/>
            <a:ext cx="8610600" cy="914400"/>
            <a:chOff x="240" y="2256"/>
            <a:chExt cx="5424" cy="576"/>
          </a:xfrm>
        </p:grpSpPr>
        <p:sp>
          <p:nvSpPr>
            <p:cNvPr id="235525" name="Text Box 5">
              <a:extLst>
                <a:ext uri="{FF2B5EF4-FFF2-40B4-BE49-F238E27FC236}">
                  <a16:creationId xmlns:a16="http://schemas.microsoft.com/office/drawing/2014/main" id="{1BB33FA2-C074-4508-8980-211BF95B124B}"/>
                </a:ext>
              </a:extLst>
            </p:cNvPr>
            <p:cNvSpPr txBox="1">
              <a:spLocks noChangeArrowheads="1"/>
            </p:cNvSpPr>
            <p:nvPr/>
          </p:nvSpPr>
          <p:spPr bwMode="auto">
            <a:xfrm>
              <a:off x="240" y="2352"/>
              <a:ext cx="542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endParaRPr lang="ru-RU" altLang="ru-RU" sz="3200">
                <a:solidFill>
                  <a:schemeClr val="accent1"/>
                </a:solidFill>
              </a:endParaRPr>
            </a:p>
          </p:txBody>
        </p:sp>
        <p:graphicFrame>
          <p:nvGraphicFramePr>
            <p:cNvPr id="235526" name="Object 6">
              <a:extLst>
                <a:ext uri="{FF2B5EF4-FFF2-40B4-BE49-F238E27FC236}">
                  <a16:creationId xmlns:a16="http://schemas.microsoft.com/office/drawing/2014/main" id="{7DD28F85-D89E-41F8-8BB9-9C854F90FBAF}"/>
                </a:ext>
              </a:extLst>
            </p:cNvPr>
            <p:cNvGraphicFramePr>
              <a:graphicFrameLocks noChangeAspect="1"/>
            </p:cNvGraphicFramePr>
            <p:nvPr/>
          </p:nvGraphicFramePr>
          <p:xfrm>
            <a:off x="1056" y="2256"/>
            <a:ext cx="376" cy="576"/>
          </p:xfrm>
          <a:graphic>
            <a:graphicData uri="http://schemas.openxmlformats.org/presentationml/2006/ole">
              <mc:AlternateContent xmlns:mc="http://schemas.openxmlformats.org/markup-compatibility/2006">
                <mc:Choice xmlns:v="urn:schemas-microsoft-com:vml" Requires="v">
                  <p:oleObj name="Equation" r:id="rId3" imgW="596880" imgH="914400" progId="Equation.DSMT4">
                    <p:embed/>
                  </p:oleObj>
                </mc:Choice>
                <mc:Fallback>
                  <p:oleObj name="Equation" r:id="rId3" imgW="596880" imgH="9144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 y="2256"/>
                          <a:ext cx="376" cy="5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5528"/>
                                        </p:tgtEl>
                                        <p:attrNameLst>
                                          <p:attrName>style.visibility</p:attrName>
                                        </p:attrNameLst>
                                      </p:cBhvr>
                                      <p:to>
                                        <p:strVal val="visible"/>
                                      </p:to>
                                    </p:set>
                                    <p:animEffect transition="in" filter="wipe(up)">
                                      <p:cBhvr>
                                        <p:cTn id="7" dur="500"/>
                                        <p:tgtEl>
                                          <p:spTgt spid="235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a:extLst>
              <a:ext uri="{FF2B5EF4-FFF2-40B4-BE49-F238E27FC236}">
                <a16:creationId xmlns:a16="http://schemas.microsoft.com/office/drawing/2014/main" id="{45F013AF-4A40-45BA-9B98-5808923A8B9F}"/>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10</a:t>
            </a:r>
            <a:endParaRPr lang="ru-RU" altLang="ru-RU" sz="3600">
              <a:solidFill>
                <a:srgbClr val="FF3300"/>
              </a:solidFill>
            </a:endParaRPr>
          </a:p>
        </p:txBody>
      </p:sp>
      <p:sp>
        <p:nvSpPr>
          <p:cNvPr id="237573" name="Text Box 5">
            <a:extLst>
              <a:ext uri="{FF2B5EF4-FFF2-40B4-BE49-F238E27FC236}">
                <a16:creationId xmlns:a16="http://schemas.microsoft.com/office/drawing/2014/main" id="{47F10331-9FFC-4546-82CF-DA20FBD0D551}"/>
              </a:ext>
            </a:extLst>
          </p:cNvPr>
          <p:cNvSpPr txBox="1">
            <a:spLocks noChangeArrowheads="1"/>
          </p:cNvSpPr>
          <p:nvPr/>
        </p:nvSpPr>
        <p:spPr bwMode="auto">
          <a:xfrm>
            <a:off x="3810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r>
              <a:rPr lang="ru-RU" altLang="ru-RU" sz="3200"/>
              <a:t>6. Нет.</a:t>
            </a:r>
          </a:p>
        </p:txBody>
      </p:sp>
      <mc:AlternateContent xmlns:mc="http://schemas.openxmlformats.org/markup-compatibility/2006" xmlns:a14="http://schemas.microsoft.com/office/drawing/2010/main">
        <mc:Choice Requires="a14">
          <p:sp>
            <p:nvSpPr>
              <p:cNvPr id="237571" name="Text Box 3">
                <a:extLst>
                  <a:ext uri="{FF2B5EF4-FFF2-40B4-BE49-F238E27FC236}">
                    <a16:creationId xmlns:a16="http://schemas.microsoft.com/office/drawing/2014/main" id="{653EA5C6-D0F2-468D-87FC-16AE3EDFB425}"/>
                  </a:ext>
                </a:extLst>
              </p:cNvPr>
              <p:cNvSpPr txBox="1">
                <a:spLocks noChangeArrowheads="1"/>
              </p:cNvSpPr>
              <p:nvPr/>
            </p:nvSpPr>
            <p:spPr bwMode="auto">
              <a:xfrm>
                <a:off x="228600" y="609600"/>
                <a:ext cx="8763000" cy="213135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Площадь треугольника равна </a:t>
                </a:r>
                <a14:m>
                  <m:oMath xmlns:m="http://schemas.openxmlformats.org/officeDocument/2006/math">
                    <m:rad>
                      <m:radPr>
                        <m:degHide m:val="on"/>
                        <m:ctrlPr>
                          <a:rPr lang="ru-RU" altLang="ru-RU" sz="3200" i="1" smtClean="0">
                            <a:latin typeface="Cambria Math" panose="02040503050406030204" pitchFamily="18" charset="0"/>
                          </a:rPr>
                        </m:ctrlPr>
                      </m:radPr>
                      <m:deg/>
                      <m:e>
                        <m:r>
                          <a:rPr lang="en-US" altLang="ru-RU" sz="3200" b="0" i="1" smtClean="0">
                            <a:latin typeface="Cambria Math" panose="02040503050406030204" pitchFamily="18" charset="0"/>
                          </a:rPr>
                          <m:t>3</m:t>
                        </m:r>
                      </m:e>
                    </m:rad>
                  </m:oMath>
                </a14:m>
                <a:r>
                  <a:rPr lang="ru-RU" altLang="ru-RU" sz="3200" dirty="0"/>
                  <a:t>. Укажите нижнюю границу для его периметра. Существует ли верхняя граница периметров таких треугольников?</a:t>
                </a:r>
              </a:p>
            </p:txBody>
          </p:sp>
        </mc:Choice>
        <mc:Fallback xmlns="">
          <p:sp>
            <p:nvSpPr>
              <p:cNvPr id="237571" name="Text Box 3">
                <a:extLst>
                  <a:ext uri="{FF2B5EF4-FFF2-40B4-BE49-F238E27FC236}">
                    <a16:creationId xmlns:a16="http://schemas.microsoft.com/office/drawing/2014/main" id="{653EA5C6-D0F2-468D-87FC-16AE3EDFB425}"/>
                  </a:ext>
                </a:extLst>
              </p:cNvPr>
              <p:cNvSpPr txBox="1">
                <a:spLocks noRot="1" noChangeAspect="1" noMove="1" noResize="1" noEditPoints="1" noAdjustHandles="1" noChangeArrowheads="1" noChangeShapeType="1" noTextEdit="1"/>
              </p:cNvSpPr>
              <p:nvPr/>
            </p:nvSpPr>
            <p:spPr bwMode="auto">
              <a:xfrm>
                <a:off x="228600" y="609600"/>
                <a:ext cx="8763000" cy="2131353"/>
              </a:xfrm>
              <a:prstGeom prst="rect">
                <a:avLst/>
              </a:prstGeom>
              <a:blipFill>
                <a:blip r:embed="rId3"/>
                <a:stretch>
                  <a:fillRect l="-1809" t="-1714" r="-1740" b="-714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7573"/>
                                        </p:tgtEl>
                                        <p:attrNameLst>
                                          <p:attrName>style.visibility</p:attrName>
                                        </p:attrNameLst>
                                      </p:cBhvr>
                                      <p:to>
                                        <p:strVal val="visible"/>
                                      </p:to>
                                    </p:set>
                                    <p:animEffect transition="in" filter="wipe(left)">
                                      <p:cBhvr>
                                        <p:cTn id="7" dur="500"/>
                                        <p:tgtEl>
                                          <p:spTgt spid="237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6" name="Text Box 16">
            <a:extLst>
              <a:ext uri="{FF2B5EF4-FFF2-40B4-BE49-F238E27FC236}">
                <a16:creationId xmlns:a16="http://schemas.microsoft.com/office/drawing/2014/main" id="{00265E02-4AE5-4867-A50A-298A728F35E1}"/>
              </a:ext>
            </a:extLst>
          </p:cNvPr>
          <p:cNvSpPr txBox="1">
            <a:spLocks noChangeArrowheads="1"/>
          </p:cNvSpPr>
          <p:nvPr/>
        </p:nvSpPr>
        <p:spPr bwMode="auto">
          <a:xfrm>
            <a:off x="152400" y="116632"/>
            <a:ext cx="89916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	Изопериметрической задачей</a:t>
            </a:r>
            <a:r>
              <a:rPr lang="ru-RU" altLang="ru-RU" sz="3200" dirty="0">
                <a:solidFill>
                  <a:schemeClr val="accent1"/>
                </a:solidFill>
              </a:rPr>
              <a:t> </a:t>
            </a:r>
            <a:r>
              <a:rPr lang="ru-RU" altLang="ru-RU" sz="3200" dirty="0"/>
              <a:t>называют з</a:t>
            </a:r>
            <a:r>
              <a:rPr lang="ru-RU" altLang="ru-RU" sz="3200" dirty="0">
                <a:cs typeface="Times New Roman" panose="02020603050405020304" pitchFamily="18" charset="0"/>
              </a:rPr>
              <a:t>адачу о нахождении фигуры наибольшей площади, ограниченной кривой заданной длины (периметра) (</a:t>
            </a:r>
            <a:r>
              <a:rPr lang="ru-RU" altLang="ru-RU" sz="3200" dirty="0">
                <a:solidFill>
                  <a:srgbClr val="FF3300"/>
                </a:solidFill>
                <a:cs typeface="Times New Roman" panose="02020603050405020304" pitchFamily="18" charset="0"/>
              </a:rPr>
              <a:t>Изопериметрические фигуры</a:t>
            </a:r>
            <a:r>
              <a:rPr lang="ru-RU" altLang="ru-RU" sz="3200" dirty="0">
                <a:solidFill>
                  <a:schemeClr val="accent1"/>
                </a:solidFill>
                <a:cs typeface="Times New Roman" panose="02020603050405020304" pitchFamily="18" charset="0"/>
              </a:rPr>
              <a:t> </a:t>
            </a:r>
            <a:r>
              <a:rPr lang="ru-RU" altLang="ru-RU" sz="3200" dirty="0">
                <a:cs typeface="Times New Roman" panose="02020603050405020304" pitchFamily="18" charset="0"/>
              </a:rPr>
              <a:t>– фигуры</a:t>
            </a:r>
            <a:r>
              <a:rPr lang="ru-RU" altLang="ru-RU" sz="3200" dirty="0"/>
              <a:t>,</a:t>
            </a:r>
            <a:r>
              <a:rPr lang="ru-RU" altLang="ru-RU" sz="3200" dirty="0">
                <a:cs typeface="Times New Roman" panose="02020603050405020304" pitchFamily="18" charset="0"/>
              </a:rPr>
              <a:t> имеющие одинаковый периметр.) </a:t>
            </a:r>
          </a:p>
        </p:txBody>
      </p:sp>
      <p:sp>
        <p:nvSpPr>
          <p:cNvPr id="92178" name="Text Box 18">
            <a:extLst>
              <a:ext uri="{FF2B5EF4-FFF2-40B4-BE49-F238E27FC236}">
                <a16:creationId xmlns:a16="http://schemas.microsoft.com/office/drawing/2014/main" id="{7B87C788-C7FC-4ECC-A3C1-9DABD36D76DD}"/>
              </a:ext>
            </a:extLst>
          </p:cNvPr>
          <p:cNvSpPr txBox="1">
            <a:spLocks noChangeArrowheads="1"/>
          </p:cNvSpPr>
          <p:nvPr/>
        </p:nvSpPr>
        <p:spPr bwMode="auto">
          <a:xfrm>
            <a:off x="152400" y="2671177"/>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Ф</a:t>
            </a:r>
            <a:r>
              <a:rPr lang="ru-RU" altLang="ru-RU" sz="3200" dirty="0">
                <a:cs typeface="Times New Roman" panose="02020603050405020304" pitchFamily="18" charset="0"/>
              </a:rPr>
              <a:t>игуру, ограниченную кривой данной длины, имеющую наибольшую площадь, будем называть</a:t>
            </a:r>
            <a:r>
              <a:rPr lang="ru-RU" altLang="ru-RU" sz="3200" dirty="0">
                <a:solidFill>
                  <a:schemeClr val="accent1"/>
                </a:solidFill>
                <a:cs typeface="Times New Roman" panose="02020603050405020304" pitchFamily="18" charset="0"/>
              </a:rPr>
              <a:t> </a:t>
            </a:r>
            <a:r>
              <a:rPr lang="ru-RU" altLang="ru-RU" sz="3200" dirty="0">
                <a:solidFill>
                  <a:srgbClr val="FF3300"/>
                </a:solidFill>
                <a:cs typeface="Times New Roman" panose="02020603050405020304" pitchFamily="18" charset="0"/>
              </a:rPr>
              <a:t>максимальной</a:t>
            </a:r>
            <a:r>
              <a:rPr lang="ru-RU" altLang="ru-RU" sz="3200" dirty="0">
                <a:solidFill>
                  <a:schemeClr val="accent1"/>
                </a:solidFill>
                <a:cs typeface="Times New Roman" panose="02020603050405020304" pitchFamily="18" charset="0"/>
              </a:rPr>
              <a:t>.</a:t>
            </a:r>
          </a:p>
        </p:txBody>
      </p:sp>
      <p:sp>
        <p:nvSpPr>
          <p:cNvPr id="92195" name="Text Box 35">
            <a:extLst>
              <a:ext uri="{FF2B5EF4-FFF2-40B4-BE49-F238E27FC236}">
                <a16:creationId xmlns:a16="http://schemas.microsoft.com/office/drawing/2014/main" id="{1E49E799-0CD5-4D5F-BE38-5B908AF5766E}"/>
              </a:ext>
            </a:extLst>
          </p:cNvPr>
          <p:cNvSpPr txBox="1">
            <a:spLocks noChangeArrowheads="1"/>
          </p:cNvSpPr>
          <p:nvPr/>
        </p:nvSpPr>
        <p:spPr bwMode="auto">
          <a:xfrm>
            <a:off x="152400" y="4240837"/>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cs typeface="Times New Roman" panose="02020603050405020304" pitchFamily="18" charset="0"/>
              </a:rPr>
              <a:t>	Теорема.</a:t>
            </a:r>
            <a:r>
              <a:rPr lang="ru-RU" altLang="ru-RU" sz="3200" b="1" dirty="0">
                <a:solidFill>
                  <a:schemeClr val="accent1"/>
                </a:solidFill>
                <a:cs typeface="Times New Roman" panose="02020603050405020304" pitchFamily="18" charset="0"/>
              </a:rPr>
              <a:t> </a:t>
            </a:r>
            <a:r>
              <a:rPr lang="ru-RU" altLang="ru-RU" sz="3200" dirty="0">
                <a:cs typeface="Times New Roman" panose="02020603050405020304" pitchFamily="18" charset="0"/>
              </a:rPr>
              <a:t>Среди всех замкнутых кривых данной длины наибольшую площадь охватывает окружность.</a:t>
            </a:r>
          </a:p>
        </p:txBody>
      </p:sp>
    </p:spTree>
    <p:extLst>
      <p:ext uri="{BB962C8B-B14F-4D97-AF65-F5344CB8AC3E}">
        <p14:creationId xmlns:p14="http://schemas.microsoft.com/office/powerpoint/2010/main" val="2887764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E682D98D-79BE-4777-AA20-BC7DE2AE3FF0}"/>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r>
              <a:rPr lang="en-US" altLang="ru-RU" sz="3600">
                <a:solidFill>
                  <a:srgbClr val="FF3300"/>
                </a:solidFill>
              </a:rPr>
              <a:t>1</a:t>
            </a:r>
            <a:endParaRPr lang="ru-RU" altLang="ru-RU" sz="3600">
              <a:solidFill>
                <a:srgbClr val="FF3300"/>
              </a:solidFill>
            </a:endParaRPr>
          </a:p>
        </p:txBody>
      </p:sp>
      <p:sp>
        <p:nvSpPr>
          <p:cNvPr id="153603" name="Text Box 3">
            <a:extLst>
              <a:ext uri="{FF2B5EF4-FFF2-40B4-BE49-F238E27FC236}">
                <a16:creationId xmlns:a16="http://schemas.microsoft.com/office/drawing/2014/main" id="{463AB824-51C1-4C66-8AD5-B077B2FCAE2D}"/>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Из всех треугольников, вписанных в данную окружность, найдите треугольник наибольшей площади.</a:t>
            </a:r>
          </a:p>
        </p:txBody>
      </p:sp>
      <p:sp>
        <p:nvSpPr>
          <p:cNvPr id="153605" name="Text Box 5">
            <a:extLst>
              <a:ext uri="{FF2B5EF4-FFF2-40B4-BE49-F238E27FC236}">
                <a16:creationId xmlns:a16="http://schemas.microsoft.com/office/drawing/2014/main" id="{802593CA-89F2-4666-BFF1-DBDD7FE1C805}"/>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Равносторонний треугольник.</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05"/>
                                        </p:tgtEl>
                                        <p:attrNameLst>
                                          <p:attrName>style.visibility</p:attrName>
                                        </p:attrNameLst>
                                      </p:cBhvr>
                                      <p:to>
                                        <p:strVal val="visible"/>
                                      </p:to>
                                    </p:set>
                                    <p:animEffect transition="in" filter="wipe(left)">
                                      <p:cBhvr>
                                        <p:cTn id="7" dur="500"/>
                                        <p:tgtEl>
                                          <p:spTgt spid="153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5"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id="{EDADBE2D-F68A-4529-B3F0-266755C88B8E}"/>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r>
              <a:rPr lang="en-US" altLang="ru-RU" sz="3600">
                <a:solidFill>
                  <a:srgbClr val="FF3300"/>
                </a:solidFill>
              </a:rPr>
              <a:t>2</a:t>
            </a:r>
            <a:endParaRPr lang="ru-RU" altLang="ru-RU" sz="3600">
              <a:solidFill>
                <a:srgbClr val="FF3300"/>
              </a:solidFill>
            </a:endParaRPr>
          </a:p>
        </p:txBody>
      </p:sp>
      <p:sp>
        <p:nvSpPr>
          <p:cNvPr id="247811" name="Text Box 3">
            <a:extLst>
              <a:ext uri="{FF2B5EF4-FFF2-40B4-BE49-F238E27FC236}">
                <a16:creationId xmlns:a16="http://schemas.microsoft.com/office/drawing/2014/main" id="{8ABF996C-EDC5-414D-8B37-7534E9B1ADBA}"/>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Существует ли треугольник, вписанный в данную окружность, наименьшей площади?</a:t>
            </a:r>
          </a:p>
        </p:txBody>
      </p:sp>
      <p:sp>
        <p:nvSpPr>
          <p:cNvPr id="247812" name="Text Box 4">
            <a:extLst>
              <a:ext uri="{FF2B5EF4-FFF2-40B4-BE49-F238E27FC236}">
                <a16:creationId xmlns:a16="http://schemas.microsoft.com/office/drawing/2014/main" id="{B74CEEFA-C2AF-4D42-82F3-7698BB86A3A7}"/>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animEffect transition="in" filter="wipe(left)">
                                      <p:cBhvr>
                                        <p:cTn id="7" dur="500"/>
                                        <p:tgtEl>
                                          <p:spTgt spid="247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a:extLst>
              <a:ext uri="{FF2B5EF4-FFF2-40B4-BE49-F238E27FC236}">
                <a16:creationId xmlns:a16="http://schemas.microsoft.com/office/drawing/2014/main" id="{306E82DC-F02E-4362-8F5D-2F11751FE1D5}"/>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r>
              <a:rPr lang="en-US" altLang="ru-RU" sz="3600">
                <a:solidFill>
                  <a:srgbClr val="FF3300"/>
                </a:solidFill>
              </a:rPr>
              <a:t>3</a:t>
            </a:r>
            <a:endParaRPr lang="ru-RU" altLang="ru-RU" sz="3600">
              <a:solidFill>
                <a:srgbClr val="FF3300"/>
              </a:solidFill>
            </a:endParaRPr>
          </a:p>
        </p:txBody>
      </p:sp>
      <p:sp>
        <p:nvSpPr>
          <p:cNvPr id="245763" name="Text Box 3">
            <a:extLst>
              <a:ext uri="{FF2B5EF4-FFF2-40B4-BE49-F238E27FC236}">
                <a16:creationId xmlns:a16="http://schemas.microsoft.com/office/drawing/2014/main" id="{32F6A653-F867-4C16-B634-9431AD40F290}"/>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Из всех треугольников, описанных около данной окружности, найдите треугольник наименьшей площади.</a:t>
            </a:r>
          </a:p>
        </p:txBody>
      </p:sp>
      <p:sp>
        <p:nvSpPr>
          <p:cNvPr id="245764" name="Text Box 4">
            <a:extLst>
              <a:ext uri="{FF2B5EF4-FFF2-40B4-BE49-F238E27FC236}">
                <a16:creationId xmlns:a16="http://schemas.microsoft.com/office/drawing/2014/main" id="{22546250-66DA-4559-BB58-83D6EB8E382B}"/>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Равносторонний треугольник.</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64"/>
                                        </p:tgtEl>
                                        <p:attrNameLst>
                                          <p:attrName>style.visibility</p:attrName>
                                        </p:attrNameLst>
                                      </p:cBhvr>
                                      <p:to>
                                        <p:strVal val="visible"/>
                                      </p:to>
                                    </p:set>
                                    <p:animEffect transition="in" filter="wipe(left)">
                                      <p:cBhvr>
                                        <p:cTn id="7" dur="500"/>
                                        <p:tgtEl>
                                          <p:spTgt spid="245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a:extLst>
              <a:ext uri="{FF2B5EF4-FFF2-40B4-BE49-F238E27FC236}">
                <a16:creationId xmlns:a16="http://schemas.microsoft.com/office/drawing/2014/main" id="{3716BDCD-5B40-48C4-BFEF-0878BDDC4EDA}"/>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r>
              <a:rPr lang="en-US" altLang="ru-RU" sz="3600">
                <a:solidFill>
                  <a:srgbClr val="FF3300"/>
                </a:solidFill>
              </a:rPr>
              <a:t>4</a:t>
            </a:r>
            <a:endParaRPr lang="ru-RU" altLang="ru-RU" sz="3600">
              <a:solidFill>
                <a:srgbClr val="FF3300"/>
              </a:solidFill>
            </a:endParaRPr>
          </a:p>
        </p:txBody>
      </p:sp>
      <p:sp>
        <p:nvSpPr>
          <p:cNvPr id="249859" name="Text Box 3">
            <a:extLst>
              <a:ext uri="{FF2B5EF4-FFF2-40B4-BE49-F238E27FC236}">
                <a16:creationId xmlns:a16="http://schemas.microsoft.com/office/drawing/2014/main" id="{B25D267C-8D32-49BA-834B-682E86E98673}"/>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Существует ли треугольник, описанный около данной окружности, наибольшей площади?</a:t>
            </a:r>
          </a:p>
        </p:txBody>
      </p:sp>
      <p:sp>
        <p:nvSpPr>
          <p:cNvPr id="249860" name="Text Box 4">
            <a:extLst>
              <a:ext uri="{FF2B5EF4-FFF2-40B4-BE49-F238E27FC236}">
                <a16:creationId xmlns:a16="http://schemas.microsoft.com/office/drawing/2014/main" id="{28C84D59-766C-4F37-802C-3669100AE102}"/>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9860"/>
                                        </p:tgtEl>
                                        <p:attrNameLst>
                                          <p:attrName>style.visibility</p:attrName>
                                        </p:attrNameLst>
                                      </p:cBhvr>
                                      <p:to>
                                        <p:strVal val="visible"/>
                                      </p:to>
                                    </p:set>
                                    <p:animEffect transition="in" filter="wipe(left)">
                                      <p:cBhvr>
                                        <p:cTn id="7" dur="500"/>
                                        <p:tgtEl>
                                          <p:spTgt spid="249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6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a:extLst>
              <a:ext uri="{FF2B5EF4-FFF2-40B4-BE49-F238E27FC236}">
                <a16:creationId xmlns:a16="http://schemas.microsoft.com/office/drawing/2014/main" id="{CCBB9660-CCC2-423C-9C91-C21C1D5FF62D}"/>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1</a:t>
            </a:r>
            <a:r>
              <a:rPr lang="en-US" altLang="ru-RU" sz="3600">
                <a:solidFill>
                  <a:srgbClr val="FF3300"/>
                </a:solidFill>
              </a:rPr>
              <a:t>5</a:t>
            </a:r>
            <a:endParaRPr lang="ru-RU" altLang="ru-RU" sz="3600">
              <a:solidFill>
                <a:srgbClr val="FF3300"/>
              </a:solidFill>
            </a:endParaRPr>
          </a:p>
        </p:txBody>
      </p:sp>
      <p:sp>
        <p:nvSpPr>
          <p:cNvPr id="239619" name="Text Box 3">
            <a:extLst>
              <a:ext uri="{FF2B5EF4-FFF2-40B4-BE49-F238E27FC236}">
                <a16:creationId xmlns:a16="http://schemas.microsoft.com/office/drawing/2014/main" id="{3357B0FF-0A58-4161-891C-9716481FBA63}"/>
              </a:ext>
            </a:extLst>
          </p:cNvPr>
          <p:cNvSpPr txBox="1">
            <a:spLocks noChangeArrowheads="1"/>
          </p:cNvSpPr>
          <p:nvPr/>
        </p:nvSpPr>
        <p:spPr bwMode="auto">
          <a:xfrm>
            <a:off x="228600" y="381000"/>
            <a:ext cx="8763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Через точку</a:t>
            </a:r>
            <a:r>
              <a:rPr lang="ru-RU" altLang="ru-RU" sz="2800" dirty="0"/>
              <a:t> </a:t>
            </a:r>
            <a:r>
              <a:rPr lang="en-US" altLang="ru-RU" sz="2800" i="1" dirty="0"/>
              <a:t>O</a:t>
            </a:r>
            <a:r>
              <a:rPr lang="ru-RU" altLang="ru-RU" sz="2800" dirty="0">
                <a:cs typeface="Times New Roman" panose="02020603050405020304" pitchFamily="18" charset="0"/>
              </a:rPr>
              <a:t>, расположенную внутри данного угла</a:t>
            </a:r>
            <a:r>
              <a:rPr lang="en-US" altLang="ru-RU" sz="2800" dirty="0">
                <a:cs typeface="Times New Roman" panose="02020603050405020304" pitchFamily="18" charset="0"/>
              </a:rPr>
              <a:t> </a:t>
            </a:r>
            <a:r>
              <a:rPr lang="en-US" altLang="ru-RU" sz="2800" i="1" dirty="0">
                <a:cs typeface="Times New Roman" panose="02020603050405020304" pitchFamily="18" charset="0"/>
              </a:rPr>
              <a:t>A</a:t>
            </a:r>
            <a:r>
              <a:rPr lang="ru-RU" altLang="ru-RU" sz="2800" dirty="0">
                <a:cs typeface="Times New Roman" panose="02020603050405020304" pitchFamily="18" charset="0"/>
              </a:rPr>
              <a:t>, проведите прямую, отсекающую от этого угла треугольник наименьшей площади.</a:t>
            </a:r>
          </a:p>
        </p:txBody>
      </p:sp>
      <p:pic>
        <p:nvPicPr>
          <p:cNvPr id="239620" name="Picture 4">
            <a:extLst>
              <a:ext uri="{FF2B5EF4-FFF2-40B4-BE49-F238E27FC236}">
                <a16:creationId xmlns:a16="http://schemas.microsoft.com/office/drawing/2014/main" id="{71AA8416-7722-4796-A59B-F8023AB2F3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905000"/>
            <a:ext cx="2105025" cy="17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9621" name="Group 5">
            <a:extLst>
              <a:ext uri="{FF2B5EF4-FFF2-40B4-BE49-F238E27FC236}">
                <a16:creationId xmlns:a16="http://schemas.microsoft.com/office/drawing/2014/main" id="{C1B9A1A8-FAA5-475D-8810-8395091C7A27}"/>
              </a:ext>
            </a:extLst>
          </p:cNvPr>
          <p:cNvGrpSpPr>
            <a:grpSpLocks/>
          </p:cNvGrpSpPr>
          <p:nvPr/>
        </p:nvGrpSpPr>
        <p:grpSpPr bwMode="auto">
          <a:xfrm>
            <a:off x="0" y="1676400"/>
            <a:ext cx="9144000" cy="5214938"/>
            <a:chOff x="0" y="1056"/>
            <a:chExt cx="5760" cy="3285"/>
          </a:xfrm>
        </p:grpSpPr>
        <p:sp>
          <p:nvSpPr>
            <p:cNvPr id="239622" name="Text Box 6">
              <a:extLst>
                <a:ext uri="{FF2B5EF4-FFF2-40B4-BE49-F238E27FC236}">
                  <a16:creationId xmlns:a16="http://schemas.microsoft.com/office/drawing/2014/main" id="{71164089-6F03-42CA-9117-97ED6A2A9841}"/>
                </a:ext>
              </a:extLst>
            </p:cNvPr>
            <p:cNvSpPr txBox="1">
              <a:spLocks noChangeArrowheads="1"/>
            </p:cNvSpPr>
            <p:nvPr/>
          </p:nvSpPr>
          <p:spPr bwMode="auto">
            <a:xfrm>
              <a:off x="0" y="2422"/>
              <a:ext cx="5760" cy="1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rPr>
                <a:t>	Решение: </a:t>
              </a:r>
              <a:r>
                <a:rPr lang="ru-RU" altLang="ru-RU" dirty="0">
                  <a:cs typeface="Times New Roman" panose="02020603050405020304" pitchFamily="18" charset="0"/>
                </a:rPr>
                <a:t>Рассмотрим угол с вершиной </a:t>
              </a:r>
              <a:r>
                <a:rPr lang="en-US" altLang="ru-RU" i="1" dirty="0">
                  <a:cs typeface="Times New Roman" panose="02020603050405020304" pitchFamily="18" charset="0"/>
                </a:rPr>
                <a:t>A</a:t>
              </a:r>
              <a:r>
                <a:rPr lang="ru-RU" altLang="ru-RU" i="1" dirty="0">
                  <a:cs typeface="Times New Roman" panose="02020603050405020304" pitchFamily="18" charset="0"/>
                </a:rPr>
                <a:t>’ </a:t>
              </a:r>
              <a:r>
                <a:rPr lang="ru-RU" altLang="ru-RU" dirty="0">
                  <a:cs typeface="Times New Roman" panose="02020603050405020304" pitchFamily="18" charset="0"/>
                </a:rPr>
                <a:t>симметричный данному относительно центра </a:t>
              </a:r>
              <a:r>
                <a:rPr lang="en-US" altLang="ru-RU" i="1" dirty="0">
                  <a:cs typeface="Times New Roman" panose="02020603050405020304" pitchFamily="18" charset="0"/>
                </a:rPr>
                <a:t>O</a:t>
              </a:r>
              <a:r>
                <a:rPr lang="ru-RU" altLang="ru-RU" dirty="0">
                  <a:cs typeface="Times New Roman" panose="02020603050405020304" pitchFamily="18" charset="0"/>
                </a:rPr>
                <a:t>. Тогда </a:t>
              </a:r>
              <a:r>
                <a:rPr lang="en-US" altLang="ru-RU" i="1" dirty="0">
                  <a:cs typeface="Times New Roman" panose="02020603050405020304" pitchFamily="18" charset="0"/>
                </a:rPr>
                <a:t>ABA</a:t>
              </a:r>
              <a:r>
                <a:rPr lang="ru-RU" altLang="ru-RU" i="1" dirty="0">
                  <a:cs typeface="Times New Roman" panose="02020603050405020304" pitchFamily="18" charset="0"/>
                </a:rPr>
                <a:t>’</a:t>
              </a:r>
              <a:r>
                <a:rPr lang="en-US" altLang="ru-RU" i="1" dirty="0">
                  <a:cs typeface="Times New Roman" panose="02020603050405020304" pitchFamily="18" charset="0"/>
                </a:rPr>
                <a:t>B</a:t>
              </a:r>
              <a:r>
                <a:rPr lang="ru-RU" altLang="ru-RU" i="1" dirty="0">
                  <a:cs typeface="Times New Roman" panose="02020603050405020304" pitchFamily="18" charset="0"/>
                </a:rPr>
                <a:t>’ </a:t>
              </a:r>
              <a:r>
                <a:rPr lang="ru-RU" altLang="ru-RU" dirty="0">
                  <a:cs typeface="Times New Roman" panose="02020603050405020304" pitchFamily="18" charset="0"/>
                </a:rPr>
                <a:t>– параллелограмм. Пусть прямая, проходящая через точку </a:t>
              </a:r>
              <a:r>
                <a:rPr lang="en-US" altLang="ru-RU" i="1" dirty="0">
                  <a:cs typeface="Times New Roman" panose="02020603050405020304" pitchFamily="18" charset="0"/>
                </a:rPr>
                <a:t>O</a:t>
              </a:r>
              <a:r>
                <a:rPr lang="ru-RU" altLang="ru-RU" dirty="0">
                  <a:cs typeface="Times New Roman" panose="02020603050405020304" pitchFamily="18" charset="0"/>
                </a:rPr>
                <a:t>, пересекает стороны параллелограмма и их продолжения в точках </a:t>
              </a:r>
              <a:r>
                <a:rPr lang="en-US" altLang="ru-RU" i="1" dirty="0">
                  <a:cs typeface="Times New Roman" panose="02020603050405020304" pitchFamily="18" charset="0"/>
                </a:rPr>
                <a:t>C</a:t>
              </a:r>
              <a:r>
                <a:rPr lang="ru-RU" altLang="ru-RU" i="1" dirty="0">
                  <a:cs typeface="Times New Roman" panose="02020603050405020304" pitchFamily="18" charset="0"/>
                </a:rPr>
                <a:t>, </a:t>
              </a:r>
              <a:r>
                <a:rPr lang="en-US" altLang="ru-RU" i="1" dirty="0">
                  <a:cs typeface="Times New Roman" panose="02020603050405020304" pitchFamily="18" charset="0"/>
                </a:rPr>
                <a:t>D</a:t>
              </a:r>
              <a:r>
                <a:rPr lang="ru-RU" altLang="ru-RU" i="1" dirty="0">
                  <a:cs typeface="Times New Roman" panose="02020603050405020304" pitchFamily="18" charset="0"/>
                </a:rPr>
                <a:t>, </a:t>
              </a:r>
              <a:r>
                <a:rPr lang="en-US" altLang="ru-RU" i="1" dirty="0">
                  <a:cs typeface="Times New Roman" panose="02020603050405020304" pitchFamily="18" charset="0"/>
                </a:rPr>
                <a:t>C</a:t>
              </a:r>
              <a:r>
                <a:rPr lang="ru-RU" altLang="ru-RU" i="1" dirty="0">
                  <a:cs typeface="Times New Roman" panose="02020603050405020304" pitchFamily="18" charset="0"/>
                </a:rPr>
                <a:t>’, </a:t>
              </a:r>
              <a:r>
                <a:rPr lang="en-US" altLang="ru-RU" i="1" dirty="0">
                  <a:cs typeface="Times New Roman" panose="02020603050405020304" pitchFamily="18" charset="0"/>
                </a:rPr>
                <a:t>D</a:t>
              </a:r>
              <a:r>
                <a:rPr lang="ru-RU" altLang="ru-RU" i="1" dirty="0">
                  <a:cs typeface="Times New Roman" panose="02020603050405020304" pitchFamily="18" charset="0"/>
                </a:rPr>
                <a:t>’. </a:t>
              </a:r>
              <a:r>
                <a:rPr lang="ru-RU" altLang="ru-RU" dirty="0">
                  <a:cs typeface="Times New Roman" panose="02020603050405020304" pitchFamily="18" charset="0"/>
                </a:rPr>
                <a:t>Площадь отсекаемого треугольника </a:t>
              </a:r>
              <a:r>
                <a:rPr lang="en-US" altLang="ru-RU" i="1" dirty="0">
                  <a:cs typeface="Times New Roman" panose="02020603050405020304" pitchFamily="18" charset="0"/>
                </a:rPr>
                <a:t>ACD</a:t>
              </a:r>
              <a:r>
                <a:rPr lang="ru-RU" altLang="ru-RU" i="1" dirty="0">
                  <a:cs typeface="Times New Roman" panose="02020603050405020304" pitchFamily="18" charset="0"/>
                </a:rPr>
                <a:t>’ </a:t>
              </a:r>
              <a:r>
                <a:rPr lang="ru-RU" altLang="ru-RU" dirty="0">
                  <a:cs typeface="Times New Roman" panose="02020603050405020304" pitchFamily="18" charset="0"/>
                </a:rPr>
                <a:t>равна половине площади параллелограмма плюс площадь треугольника </a:t>
              </a:r>
              <a:r>
                <a:rPr lang="en-US" altLang="ru-RU" i="1" dirty="0">
                  <a:cs typeface="Times New Roman" panose="02020603050405020304" pitchFamily="18" charset="0"/>
                </a:rPr>
                <a:t>BCD</a:t>
              </a:r>
              <a:r>
                <a:rPr lang="ru-RU" altLang="ru-RU" i="1" dirty="0">
                  <a:cs typeface="Times New Roman" panose="02020603050405020304" pitchFamily="18" charset="0"/>
                </a:rPr>
                <a:t>.</a:t>
              </a:r>
              <a:r>
                <a:rPr lang="ru-RU" altLang="ru-RU" dirty="0">
                  <a:cs typeface="Times New Roman" panose="02020603050405020304" pitchFamily="18" charset="0"/>
                </a:rPr>
                <a:t> Из этого следует, что наименьшее значение площадь отсекаемого треугольника принимает, когда прямая проходит через точки </a:t>
              </a:r>
              <a:r>
                <a:rPr lang="en-US" altLang="ru-RU" i="1" dirty="0">
                  <a:cs typeface="Times New Roman" panose="02020603050405020304" pitchFamily="18" charset="0"/>
                </a:rPr>
                <a:t>B </a:t>
              </a:r>
              <a:r>
                <a:rPr lang="ru-RU" altLang="ru-RU" dirty="0">
                  <a:cs typeface="Times New Roman" panose="02020603050405020304" pitchFamily="18" charset="0"/>
                </a:rPr>
                <a:t>и </a:t>
              </a:r>
              <a:r>
                <a:rPr lang="en-US" altLang="ru-RU" i="1" dirty="0">
                  <a:cs typeface="Times New Roman" panose="02020603050405020304" pitchFamily="18" charset="0"/>
                </a:rPr>
                <a:t>B</a:t>
              </a:r>
              <a:r>
                <a:rPr lang="ru-RU" altLang="ru-RU" i="1" dirty="0">
                  <a:cs typeface="Times New Roman" panose="02020603050405020304" pitchFamily="18" charset="0"/>
                </a:rPr>
                <a:t>’.</a:t>
              </a:r>
            </a:p>
          </p:txBody>
        </p:sp>
        <p:pic>
          <p:nvPicPr>
            <p:cNvPr id="239623" name="Picture 7">
              <a:extLst>
                <a:ext uri="{FF2B5EF4-FFF2-40B4-BE49-F238E27FC236}">
                  <a16:creationId xmlns:a16="http://schemas.microsoft.com/office/drawing/2014/main" id="{9211690A-9D90-4231-A486-5AB20041B1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 y="1056"/>
              <a:ext cx="2114" cy="1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39621"/>
                                        </p:tgtEl>
                                        <p:attrNameLst>
                                          <p:attrName>style.visibility</p:attrName>
                                        </p:attrNameLst>
                                      </p:cBhvr>
                                      <p:to>
                                        <p:strVal val="visible"/>
                                      </p:to>
                                    </p:set>
                                    <p:animEffect transition="in" filter="wipe(up)">
                                      <p:cBhvr>
                                        <p:cTn id="7" dur="500"/>
                                        <p:tgtEl>
                                          <p:spTgt spid="239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a:extLst>
              <a:ext uri="{FF2B5EF4-FFF2-40B4-BE49-F238E27FC236}">
                <a16:creationId xmlns:a16="http://schemas.microsoft.com/office/drawing/2014/main" id="{28C3E7F1-F5C0-4860-95C9-63C96E3C7B91}"/>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r>
              <a:rPr lang="en-US" altLang="ru-RU" sz="3600">
                <a:solidFill>
                  <a:srgbClr val="FF3300"/>
                </a:solidFill>
              </a:rPr>
              <a:t>6</a:t>
            </a:r>
            <a:endParaRPr lang="ru-RU" altLang="ru-RU" sz="3600">
              <a:solidFill>
                <a:srgbClr val="FF3300"/>
              </a:solidFill>
            </a:endParaRPr>
          </a:p>
        </p:txBody>
      </p:sp>
      <p:sp>
        <p:nvSpPr>
          <p:cNvPr id="256003" name="Text Box 3">
            <a:extLst>
              <a:ext uri="{FF2B5EF4-FFF2-40B4-BE49-F238E27FC236}">
                <a16:creationId xmlns:a16="http://schemas.microsoft.com/office/drawing/2014/main" id="{64D7ADB3-4C19-4488-97C6-CD9060B51EDC}"/>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Квадрат и правильный треугольник имеют одинаковую площадь. У кого из них периметр больше?</a:t>
            </a:r>
          </a:p>
        </p:txBody>
      </p:sp>
      <p:sp>
        <p:nvSpPr>
          <p:cNvPr id="256004" name="Text Box 4">
            <a:extLst>
              <a:ext uri="{FF2B5EF4-FFF2-40B4-BE49-F238E27FC236}">
                <a16:creationId xmlns:a16="http://schemas.microsoft.com/office/drawing/2014/main" id="{AC3D2F29-49DF-4C5B-8D68-A0C4EE97C66E}"/>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У правильного треугольника.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04"/>
                                        </p:tgtEl>
                                        <p:attrNameLst>
                                          <p:attrName>style.visibility</p:attrName>
                                        </p:attrNameLst>
                                      </p:cBhvr>
                                      <p:to>
                                        <p:strVal val="visible"/>
                                      </p:to>
                                    </p:set>
                                    <p:animEffect transition="in" filter="wipe(left)">
                                      <p:cBhvr>
                                        <p:cTn id="7" dur="500"/>
                                        <p:tgtEl>
                                          <p:spTgt spid="256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a:extLst>
              <a:ext uri="{FF2B5EF4-FFF2-40B4-BE49-F238E27FC236}">
                <a16:creationId xmlns:a16="http://schemas.microsoft.com/office/drawing/2014/main" id="{63F46FFB-CA70-4737-9E34-EC771DE90E61}"/>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r>
              <a:rPr lang="en-US" altLang="ru-RU" sz="3600">
                <a:solidFill>
                  <a:srgbClr val="FF3300"/>
                </a:solidFill>
              </a:rPr>
              <a:t>7</a:t>
            </a:r>
            <a:endParaRPr lang="ru-RU" altLang="ru-RU" sz="3600">
              <a:solidFill>
                <a:srgbClr val="FF3300"/>
              </a:solidFill>
            </a:endParaRPr>
          </a:p>
        </p:txBody>
      </p:sp>
      <p:sp>
        <p:nvSpPr>
          <p:cNvPr id="258051" name="Text Box 3">
            <a:extLst>
              <a:ext uri="{FF2B5EF4-FFF2-40B4-BE49-F238E27FC236}">
                <a16:creationId xmlns:a16="http://schemas.microsoft.com/office/drawing/2014/main" id="{78D7DC92-7334-4CEC-848A-41EDB512A77F}"/>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Квадрат и правильный треугольник имеют одинаковый периметр. У кого из них площадь больше?</a:t>
            </a:r>
          </a:p>
        </p:txBody>
      </p:sp>
      <p:sp>
        <p:nvSpPr>
          <p:cNvPr id="258052" name="Text Box 4">
            <a:extLst>
              <a:ext uri="{FF2B5EF4-FFF2-40B4-BE49-F238E27FC236}">
                <a16:creationId xmlns:a16="http://schemas.microsoft.com/office/drawing/2014/main" id="{5BE412FC-7081-490C-BCD0-928297304EF3}"/>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У квадрата.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8052"/>
                                        </p:tgtEl>
                                        <p:attrNameLst>
                                          <p:attrName>style.visibility</p:attrName>
                                        </p:attrNameLst>
                                      </p:cBhvr>
                                      <p:to>
                                        <p:strVal val="visible"/>
                                      </p:to>
                                    </p:set>
                                    <p:animEffect transition="in" filter="wipe(left)">
                                      <p:cBhvr>
                                        <p:cTn id="7" dur="500"/>
                                        <p:tgtEl>
                                          <p:spTgt spid="258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2"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a:extLst>
              <a:ext uri="{FF2B5EF4-FFF2-40B4-BE49-F238E27FC236}">
                <a16:creationId xmlns:a16="http://schemas.microsoft.com/office/drawing/2014/main" id="{EA476C7A-089C-4336-BC70-2EDA48532604}"/>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1</a:t>
            </a:r>
            <a:r>
              <a:rPr lang="en-US" altLang="ru-RU" sz="3600">
                <a:solidFill>
                  <a:srgbClr val="FF3300"/>
                </a:solidFill>
              </a:rPr>
              <a:t>8</a:t>
            </a:r>
            <a:endParaRPr lang="ru-RU" altLang="ru-RU" sz="3600">
              <a:solidFill>
                <a:srgbClr val="FF3300"/>
              </a:solidFill>
            </a:endParaRPr>
          </a:p>
        </p:txBody>
      </p:sp>
      <p:sp>
        <p:nvSpPr>
          <p:cNvPr id="278531" name="Text Box 3">
            <a:extLst>
              <a:ext uri="{FF2B5EF4-FFF2-40B4-BE49-F238E27FC236}">
                <a16:creationId xmlns:a16="http://schemas.microsoft.com/office/drawing/2014/main" id="{F529F8FF-3FE8-48D4-B5CE-FB3E03154407}"/>
              </a:ext>
            </a:extLst>
          </p:cNvPr>
          <p:cNvSpPr txBox="1">
            <a:spLocks noChangeArrowheads="1"/>
          </p:cNvSpPr>
          <p:nvPr/>
        </p:nvSpPr>
        <p:spPr bwMode="auto">
          <a:xfrm>
            <a:off x="228600" y="533400"/>
            <a:ext cx="8763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Из всех прямоугольников с данной диагональю </a:t>
            </a:r>
            <a:r>
              <a:rPr lang="en-US" altLang="ru-RU" sz="2800" i="1" dirty="0"/>
              <a:t>c</a:t>
            </a:r>
            <a:r>
              <a:rPr lang="ru-RU" altLang="ru-RU" sz="2800" dirty="0"/>
              <a:t> найдите прямоугольник наибольшей площади. Чему она равна?</a:t>
            </a:r>
          </a:p>
        </p:txBody>
      </p:sp>
      <p:sp>
        <p:nvSpPr>
          <p:cNvPr id="278532" name="Text Box 4">
            <a:extLst>
              <a:ext uri="{FF2B5EF4-FFF2-40B4-BE49-F238E27FC236}">
                <a16:creationId xmlns:a16="http://schemas.microsoft.com/office/drawing/2014/main" id="{507F3C01-AB82-4208-94E6-9B477570672C}"/>
              </a:ext>
            </a:extLst>
          </p:cNvPr>
          <p:cNvSpPr txBox="1">
            <a:spLocks noChangeArrowheads="1"/>
          </p:cNvSpPr>
          <p:nvPr/>
        </p:nvSpPr>
        <p:spPr bwMode="auto">
          <a:xfrm>
            <a:off x="381000" y="41148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a:solidFill>
                  <a:srgbClr val="FF3300"/>
                </a:solidFill>
              </a:rPr>
              <a:t>Ответ.</a:t>
            </a:r>
            <a:r>
              <a:rPr lang="ru-RU" altLang="ru-RU">
                <a:solidFill>
                  <a:schemeClr val="accent1"/>
                </a:solidFill>
                <a:cs typeface="Times New Roman" panose="02020603050405020304" pitchFamily="18" charset="0"/>
              </a:rPr>
              <a:t> </a:t>
            </a:r>
            <a:r>
              <a:rPr lang="ru-RU" altLang="ru-RU"/>
              <a:t>Квадрат. </a:t>
            </a:r>
            <a:r>
              <a:rPr lang="en-US" altLang="ru-RU" i="1"/>
              <a:t>S = c</a:t>
            </a:r>
            <a:r>
              <a:rPr lang="en-US" altLang="ru-RU" baseline="30000"/>
              <a:t>2</a:t>
            </a:r>
            <a:r>
              <a:rPr lang="en-US" altLang="ru-RU"/>
              <a:t>/2.</a:t>
            </a:r>
            <a:endParaRPr lang="ru-RU" altLang="ru-RU">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8532"/>
                                        </p:tgtEl>
                                        <p:attrNameLst>
                                          <p:attrName>style.visibility</p:attrName>
                                        </p:attrNameLst>
                                      </p:cBhvr>
                                      <p:to>
                                        <p:strVal val="visible"/>
                                      </p:to>
                                    </p:set>
                                    <p:animEffect transition="in" filter="wipe(left)">
                                      <p:cBhvr>
                                        <p:cTn id="7" dur="500"/>
                                        <p:tgtEl>
                                          <p:spTgt spid="278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2"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a:extLst>
              <a:ext uri="{FF2B5EF4-FFF2-40B4-BE49-F238E27FC236}">
                <a16:creationId xmlns:a16="http://schemas.microsoft.com/office/drawing/2014/main" id="{78023DEE-C833-4035-8A5E-45FB97ACBBD7}"/>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1</a:t>
            </a:r>
            <a:r>
              <a:rPr lang="en-US" altLang="ru-RU" sz="3600">
                <a:solidFill>
                  <a:srgbClr val="FF3300"/>
                </a:solidFill>
              </a:rPr>
              <a:t>9</a:t>
            </a:r>
            <a:endParaRPr lang="ru-RU" altLang="ru-RU" sz="3600">
              <a:solidFill>
                <a:srgbClr val="FF3300"/>
              </a:solidFill>
            </a:endParaRPr>
          </a:p>
        </p:txBody>
      </p:sp>
      <p:sp>
        <p:nvSpPr>
          <p:cNvPr id="284675" name="Text Box 3">
            <a:extLst>
              <a:ext uri="{FF2B5EF4-FFF2-40B4-BE49-F238E27FC236}">
                <a16:creationId xmlns:a16="http://schemas.microsoft.com/office/drawing/2014/main" id="{6D747A80-E00F-465E-9A40-7D70F0B05DE9}"/>
              </a:ext>
            </a:extLst>
          </p:cNvPr>
          <p:cNvSpPr txBox="1">
            <a:spLocks noChangeArrowheads="1"/>
          </p:cNvSpPr>
          <p:nvPr/>
        </p:nvSpPr>
        <p:spPr bwMode="auto">
          <a:xfrm>
            <a:off x="228600" y="533400"/>
            <a:ext cx="8763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Докажите, что из всех ромбов данного периметра наибольшую площадь имеет квадрат.</a:t>
            </a:r>
          </a:p>
        </p:txBody>
      </p:sp>
      <p:sp>
        <p:nvSpPr>
          <p:cNvPr id="284676" name="Text Box 4">
            <a:extLst>
              <a:ext uri="{FF2B5EF4-FFF2-40B4-BE49-F238E27FC236}">
                <a16:creationId xmlns:a16="http://schemas.microsoft.com/office/drawing/2014/main" id="{EC3CB255-2514-4587-A27B-6D82AEDB394C}"/>
              </a:ext>
            </a:extLst>
          </p:cNvPr>
          <p:cNvSpPr txBox="1">
            <a:spLocks noChangeArrowheads="1"/>
          </p:cNvSpPr>
          <p:nvPr/>
        </p:nvSpPr>
        <p:spPr bwMode="auto">
          <a:xfrm>
            <a:off x="0" y="4114800"/>
            <a:ext cx="8915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cs typeface="Times New Roman" panose="02020603050405020304" pitchFamily="18" charset="0"/>
              </a:rPr>
              <a:t>	Доказательство.</a:t>
            </a:r>
            <a:r>
              <a:rPr lang="ru-RU" altLang="ru-RU" dirty="0">
                <a:solidFill>
                  <a:schemeClr val="accent1"/>
                </a:solidFill>
                <a:cs typeface="Times New Roman" panose="02020603050405020304" pitchFamily="18" charset="0"/>
              </a:rPr>
              <a:t> </a:t>
            </a:r>
            <a:r>
              <a:rPr lang="ru-RU" altLang="ru-RU" dirty="0"/>
              <a:t>Площадь ромба равна произведению двух его смежных сторон на синус угла между ними. Так как сторона ромба фиксирована и равна четверти его периметра, то наибольшее значение площадь принимает в случае, когда угол между его соседними сторонами равен 90</a:t>
            </a:r>
            <a:r>
              <a:rPr lang="ru-RU" altLang="ru-RU" baseline="30000" dirty="0"/>
              <a:t>о</a:t>
            </a:r>
            <a:r>
              <a:rPr lang="ru-RU" altLang="ru-RU" dirty="0"/>
              <a:t>, т.е. в случае, когда ромб является квадратом.</a:t>
            </a:r>
            <a:endParaRPr lang="ru-RU" altLang="ru-RU" dirty="0">
              <a:cs typeface="Times New Roman" panose="02020603050405020304" pitchFamily="18" charset="0"/>
            </a:endParaRPr>
          </a:p>
        </p:txBody>
      </p:sp>
      <p:pic>
        <p:nvPicPr>
          <p:cNvPr id="284677" name="Picture 5">
            <a:extLst>
              <a:ext uri="{FF2B5EF4-FFF2-40B4-BE49-F238E27FC236}">
                <a16:creationId xmlns:a16="http://schemas.microsoft.com/office/drawing/2014/main" id="{65B44375-F259-42CF-AB1C-AC4A9F8132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828800"/>
            <a:ext cx="5246688"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4676"/>
                                        </p:tgtEl>
                                        <p:attrNameLst>
                                          <p:attrName>style.visibility</p:attrName>
                                        </p:attrNameLst>
                                      </p:cBhvr>
                                      <p:to>
                                        <p:strVal val="visible"/>
                                      </p:to>
                                    </p:set>
                                    <p:animEffect transition="in" filter="wipe(left)">
                                      <p:cBhvr>
                                        <p:cTn id="7" dur="500"/>
                                        <p:tgtEl>
                                          <p:spTgt spid="284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B6585692-FD40-486B-90E5-64D3D9BD33FE}"/>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20</a:t>
            </a:r>
            <a:endParaRPr lang="ru-RU" altLang="ru-RU" sz="3600">
              <a:solidFill>
                <a:srgbClr val="FF3300"/>
              </a:solidFill>
            </a:endParaRPr>
          </a:p>
        </p:txBody>
      </p:sp>
      <p:grpSp>
        <p:nvGrpSpPr>
          <p:cNvPr id="274444" name="Group 12">
            <a:extLst>
              <a:ext uri="{FF2B5EF4-FFF2-40B4-BE49-F238E27FC236}">
                <a16:creationId xmlns:a16="http://schemas.microsoft.com/office/drawing/2014/main" id="{3E13C495-E123-40D4-AD2B-8D987F59BF9D}"/>
              </a:ext>
            </a:extLst>
          </p:cNvPr>
          <p:cNvGrpSpPr>
            <a:grpSpLocks/>
          </p:cNvGrpSpPr>
          <p:nvPr/>
        </p:nvGrpSpPr>
        <p:grpSpPr bwMode="auto">
          <a:xfrm>
            <a:off x="0" y="2133600"/>
            <a:ext cx="9144000" cy="3910013"/>
            <a:chOff x="0" y="1344"/>
            <a:chExt cx="5760" cy="2463"/>
          </a:xfrm>
        </p:grpSpPr>
        <p:pic>
          <p:nvPicPr>
            <p:cNvPr id="274435" name="Picture 3">
              <a:extLst>
                <a:ext uri="{FF2B5EF4-FFF2-40B4-BE49-F238E27FC236}">
                  <a16:creationId xmlns:a16="http://schemas.microsoft.com/office/drawing/2014/main" id="{6202E0E1-04AC-4F91-A5BE-2EA55108DB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1344"/>
              <a:ext cx="1584" cy="1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4437" name="Text Box 5">
              <a:extLst>
                <a:ext uri="{FF2B5EF4-FFF2-40B4-BE49-F238E27FC236}">
                  <a16:creationId xmlns:a16="http://schemas.microsoft.com/office/drawing/2014/main" id="{30CB98AA-C0F3-4560-96DF-982302FF45E4}"/>
                </a:ext>
              </a:extLst>
            </p:cNvPr>
            <p:cNvSpPr txBox="1">
              <a:spLocks noChangeArrowheads="1"/>
            </p:cNvSpPr>
            <p:nvPr/>
          </p:nvSpPr>
          <p:spPr bwMode="auto">
            <a:xfrm>
              <a:off x="1968" y="1344"/>
              <a:ext cx="3792"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rPr>
                <a:t>	Доказательство.</a:t>
              </a:r>
              <a:r>
                <a:rPr lang="ru-RU" altLang="ru-RU" dirty="0"/>
                <a:t> Площадь квадрата </a:t>
              </a:r>
              <a:r>
                <a:rPr lang="en-US" altLang="ru-RU" i="1" dirty="0"/>
                <a:t>ABCD </a:t>
              </a:r>
              <a:r>
                <a:rPr lang="ru-RU" altLang="ru-RU" dirty="0"/>
                <a:t>равна сумме площадей прямоугольников </a:t>
              </a:r>
              <a:r>
                <a:rPr lang="en-US" altLang="ru-RU" i="1" dirty="0"/>
                <a:t>ABGH </a:t>
              </a:r>
              <a:r>
                <a:rPr lang="ru-RU" altLang="ru-RU" dirty="0"/>
                <a:t>и </a:t>
              </a:r>
              <a:r>
                <a:rPr lang="en-US" altLang="ru-RU" i="1" dirty="0"/>
                <a:t>HGCD</a:t>
              </a:r>
              <a:r>
                <a:rPr lang="en-US" altLang="ru-RU" dirty="0"/>
                <a:t>. </a:t>
              </a:r>
              <a:r>
                <a:rPr lang="ru-RU" altLang="ru-RU" dirty="0"/>
                <a:t>Площадь прямоугольника </a:t>
              </a:r>
              <a:r>
                <a:rPr lang="en-US" altLang="ru-RU" i="1" dirty="0"/>
                <a:t>AEFH</a:t>
              </a:r>
              <a:r>
                <a:rPr lang="ru-RU" altLang="ru-RU" i="1" dirty="0"/>
                <a:t> </a:t>
              </a:r>
              <a:r>
                <a:rPr lang="ru-RU" altLang="ru-RU" dirty="0"/>
                <a:t>равна сумме площадей прямоугольников </a:t>
              </a:r>
              <a:r>
                <a:rPr lang="en-US" altLang="ru-RU" i="1" dirty="0"/>
                <a:t>ABGH </a:t>
              </a:r>
              <a:r>
                <a:rPr lang="ru-RU" altLang="ru-RU" dirty="0"/>
                <a:t>и </a:t>
              </a:r>
              <a:r>
                <a:rPr lang="en-US" altLang="ru-RU" i="1" dirty="0"/>
                <a:t>BEFG</a:t>
              </a:r>
              <a:r>
                <a:rPr lang="en-US" altLang="ru-RU" dirty="0"/>
                <a:t>. </a:t>
              </a:r>
              <a:endParaRPr lang="ru-RU" altLang="ru-RU" dirty="0">
                <a:solidFill>
                  <a:srgbClr val="FF3300"/>
                </a:solidFill>
              </a:endParaRPr>
            </a:p>
          </p:txBody>
        </p:sp>
        <p:sp>
          <p:nvSpPr>
            <p:cNvPr id="274438" name="Text Box 6">
              <a:extLst>
                <a:ext uri="{FF2B5EF4-FFF2-40B4-BE49-F238E27FC236}">
                  <a16:creationId xmlns:a16="http://schemas.microsoft.com/office/drawing/2014/main" id="{587AEA75-B5A6-452A-8F73-880C706216AA}"/>
                </a:ext>
              </a:extLst>
            </p:cNvPr>
            <p:cNvSpPr txBox="1">
              <a:spLocks noChangeArrowheads="1"/>
            </p:cNvSpPr>
            <p:nvPr/>
          </p:nvSpPr>
          <p:spPr bwMode="auto">
            <a:xfrm>
              <a:off x="0" y="2586"/>
              <a:ext cx="5760"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t>	Из равенства периметров прямоугольника и квадрата следует равенство сторон </a:t>
              </a:r>
              <a:r>
                <a:rPr lang="en-US" altLang="ru-RU" i="1" dirty="0"/>
                <a:t>BE </a:t>
              </a:r>
              <a:r>
                <a:rPr lang="ru-RU" altLang="ru-RU" dirty="0"/>
                <a:t>и </a:t>
              </a:r>
              <a:r>
                <a:rPr lang="en-US" altLang="ru-RU" i="1" dirty="0"/>
                <a:t>HD</a:t>
              </a:r>
              <a:r>
                <a:rPr lang="en-US" altLang="ru-RU" dirty="0"/>
                <a:t>. </a:t>
              </a:r>
              <a:r>
                <a:rPr lang="ru-RU" altLang="ru-RU" dirty="0"/>
                <a:t>Так как </a:t>
              </a:r>
              <a:r>
                <a:rPr lang="en-US" altLang="ru-RU" i="1" dirty="0"/>
                <a:t>BG &lt; HG</a:t>
              </a:r>
              <a:r>
                <a:rPr lang="ru-RU" altLang="ru-RU" dirty="0"/>
                <a:t>, то площадь прямоугольника </a:t>
              </a:r>
              <a:r>
                <a:rPr lang="en-US" altLang="ru-RU" i="1" dirty="0"/>
                <a:t>BEFG </a:t>
              </a:r>
              <a:r>
                <a:rPr lang="ru-RU" altLang="ru-RU" dirty="0"/>
                <a:t>меньше площади прямоугольника </a:t>
              </a:r>
              <a:r>
                <a:rPr lang="en-US" altLang="ru-RU" i="1" dirty="0"/>
                <a:t>HGCD</a:t>
              </a:r>
              <a:r>
                <a:rPr lang="ru-RU" altLang="ru-RU" dirty="0"/>
                <a:t> и, следовательно, площадь прямоугольника </a:t>
              </a:r>
              <a:r>
                <a:rPr lang="en-US" altLang="ru-RU" i="1" dirty="0"/>
                <a:t>AEFH</a:t>
              </a:r>
              <a:r>
                <a:rPr lang="ru-RU" altLang="ru-RU" i="1" dirty="0"/>
                <a:t> </a:t>
              </a:r>
              <a:r>
                <a:rPr lang="ru-RU" altLang="ru-RU" dirty="0"/>
                <a:t>меньше площади квадрата </a:t>
              </a:r>
              <a:r>
                <a:rPr lang="en-US" altLang="ru-RU" i="1" dirty="0"/>
                <a:t>ABCD</a:t>
              </a:r>
              <a:r>
                <a:rPr lang="en-US" altLang="ru-RU" dirty="0"/>
                <a:t>.</a:t>
              </a:r>
              <a:endParaRPr lang="ru-RU" altLang="ru-RU" dirty="0"/>
            </a:p>
          </p:txBody>
        </p:sp>
      </p:grpSp>
      <p:sp>
        <p:nvSpPr>
          <p:cNvPr id="274442" name="Text Box 10">
            <a:extLst>
              <a:ext uri="{FF2B5EF4-FFF2-40B4-BE49-F238E27FC236}">
                <a16:creationId xmlns:a16="http://schemas.microsoft.com/office/drawing/2014/main" id="{52157010-96D8-45AB-8ED7-4780E36D56DD}"/>
              </a:ext>
            </a:extLst>
          </p:cNvPr>
          <p:cNvSpPr txBox="1">
            <a:spLocks noChangeArrowheads="1"/>
          </p:cNvSpPr>
          <p:nvPr/>
        </p:nvSpPr>
        <p:spPr bwMode="auto">
          <a:xfrm>
            <a:off x="152400" y="609600"/>
            <a:ext cx="899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t>	Докажите, что из всех прямоугольников данного периметра наибольшую площадь имеет квадрат.</a:t>
            </a:r>
            <a:endParaRPr lang="en-US" alt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74444"/>
                                        </p:tgtEl>
                                        <p:attrNameLst>
                                          <p:attrName>style.visibility</p:attrName>
                                        </p:attrNameLst>
                                      </p:cBhvr>
                                      <p:to>
                                        <p:strVal val="visible"/>
                                      </p:to>
                                    </p:set>
                                    <p:animEffect transition="in" filter="wipe(up)">
                                      <p:cBhvr>
                                        <p:cTn id="7" dur="500"/>
                                        <p:tgtEl>
                                          <p:spTgt spid="274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Text Box 3">
            <a:extLst>
              <a:ext uri="{FF2B5EF4-FFF2-40B4-BE49-F238E27FC236}">
                <a16:creationId xmlns:a16="http://schemas.microsoft.com/office/drawing/2014/main" id="{9E89BD7D-2A14-484B-A38E-8DE2D2449602}"/>
              </a:ext>
            </a:extLst>
          </p:cNvPr>
          <p:cNvSpPr txBox="1">
            <a:spLocks noChangeArrowheads="1"/>
          </p:cNvSpPr>
          <p:nvPr/>
        </p:nvSpPr>
        <p:spPr bwMode="auto">
          <a:xfrm>
            <a:off x="152400" y="97561"/>
            <a:ext cx="8991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0000"/>
                </a:solidFill>
                <a:cs typeface="Times New Roman" panose="02020603050405020304" pitchFamily="18" charset="0"/>
              </a:rPr>
              <a:t>	Теорема 1. </a:t>
            </a:r>
            <a:r>
              <a:rPr lang="ru-RU" altLang="ru-RU" sz="3200" dirty="0">
                <a:cs typeface="Times New Roman" panose="02020603050405020304" pitchFamily="18" charset="0"/>
              </a:rPr>
              <a:t>Максимальная фигура является выпуклой.</a:t>
            </a:r>
          </a:p>
        </p:txBody>
      </p:sp>
      <p:sp>
        <p:nvSpPr>
          <p:cNvPr id="212996" name="Text Box 4">
            <a:extLst>
              <a:ext uri="{FF2B5EF4-FFF2-40B4-BE49-F238E27FC236}">
                <a16:creationId xmlns:a16="http://schemas.microsoft.com/office/drawing/2014/main" id="{70240959-63F0-4ADA-80B3-987C501BEDFB}"/>
              </a:ext>
            </a:extLst>
          </p:cNvPr>
          <p:cNvSpPr txBox="1">
            <a:spLocks noChangeArrowheads="1"/>
          </p:cNvSpPr>
          <p:nvPr/>
        </p:nvSpPr>
        <p:spPr bwMode="auto">
          <a:xfrm>
            <a:off x="152400" y="3733800"/>
            <a:ext cx="8763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cs typeface="Times New Roman" panose="02020603050405020304" pitchFamily="18" charset="0"/>
              </a:rPr>
              <a:t>	Доказательство.</a:t>
            </a:r>
            <a:r>
              <a:rPr lang="ru-RU" altLang="ru-RU" dirty="0">
                <a:solidFill>
                  <a:schemeClr val="accent1"/>
                </a:solidFill>
                <a:cs typeface="Times New Roman" panose="02020603050405020304" pitchFamily="18" charset="0"/>
              </a:rPr>
              <a:t> </a:t>
            </a:r>
            <a:r>
              <a:rPr lang="ru-RU" altLang="ru-RU" dirty="0">
                <a:cs typeface="Times New Roman" panose="02020603050405020304" pitchFamily="18" charset="0"/>
              </a:rPr>
              <a:t>Если фигура не выпукла, то существует хорда </a:t>
            </a:r>
            <a:r>
              <a:rPr lang="ru-RU" altLang="ru-RU" i="1" dirty="0">
                <a:cs typeface="Times New Roman" panose="02020603050405020304" pitchFamily="18" charset="0"/>
              </a:rPr>
              <a:t>АВ</a:t>
            </a:r>
            <a:r>
              <a:rPr lang="ru-RU" altLang="ru-RU" dirty="0">
                <a:cs typeface="Times New Roman" panose="02020603050405020304" pitchFamily="18" charset="0"/>
              </a:rPr>
              <a:t>, концы которой принадлежат кривой, а ее внутренние точки находятся вне кривой. Заменим дугу исходной кривой, соединяющую точки </a:t>
            </a:r>
            <a:r>
              <a:rPr lang="ru-RU" altLang="ru-RU" i="1" dirty="0">
                <a:cs typeface="Times New Roman" panose="02020603050405020304" pitchFamily="18" charset="0"/>
              </a:rPr>
              <a:t>А</a:t>
            </a:r>
            <a:r>
              <a:rPr lang="ru-RU" altLang="ru-RU" dirty="0">
                <a:cs typeface="Times New Roman" panose="02020603050405020304" pitchFamily="18" charset="0"/>
              </a:rPr>
              <a:t>,</a:t>
            </a:r>
            <a:r>
              <a:rPr lang="ru-RU" altLang="ru-RU" i="1" dirty="0">
                <a:cs typeface="Times New Roman" panose="02020603050405020304" pitchFamily="18" charset="0"/>
              </a:rPr>
              <a:t> В</a:t>
            </a:r>
            <a:r>
              <a:rPr lang="ru-RU" altLang="ru-RU" dirty="0">
                <a:cs typeface="Times New Roman" panose="02020603050405020304" pitchFamily="18" charset="0"/>
              </a:rPr>
              <a:t>, на симметричную ей дугу относительно прямой </a:t>
            </a:r>
            <a:r>
              <a:rPr lang="ru-RU" altLang="ru-RU" i="1" dirty="0">
                <a:cs typeface="Times New Roman" panose="02020603050405020304" pitchFamily="18" charset="0"/>
              </a:rPr>
              <a:t>АВ</a:t>
            </a:r>
            <a:r>
              <a:rPr lang="ru-RU" altLang="ru-RU" dirty="0">
                <a:cs typeface="Times New Roman" panose="02020603050405020304" pitchFamily="18" charset="0"/>
              </a:rPr>
              <a:t>. Соответствующая ей фигура будет ограничена кривой той же длины, но будет иметь большую площадь по сравнению с исходной. Следовательно, исходная фигура не максимальная.</a:t>
            </a:r>
            <a:r>
              <a:rPr lang="ru-RU" altLang="ru-RU" dirty="0">
                <a:solidFill>
                  <a:schemeClr val="accent1"/>
                </a:solidFill>
                <a:cs typeface="Times New Roman" panose="02020603050405020304" pitchFamily="18" charset="0"/>
              </a:rPr>
              <a:t> </a:t>
            </a:r>
          </a:p>
        </p:txBody>
      </p:sp>
      <p:pic>
        <p:nvPicPr>
          <p:cNvPr id="212997" name="Picture 5">
            <a:extLst>
              <a:ext uri="{FF2B5EF4-FFF2-40B4-BE49-F238E27FC236}">
                <a16:creationId xmlns:a16="http://schemas.microsoft.com/office/drawing/2014/main" id="{F1040761-6F8D-48AF-8154-F5C905BAC2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2281" y="1143681"/>
            <a:ext cx="3119438"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2996"/>
                                        </p:tgtEl>
                                        <p:attrNameLst>
                                          <p:attrName>style.visibility</p:attrName>
                                        </p:attrNameLst>
                                      </p:cBhvr>
                                      <p:to>
                                        <p:strVal val="visible"/>
                                      </p:to>
                                    </p:set>
                                    <p:animEffect transition="in" filter="wipe(left)">
                                      <p:cBhvr>
                                        <p:cTn id="7" dur="500"/>
                                        <p:tgtEl>
                                          <p:spTgt spid="212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a:extLst>
              <a:ext uri="{FF2B5EF4-FFF2-40B4-BE49-F238E27FC236}">
                <a16:creationId xmlns:a16="http://schemas.microsoft.com/office/drawing/2014/main" id="{3522103C-4BE0-43B0-AF00-085D81EC2288}"/>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21</a:t>
            </a:r>
            <a:endParaRPr lang="ru-RU" altLang="ru-RU" sz="3600">
              <a:solidFill>
                <a:srgbClr val="FF3300"/>
              </a:solidFill>
            </a:endParaRPr>
          </a:p>
        </p:txBody>
      </p:sp>
      <p:sp>
        <p:nvSpPr>
          <p:cNvPr id="276487" name="Text Box 7">
            <a:extLst>
              <a:ext uri="{FF2B5EF4-FFF2-40B4-BE49-F238E27FC236}">
                <a16:creationId xmlns:a16="http://schemas.microsoft.com/office/drawing/2014/main" id="{ED54C98E-0DB5-4FD0-A82E-02C359154430}"/>
              </a:ext>
            </a:extLst>
          </p:cNvPr>
          <p:cNvSpPr txBox="1">
            <a:spLocks noChangeArrowheads="1"/>
          </p:cNvSpPr>
          <p:nvPr/>
        </p:nvSpPr>
        <p:spPr bwMode="auto">
          <a:xfrm>
            <a:off x="152400" y="609600"/>
            <a:ext cx="899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t>	Докажите, что из всех четырехугольников, вписанных в данную окружность, наибольшую площадь имеет квадрат.</a:t>
            </a:r>
            <a:endParaRPr lang="en-US" altLang="ru-RU" dirty="0"/>
          </a:p>
        </p:txBody>
      </p:sp>
      <p:grpSp>
        <p:nvGrpSpPr>
          <p:cNvPr id="276494" name="Group 14">
            <a:extLst>
              <a:ext uri="{FF2B5EF4-FFF2-40B4-BE49-F238E27FC236}">
                <a16:creationId xmlns:a16="http://schemas.microsoft.com/office/drawing/2014/main" id="{0B215E7A-0CFB-4A6F-B8A6-AF9D155D4561}"/>
              </a:ext>
            </a:extLst>
          </p:cNvPr>
          <p:cNvGrpSpPr>
            <a:grpSpLocks/>
          </p:cNvGrpSpPr>
          <p:nvPr/>
        </p:nvGrpSpPr>
        <p:grpSpPr bwMode="auto">
          <a:xfrm>
            <a:off x="0" y="1524000"/>
            <a:ext cx="9144000" cy="4986338"/>
            <a:chOff x="0" y="960"/>
            <a:chExt cx="5760" cy="3141"/>
          </a:xfrm>
        </p:grpSpPr>
        <p:sp>
          <p:nvSpPr>
            <p:cNvPr id="276485" name="Text Box 5">
              <a:extLst>
                <a:ext uri="{FF2B5EF4-FFF2-40B4-BE49-F238E27FC236}">
                  <a16:creationId xmlns:a16="http://schemas.microsoft.com/office/drawing/2014/main" id="{D0276314-D52F-4DC4-85BB-A5F0936E2B3B}"/>
                </a:ext>
              </a:extLst>
            </p:cNvPr>
            <p:cNvSpPr txBox="1">
              <a:spLocks noChangeArrowheads="1"/>
            </p:cNvSpPr>
            <p:nvPr/>
          </p:nvSpPr>
          <p:spPr bwMode="auto">
            <a:xfrm>
              <a:off x="2256" y="960"/>
              <a:ext cx="3504" cy="2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rPr>
                <a:t>	Доказательство.</a:t>
              </a:r>
              <a:r>
                <a:rPr lang="ru-RU" altLang="ru-RU" dirty="0"/>
                <a:t> Воспользуемся тем, что площадь выпуклого  четырехугольника равна половине произведения его диагоналей на синус угла между ними. Наибольшими диагоналями являются диаметры окружности. Синус угла между диагоналями будет наибольшим, если они перпендикулярны. </a:t>
              </a:r>
            </a:p>
          </p:txBody>
        </p:sp>
        <p:sp>
          <p:nvSpPr>
            <p:cNvPr id="276490" name="Text Box 10">
              <a:extLst>
                <a:ext uri="{FF2B5EF4-FFF2-40B4-BE49-F238E27FC236}">
                  <a16:creationId xmlns:a16="http://schemas.microsoft.com/office/drawing/2014/main" id="{8CA5D10D-EAD6-40AD-A456-05CA81301620}"/>
                </a:ext>
              </a:extLst>
            </p:cNvPr>
            <p:cNvSpPr txBox="1">
              <a:spLocks noChangeArrowheads="1"/>
            </p:cNvSpPr>
            <p:nvPr/>
          </p:nvSpPr>
          <p:spPr bwMode="auto">
            <a:xfrm>
              <a:off x="0" y="3112"/>
              <a:ext cx="5760"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t>	Таким образом, наибольшую площадь будет иметь четырехугольник, диагоналями которого являются перпендикулярные диаметры окружности. Этот четырехугольник – квадрат.</a:t>
              </a:r>
            </a:p>
          </p:txBody>
        </p:sp>
      </p:grpSp>
      <p:pic>
        <p:nvPicPr>
          <p:cNvPr id="276493" name="Picture 13">
            <a:extLst>
              <a:ext uri="{FF2B5EF4-FFF2-40B4-BE49-F238E27FC236}">
                <a16:creationId xmlns:a16="http://schemas.microsoft.com/office/drawing/2014/main" id="{CC962E89-F08D-48FF-A1C0-8B361D067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00200"/>
            <a:ext cx="3184525" cy="303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76494"/>
                                        </p:tgtEl>
                                        <p:attrNameLst>
                                          <p:attrName>style.visibility</p:attrName>
                                        </p:attrNameLst>
                                      </p:cBhvr>
                                      <p:to>
                                        <p:strVal val="visible"/>
                                      </p:to>
                                    </p:set>
                                    <p:animEffect transition="in" filter="wipe(up)">
                                      <p:cBhvr>
                                        <p:cTn id="7" dur="500"/>
                                        <p:tgtEl>
                                          <p:spTgt spid="2764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a:extLst>
              <a:ext uri="{FF2B5EF4-FFF2-40B4-BE49-F238E27FC236}">
                <a16:creationId xmlns:a16="http://schemas.microsoft.com/office/drawing/2014/main" id="{EDEFDFCD-194B-42E7-9C7A-2672CD67C173}"/>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2</a:t>
            </a:r>
            <a:r>
              <a:rPr lang="en-US" altLang="ru-RU" sz="3600">
                <a:solidFill>
                  <a:srgbClr val="FF3300"/>
                </a:solidFill>
              </a:rPr>
              <a:t>2</a:t>
            </a:r>
            <a:endParaRPr lang="ru-RU" altLang="ru-RU" sz="3600">
              <a:solidFill>
                <a:srgbClr val="FF3300"/>
              </a:solidFill>
            </a:endParaRPr>
          </a:p>
        </p:txBody>
      </p:sp>
      <p:sp>
        <p:nvSpPr>
          <p:cNvPr id="266243" name="Text Box 3">
            <a:extLst>
              <a:ext uri="{FF2B5EF4-FFF2-40B4-BE49-F238E27FC236}">
                <a16:creationId xmlns:a16="http://schemas.microsoft.com/office/drawing/2014/main" id="{4A0FC65A-95B3-4093-8CCE-3F688BFEC4C2}"/>
              </a:ext>
            </a:extLst>
          </p:cNvPr>
          <p:cNvSpPr txBox="1">
            <a:spLocks noChangeArrowheads="1"/>
          </p:cNvSpPr>
          <p:nvPr/>
        </p:nvSpPr>
        <p:spPr bwMode="auto">
          <a:xfrm>
            <a:off x="228600" y="381000"/>
            <a:ext cx="87630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i="1" dirty="0"/>
              <a:t>	</a:t>
            </a:r>
            <a:r>
              <a:rPr lang="en-US" altLang="ru-RU" sz="2800" i="1" dirty="0"/>
              <a:t>n-</a:t>
            </a:r>
            <a:r>
              <a:rPr lang="ru-RU" altLang="ru-RU" sz="2800" dirty="0"/>
              <a:t>угольник данного периметра, имеющий наибольшую площадь из всех </a:t>
            </a:r>
            <a:r>
              <a:rPr lang="en-US" altLang="ru-RU" sz="2800" i="1" dirty="0"/>
              <a:t>n-</a:t>
            </a:r>
            <a:r>
              <a:rPr lang="ru-RU" altLang="ru-RU" sz="2800" dirty="0"/>
              <a:t>угольников, будем называть максимальным. Докажите, что максимальный четырехугольник является выпуклым.</a:t>
            </a:r>
          </a:p>
        </p:txBody>
      </p:sp>
      <p:pic>
        <p:nvPicPr>
          <p:cNvPr id="266244" name="Picture 4">
            <a:extLst>
              <a:ext uri="{FF2B5EF4-FFF2-40B4-BE49-F238E27FC236}">
                <a16:creationId xmlns:a16="http://schemas.microsoft.com/office/drawing/2014/main" id="{D400C948-DBAC-4466-B6C7-6A81CF45EA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133600"/>
            <a:ext cx="2736850" cy="218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66245" name="Group 5">
            <a:extLst>
              <a:ext uri="{FF2B5EF4-FFF2-40B4-BE49-F238E27FC236}">
                <a16:creationId xmlns:a16="http://schemas.microsoft.com/office/drawing/2014/main" id="{125BF219-6751-4CA8-B860-DEC29E15438F}"/>
              </a:ext>
            </a:extLst>
          </p:cNvPr>
          <p:cNvGrpSpPr>
            <a:grpSpLocks/>
          </p:cNvGrpSpPr>
          <p:nvPr/>
        </p:nvGrpSpPr>
        <p:grpSpPr bwMode="auto">
          <a:xfrm>
            <a:off x="76200" y="2133600"/>
            <a:ext cx="8915400" cy="4224338"/>
            <a:chOff x="48" y="1344"/>
            <a:chExt cx="5616" cy="2661"/>
          </a:xfrm>
        </p:grpSpPr>
        <p:sp>
          <p:nvSpPr>
            <p:cNvPr id="266246" name="Text Box 6">
              <a:extLst>
                <a:ext uri="{FF2B5EF4-FFF2-40B4-BE49-F238E27FC236}">
                  <a16:creationId xmlns:a16="http://schemas.microsoft.com/office/drawing/2014/main" id="{F6EC7409-CA7A-4432-9F11-CA10456F0004}"/>
                </a:ext>
              </a:extLst>
            </p:cNvPr>
            <p:cNvSpPr txBox="1">
              <a:spLocks noChangeArrowheads="1"/>
            </p:cNvSpPr>
            <p:nvPr/>
          </p:nvSpPr>
          <p:spPr bwMode="auto">
            <a:xfrm>
              <a:off x="48" y="2784"/>
              <a:ext cx="5616"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cs typeface="Times New Roman" panose="02020603050405020304" pitchFamily="18" charset="0"/>
                </a:rPr>
                <a:t>	Доказательство.</a:t>
              </a:r>
              <a:r>
                <a:rPr lang="ru-RU" altLang="ru-RU" b="1" dirty="0">
                  <a:solidFill>
                    <a:schemeClr val="accent1"/>
                  </a:solidFill>
                  <a:cs typeface="Times New Roman" panose="02020603050405020304" pitchFamily="18" charset="0"/>
                </a:rPr>
                <a:t> </a:t>
              </a:r>
              <a:r>
                <a:rPr lang="ru-RU" altLang="ru-RU" dirty="0">
                  <a:cs typeface="Times New Roman" panose="02020603050405020304" pitchFamily="18" charset="0"/>
                </a:rPr>
                <a:t>Если </a:t>
              </a:r>
              <a:r>
                <a:rPr lang="ru-RU" altLang="ru-RU" dirty="0"/>
                <a:t>четырехугольник</a:t>
              </a:r>
              <a:r>
                <a:rPr lang="ru-RU" altLang="ru-RU" dirty="0">
                  <a:cs typeface="Times New Roman" panose="02020603050405020304" pitchFamily="18" charset="0"/>
                </a:rPr>
                <a:t> невыпукл</a:t>
              </a:r>
              <a:r>
                <a:rPr lang="ru-RU" altLang="ru-RU" dirty="0"/>
                <a:t>ый</a:t>
              </a:r>
              <a:r>
                <a:rPr lang="ru-RU" altLang="ru-RU" dirty="0">
                  <a:cs typeface="Times New Roman" panose="02020603050405020304" pitchFamily="18" charset="0"/>
                </a:rPr>
                <a:t>, то существует </a:t>
              </a:r>
              <a:r>
                <a:rPr lang="ru-RU" altLang="ru-RU" dirty="0"/>
                <a:t>диагональ</a:t>
              </a:r>
              <a:r>
                <a:rPr lang="ru-RU" altLang="ru-RU" dirty="0">
                  <a:cs typeface="Times New Roman" panose="02020603050405020304" pitchFamily="18" charset="0"/>
                </a:rPr>
                <a:t> </a:t>
              </a:r>
              <a:r>
                <a:rPr lang="en-US" altLang="ru-RU" i="1" dirty="0">
                  <a:cs typeface="Times New Roman" panose="02020603050405020304" pitchFamily="18" charset="0"/>
                </a:rPr>
                <a:t>BD</a:t>
              </a:r>
              <a:r>
                <a:rPr lang="ru-RU" altLang="ru-RU" dirty="0">
                  <a:cs typeface="Times New Roman" panose="02020603050405020304" pitchFamily="18" charset="0"/>
                </a:rPr>
                <a:t>, </a:t>
              </a:r>
              <a:r>
                <a:rPr lang="ru-RU" altLang="ru-RU" dirty="0"/>
                <a:t>в нем не содержащаяся</a:t>
              </a:r>
              <a:r>
                <a:rPr lang="ru-RU" altLang="ru-RU" dirty="0">
                  <a:cs typeface="Times New Roman" panose="02020603050405020304" pitchFamily="18" charset="0"/>
                </a:rPr>
                <a:t>. </a:t>
              </a:r>
              <a:r>
                <a:rPr lang="ru-RU" altLang="ru-RU" dirty="0"/>
                <a:t>Обозначим </a:t>
              </a:r>
              <a:r>
                <a:rPr lang="en-US" altLang="ru-RU" i="1" dirty="0"/>
                <a:t>C’ </a:t>
              </a:r>
              <a:r>
                <a:rPr lang="ru-RU" altLang="ru-RU" dirty="0"/>
                <a:t>точку, симметричную </a:t>
              </a:r>
              <a:r>
                <a:rPr lang="en-US" altLang="ru-RU" i="1" dirty="0"/>
                <a:t>C </a:t>
              </a:r>
              <a:r>
                <a:rPr lang="ru-RU" altLang="ru-RU" dirty="0"/>
                <a:t>относительно </a:t>
              </a:r>
              <a:r>
                <a:rPr lang="en-US" altLang="ru-RU" i="1" dirty="0"/>
                <a:t>BD</a:t>
              </a:r>
              <a:r>
                <a:rPr lang="ru-RU" altLang="ru-RU" dirty="0"/>
                <a:t>. Четырехугольник </a:t>
              </a:r>
              <a:r>
                <a:rPr lang="en-US" altLang="ru-RU" i="1" dirty="0"/>
                <a:t>ABC’D </a:t>
              </a:r>
              <a:r>
                <a:rPr lang="ru-RU" altLang="ru-RU" dirty="0"/>
                <a:t>будет иметь тот же периметр, но большую площадь. Следовательно, четырехугольник </a:t>
              </a:r>
              <a:r>
                <a:rPr lang="en-US" altLang="ru-RU" i="1" dirty="0"/>
                <a:t>ABCD </a:t>
              </a:r>
              <a:r>
                <a:rPr lang="ru-RU" altLang="ru-RU" dirty="0"/>
                <a:t>не максимальный.</a:t>
              </a:r>
              <a:endParaRPr lang="ru-RU" altLang="ru-RU" dirty="0">
                <a:cs typeface="Times New Roman" panose="02020603050405020304" pitchFamily="18" charset="0"/>
              </a:endParaRPr>
            </a:p>
          </p:txBody>
        </p:sp>
        <p:pic>
          <p:nvPicPr>
            <p:cNvPr id="266247" name="Picture 7">
              <a:extLst>
                <a:ext uri="{FF2B5EF4-FFF2-40B4-BE49-F238E27FC236}">
                  <a16:creationId xmlns:a16="http://schemas.microsoft.com/office/drawing/2014/main" id="{F768D20E-2AAE-4A5E-8B52-9F25C353AA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 y="1344"/>
              <a:ext cx="1724" cy="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66245"/>
                                        </p:tgtEl>
                                        <p:attrNameLst>
                                          <p:attrName>style.visibility</p:attrName>
                                        </p:attrNameLst>
                                      </p:cBhvr>
                                      <p:to>
                                        <p:strVal val="visible"/>
                                      </p:to>
                                    </p:set>
                                    <p:animEffect transition="in" filter="wipe(up)">
                                      <p:cBhvr>
                                        <p:cTn id="7" dur="500"/>
                                        <p:tgtEl>
                                          <p:spTgt spid="266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a:extLst>
              <a:ext uri="{FF2B5EF4-FFF2-40B4-BE49-F238E27FC236}">
                <a16:creationId xmlns:a16="http://schemas.microsoft.com/office/drawing/2014/main" id="{6E25A45E-06B6-40E2-93C9-601A2873B5EE}"/>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2</a:t>
            </a:r>
            <a:r>
              <a:rPr lang="en-US" altLang="ru-RU" sz="3600">
                <a:solidFill>
                  <a:srgbClr val="FF3300"/>
                </a:solidFill>
              </a:rPr>
              <a:t>3</a:t>
            </a:r>
            <a:endParaRPr lang="ru-RU" altLang="ru-RU" sz="3600">
              <a:solidFill>
                <a:srgbClr val="FF3300"/>
              </a:solidFill>
            </a:endParaRPr>
          </a:p>
        </p:txBody>
      </p:sp>
      <p:sp>
        <p:nvSpPr>
          <p:cNvPr id="268291" name="Text Box 3">
            <a:extLst>
              <a:ext uri="{FF2B5EF4-FFF2-40B4-BE49-F238E27FC236}">
                <a16:creationId xmlns:a16="http://schemas.microsoft.com/office/drawing/2014/main" id="{ACD8D2A4-A3D1-401C-8ED0-5413AEB72FBA}"/>
              </a:ext>
            </a:extLst>
          </p:cNvPr>
          <p:cNvSpPr txBox="1">
            <a:spLocks noChangeArrowheads="1"/>
          </p:cNvSpPr>
          <p:nvPr/>
        </p:nvSpPr>
        <p:spPr bwMode="auto">
          <a:xfrm>
            <a:off x="228600" y="533400"/>
            <a:ext cx="8763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Докажите, что у максимального </a:t>
            </a:r>
            <a:r>
              <a:rPr lang="en-US" altLang="ru-RU" sz="2800" i="1" dirty="0"/>
              <a:t>n-</a:t>
            </a:r>
            <a:r>
              <a:rPr lang="ru-RU" altLang="ru-RU" sz="2800" dirty="0"/>
              <a:t>угольника должны быть равны стороны.</a:t>
            </a:r>
          </a:p>
        </p:txBody>
      </p:sp>
      <p:pic>
        <p:nvPicPr>
          <p:cNvPr id="268296" name="Picture 8">
            <a:extLst>
              <a:ext uri="{FF2B5EF4-FFF2-40B4-BE49-F238E27FC236}">
                <a16:creationId xmlns:a16="http://schemas.microsoft.com/office/drawing/2014/main" id="{F4EF7D04-2B40-4623-885A-1A965E9CDF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76400"/>
            <a:ext cx="273685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68298" name="Group 10">
            <a:extLst>
              <a:ext uri="{FF2B5EF4-FFF2-40B4-BE49-F238E27FC236}">
                <a16:creationId xmlns:a16="http://schemas.microsoft.com/office/drawing/2014/main" id="{AA5FDE9F-F3C0-401A-9445-12D59E01F2B9}"/>
              </a:ext>
            </a:extLst>
          </p:cNvPr>
          <p:cNvGrpSpPr>
            <a:grpSpLocks/>
          </p:cNvGrpSpPr>
          <p:nvPr/>
        </p:nvGrpSpPr>
        <p:grpSpPr bwMode="auto">
          <a:xfrm>
            <a:off x="0" y="1676400"/>
            <a:ext cx="8915400" cy="5268913"/>
            <a:chOff x="0" y="1056"/>
            <a:chExt cx="5616" cy="3319"/>
          </a:xfrm>
        </p:grpSpPr>
        <p:sp>
          <p:nvSpPr>
            <p:cNvPr id="268294" name="Text Box 6">
              <a:extLst>
                <a:ext uri="{FF2B5EF4-FFF2-40B4-BE49-F238E27FC236}">
                  <a16:creationId xmlns:a16="http://schemas.microsoft.com/office/drawing/2014/main" id="{0D904E42-C6E8-4A60-B79D-1A8CB009AD7E}"/>
                </a:ext>
              </a:extLst>
            </p:cNvPr>
            <p:cNvSpPr txBox="1">
              <a:spLocks noChangeArrowheads="1"/>
            </p:cNvSpPr>
            <p:nvPr/>
          </p:nvSpPr>
          <p:spPr bwMode="auto">
            <a:xfrm>
              <a:off x="0" y="2688"/>
              <a:ext cx="5616" cy="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cs typeface="Times New Roman" panose="02020603050405020304" pitchFamily="18" charset="0"/>
                </a:rPr>
                <a:t>	Доказательство.</a:t>
              </a:r>
              <a:r>
                <a:rPr lang="ru-RU" altLang="ru-RU" dirty="0">
                  <a:solidFill>
                    <a:schemeClr val="accent1"/>
                  </a:solidFill>
                  <a:cs typeface="Times New Roman" panose="02020603050405020304" pitchFamily="18" charset="0"/>
                </a:rPr>
                <a:t> </a:t>
              </a:r>
              <a:r>
                <a:rPr lang="ru-RU" altLang="ru-RU" dirty="0"/>
                <a:t>Пусть</a:t>
              </a:r>
              <a:r>
                <a:rPr lang="ru-RU" altLang="ru-RU" dirty="0">
                  <a:cs typeface="Times New Roman" panose="02020603050405020304" pitchFamily="18" charset="0"/>
                </a:rPr>
                <a:t> </a:t>
              </a:r>
              <a:r>
                <a:rPr lang="ru-RU" altLang="ru-RU" dirty="0"/>
                <a:t>у максимального </a:t>
              </a:r>
              <a:r>
                <a:rPr lang="en-US" altLang="ru-RU" i="1" dirty="0"/>
                <a:t>n-</a:t>
              </a:r>
              <a:r>
                <a:rPr lang="ru-RU" altLang="ru-RU" dirty="0"/>
                <a:t>угольника есть две неравные стороны, например, у четырехугольника </a:t>
              </a:r>
              <a:r>
                <a:rPr lang="en-US" altLang="ru-RU" i="1" dirty="0"/>
                <a:t>ABCD AB &gt; BC</a:t>
              </a:r>
              <a:r>
                <a:rPr lang="ru-RU" altLang="ru-RU" dirty="0"/>
                <a:t>. Тогда треугольник </a:t>
              </a:r>
              <a:r>
                <a:rPr lang="en-US" altLang="ru-RU" i="1" dirty="0"/>
                <a:t>ABC </a:t>
              </a:r>
              <a:r>
                <a:rPr lang="ru-RU" altLang="ru-RU" dirty="0"/>
                <a:t>можно заменить на треугольник </a:t>
              </a:r>
              <a:r>
                <a:rPr lang="en-US" altLang="ru-RU" i="1" dirty="0"/>
                <a:t>AB’C</a:t>
              </a:r>
              <a:r>
                <a:rPr lang="ru-RU" altLang="ru-RU" dirty="0"/>
                <a:t> с таким же периметром, но большей площади. У полученного </a:t>
              </a:r>
              <a:r>
                <a:rPr lang="en-US" altLang="ru-RU" i="1" dirty="0"/>
                <a:t>n</a:t>
              </a:r>
              <a:r>
                <a:rPr lang="ru-RU" altLang="ru-RU" i="1" dirty="0"/>
                <a:t>-</a:t>
              </a:r>
              <a:r>
                <a:rPr lang="ru-RU" altLang="ru-RU" dirty="0"/>
                <a:t>угольника будет тот же периметр, что и исходный, но </a:t>
              </a:r>
              <a:r>
                <a:rPr lang="ru-RU" altLang="ru-RU" dirty="0">
                  <a:cs typeface="Times New Roman" panose="02020603050405020304" pitchFamily="18" charset="0"/>
                </a:rPr>
                <a:t> </a:t>
              </a:r>
              <a:r>
                <a:rPr lang="ru-RU" altLang="ru-RU" dirty="0"/>
                <a:t>его площадь будет больше. Следовательно, исходный </a:t>
              </a:r>
              <a:r>
                <a:rPr lang="en-US" altLang="ru-RU" i="1" dirty="0"/>
                <a:t>n-</a:t>
              </a:r>
              <a:r>
                <a:rPr lang="ru-RU" altLang="ru-RU" dirty="0"/>
                <a:t>угольник</a:t>
              </a:r>
              <a:r>
                <a:rPr lang="en-US" altLang="ru-RU" i="1" dirty="0"/>
                <a:t> </a:t>
              </a:r>
              <a:r>
                <a:rPr lang="ru-RU" altLang="ru-RU" dirty="0"/>
                <a:t>не максимальный.</a:t>
              </a:r>
              <a:endParaRPr lang="ru-RU" altLang="ru-RU" dirty="0">
                <a:cs typeface="Times New Roman" panose="02020603050405020304" pitchFamily="18" charset="0"/>
              </a:endParaRPr>
            </a:p>
          </p:txBody>
        </p:sp>
        <p:pic>
          <p:nvPicPr>
            <p:cNvPr id="268297" name="Picture 9">
              <a:extLst>
                <a:ext uri="{FF2B5EF4-FFF2-40B4-BE49-F238E27FC236}">
                  <a16:creationId xmlns:a16="http://schemas.microsoft.com/office/drawing/2014/main" id="{37DBD151-F210-47A6-BDE0-C94386050F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2" y="1056"/>
              <a:ext cx="1724" cy="1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68298"/>
                                        </p:tgtEl>
                                        <p:attrNameLst>
                                          <p:attrName>style.visibility</p:attrName>
                                        </p:attrNameLst>
                                      </p:cBhvr>
                                      <p:to>
                                        <p:strVal val="visible"/>
                                      </p:to>
                                    </p:set>
                                    <p:animEffect transition="in" filter="wipe(up)">
                                      <p:cBhvr>
                                        <p:cTn id="7" dur="500"/>
                                        <p:tgtEl>
                                          <p:spTgt spid="268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a:extLst>
              <a:ext uri="{FF2B5EF4-FFF2-40B4-BE49-F238E27FC236}">
                <a16:creationId xmlns:a16="http://schemas.microsoft.com/office/drawing/2014/main" id="{F0D3D4C9-A87F-4A2C-AC9F-9B5F241BC07F}"/>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2</a:t>
            </a:r>
            <a:r>
              <a:rPr lang="en-US" altLang="ru-RU" sz="3600">
                <a:solidFill>
                  <a:srgbClr val="FF3300"/>
                </a:solidFill>
              </a:rPr>
              <a:t>4</a:t>
            </a:r>
            <a:endParaRPr lang="ru-RU" altLang="ru-RU" sz="3600">
              <a:solidFill>
                <a:srgbClr val="FF3300"/>
              </a:solidFill>
            </a:endParaRPr>
          </a:p>
        </p:txBody>
      </p:sp>
      <p:sp>
        <p:nvSpPr>
          <p:cNvPr id="280579" name="Text Box 3">
            <a:extLst>
              <a:ext uri="{FF2B5EF4-FFF2-40B4-BE49-F238E27FC236}">
                <a16:creationId xmlns:a16="http://schemas.microsoft.com/office/drawing/2014/main" id="{939AEA8D-FB60-455D-8D7C-61027C5AB223}"/>
              </a:ext>
            </a:extLst>
          </p:cNvPr>
          <p:cNvSpPr txBox="1">
            <a:spLocks noChangeArrowheads="1"/>
          </p:cNvSpPr>
          <p:nvPr/>
        </p:nvSpPr>
        <p:spPr bwMode="auto">
          <a:xfrm>
            <a:off x="228600" y="381000"/>
            <a:ext cx="8763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Докажите, что у максимального </a:t>
            </a:r>
            <a:r>
              <a:rPr lang="en-US" altLang="ru-RU" sz="2800" i="1" dirty="0"/>
              <a:t>n-</a:t>
            </a:r>
            <a:r>
              <a:rPr lang="ru-RU" altLang="ru-RU" sz="2800" dirty="0"/>
              <a:t>угольника должны быть равны углы.</a:t>
            </a:r>
          </a:p>
        </p:txBody>
      </p:sp>
      <p:grpSp>
        <p:nvGrpSpPr>
          <p:cNvPr id="280587" name="Group 11">
            <a:extLst>
              <a:ext uri="{FF2B5EF4-FFF2-40B4-BE49-F238E27FC236}">
                <a16:creationId xmlns:a16="http://schemas.microsoft.com/office/drawing/2014/main" id="{715AA785-5AAE-426F-90DA-9CB9837CAFEA}"/>
              </a:ext>
            </a:extLst>
          </p:cNvPr>
          <p:cNvGrpSpPr>
            <a:grpSpLocks/>
          </p:cNvGrpSpPr>
          <p:nvPr/>
        </p:nvGrpSpPr>
        <p:grpSpPr bwMode="auto">
          <a:xfrm>
            <a:off x="0" y="1219200"/>
            <a:ext cx="9144000" cy="5554663"/>
            <a:chOff x="0" y="768"/>
            <a:chExt cx="5760" cy="3499"/>
          </a:xfrm>
        </p:grpSpPr>
        <p:sp>
          <p:nvSpPr>
            <p:cNvPr id="280582" name="Text Box 6">
              <a:extLst>
                <a:ext uri="{FF2B5EF4-FFF2-40B4-BE49-F238E27FC236}">
                  <a16:creationId xmlns:a16="http://schemas.microsoft.com/office/drawing/2014/main" id="{DA4FCCD7-EB0F-4EAC-BBEE-ADBBEC980665}"/>
                </a:ext>
              </a:extLst>
            </p:cNvPr>
            <p:cNvSpPr txBox="1">
              <a:spLocks noChangeArrowheads="1"/>
            </p:cNvSpPr>
            <p:nvPr/>
          </p:nvSpPr>
          <p:spPr bwMode="auto">
            <a:xfrm>
              <a:off x="1824" y="768"/>
              <a:ext cx="3840" cy="1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solidFill>
                    <a:srgbClr val="FF3300"/>
                  </a:solidFill>
                  <a:cs typeface="Times New Roman" panose="02020603050405020304" pitchFamily="18" charset="0"/>
                </a:rPr>
                <a:t>	Доказательство.</a:t>
              </a:r>
              <a:r>
                <a:rPr lang="ru-RU" altLang="ru-RU" dirty="0">
                  <a:solidFill>
                    <a:schemeClr val="accent1"/>
                  </a:solidFill>
                  <a:cs typeface="Times New Roman" panose="02020603050405020304" pitchFamily="18" charset="0"/>
                </a:rPr>
                <a:t> </a:t>
              </a:r>
              <a:r>
                <a:rPr lang="ru-RU" altLang="ru-RU" dirty="0"/>
                <a:t>Предположим, что</a:t>
              </a:r>
              <a:r>
                <a:rPr lang="ru-RU" altLang="ru-RU" dirty="0">
                  <a:cs typeface="Times New Roman" panose="02020603050405020304" pitchFamily="18" charset="0"/>
                </a:rPr>
                <a:t> </a:t>
              </a:r>
              <a:r>
                <a:rPr lang="ru-RU" altLang="ru-RU" dirty="0"/>
                <a:t>у максимального </a:t>
              </a:r>
              <a:r>
                <a:rPr lang="en-US" altLang="ru-RU" i="1" dirty="0"/>
                <a:t>n-</a:t>
              </a:r>
              <a:r>
                <a:rPr lang="ru-RU" altLang="ru-RU" dirty="0"/>
                <a:t>угольника </a:t>
              </a:r>
              <a:r>
                <a:rPr lang="en-US" altLang="ru-RU" i="1" dirty="0"/>
                <a:t>ABCD</a:t>
              </a:r>
              <a:r>
                <a:rPr lang="en-US" altLang="ru-RU" dirty="0"/>
                <a:t>… </a:t>
              </a:r>
              <a:r>
                <a:rPr lang="ru-RU" altLang="ru-RU" dirty="0"/>
                <a:t>угол </a:t>
              </a:r>
              <a:r>
                <a:rPr lang="en-US" altLang="ru-RU" i="1" dirty="0"/>
                <a:t>B</a:t>
              </a:r>
              <a:r>
                <a:rPr lang="ru-RU" altLang="ru-RU" i="1" dirty="0"/>
                <a:t> </a:t>
              </a:r>
              <a:r>
                <a:rPr lang="ru-RU" altLang="ru-RU" dirty="0"/>
                <a:t>больше</a:t>
              </a:r>
              <a:r>
                <a:rPr lang="en-US" altLang="ru-RU" dirty="0"/>
                <a:t> </a:t>
              </a:r>
              <a:r>
                <a:rPr lang="ru-RU" altLang="ru-RU" dirty="0"/>
                <a:t>угла </a:t>
              </a:r>
              <a:r>
                <a:rPr lang="en-US" altLang="ru-RU" i="1" dirty="0"/>
                <a:t>C</a:t>
              </a:r>
              <a:r>
                <a:rPr lang="en-US" altLang="ru-RU" dirty="0"/>
                <a:t>. </a:t>
              </a:r>
              <a:r>
                <a:rPr lang="ru-RU" altLang="ru-RU" dirty="0"/>
                <a:t>В случае, если продолжения сторон </a:t>
              </a:r>
              <a:r>
                <a:rPr lang="en-US" altLang="ru-RU" i="1" dirty="0"/>
                <a:t>AB </a:t>
              </a:r>
              <a:r>
                <a:rPr lang="ru-RU" altLang="ru-RU" dirty="0"/>
                <a:t>и </a:t>
              </a:r>
              <a:r>
                <a:rPr lang="en-US" altLang="ru-RU" i="1" dirty="0"/>
                <a:t>CD </a:t>
              </a:r>
              <a:r>
                <a:rPr lang="ru-RU" altLang="ru-RU" dirty="0"/>
                <a:t>пересекаются в точке </a:t>
              </a:r>
              <a:r>
                <a:rPr lang="en-US" altLang="ru-RU" i="1" dirty="0"/>
                <a:t>E</a:t>
              </a:r>
              <a:r>
                <a:rPr lang="ru-RU" altLang="ru-RU" dirty="0"/>
                <a:t>, проведем биссектрису угла </a:t>
              </a:r>
              <a:r>
                <a:rPr lang="en-US" altLang="ru-RU" i="1" dirty="0"/>
                <a:t>AED</a:t>
              </a:r>
              <a:r>
                <a:rPr lang="ru-RU" altLang="ru-RU" dirty="0"/>
                <a:t>, и отметим точки </a:t>
              </a:r>
              <a:r>
                <a:rPr lang="en-US" altLang="ru-RU" i="1" dirty="0"/>
                <a:t>B</a:t>
              </a:r>
              <a:r>
                <a:rPr lang="en-US" altLang="ru-RU" baseline="-25000" dirty="0"/>
                <a:t>1</a:t>
              </a:r>
              <a:r>
                <a:rPr lang="en-US" altLang="ru-RU" dirty="0"/>
                <a:t>, </a:t>
              </a:r>
              <a:r>
                <a:rPr lang="en-US" altLang="ru-RU" i="1" dirty="0"/>
                <a:t>C</a:t>
              </a:r>
              <a:r>
                <a:rPr lang="en-US" altLang="ru-RU" baseline="-25000" dirty="0"/>
                <a:t>1</a:t>
              </a:r>
              <a:r>
                <a:rPr lang="en-US" altLang="ru-RU" dirty="0"/>
                <a:t> </a:t>
              </a:r>
              <a:r>
                <a:rPr lang="ru-RU" altLang="ru-RU" dirty="0"/>
                <a:t>соответственно симметричные точкам </a:t>
              </a:r>
              <a:r>
                <a:rPr lang="en-US" altLang="ru-RU" i="1" dirty="0"/>
                <a:t>B</a:t>
              </a:r>
              <a:r>
                <a:rPr lang="ru-RU" altLang="ru-RU" i="1" dirty="0"/>
                <a:t> </a:t>
              </a:r>
              <a:r>
                <a:rPr lang="ru-RU" altLang="ru-RU" dirty="0"/>
                <a:t>и </a:t>
              </a:r>
              <a:r>
                <a:rPr lang="en-US" altLang="ru-RU" i="1" dirty="0"/>
                <a:t>C </a:t>
              </a:r>
              <a:r>
                <a:rPr lang="ru-RU" altLang="ru-RU" dirty="0"/>
                <a:t>относительно этой биссектрисы. </a:t>
              </a:r>
            </a:p>
          </p:txBody>
        </p:sp>
        <p:pic>
          <p:nvPicPr>
            <p:cNvPr id="280584" name="Picture 8">
              <a:extLst>
                <a:ext uri="{FF2B5EF4-FFF2-40B4-BE49-F238E27FC236}">
                  <a16:creationId xmlns:a16="http://schemas.microsoft.com/office/drawing/2014/main" id="{10B65F76-A822-435C-B26B-37C1A8C139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 y="816"/>
              <a:ext cx="1642" cy="1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0585" name="Text Box 9">
              <a:extLst>
                <a:ext uri="{FF2B5EF4-FFF2-40B4-BE49-F238E27FC236}">
                  <a16:creationId xmlns:a16="http://schemas.microsoft.com/office/drawing/2014/main" id="{593ED5D2-1A01-4FC1-B1DB-21EAF4FD60E1}"/>
                </a:ext>
              </a:extLst>
            </p:cNvPr>
            <p:cNvSpPr txBox="1">
              <a:spLocks noChangeArrowheads="1"/>
            </p:cNvSpPr>
            <p:nvPr/>
          </p:nvSpPr>
          <p:spPr bwMode="auto">
            <a:xfrm>
              <a:off x="0" y="2592"/>
              <a:ext cx="5760"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t>	Периметр и площадь многоугольника </a:t>
              </a:r>
              <a:r>
                <a:rPr lang="en-US" altLang="ru-RU" i="1" dirty="0"/>
                <a:t>AC</a:t>
              </a:r>
              <a:r>
                <a:rPr lang="en-US" altLang="ru-RU" baseline="-25000" dirty="0"/>
                <a:t>1</a:t>
              </a:r>
              <a:r>
                <a:rPr lang="en-US" altLang="ru-RU" i="1" dirty="0"/>
                <a:t>B</a:t>
              </a:r>
              <a:r>
                <a:rPr lang="en-US" altLang="ru-RU" baseline="-25000" dirty="0"/>
                <a:t>1</a:t>
              </a:r>
              <a:r>
                <a:rPr lang="en-US" altLang="ru-RU" i="1" dirty="0"/>
                <a:t>D</a:t>
              </a:r>
              <a:r>
                <a:rPr lang="en-US" altLang="ru-RU" dirty="0"/>
                <a:t>… </a:t>
              </a:r>
              <a:r>
                <a:rPr lang="ru-RU" altLang="ru-RU" dirty="0"/>
                <a:t>будут равны периметру и площади многоугольника </a:t>
              </a:r>
              <a:r>
                <a:rPr lang="en-US" altLang="ru-RU" i="1" dirty="0"/>
                <a:t>ABCD</a:t>
              </a:r>
              <a:r>
                <a:rPr lang="en-US" altLang="ru-RU" dirty="0"/>
                <a:t>…</a:t>
              </a:r>
              <a:r>
                <a:rPr lang="ru-RU" altLang="ru-RU" dirty="0"/>
                <a:t> </a:t>
              </a:r>
              <a:r>
                <a:rPr lang="en-US" altLang="ru-RU" dirty="0"/>
                <a:t>.</a:t>
              </a:r>
              <a:r>
                <a:rPr lang="ru-RU" altLang="ru-RU" dirty="0"/>
                <a:t> Следовательно, </a:t>
              </a:r>
              <a:r>
                <a:rPr lang="en-US" altLang="ru-RU" i="1" dirty="0"/>
                <a:t>n-</a:t>
              </a:r>
              <a:r>
                <a:rPr lang="ru-RU" altLang="ru-RU" dirty="0"/>
                <a:t>угольник </a:t>
              </a:r>
              <a:r>
                <a:rPr lang="en-US" altLang="ru-RU" i="1" dirty="0"/>
                <a:t>AC</a:t>
              </a:r>
              <a:r>
                <a:rPr lang="en-US" altLang="ru-RU" baseline="-25000" dirty="0"/>
                <a:t>1</a:t>
              </a:r>
              <a:r>
                <a:rPr lang="en-US" altLang="ru-RU" i="1" dirty="0"/>
                <a:t>B</a:t>
              </a:r>
              <a:r>
                <a:rPr lang="en-US" altLang="ru-RU" baseline="-25000" dirty="0"/>
                <a:t>1</a:t>
              </a:r>
              <a:r>
                <a:rPr lang="en-US" altLang="ru-RU" i="1" dirty="0"/>
                <a:t>D</a:t>
              </a:r>
              <a:r>
                <a:rPr lang="en-US" altLang="ru-RU" dirty="0"/>
                <a:t>…</a:t>
              </a:r>
              <a:r>
                <a:rPr lang="ru-RU" altLang="ru-RU" dirty="0"/>
                <a:t> также должен быть максимальным. Однако</a:t>
              </a:r>
              <a:r>
                <a:rPr lang="en-US" altLang="ru-RU" i="1" dirty="0"/>
                <a:t> </a:t>
              </a:r>
              <a:r>
                <a:rPr lang="ru-RU" altLang="ru-RU" dirty="0"/>
                <a:t>его стороны </a:t>
              </a:r>
              <a:r>
                <a:rPr lang="en-US" altLang="ru-RU" i="1" dirty="0"/>
                <a:t>AC</a:t>
              </a:r>
              <a:r>
                <a:rPr lang="en-US" altLang="ru-RU" baseline="-25000" dirty="0"/>
                <a:t>1</a:t>
              </a:r>
              <a:r>
                <a:rPr lang="en-US" altLang="ru-RU" dirty="0"/>
                <a:t> </a:t>
              </a:r>
              <a:r>
                <a:rPr lang="ru-RU" altLang="ru-RU" dirty="0"/>
                <a:t>и </a:t>
              </a:r>
              <a:r>
                <a:rPr lang="en-US" altLang="ru-RU" i="1" dirty="0"/>
                <a:t>B</a:t>
              </a:r>
              <a:r>
                <a:rPr lang="en-US" altLang="ru-RU" baseline="-25000" dirty="0"/>
                <a:t>1</a:t>
              </a:r>
              <a:r>
                <a:rPr lang="en-US" altLang="ru-RU" i="1" dirty="0"/>
                <a:t>D </a:t>
              </a:r>
              <a:r>
                <a:rPr lang="ru-RU" altLang="ru-RU" dirty="0"/>
                <a:t>не равны. Противоречие с тем, что у максимального </a:t>
              </a:r>
              <a:r>
                <a:rPr lang="en-US" altLang="ru-RU" i="1" dirty="0"/>
                <a:t>n-</a:t>
              </a:r>
              <a:r>
                <a:rPr lang="ru-RU" altLang="ru-RU" dirty="0"/>
                <a:t>угольника должны быть равны стороны.</a:t>
              </a:r>
            </a:p>
          </p:txBody>
        </p:sp>
        <p:sp>
          <p:nvSpPr>
            <p:cNvPr id="280586" name="Text Box 10">
              <a:extLst>
                <a:ext uri="{FF2B5EF4-FFF2-40B4-BE49-F238E27FC236}">
                  <a16:creationId xmlns:a16="http://schemas.microsoft.com/office/drawing/2014/main" id="{10B80582-0C70-4D44-B9C2-D66D20B70B8C}"/>
                </a:ext>
              </a:extLst>
            </p:cNvPr>
            <p:cNvSpPr txBox="1">
              <a:spLocks noChangeArrowheads="1"/>
            </p:cNvSpPr>
            <p:nvPr/>
          </p:nvSpPr>
          <p:spPr bwMode="auto">
            <a:xfrm>
              <a:off x="0" y="3744"/>
              <a:ext cx="561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dirty="0"/>
                <a:t>	Случай, когда прямые </a:t>
              </a:r>
              <a:r>
                <a:rPr lang="en-US" altLang="ru-RU" i="1" dirty="0"/>
                <a:t>AB </a:t>
              </a:r>
              <a:r>
                <a:rPr lang="ru-RU" altLang="ru-RU" dirty="0"/>
                <a:t>и </a:t>
              </a:r>
              <a:r>
                <a:rPr lang="en-US" altLang="ru-RU" i="1" dirty="0"/>
                <a:t>CD </a:t>
              </a:r>
              <a:r>
                <a:rPr lang="ru-RU" altLang="ru-RU" dirty="0"/>
                <a:t>параллельны рассмотрите самостоятельно.</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80587"/>
                                        </p:tgtEl>
                                        <p:attrNameLst>
                                          <p:attrName>style.visibility</p:attrName>
                                        </p:attrNameLst>
                                      </p:cBhvr>
                                      <p:to>
                                        <p:strVal val="visible"/>
                                      </p:to>
                                    </p:set>
                                    <p:animEffect transition="in" filter="wipe(up)">
                                      <p:cBhvr>
                                        <p:cTn id="7" dur="500"/>
                                        <p:tgtEl>
                                          <p:spTgt spid="280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8CFB4534-2041-4AF9-8C6F-6228C6A9BAE2}"/>
              </a:ext>
            </a:extLst>
          </p:cNvPr>
          <p:cNvSpPr>
            <a:spLocks noGrp="1" noChangeArrowheads="1"/>
          </p:cNvSpPr>
          <p:nvPr>
            <p:ph type="title"/>
          </p:nvPr>
        </p:nvSpPr>
        <p:spPr>
          <a:xfrm>
            <a:off x="685800" y="0"/>
            <a:ext cx="7772400" cy="457200"/>
          </a:xfrm>
        </p:spPr>
        <p:txBody>
          <a:bodyPr/>
          <a:lstStyle/>
          <a:p>
            <a:r>
              <a:rPr lang="ru-RU" altLang="ru-RU" sz="3600">
                <a:solidFill>
                  <a:srgbClr val="FF3300"/>
                </a:solidFill>
              </a:rPr>
              <a:t>Упражнение 25</a:t>
            </a:r>
          </a:p>
        </p:txBody>
      </p:sp>
      <p:sp>
        <p:nvSpPr>
          <p:cNvPr id="286723" name="Text Box 3">
            <a:extLst>
              <a:ext uri="{FF2B5EF4-FFF2-40B4-BE49-F238E27FC236}">
                <a16:creationId xmlns:a16="http://schemas.microsoft.com/office/drawing/2014/main" id="{932444BE-30D3-4A82-AD15-A24DE08857E6}"/>
              </a:ext>
            </a:extLst>
          </p:cNvPr>
          <p:cNvSpPr txBox="1">
            <a:spLocks noChangeArrowheads="1"/>
          </p:cNvSpPr>
          <p:nvPr/>
        </p:nvSpPr>
        <p:spPr bwMode="auto">
          <a:xfrm>
            <a:off x="228600" y="457200"/>
            <a:ext cx="8763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Докажите, что из всех </a:t>
            </a:r>
            <a:r>
              <a:rPr lang="en-US" altLang="ru-RU" sz="2800" i="1" dirty="0"/>
              <a:t>n-</a:t>
            </a:r>
            <a:r>
              <a:rPr lang="ru-RU" altLang="ru-RU" sz="2800" dirty="0"/>
              <a:t>угольников данного периметра наибольшую площадь может иметь только правильный</a:t>
            </a:r>
            <a:r>
              <a:rPr lang="en-US" altLang="ru-RU" sz="2800" dirty="0"/>
              <a:t> </a:t>
            </a:r>
            <a:r>
              <a:rPr lang="en-US" altLang="ru-RU" sz="2800" i="1" dirty="0"/>
              <a:t>n-</a:t>
            </a:r>
            <a:r>
              <a:rPr lang="ru-RU" altLang="ru-RU" sz="2800" dirty="0"/>
              <a:t>угольник.</a:t>
            </a:r>
          </a:p>
        </p:txBody>
      </p:sp>
      <p:sp>
        <p:nvSpPr>
          <p:cNvPr id="286725" name="Text Box 5">
            <a:extLst>
              <a:ext uri="{FF2B5EF4-FFF2-40B4-BE49-F238E27FC236}">
                <a16:creationId xmlns:a16="http://schemas.microsoft.com/office/drawing/2014/main" id="{4C2E069A-7EDB-410A-BDC4-8D2984772DB1}"/>
              </a:ext>
            </a:extLst>
          </p:cNvPr>
          <p:cNvSpPr txBox="1">
            <a:spLocks noChangeArrowheads="1"/>
          </p:cNvSpPr>
          <p:nvPr/>
        </p:nvSpPr>
        <p:spPr bwMode="auto">
          <a:xfrm>
            <a:off x="228600" y="2362200"/>
            <a:ext cx="8763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3300"/>
                </a:solidFill>
                <a:cs typeface="Times New Roman" panose="02020603050405020304" pitchFamily="18" charset="0"/>
              </a:rPr>
              <a:t>	Доказательство.</a:t>
            </a:r>
            <a:r>
              <a:rPr lang="ru-RU" altLang="ru-RU" sz="2800" dirty="0">
                <a:solidFill>
                  <a:schemeClr val="accent1"/>
                </a:solidFill>
                <a:cs typeface="Times New Roman" panose="02020603050405020304" pitchFamily="18" charset="0"/>
              </a:rPr>
              <a:t> </a:t>
            </a:r>
            <a:r>
              <a:rPr lang="ru-RU" altLang="ru-RU" sz="2800" dirty="0"/>
              <a:t>В силу задач 24 и 25 максимальный </a:t>
            </a:r>
            <a:r>
              <a:rPr lang="en-US" altLang="ru-RU" sz="2800" i="1" dirty="0"/>
              <a:t>n-</a:t>
            </a:r>
            <a:r>
              <a:rPr lang="ru-RU" altLang="ru-RU" sz="2800" dirty="0"/>
              <a:t>угольник должен иметь равные стороны и равные углы, т. е. являться правильным.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25"/>
                                        </p:tgtEl>
                                        <p:attrNameLst>
                                          <p:attrName>style.visibility</p:attrName>
                                        </p:attrNameLst>
                                      </p:cBhvr>
                                      <p:to>
                                        <p:strVal val="visible"/>
                                      </p:to>
                                    </p:set>
                                    <p:animEffect transition="in" filter="wipe(left)">
                                      <p:cBhvr>
                                        <p:cTn id="7" dur="500"/>
                                        <p:tgtEl>
                                          <p:spTgt spid="286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5"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8CFB4534-2041-4AF9-8C6F-6228C6A9BAE2}"/>
              </a:ext>
            </a:extLst>
          </p:cNvPr>
          <p:cNvSpPr>
            <a:spLocks noGrp="1" noChangeArrowheads="1"/>
          </p:cNvSpPr>
          <p:nvPr>
            <p:ph type="title"/>
          </p:nvPr>
        </p:nvSpPr>
        <p:spPr>
          <a:xfrm>
            <a:off x="685800" y="0"/>
            <a:ext cx="7772400" cy="457200"/>
          </a:xfrm>
        </p:spPr>
        <p:txBody>
          <a:bodyPr/>
          <a:lstStyle/>
          <a:p>
            <a:r>
              <a:rPr lang="ru-RU" altLang="ru-RU" sz="3600" dirty="0">
                <a:solidFill>
                  <a:srgbClr val="FF3300"/>
                </a:solidFill>
              </a:rPr>
              <a:t>Упражнение 2</a:t>
            </a:r>
            <a:r>
              <a:rPr lang="en-US" altLang="ru-RU" sz="3600" dirty="0">
                <a:solidFill>
                  <a:srgbClr val="FF3300"/>
                </a:solidFill>
              </a:rPr>
              <a:t>6</a:t>
            </a:r>
            <a:endParaRPr lang="ru-RU" altLang="ru-RU" sz="3600" dirty="0">
              <a:solidFill>
                <a:srgbClr val="FF3300"/>
              </a:solidFill>
            </a:endParaRPr>
          </a:p>
        </p:txBody>
      </p:sp>
      <p:sp>
        <p:nvSpPr>
          <p:cNvPr id="286723" name="Text Box 3">
            <a:extLst>
              <a:ext uri="{FF2B5EF4-FFF2-40B4-BE49-F238E27FC236}">
                <a16:creationId xmlns:a16="http://schemas.microsoft.com/office/drawing/2014/main" id="{932444BE-30D3-4A82-AD15-A24DE08857E6}"/>
              </a:ext>
            </a:extLst>
          </p:cNvPr>
          <p:cNvSpPr txBox="1">
            <a:spLocks noChangeArrowheads="1"/>
          </p:cNvSpPr>
          <p:nvPr/>
        </p:nvSpPr>
        <p:spPr bwMode="auto">
          <a:xfrm>
            <a:off x="228600" y="457200"/>
            <a:ext cx="8763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t>	Найдите наибольшую площадь, которую может иметь четырёхугольник, сумма трёх сторон которого равна 6.</a:t>
            </a:r>
          </a:p>
        </p:txBody>
      </p:sp>
      <p:grpSp>
        <p:nvGrpSpPr>
          <p:cNvPr id="8" name="Группа 7">
            <a:extLst>
              <a:ext uri="{FF2B5EF4-FFF2-40B4-BE49-F238E27FC236}">
                <a16:creationId xmlns:a16="http://schemas.microsoft.com/office/drawing/2014/main" id="{C72312B3-D91F-92A8-F068-306BD7006624}"/>
              </a:ext>
            </a:extLst>
          </p:cNvPr>
          <p:cNvGrpSpPr/>
          <p:nvPr/>
        </p:nvGrpSpPr>
        <p:grpSpPr>
          <a:xfrm>
            <a:off x="0" y="1813943"/>
            <a:ext cx="9144000" cy="4855417"/>
            <a:chOff x="0" y="1813943"/>
            <a:chExt cx="9144000" cy="4855417"/>
          </a:xfrm>
        </p:grpSpPr>
        <p:sp>
          <p:nvSpPr>
            <p:cNvPr id="286725" name="Text Box 5">
              <a:extLst>
                <a:ext uri="{FF2B5EF4-FFF2-40B4-BE49-F238E27FC236}">
                  <a16:creationId xmlns:a16="http://schemas.microsoft.com/office/drawing/2014/main" id="{4C2E069A-7EDB-410A-BDC4-8D2984772DB1}"/>
                </a:ext>
              </a:extLst>
            </p:cNvPr>
            <p:cNvSpPr txBox="1">
              <a:spLocks noChangeArrowheads="1"/>
            </p:cNvSpPr>
            <p:nvPr/>
          </p:nvSpPr>
          <p:spPr bwMode="auto">
            <a:xfrm>
              <a:off x="0" y="1813943"/>
              <a:ext cx="9144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sz="2800" dirty="0">
                  <a:solidFill>
                    <a:srgbClr val="FF3300"/>
                  </a:solidFill>
                  <a:cs typeface="Times New Roman" panose="02020603050405020304" pitchFamily="18" charset="0"/>
                </a:rPr>
                <a:t>	Решение.</a:t>
              </a:r>
              <a:r>
                <a:rPr lang="ru-RU" altLang="ru-RU" sz="2800" dirty="0">
                  <a:solidFill>
                    <a:schemeClr val="accent1"/>
                  </a:solidFill>
                  <a:cs typeface="Times New Roman" panose="02020603050405020304" pitchFamily="18" charset="0"/>
                </a:rPr>
                <a:t> </a:t>
              </a:r>
              <a:r>
                <a:rPr lang="ru-RU" altLang="ru-RU" sz="2800" dirty="0"/>
                <a:t>Рассмотрим четырёхугольник </a:t>
              </a:r>
              <a:r>
                <a:rPr lang="en-US" altLang="ru-RU" sz="2800" i="1" dirty="0"/>
                <a:t>ABCD</a:t>
              </a:r>
              <a:r>
                <a:rPr lang="ru-RU" altLang="ru-RU" sz="2800" dirty="0"/>
                <a:t>, у которого </a:t>
              </a:r>
              <a:r>
                <a:rPr lang="en-US" altLang="ru-RU" sz="2800" i="1" dirty="0"/>
                <a:t>AB </a:t>
              </a:r>
              <a:r>
                <a:rPr lang="ru-RU" altLang="ru-RU" sz="2800" i="1" dirty="0"/>
                <a:t>+ </a:t>
              </a:r>
              <a:r>
                <a:rPr lang="en-US" altLang="ru-RU" sz="2800" i="1" dirty="0"/>
                <a:t>BC + AD = </a:t>
              </a:r>
              <a:r>
                <a:rPr lang="en-US" altLang="ru-RU" sz="2800" dirty="0"/>
                <a:t>6</a:t>
              </a:r>
              <a:r>
                <a:rPr lang="ru-RU" altLang="ru-RU" sz="2800" dirty="0"/>
                <a:t>.</a:t>
              </a:r>
              <a:r>
                <a:rPr lang="en-US" altLang="ru-RU" sz="2800" dirty="0"/>
                <a:t> </a:t>
              </a:r>
              <a:r>
                <a:rPr lang="ru-RU" altLang="ru-RU" sz="2800" dirty="0"/>
                <a:t>Обозначим </a:t>
              </a:r>
              <a:r>
                <a:rPr lang="en-US" altLang="ru-RU" sz="2800" i="1" dirty="0"/>
                <a:t>CEFD </a:t>
              </a:r>
              <a:r>
                <a:rPr lang="ru-RU" altLang="ru-RU" sz="2800" dirty="0"/>
                <a:t>четырёхугольник, симметричный данному относительно прямой </a:t>
              </a:r>
              <a:r>
                <a:rPr lang="en-US" altLang="ru-RU" sz="2800" i="1" dirty="0"/>
                <a:t>CD</a:t>
              </a:r>
              <a:r>
                <a:rPr lang="ru-RU" altLang="ru-RU" sz="2800" dirty="0"/>
                <a:t>.</a:t>
              </a:r>
              <a:r>
                <a:rPr lang="en-US" altLang="ru-RU" sz="2800" dirty="0"/>
                <a:t> </a:t>
              </a:r>
              <a:endParaRPr lang="ru-RU" altLang="ru-RU" sz="2800" i="1" dirty="0"/>
            </a:p>
          </p:txBody>
        </p:sp>
        <p:pic>
          <p:nvPicPr>
            <p:cNvPr id="3" name="Рисунок 2">
              <a:extLst>
                <a:ext uri="{FF2B5EF4-FFF2-40B4-BE49-F238E27FC236}">
                  <a16:creationId xmlns:a16="http://schemas.microsoft.com/office/drawing/2014/main" id="{825CBA10-3490-963A-9273-6CBF67E753EB}"/>
                </a:ext>
              </a:extLst>
            </p:cNvPr>
            <p:cNvPicPr>
              <a:picLocks noChangeAspect="1"/>
            </p:cNvPicPr>
            <p:nvPr/>
          </p:nvPicPr>
          <p:blipFill>
            <a:blip r:embed="rId3"/>
            <a:stretch>
              <a:fillRect/>
            </a:stretch>
          </p:blipFill>
          <p:spPr>
            <a:xfrm>
              <a:off x="465197" y="5013176"/>
              <a:ext cx="2290798" cy="1656184"/>
            </a:xfrm>
            <a:prstGeom prst="rect">
              <a:avLst/>
            </a:prstGeom>
          </p:spPr>
        </p:pic>
      </p:grpSp>
      <p:grpSp>
        <p:nvGrpSpPr>
          <p:cNvPr id="7" name="Группа 6">
            <a:extLst>
              <a:ext uri="{FF2B5EF4-FFF2-40B4-BE49-F238E27FC236}">
                <a16:creationId xmlns:a16="http://schemas.microsoft.com/office/drawing/2014/main" id="{0F685D21-AA7A-F4EC-D99E-8491D1056744}"/>
              </a:ext>
            </a:extLst>
          </p:cNvPr>
          <p:cNvGrpSpPr/>
          <p:nvPr/>
        </p:nvGrpSpPr>
        <p:grpSpPr>
          <a:xfrm>
            <a:off x="465197" y="3429000"/>
            <a:ext cx="8213606" cy="3240360"/>
            <a:chOff x="465197" y="3429000"/>
            <a:chExt cx="8213606" cy="3240360"/>
          </a:xfrm>
        </p:grpSpPr>
        <p:pic>
          <p:nvPicPr>
            <p:cNvPr id="5" name="Рисунок 4">
              <a:extLst>
                <a:ext uri="{FF2B5EF4-FFF2-40B4-BE49-F238E27FC236}">
                  <a16:creationId xmlns:a16="http://schemas.microsoft.com/office/drawing/2014/main" id="{FAFE7B14-3B9B-B223-E43D-F24202A5CDB5}"/>
                </a:ext>
              </a:extLst>
            </p:cNvPr>
            <p:cNvPicPr>
              <a:picLocks noChangeAspect="1"/>
            </p:cNvPicPr>
            <p:nvPr/>
          </p:nvPicPr>
          <p:blipFill>
            <a:blip r:embed="rId4"/>
            <a:stretch>
              <a:fillRect/>
            </a:stretch>
          </p:blipFill>
          <p:spPr>
            <a:xfrm>
              <a:off x="465197" y="3940395"/>
              <a:ext cx="2448272" cy="2728965"/>
            </a:xfrm>
            <a:prstGeom prst="rect">
              <a:avLst/>
            </a:prstGeom>
          </p:spPr>
        </p:pic>
        <mc:AlternateContent xmlns:mc="http://schemas.openxmlformats.org/markup-compatibility/2006" xmlns:a14="http://schemas.microsoft.com/office/drawing/2010/main">
          <mc:Choice Requires="a14">
            <p:sp>
              <p:nvSpPr>
                <p:cNvPr id="6" name="Text Box 5">
                  <a:extLst>
                    <a:ext uri="{FF2B5EF4-FFF2-40B4-BE49-F238E27FC236}">
                      <a16:creationId xmlns:a16="http://schemas.microsoft.com/office/drawing/2014/main" id="{0C98E330-EC9D-8009-D763-86537D7865AE}"/>
                    </a:ext>
                  </a:extLst>
                </p:cNvPr>
                <p:cNvSpPr txBox="1">
                  <a:spLocks noChangeArrowheads="1"/>
                </p:cNvSpPr>
                <p:nvPr/>
              </p:nvSpPr>
              <p:spPr bwMode="auto">
                <a:xfrm>
                  <a:off x="3419872" y="3429000"/>
                  <a:ext cx="5258931" cy="318959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sz="2800" dirty="0">
                      <a:solidFill>
                        <a:srgbClr val="FF3300"/>
                      </a:solidFill>
                      <a:cs typeface="Times New Roman" panose="02020603050405020304" pitchFamily="18" charset="0"/>
                    </a:rPr>
                    <a:t>	</a:t>
                  </a:r>
                  <a:r>
                    <a:rPr lang="ru-RU" altLang="ru-RU" sz="2800" dirty="0"/>
                    <a:t> Периметр шестиугольника </a:t>
                  </a:r>
                  <a:r>
                    <a:rPr lang="en-US" altLang="ru-RU" sz="2800" i="1" dirty="0"/>
                    <a:t>ABCEFD </a:t>
                  </a:r>
                  <a:r>
                    <a:rPr lang="ru-RU" altLang="ru-RU" sz="2800" dirty="0"/>
                    <a:t>равен 12. Он имеет наибольшую площадь, если является правильным. Площадь правильного шестиугольника равна 6</a:t>
                  </a:r>
                  <a14:m>
                    <m:oMath xmlns:m="http://schemas.openxmlformats.org/officeDocument/2006/math">
                      <m:rad>
                        <m:radPr>
                          <m:degHide m:val="on"/>
                          <m:ctrlPr>
                            <a:rPr lang="ru-RU" altLang="ru-RU" sz="2800" i="1">
                              <a:latin typeface="Cambria Math" panose="02040503050406030204" pitchFamily="18" charset="0"/>
                            </a:rPr>
                          </m:ctrlPr>
                        </m:radPr>
                        <m:deg/>
                        <m:e>
                          <m:r>
                            <a:rPr lang="ru-RU" altLang="ru-RU" sz="2800" i="1">
                              <a:latin typeface="Cambria Math" panose="02040503050406030204" pitchFamily="18" charset="0"/>
                            </a:rPr>
                            <m:t>3</m:t>
                          </m:r>
                        </m:e>
                      </m:rad>
                    </m:oMath>
                  </a14:m>
                  <a:r>
                    <a:rPr lang="ru-RU" altLang="ru-RU" sz="2800" i="1" dirty="0"/>
                    <a:t>. </a:t>
                  </a:r>
                  <a:r>
                    <a:rPr lang="ru-RU" altLang="ru-RU" sz="2800" dirty="0"/>
                    <a:t>Наибольшая площадь четырёхугольника равна 6</a:t>
                  </a:r>
                  <a14:m>
                    <m:oMath xmlns:m="http://schemas.openxmlformats.org/officeDocument/2006/math">
                      <m:rad>
                        <m:radPr>
                          <m:degHide m:val="on"/>
                          <m:ctrlPr>
                            <a:rPr lang="ru-RU" altLang="ru-RU" sz="2800" i="1">
                              <a:latin typeface="Cambria Math" panose="02040503050406030204" pitchFamily="18" charset="0"/>
                            </a:rPr>
                          </m:ctrlPr>
                        </m:radPr>
                        <m:deg/>
                        <m:e>
                          <m:r>
                            <a:rPr lang="ru-RU" altLang="ru-RU" sz="2800" i="1">
                              <a:latin typeface="Cambria Math" panose="02040503050406030204" pitchFamily="18" charset="0"/>
                            </a:rPr>
                            <m:t>3</m:t>
                          </m:r>
                        </m:e>
                      </m:rad>
                    </m:oMath>
                  </a14:m>
                  <a:r>
                    <a:rPr lang="ru-RU" altLang="ru-RU" sz="2800" i="1" dirty="0"/>
                    <a:t>.</a:t>
                  </a:r>
                </a:p>
              </p:txBody>
            </p:sp>
          </mc:Choice>
          <mc:Fallback xmlns="">
            <p:sp>
              <p:nvSpPr>
                <p:cNvPr id="6" name="Text Box 5">
                  <a:extLst>
                    <a:ext uri="{FF2B5EF4-FFF2-40B4-BE49-F238E27FC236}">
                      <a16:creationId xmlns:a16="http://schemas.microsoft.com/office/drawing/2014/main" id="{0C98E330-EC9D-8009-D763-86537D7865AE}"/>
                    </a:ext>
                  </a:extLst>
                </p:cNvPr>
                <p:cNvSpPr txBox="1">
                  <a:spLocks noRot="1" noChangeAspect="1" noMove="1" noResize="1" noEditPoints="1" noAdjustHandles="1" noChangeArrowheads="1" noChangeShapeType="1" noTextEdit="1"/>
                </p:cNvSpPr>
                <p:nvPr/>
              </p:nvSpPr>
              <p:spPr bwMode="auto">
                <a:xfrm>
                  <a:off x="3419872" y="3429000"/>
                  <a:ext cx="5258931" cy="3189591"/>
                </a:xfrm>
                <a:prstGeom prst="rect">
                  <a:avLst/>
                </a:prstGeom>
                <a:blipFill>
                  <a:blip r:embed="rId5"/>
                  <a:stretch>
                    <a:fillRect l="-2317" t="-2103" r="-2433" b="-439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grpSp>
    </p:spTree>
    <p:extLst>
      <p:ext uri="{BB962C8B-B14F-4D97-AF65-F5344CB8AC3E}">
        <p14:creationId xmlns:p14="http://schemas.microsoft.com/office/powerpoint/2010/main" val="350265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8CFB4534-2041-4AF9-8C6F-6228C6A9BAE2}"/>
              </a:ext>
            </a:extLst>
          </p:cNvPr>
          <p:cNvSpPr>
            <a:spLocks noGrp="1" noChangeArrowheads="1"/>
          </p:cNvSpPr>
          <p:nvPr>
            <p:ph type="title"/>
          </p:nvPr>
        </p:nvSpPr>
        <p:spPr>
          <a:xfrm>
            <a:off x="685800" y="0"/>
            <a:ext cx="7772400" cy="457200"/>
          </a:xfrm>
        </p:spPr>
        <p:txBody>
          <a:bodyPr/>
          <a:lstStyle/>
          <a:p>
            <a:r>
              <a:rPr lang="ru-RU" altLang="ru-RU" sz="3600" dirty="0">
                <a:solidFill>
                  <a:srgbClr val="FF3300"/>
                </a:solidFill>
              </a:rPr>
              <a:t>Упражнение 2</a:t>
            </a:r>
            <a:r>
              <a:rPr lang="en-US" altLang="ru-RU" sz="3600" dirty="0">
                <a:solidFill>
                  <a:srgbClr val="FF3300"/>
                </a:solidFill>
              </a:rPr>
              <a:t>7</a:t>
            </a:r>
            <a:endParaRPr lang="ru-RU" altLang="ru-RU" sz="3600" dirty="0">
              <a:solidFill>
                <a:srgbClr val="FF3300"/>
              </a:solidFill>
            </a:endParaRPr>
          </a:p>
        </p:txBody>
      </p:sp>
      <p:sp>
        <p:nvSpPr>
          <p:cNvPr id="286723" name="Text Box 3">
            <a:extLst>
              <a:ext uri="{FF2B5EF4-FFF2-40B4-BE49-F238E27FC236}">
                <a16:creationId xmlns:a16="http://schemas.microsoft.com/office/drawing/2014/main" id="{932444BE-30D3-4A82-AD15-A24DE08857E6}"/>
              </a:ext>
            </a:extLst>
          </p:cNvPr>
          <p:cNvSpPr txBox="1">
            <a:spLocks noChangeArrowheads="1"/>
          </p:cNvSpPr>
          <p:nvPr/>
        </p:nvSpPr>
        <p:spPr bwMode="auto">
          <a:xfrm>
            <a:off x="0" y="457200"/>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sz="2800" dirty="0"/>
              <a:t>	Найдите линию наименьшей длины, разбивающей правильный треугольник на две равновеликие части.</a:t>
            </a:r>
          </a:p>
        </p:txBody>
      </p:sp>
      <p:sp>
        <p:nvSpPr>
          <p:cNvPr id="286725" name="Text Box 5">
            <a:extLst>
              <a:ext uri="{FF2B5EF4-FFF2-40B4-BE49-F238E27FC236}">
                <a16:creationId xmlns:a16="http://schemas.microsoft.com/office/drawing/2014/main" id="{4C2E069A-7EDB-410A-BDC4-8D2984772DB1}"/>
              </a:ext>
            </a:extLst>
          </p:cNvPr>
          <p:cNvSpPr txBox="1">
            <a:spLocks noChangeArrowheads="1"/>
          </p:cNvSpPr>
          <p:nvPr/>
        </p:nvSpPr>
        <p:spPr bwMode="auto">
          <a:xfrm>
            <a:off x="0" y="4161918"/>
            <a:ext cx="9144000"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sz="2800" dirty="0">
                <a:solidFill>
                  <a:srgbClr val="FF3300"/>
                </a:solidFill>
                <a:cs typeface="Times New Roman" panose="02020603050405020304" pitchFamily="18" charset="0"/>
              </a:rPr>
              <a:t>	</a:t>
            </a:r>
            <a:r>
              <a:rPr lang="ru-RU" altLang="ru-RU" dirty="0">
                <a:solidFill>
                  <a:srgbClr val="FF3300"/>
                </a:solidFill>
                <a:cs typeface="Times New Roman" panose="02020603050405020304" pitchFamily="18" charset="0"/>
              </a:rPr>
              <a:t>Решение.</a:t>
            </a:r>
            <a:r>
              <a:rPr lang="ru-RU" altLang="ru-RU" dirty="0">
                <a:solidFill>
                  <a:schemeClr val="accent1"/>
                </a:solidFill>
                <a:cs typeface="Times New Roman" panose="02020603050405020304" pitchFamily="18" charset="0"/>
              </a:rPr>
              <a:t> </a:t>
            </a:r>
            <a:r>
              <a:rPr lang="ru-RU" altLang="ru-RU" dirty="0">
                <a:cs typeface="Times New Roman" panose="02020603050405020304" pitchFamily="18" charset="0"/>
              </a:rPr>
              <a:t>Достроим правильный треугольник до правильного шестиугольника. </a:t>
            </a:r>
            <a:r>
              <a:rPr lang="ru-RU" altLang="ru-RU" dirty="0"/>
              <a:t>Рассмотрим замкнутую кривую, составленную из частей, симметричных искомой кривой. Она разбивает правильный шестиугольник на две равновеликие части. Так как из всех замкнутых кривых, ограничивающих фигуру данной площади, наименьший периметр имеет окружность, то искомой кривой является дуга окружности.</a:t>
            </a:r>
            <a:endParaRPr lang="ru-RU" altLang="ru-RU" i="1" dirty="0"/>
          </a:p>
        </p:txBody>
      </p:sp>
      <p:pic>
        <p:nvPicPr>
          <p:cNvPr id="4" name="Рисунок 3">
            <a:extLst>
              <a:ext uri="{FF2B5EF4-FFF2-40B4-BE49-F238E27FC236}">
                <a16:creationId xmlns:a16="http://schemas.microsoft.com/office/drawing/2014/main" id="{734FE1C6-0354-121B-9268-1401DBB4B1A0}"/>
              </a:ext>
            </a:extLst>
          </p:cNvPr>
          <p:cNvPicPr>
            <a:picLocks noChangeAspect="1"/>
          </p:cNvPicPr>
          <p:nvPr/>
        </p:nvPicPr>
        <p:blipFill>
          <a:blip r:embed="rId3"/>
          <a:stretch>
            <a:fillRect/>
          </a:stretch>
        </p:blipFill>
        <p:spPr>
          <a:xfrm>
            <a:off x="1762137" y="2733578"/>
            <a:ext cx="1619476" cy="1390844"/>
          </a:xfrm>
          <a:prstGeom prst="rect">
            <a:avLst/>
          </a:prstGeom>
        </p:spPr>
      </p:pic>
      <p:pic>
        <p:nvPicPr>
          <p:cNvPr id="10" name="Рисунок 9">
            <a:extLst>
              <a:ext uri="{FF2B5EF4-FFF2-40B4-BE49-F238E27FC236}">
                <a16:creationId xmlns:a16="http://schemas.microsoft.com/office/drawing/2014/main" id="{42F2373F-60A8-8213-31A5-63E6231C2FC3}"/>
              </a:ext>
            </a:extLst>
          </p:cNvPr>
          <p:cNvPicPr>
            <a:picLocks noChangeAspect="1"/>
          </p:cNvPicPr>
          <p:nvPr/>
        </p:nvPicPr>
        <p:blipFill>
          <a:blip r:embed="rId4"/>
          <a:stretch>
            <a:fillRect/>
          </a:stretch>
        </p:blipFill>
        <p:spPr>
          <a:xfrm>
            <a:off x="971600" y="1411307"/>
            <a:ext cx="3200551" cy="2739211"/>
          </a:xfrm>
          <a:prstGeom prst="rect">
            <a:avLst/>
          </a:prstGeom>
        </p:spPr>
      </p:pic>
      <p:pic>
        <p:nvPicPr>
          <p:cNvPr id="12" name="Рисунок 11">
            <a:extLst>
              <a:ext uri="{FF2B5EF4-FFF2-40B4-BE49-F238E27FC236}">
                <a16:creationId xmlns:a16="http://schemas.microsoft.com/office/drawing/2014/main" id="{23F43BF3-77F6-62AD-8F64-A64E96C60032}"/>
              </a:ext>
            </a:extLst>
          </p:cNvPr>
          <p:cNvPicPr>
            <a:picLocks noChangeAspect="1"/>
          </p:cNvPicPr>
          <p:nvPr/>
        </p:nvPicPr>
        <p:blipFill>
          <a:blip r:embed="rId5"/>
          <a:stretch>
            <a:fillRect/>
          </a:stretch>
        </p:blipFill>
        <p:spPr>
          <a:xfrm>
            <a:off x="5436096" y="1914227"/>
            <a:ext cx="2448272" cy="2118697"/>
          </a:xfrm>
          <a:prstGeom prst="rect">
            <a:avLst/>
          </a:prstGeom>
        </p:spPr>
      </p:pic>
    </p:spTree>
    <p:extLst>
      <p:ext uri="{BB962C8B-B14F-4D97-AF65-F5344CB8AC3E}">
        <p14:creationId xmlns:p14="http://schemas.microsoft.com/office/powerpoint/2010/main" val="102649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86725"/>
                                        </p:tgtEl>
                                        <p:attrNameLst>
                                          <p:attrName>style.visibility</p:attrName>
                                        </p:attrNameLst>
                                      </p:cBhvr>
                                      <p:to>
                                        <p:strVal val="visible"/>
                                      </p:to>
                                    </p:set>
                                    <p:animEffect transition="in" filter="wipe(up)">
                                      <p:cBhvr>
                                        <p:cTn id="10" dur="500"/>
                                        <p:tgtEl>
                                          <p:spTgt spid="28672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Text Box 3">
            <a:extLst>
              <a:ext uri="{FF2B5EF4-FFF2-40B4-BE49-F238E27FC236}">
                <a16:creationId xmlns:a16="http://schemas.microsoft.com/office/drawing/2014/main" id="{76FB02D8-7655-4542-ADFA-D96809D8930F}"/>
              </a:ext>
            </a:extLst>
          </p:cNvPr>
          <p:cNvSpPr txBox="1">
            <a:spLocks noChangeArrowheads="1"/>
          </p:cNvSpPr>
          <p:nvPr/>
        </p:nvSpPr>
        <p:spPr bwMode="auto">
          <a:xfrm>
            <a:off x="152400" y="56838"/>
            <a:ext cx="89916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a:t>
            </a:r>
            <a:r>
              <a:rPr lang="ru-RU" altLang="ru-RU" sz="2800" dirty="0">
                <a:solidFill>
                  <a:srgbClr val="FF0000"/>
                </a:solidFill>
                <a:cs typeface="Times New Roman" panose="02020603050405020304" pitchFamily="18" charset="0"/>
              </a:rPr>
              <a:t> Теорема 2. </a:t>
            </a:r>
            <a:r>
              <a:rPr lang="ru-RU" altLang="ru-RU" sz="2800" dirty="0">
                <a:cs typeface="Times New Roman" panose="02020603050405020304" pitchFamily="18" charset="0"/>
              </a:rPr>
              <a:t>Если хорда делит кривую, ограничивающую максимальную фигуру на две части равной длины, то она и фигуру делит на две равновеликие части.</a:t>
            </a:r>
          </a:p>
        </p:txBody>
      </p:sp>
      <p:sp>
        <p:nvSpPr>
          <p:cNvPr id="215044" name="Text Box 4">
            <a:extLst>
              <a:ext uri="{FF2B5EF4-FFF2-40B4-BE49-F238E27FC236}">
                <a16:creationId xmlns:a16="http://schemas.microsoft.com/office/drawing/2014/main" id="{314836CD-E9C4-4501-ABE2-41B3B3AD83E2}"/>
              </a:ext>
            </a:extLst>
          </p:cNvPr>
          <p:cNvSpPr txBox="1">
            <a:spLocks noChangeArrowheads="1"/>
          </p:cNvSpPr>
          <p:nvPr/>
        </p:nvSpPr>
        <p:spPr bwMode="auto">
          <a:xfrm>
            <a:off x="0" y="3962400"/>
            <a:ext cx="9144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b="1" dirty="0">
                <a:solidFill>
                  <a:srgbClr val="FF3300"/>
                </a:solidFill>
                <a:cs typeface="Times New Roman" panose="02020603050405020304" pitchFamily="18" charset="0"/>
              </a:rPr>
              <a:t>	</a:t>
            </a:r>
            <a:r>
              <a:rPr lang="ru-RU" altLang="ru-RU" dirty="0">
                <a:solidFill>
                  <a:srgbClr val="FF3300"/>
                </a:solidFill>
                <a:cs typeface="Times New Roman" panose="02020603050405020304" pitchFamily="18" charset="0"/>
              </a:rPr>
              <a:t>Доказательство.</a:t>
            </a:r>
            <a:r>
              <a:rPr lang="ru-RU" altLang="ru-RU" b="1" dirty="0">
                <a:solidFill>
                  <a:schemeClr val="accent1"/>
                </a:solidFill>
                <a:cs typeface="Times New Roman" panose="02020603050405020304" pitchFamily="18" charset="0"/>
              </a:rPr>
              <a:t> </a:t>
            </a:r>
            <a:r>
              <a:rPr lang="ru-RU" altLang="ru-RU" dirty="0">
                <a:cs typeface="Times New Roman" panose="02020603050405020304" pitchFamily="18" charset="0"/>
              </a:rPr>
              <a:t>Пусть хорда </a:t>
            </a:r>
            <a:r>
              <a:rPr lang="ru-RU" altLang="ru-RU" i="1" dirty="0">
                <a:cs typeface="Times New Roman" panose="02020603050405020304" pitchFamily="18" charset="0"/>
              </a:rPr>
              <a:t>АВ</a:t>
            </a:r>
            <a:r>
              <a:rPr lang="ru-RU" altLang="ru-RU" dirty="0">
                <a:cs typeface="Times New Roman" panose="02020603050405020304" pitchFamily="18" charset="0"/>
              </a:rPr>
              <a:t> делит кривую на две части равной длины. Предположим, что площади образовавшихся частей </a:t>
            </a:r>
            <a:r>
              <a:rPr lang="ru-RU" altLang="ru-RU" i="1" dirty="0">
                <a:cs typeface="Times New Roman" panose="02020603050405020304" pitchFamily="18" charset="0"/>
              </a:rPr>
              <a:t>Ф'</a:t>
            </a:r>
            <a:r>
              <a:rPr lang="ru-RU" altLang="ru-RU" dirty="0">
                <a:cs typeface="Times New Roman" panose="02020603050405020304" pitchFamily="18" charset="0"/>
              </a:rPr>
              <a:t>,</a:t>
            </a:r>
            <a:r>
              <a:rPr lang="ru-RU" altLang="ru-RU" i="1" dirty="0">
                <a:cs typeface="Times New Roman" panose="02020603050405020304" pitchFamily="18" charset="0"/>
              </a:rPr>
              <a:t> Ф''</a:t>
            </a:r>
            <a:r>
              <a:rPr lang="ru-RU" altLang="ru-RU" dirty="0">
                <a:cs typeface="Times New Roman" panose="02020603050405020304" pitchFamily="18" charset="0"/>
              </a:rPr>
              <a:t> фигуры </a:t>
            </a:r>
            <a:r>
              <a:rPr lang="ru-RU" altLang="ru-RU" i="1" dirty="0">
                <a:cs typeface="Times New Roman" panose="02020603050405020304" pitchFamily="18" charset="0"/>
              </a:rPr>
              <a:t>Ф</a:t>
            </a:r>
            <a:r>
              <a:rPr lang="ru-RU" altLang="ru-RU" dirty="0">
                <a:cs typeface="Times New Roman" panose="02020603050405020304" pitchFamily="18" charset="0"/>
              </a:rPr>
              <a:t> не равны, например </a:t>
            </a:r>
            <a:r>
              <a:rPr lang="en-US" altLang="ru-RU" i="1" dirty="0">
                <a:cs typeface="Times New Roman" panose="02020603050405020304" pitchFamily="18" charset="0"/>
              </a:rPr>
              <a:t>S</a:t>
            </a:r>
            <a:r>
              <a:rPr lang="ru-RU" altLang="ru-RU" dirty="0">
                <a:cs typeface="Times New Roman" panose="02020603050405020304" pitchFamily="18" charset="0"/>
              </a:rPr>
              <a:t>(</a:t>
            </a:r>
            <a:r>
              <a:rPr lang="ru-RU" altLang="ru-RU" i="1" dirty="0">
                <a:cs typeface="Times New Roman" panose="02020603050405020304" pitchFamily="18" charset="0"/>
              </a:rPr>
              <a:t>Ф</a:t>
            </a:r>
            <a:r>
              <a:rPr lang="ru-RU" altLang="ru-RU" dirty="0">
                <a:cs typeface="Times New Roman" panose="02020603050405020304" pitchFamily="18" charset="0"/>
              </a:rPr>
              <a:t>') &lt; </a:t>
            </a:r>
            <a:r>
              <a:rPr lang="en-US" altLang="ru-RU" i="1" dirty="0">
                <a:cs typeface="Times New Roman" panose="02020603050405020304" pitchFamily="18" charset="0"/>
              </a:rPr>
              <a:t>S</a:t>
            </a:r>
            <a:r>
              <a:rPr lang="ru-RU" altLang="ru-RU" dirty="0">
                <a:cs typeface="Times New Roman" panose="02020603050405020304" pitchFamily="18" charset="0"/>
              </a:rPr>
              <a:t>(</a:t>
            </a:r>
            <a:r>
              <a:rPr lang="ru-RU" altLang="ru-RU" i="1" dirty="0">
                <a:cs typeface="Times New Roman" panose="02020603050405020304" pitchFamily="18" charset="0"/>
              </a:rPr>
              <a:t>Ф''</a:t>
            </a:r>
            <a:r>
              <a:rPr lang="ru-RU" altLang="ru-RU" dirty="0">
                <a:cs typeface="Times New Roman" panose="02020603050405020304" pitchFamily="18" charset="0"/>
              </a:rPr>
              <a:t>). В фигуре </a:t>
            </a:r>
            <a:r>
              <a:rPr lang="ru-RU" altLang="ru-RU" i="1" dirty="0">
                <a:cs typeface="Times New Roman" panose="02020603050405020304" pitchFamily="18" charset="0"/>
              </a:rPr>
              <a:t>Ф</a:t>
            </a:r>
            <a:r>
              <a:rPr lang="ru-RU" altLang="ru-RU" dirty="0">
                <a:cs typeface="Times New Roman" panose="02020603050405020304" pitchFamily="18" charset="0"/>
              </a:rPr>
              <a:t> заменим фигуру </a:t>
            </a:r>
            <a:r>
              <a:rPr lang="ru-RU" altLang="ru-RU" i="1" dirty="0">
                <a:cs typeface="Times New Roman" panose="02020603050405020304" pitchFamily="18" charset="0"/>
              </a:rPr>
              <a:t>Ф'</a:t>
            </a:r>
            <a:r>
              <a:rPr lang="ru-RU" altLang="ru-RU" dirty="0">
                <a:cs typeface="Times New Roman" panose="02020603050405020304" pitchFamily="18" charset="0"/>
              </a:rPr>
              <a:t> на фигуру, симметричную </a:t>
            </a:r>
            <a:r>
              <a:rPr lang="ru-RU" altLang="ru-RU" i="1" dirty="0">
                <a:cs typeface="Times New Roman" panose="02020603050405020304" pitchFamily="18" charset="0"/>
              </a:rPr>
              <a:t>Ф''</a:t>
            </a:r>
            <a:r>
              <a:rPr lang="ru-RU" altLang="ru-RU" dirty="0">
                <a:cs typeface="Times New Roman" panose="02020603050405020304" pitchFamily="18" charset="0"/>
              </a:rPr>
              <a:t> относительно прямой </a:t>
            </a:r>
            <a:r>
              <a:rPr lang="ru-RU" altLang="ru-RU" i="1" dirty="0">
                <a:cs typeface="Times New Roman" panose="02020603050405020304" pitchFamily="18" charset="0"/>
              </a:rPr>
              <a:t>АВ</a:t>
            </a:r>
            <a:r>
              <a:rPr lang="ru-RU" altLang="ru-RU" dirty="0">
                <a:cs typeface="Times New Roman" panose="02020603050405020304" pitchFamily="18" charset="0"/>
              </a:rPr>
              <a:t>. Полученная фигура будет ограничена кривой той же длины, но будет иметь большую площадь по сравнению с исходной. Следовательно, исходная фигура не максимальная. </a:t>
            </a:r>
          </a:p>
        </p:txBody>
      </p:sp>
      <p:pic>
        <p:nvPicPr>
          <p:cNvPr id="215047" name="Picture 7">
            <a:extLst>
              <a:ext uri="{FF2B5EF4-FFF2-40B4-BE49-F238E27FC236}">
                <a16:creationId xmlns:a16="http://schemas.microsoft.com/office/drawing/2014/main" id="{68756448-2A77-4317-BFFA-32105D3E9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905000"/>
            <a:ext cx="2500313"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44"/>
                                        </p:tgtEl>
                                        <p:attrNameLst>
                                          <p:attrName>style.visibility</p:attrName>
                                        </p:attrNameLst>
                                      </p:cBhvr>
                                      <p:to>
                                        <p:strVal val="visible"/>
                                      </p:to>
                                    </p:set>
                                    <p:animEffect transition="in" filter="wipe(left)">
                                      <p:cBhvr>
                                        <p:cTn id="7" dur="500"/>
                                        <p:tgtEl>
                                          <p:spTgt spid="215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Text Box 3">
            <a:extLst>
              <a:ext uri="{FF2B5EF4-FFF2-40B4-BE49-F238E27FC236}">
                <a16:creationId xmlns:a16="http://schemas.microsoft.com/office/drawing/2014/main" id="{573811AE-11E1-4918-8B72-646FBE0EC76D}"/>
              </a:ext>
            </a:extLst>
          </p:cNvPr>
          <p:cNvSpPr txBox="1">
            <a:spLocks noChangeArrowheads="1"/>
          </p:cNvSpPr>
          <p:nvPr/>
        </p:nvSpPr>
        <p:spPr bwMode="auto">
          <a:xfrm>
            <a:off x="152400" y="-57532"/>
            <a:ext cx="8991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0000"/>
                </a:solidFill>
                <a:cs typeface="Times New Roman" panose="02020603050405020304" pitchFamily="18" charset="0"/>
              </a:rPr>
              <a:t>	Теорема 3. </a:t>
            </a:r>
            <a:r>
              <a:rPr lang="ru-RU" altLang="ru-RU" sz="2800" dirty="0">
                <a:cs typeface="Times New Roman" panose="02020603050405020304" pitchFamily="18" charset="0"/>
              </a:rPr>
              <a:t>Максимальная фигура ограничена окружностью.</a:t>
            </a:r>
          </a:p>
        </p:txBody>
      </p:sp>
      <p:sp>
        <p:nvSpPr>
          <p:cNvPr id="217092" name="Text Box 4">
            <a:extLst>
              <a:ext uri="{FF2B5EF4-FFF2-40B4-BE49-F238E27FC236}">
                <a16:creationId xmlns:a16="http://schemas.microsoft.com/office/drawing/2014/main" id="{E78CEC35-B85E-4E94-9AA1-BA4CFF95AC10}"/>
              </a:ext>
            </a:extLst>
          </p:cNvPr>
          <p:cNvSpPr txBox="1">
            <a:spLocks noChangeArrowheads="1"/>
          </p:cNvSpPr>
          <p:nvPr/>
        </p:nvSpPr>
        <p:spPr bwMode="auto">
          <a:xfrm>
            <a:off x="4601497" y="751344"/>
            <a:ext cx="454250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dirty="0">
                <a:solidFill>
                  <a:srgbClr val="FF3300"/>
                </a:solidFill>
                <a:cs typeface="Times New Roman" panose="02020603050405020304" pitchFamily="18" charset="0"/>
              </a:rPr>
              <a:t>	Доказательство.</a:t>
            </a:r>
            <a:r>
              <a:rPr lang="ru-RU" altLang="ru-RU" dirty="0">
                <a:solidFill>
                  <a:schemeClr val="accent1"/>
                </a:solidFill>
                <a:cs typeface="Times New Roman" panose="02020603050405020304" pitchFamily="18" charset="0"/>
              </a:rPr>
              <a:t> </a:t>
            </a:r>
            <a:r>
              <a:rPr lang="ru-RU" altLang="ru-RU" dirty="0">
                <a:cs typeface="Times New Roman" panose="02020603050405020304" pitchFamily="18" charset="0"/>
              </a:rPr>
              <a:t>Пусть хорда </a:t>
            </a:r>
            <a:r>
              <a:rPr lang="ru-RU" altLang="ru-RU" i="1" dirty="0">
                <a:cs typeface="Times New Roman" panose="02020603050405020304" pitchFamily="18" charset="0"/>
              </a:rPr>
              <a:t>АВ</a:t>
            </a:r>
            <a:r>
              <a:rPr lang="ru-RU" altLang="ru-RU" dirty="0">
                <a:cs typeface="Times New Roman" panose="02020603050405020304" pitchFamily="18" charset="0"/>
              </a:rPr>
              <a:t> делит кривую, ограничивающую максимальную фигуру </a:t>
            </a:r>
            <a:r>
              <a:rPr lang="ru-RU" altLang="ru-RU" i="1" dirty="0">
                <a:cs typeface="Times New Roman" panose="02020603050405020304" pitchFamily="18" charset="0"/>
              </a:rPr>
              <a:t>Ф</a:t>
            </a:r>
            <a:r>
              <a:rPr lang="ru-RU" altLang="ru-RU" dirty="0">
                <a:cs typeface="Times New Roman" panose="02020603050405020304" pitchFamily="18" charset="0"/>
              </a:rPr>
              <a:t> на две части равной длины. Тогда она делит фигуру </a:t>
            </a:r>
            <a:r>
              <a:rPr lang="ru-RU" altLang="ru-RU" i="1" dirty="0">
                <a:cs typeface="Times New Roman" panose="02020603050405020304" pitchFamily="18" charset="0"/>
              </a:rPr>
              <a:t>Ф</a:t>
            </a:r>
            <a:r>
              <a:rPr lang="ru-RU" altLang="ru-RU" dirty="0">
                <a:cs typeface="Times New Roman" panose="02020603050405020304" pitchFamily="18" charset="0"/>
              </a:rPr>
              <a:t> на две части </a:t>
            </a:r>
            <a:r>
              <a:rPr lang="ru-RU" altLang="ru-RU" i="1" dirty="0">
                <a:cs typeface="Times New Roman" panose="02020603050405020304" pitchFamily="18" charset="0"/>
              </a:rPr>
              <a:t>Ф'</a:t>
            </a:r>
            <a:r>
              <a:rPr lang="ru-RU" altLang="ru-RU" dirty="0">
                <a:cs typeface="Times New Roman" panose="02020603050405020304" pitchFamily="18" charset="0"/>
              </a:rPr>
              <a:t> и </a:t>
            </a:r>
            <a:r>
              <a:rPr lang="ru-RU" altLang="ru-RU" i="1" dirty="0">
                <a:cs typeface="Times New Roman" panose="02020603050405020304" pitchFamily="18" charset="0"/>
              </a:rPr>
              <a:t>Ф''</a:t>
            </a:r>
            <a:r>
              <a:rPr lang="ru-RU" altLang="ru-RU" dirty="0">
                <a:cs typeface="Times New Roman" panose="02020603050405020304" pitchFamily="18" charset="0"/>
              </a:rPr>
              <a:t> равной площади.</a:t>
            </a:r>
            <a:r>
              <a:rPr lang="ru-RU" altLang="ru-RU" dirty="0">
                <a:solidFill>
                  <a:schemeClr val="accent1"/>
                </a:solidFill>
                <a:cs typeface="Times New Roman" panose="02020603050405020304" pitchFamily="18" charset="0"/>
              </a:rPr>
              <a:t> </a:t>
            </a:r>
          </a:p>
        </p:txBody>
      </p:sp>
      <p:sp>
        <p:nvSpPr>
          <p:cNvPr id="217096" name="Text Box 8">
            <a:extLst>
              <a:ext uri="{FF2B5EF4-FFF2-40B4-BE49-F238E27FC236}">
                <a16:creationId xmlns:a16="http://schemas.microsoft.com/office/drawing/2014/main" id="{4F6A080F-45B3-4DDD-9D6D-D029F74C3111}"/>
              </a:ext>
            </a:extLst>
          </p:cNvPr>
          <p:cNvSpPr txBox="1">
            <a:spLocks noChangeArrowheads="1"/>
          </p:cNvSpPr>
          <p:nvPr/>
        </p:nvSpPr>
        <p:spPr bwMode="auto">
          <a:xfrm>
            <a:off x="0" y="3404439"/>
            <a:ext cx="9144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dirty="0">
                <a:cs typeface="Times New Roman" panose="02020603050405020304" pitchFamily="18" charset="0"/>
              </a:rPr>
              <a:t>	Если кривая не является окружностью, то на ней найдется</a:t>
            </a:r>
            <a:r>
              <a:rPr lang="ru-RU" altLang="ru-RU" b="1" dirty="0">
                <a:cs typeface="Times New Roman" panose="02020603050405020304" pitchFamily="18" charset="0"/>
              </a:rPr>
              <a:t> </a:t>
            </a:r>
            <a:r>
              <a:rPr lang="ru-RU" altLang="ru-RU" dirty="0">
                <a:cs typeface="Times New Roman" panose="02020603050405020304" pitchFamily="18" charset="0"/>
              </a:rPr>
              <a:t>точка </a:t>
            </a:r>
            <a:r>
              <a:rPr lang="ru-RU" altLang="ru-RU" i="1" dirty="0">
                <a:cs typeface="Times New Roman" panose="02020603050405020304" pitchFamily="18" charset="0"/>
              </a:rPr>
              <a:t>С</a:t>
            </a:r>
            <a:r>
              <a:rPr lang="ru-RU" altLang="ru-RU" dirty="0">
                <a:cs typeface="Times New Roman" panose="02020603050405020304" pitchFamily="18" charset="0"/>
              </a:rPr>
              <a:t>, для которой </a:t>
            </a:r>
            <a:r>
              <a:rPr lang="ru-RU" altLang="ru-RU" dirty="0"/>
              <a:t>угол </a:t>
            </a:r>
            <a:r>
              <a:rPr lang="ru-RU" altLang="ru-RU" i="1" dirty="0">
                <a:cs typeface="Times New Roman" panose="02020603050405020304" pitchFamily="18" charset="0"/>
              </a:rPr>
              <a:t>АСВ</a:t>
            </a:r>
            <a:r>
              <a:rPr lang="ru-RU" altLang="ru-RU" dirty="0">
                <a:cs typeface="Times New Roman" panose="02020603050405020304" pitchFamily="18" charset="0"/>
              </a:rPr>
              <a:t> </a:t>
            </a:r>
            <a:r>
              <a:rPr lang="ru-RU" altLang="ru-RU" dirty="0"/>
              <a:t>не равен</a:t>
            </a:r>
            <a:r>
              <a:rPr lang="en-US" altLang="ru-RU" b="1" dirty="0">
                <a:cs typeface="Times New Roman" panose="02020603050405020304" pitchFamily="18" charset="0"/>
              </a:rPr>
              <a:t> </a:t>
            </a:r>
            <a:r>
              <a:rPr lang="ru-RU" altLang="ru-RU" dirty="0">
                <a:cs typeface="Times New Roman" panose="02020603050405020304" pitchFamily="18" charset="0"/>
              </a:rPr>
              <a:t>90°. Построим новую фигуру</a:t>
            </a:r>
            <a:r>
              <a:rPr lang="ru-RU" altLang="ru-RU" dirty="0"/>
              <a:t>, того же периметра, но большей площади</a:t>
            </a:r>
            <a:r>
              <a:rPr lang="ru-RU" altLang="ru-RU" dirty="0">
                <a:cs typeface="Times New Roman" panose="02020603050405020304" pitchFamily="18" charset="0"/>
              </a:rPr>
              <a:t>. Для этого рассмотрим прямоугольный треугольник </a:t>
            </a:r>
            <a:r>
              <a:rPr lang="ru-RU" altLang="ru-RU" i="1" dirty="0">
                <a:cs typeface="Times New Roman" panose="02020603050405020304" pitchFamily="18" charset="0"/>
              </a:rPr>
              <a:t>А</a:t>
            </a:r>
            <a:r>
              <a:rPr lang="ru-RU" altLang="ru-RU" baseline="-30000" dirty="0">
                <a:cs typeface="Times New Roman" panose="02020603050405020304" pitchFamily="18" charset="0"/>
              </a:rPr>
              <a:t>1</a:t>
            </a:r>
            <a:r>
              <a:rPr lang="ru-RU" altLang="ru-RU" i="1" dirty="0">
                <a:cs typeface="Times New Roman" panose="02020603050405020304" pitchFamily="18" charset="0"/>
              </a:rPr>
              <a:t>В</a:t>
            </a:r>
            <a:r>
              <a:rPr lang="ru-RU" altLang="ru-RU" baseline="-30000" dirty="0">
                <a:cs typeface="Times New Roman" panose="02020603050405020304" pitchFamily="18" charset="0"/>
              </a:rPr>
              <a:t>1</a:t>
            </a:r>
            <a:r>
              <a:rPr lang="ru-RU" altLang="ru-RU" i="1" dirty="0">
                <a:cs typeface="Times New Roman" panose="02020603050405020304" pitchFamily="18" charset="0"/>
              </a:rPr>
              <a:t>С</a:t>
            </a:r>
            <a:r>
              <a:rPr lang="ru-RU" altLang="ru-RU" baseline="-30000" dirty="0">
                <a:cs typeface="Times New Roman" panose="02020603050405020304" pitchFamily="18" charset="0"/>
              </a:rPr>
              <a:t>1</a:t>
            </a:r>
            <a:r>
              <a:rPr lang="ru-RU" altLang="ru-RU" dirty="0">
                <a:cs typeface="Times New Roman" panose="02020603050405020304" pitchFamily="18" charset="0"/>
              </a:rPr>
              <a:t>, у которого </a:t>
            </a:r>
            <a:r>
              <a:rPr lang="ru-RU" altLang="ru-RU" i="1" dirty="0">
                <a:cs typeface="Times New Roman" panose="02020603050405020304" pitchFamily="18" charset="0"/>
              </a:rPr>
              <a:t>А</a:t>
            </a:r>
            <a:r>
              <a:rPr lang="ru-RU" altLang="ru-RU" baseline="-30000" dirty="0">
                <a:cs typeface="Times New Roman" panose="02020603050405020304" pitchFamily="18" charset="0"/>
              </a:rPr>
              <a:t>1</a:t>
            </a:r>
            <a:r>
              <a:rPr lang="ru-RU" altLang="ru-RU" i="1" dirty="0">
                <a:cs typeface="Times New Roman" panose="02020603050405020304" pitchFamily="18" charset="0"/>
              </a:rPr>
              <a:t>В</a:t>
            </a:r>
            <a:r>
              <a:rPr lang="ru-RU" altLang="ru-RU" baseline="-30000" dirty="0">
                <a:cs typeface="Times New Roman" panose="02020603050405020304" pitchFamily="18" charset="0"/>
              </a:rPr>
              <a:t>1</a:t>
            </a:r>
            <a:r>
              <a:rPr lang="ru-RU" altLang="ru-RU" i="1" dirty="0">
                <a:cs typeface="Times New Roman" panose="02020603050405020304" pitchFamily="18" charset="0"/>
              </a:rPr>
              <a:t> = АВ</a:t>
            </a:r>
            <a:r>
              <a:rPr lang="ru-RU" altLang="ru-RU" dirty="0">
                <a:cs typeface="Times New Roman" panose="02020603050405020304" pitchFamily="18" charset="0"/>
              </a:rPr>
              <a:t>,</a:t>
            </a:r>
            <a:r>
              <a:rPr lang="ru-RU" altLang="ru-RU" i="1" dirty="0">
                <a:cs typeface="Times New Roman" panose="02020603050405020304" pitchFamily="18" charset="0"/>
              </a:rPr>
              <a:t> В</a:t>
            </a:r>
            <a:r>
              <a:rPr lang="ru-RU" altLang="ru-RU" baseline="-30000" dirty="0">
                <a:cs typeface="Times New Roman" panose="02020603050405020304" pitchFamily="18" charset="0"/>
              </a:rPr>
              <a:t>1</a:t>
            </a:r>
            <a:r>
              <a:rPr lang="ru-RU" altLang="ru-RU" i="1" dirty="0">
                <a:cs typeface="Times New Roman" panose="02020603050405020304" pitchFamily="18" charset="0"/>
              </a:rPr>
              <a:t>С</a:t>
            </a:r>
            <a:r>
              <a:rPr lang="ru-RU" altLang="ru-RU" baseline="-30000" dirty="0">
                <a:cs typeface="Times New Roman" panose="02020603050405020304" pitchFamily="18" charset="0"/>
              </a:rPr>
              <a:t>1</a:t>
            </a:r>
            <a:r>
              <a:rPr lang="ru-RU" altLang="ru-RU" i="1" dirty="0">
                <a:cs typeface="Times New Roman" panose="02020603050405020304" pitchFamily="18" charset="0"/>
              </a:rPr>
              <a:t> = ВС</a:t>
            </a:r>
            <a:r>
              <a:rPr lang="ru-RU" altLang="ru-RU" dirty="0">
                <a:cs typeface="Times New Roman" panose="02020603050405020304" pitchFamily="18" charset="0"/>
              </a:rPr>
              <a:t>, и присоединим к его катетам соответствующие части 1 и 2 исходной фигуры. Полученную фигуру </a:t>
            </a:r>
            <a:r>
              <a:rPr lang="ru-RU" altLang="ru-RU" i="1" dirty="0">
                <a:cs typeface="Times New Roman" panose="02020603050405020304" pitchFamily="18" charset="0"/>
              </a:rPr>
              <a:t>Ф</a:t>
            </a:r>
            <a:r>
              <a:rPr lang="ru-RU" altLang="ru-RU" baseline="-30000" dirty="0">
                <a:cs typeface="Times New Roman" panose="02020603050405020304" pitchFamily="18" charset="0"/>
              </a:rPr>
              <a:t>1</a:t>
            </a:r>
            <a:r>
              <a:rPr lang="ru-RU" altLang="ru-RU" dirty="0">
                <a:cs typeface="Times New Roman" panose="02020603050405020304" pitchFamily="18" charset="0"/>
              </a:rPr>
              <a:t> отразим симметрично относительно </a:t>
            </a:r>
            <a:r>
              <a:rPr lang="ru-RU" altLang="ru-RU" i="1" dirty="0">
                <a:cs typeface="Times New Roman" panose="02020603050405020304" pitchFamily="18" charset="0"/>
              </a:rPr>
              <a:t>А</a:t>
            </a:r>
            <a:r>
              <a:rPr lang="ru-RU" altLang="ru-RU" baseline="-30000" dirty="0">
                <a:cs typeface="Times New Roman" panose="02020603050405020304" pitchFamily="18" charset="0"/>
              </a:rPr>
              <a:t>1</a:t>
            </a:r>
            <a:r>
              <a:rPr lang="ru-RU" altLang="ru-RU" i="1" dirty="0">
                <a:cs typeface="Times New Roman" panose="02020603050405020304" pitchFamily="18" charset="0"/>
              </a:rPr>
              <a:t>В</a:t>
            </a:r>
            <a:r>
              <a:rPr lang="ru-RU" altLang="ru-RU" baseline="-30000" dirty="0">
                <a:cs typeface="Times New Roman" panose="02020603050405020304" pitchFamily="18" charset="0"/>
              </a:rPr>
              <a:t>1</a:t>
            </a:r>
            <a:r>
              <a:rPr lang="ru-RU" altLang="ru-RU" dirty="0">
                <a:cs typeface="Times New Roman" panose="02020603050405020304" pitchFamily="18" charset="0"/>
              </a:rPr>
              <a:t> и соответствующую фигуру обозначим </a:t>
            </a:r>
            <a:r>
              <a:rPr lang="ru-RU" altLang="ru-RU" i="1" dirty="0">
                <a:cs typeface="Times New Roman" panose="02020603050405020304" pitchFamily="18" charset="0"/>
              </a:rPr>
              <a:t>Ф</a:t>
            </a:r>
            <a:r>
              <a:rPr lang="ru-RU" altLang="ru-RU" baseline="-30000" dirty="0">
                <a:cs typeface="Times New Roman" panose="02020603050405020304" pitchFamily="18" charset="0"/>
              </a:rPr>
              <a:t>2</a:t>
            </a:r>
            <a:r>
              <a:rPr lang="ru-RU" altLang="ru-RU" dirty="0">
                <a:cs typeface="Times New Roman" panose="02020603050405020304" pitchFamily="18" charset="0"/>
              </a:rPr>
              <a:t>. Фигура, состоящая из обеих частей </a:t>
            </a:r>
            <a:r>
              <a:rPr lang="ru-RU" altLang="ru-RU" i="1" dirty="0">
                <a:cs typeface="Times New Roman" panose="02020603050405020304" pitchFamily="18" charset="0"/>
              </a:rPr>
              <a:t>Ф</a:t>
            </a:r>
            <a:r>
              <a:rPr lang="ru-RU" altLang="ru-RU" baseline="-30000" dirty="0">
                <a:cs typeface="Times New Roman" panose="02020603050405020304" pitchFamily="18" charset="0"/>
              </a:rPr>
              <a:t>1</a:t>
            </a:r>
            <a:r>
              <a:rPr lang="ru-RU" altLang="ru-RU" dirty="0">
                <a:cs typeface="Times New Roman" panose="02020603050405020304" pitchFamily="18" charset="0"/>
              </a:rPr>
              <a:t> и </a:t>
            </a:r>
            <a:r>
              <a:rPr lang="ru-RU" altLang="ru-RU" i="1" dirty="0">
                <a:cs typeface="Times New Roman" panose="02020603050405020304" pitchFamily="18" charset="0"/>
              </a:rPr>
              <a:t>Ф</a:t>
            </a:r>
            <a:r>
              <a:rPr lang="ru-RU" altLang="ru-RU" baseline="-30000" dirty="0">
                <a:cs typeface="Times New Roman" panose="02020603050405020304" pitchFamily="18" charset="0"/>
              </a:rPr>
              <a:t>2</a:t>
            </a:r>
            <a:r>
              <a:rPr lang="ru-RU" altLang="ru-RU" dirty="0">
                <a:cs typeface="Times New Roman" panose="02020603050405020304" pitchFamily="18" charset="0"/>
              </a:rPr>
              <a:t>, будет искомой. </a:t>
            </a:r>
          </a:p>
        </p:txBody>
      </p:sp>
      <p:pic>
        <p:nvPicPr>
          <p:cNvPr id="217097" name="Picture 9">
            <a:extLst>
              <a:ext uri="{FF2B5EF4-FFF2-40B4-BE49-F238E27FC236}">
                <a16:creationId xmlns:a16="http://schemas.microsoft.com/office/drawing/2014/main" id="{D7E52FD0-4F4F-478E-AAF8-58B61BC0EC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07" y="808876"/>
            <a:ext cx="4487863" cy="259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7092"/>
                                        </p:tgtEl>
                                        <p:attrNameLst>
                                          <p:attrName>style.visibility</p:attrName>
                                        </p:attrNameLst>
                                      </p:cBhvr>
                                      <p:to>
                                        <p:strVal val="visible"/>
                                      </p:to>
                                    </p:set>
                                    <p:animEffect transition="in" filter="wipe(left)">
                                      <p:cBhvr>
                                        <p:cTn id="7" dur="500"/>
                                        <p:tgtEl>
                                          <p:spTgt spid="2170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7096"/>
                                        </p:tgtEl>
                                        <p:attrNameLst>
                                          <p:attrName>style.visibility</p:attrName>
                                        </p:attrNameLst>
                                      </p:cBhvr>
                                      <p:to>
                                        <p:strVal val="visible"/>
                                      </p:to>
                                    </p:set>
                                    <p:animEffect transition="in" filter="wipe(left)">
                                      <p:cBhvr>
                                        <p:cTn id="12" dur="500"/>
                                        <p:tgtEl>
                                          <p:spTgt spid="217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autoUpdateAnimBg="0"/>
      <p:bldP spid="21709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3A7E9FC0-4091-462E-A881-EDB89721C85A}"/>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Вопрос 1</a:t>
            </a:r>
          </a:p>
        </p:txBody>
      </p:sp>
      <p:sp>
        <p:nvSpPr>
          <p:cNvPr id="167939" name="Text Box 3">
            <a:extLst>
              <a:ext uri="{FF2B5EF4-FFF2-40B4-BE49-F238E27FC236}">
                <a16:creationId xmlns:a16="http://schemas.microsoft.com/office/drawing/2014/main" id="{74C13B0D-537B-424F-B866-482D3CDE8709}"/>
              </a:ext>
            </a:extLst>
          </p:cNvPr>
          <p:cNvSpPr txBox="1">
            <a:spLocks noChangeArrowheads="1"/>
          </p:cNvSpPr>
          <p:nvPr/>
        </p:nvSpPr>
        <p:spPr bwMode="auto">
          <a:xfrm>
            <a:off x="0" y="609600"/>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sz="3200" dirty="0"/>
              <a:t>	</a:t>
            </a:r>
            <a:r>
              <a:rPr lang="ru-RU" altLang="ru-RU" sz="2800" dirty="0"/>
              <a:t>Какие фигуры называются изопериметрическими?</a:t>
            </a:r>
          </a:p>
        </p:txBody>
      </p:sp>
      <p:sp>
        <p:nvSpPr>
          <p:cNvPr id="167940" name="Text Box 4">
            <a:extLst>
              <a:ext uri="{FF2B5EF4-FFF2-40B4-BE49-F238E27FC236}">
                <a16:creationId xmlns:a16="http://schemas.microsoft.com/office/drawing/2014/main" id="{EAD7E915-3D7E-4115-AC3A-8994D6C8D7E6}"/>
              </a:ext>
            </a:extLst>
          </p:cNvPr>
          <p:cNvSpPr txBox="1">
            <a:spLocks noChangeArrowheads="1"/>
          </p:cNvSpPr>
          <p:nvPr/>
        </p:nvSpPr>
        <p:spPr bwMode="auto">
          <a:xfrm>
            <a:off x="304800" y="4419600"/>
            <a:ext cx="86106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	</a:t>
            </a:r>
            <a:r>
              <a:rPr lang="ru-RU" altLang="ru-RU" sz="2800" dirty="0">
                <a:solidFill>
                  <a:srgbClr val="FF3300"/>
                </a:solidFill>
              </a:rPr>
              <a:t>Ответ: </a:t>
            </a:r>
            <a:r>
              <a:rPr lang="ru-RU" altLang="ru-RU" sz="2800" dirty="0"/>
              <a:t>Изопериметрическими называются </a:t>
            </a:r>
            <a:r>
              <a:rPr lang="ru-RU" altLang="ru-RU" sz="2800" dirty="0">
                <a:cs typeface="Times New Roman" panose="02020603050405020304" pitchFamily="18" charset="0"/>
              </a:rPr>
              <a:t>фигуры</a:t>
            </a:r>
            <a:r>
              <a:rPr lang="ru-RU" altLang="ru-RU" sz="2800" dirty="0"/>
              <a:t>,</a:t>
            </a:r>
            <a:r>
              <a:rPr lang="ru-RU" altLang="ru-RU" sz="2800" dirty="0">
                <a:cs typeface="Times New Roman" panose="02020603050405020304" pitchFamily="18" charset="0"/>
              </a:rPr>
              <a:t> имеющие одинаковый периметр</a:t>
            </a:r>
            <a:r>
              <a:rPr lang="ru-RU" altLang="ru-RU"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7940"/>
                                        </p:tgtEl>
                                        <p:attrNameLst>
                                          <p:attrName>style.visibility</p:attrName>
                                        </p:attrNameLst>
                                      </p:cBhvr>
                                      <p:to>
                                        <p:strVal val="visible"/>
                                      </p:to>
                                    </p:set>
                                    <p:animEffect transition="in" filter="wipe(left)">
                                      <p:cBhvr>
                                        <p:cTn id="7" dur="500"/>
                                        <p:tgtEl>
                                          <p:spTgt spid="167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a:extLst>
              <a:ext uri="{FF2B5EF4-FFF2-40B4-BE49-F238E27FC236}">
                <a16:creationId xmlns:a16="http://schemas.microsoft.com/office/drawing/2014/main" id="{60D87947-68A9-4C2E-A427-FAFE48838519}"/>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Вопрос 2</a:t>
            </a:r>
          </a:p>
        </p:txBody>
      </p:sp>
      <p:sp>
        <p:nvSpPr>
          <p:cNvPr id="221187" name="Text Box 3">
            <a:extLst>
              <a:ext uri="{FF2B5EF4-FFF2-40B4-BE49-F238E27FC236}">
                <a16:creationId xmlns:a16="http://schemas.microsoft.com/office/drawing/2014/main" id="{394529B3-ACCE-4E2A-94E7-B1FEB4560194}"/>
              </a:ext>
            </a:extLst>
          </p:cNvPr>
          <p:cNvSpPr txBox="1">
            <a:spLocks noChangeArrowheads="1"/>
          </p:cNvSpPr>
          <p:nvPr/>
        </p:nvSpPr>
        <p:spPr bwMode="auto">
          <a:xfrm>
            <a:off x="228600" y="609600"/>
            <a:ext cx="8763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a:t>
            </a:r>
            <a:r>
              <a:rPr lang="ru-RU" altLang="ru-RU" sz="2800" dirty="0"/>
              <a:t>Какая задача называется изопериметрической?</a:t>
            </a:r>
          </a:p>
        </p:txBody>
      </p:sp>
      <p:sp>
        <p:nvSpPr>
          <p:cNvPr id="221188" name="Text Box 4">
            <a:extLst>
              <a:ext uri="{FF2B5EF4-FFF2-40B4-BE49-F238E27FC236}">
                <a16:creationId xmlns:a16="http://schemas.microsoft.com/office/drawing/2014/main" id="{35381B7F-E5BA-4061-B31D-D6C37ACFB369}"/>
              </a:ext>
            </a:extLst>
          </p:cNvPr>
          <p:cNvSpPr txBox="1">
            <a:spLocks noChangeArrowheads="1"/>
          </p:cNvSpPr>
          <p:nvPr/>
        </p:nvSpPr>
        <p:spPr bwMode="auto">
          <a:xfrm>
            <a:off x="152400" y="4419600"/>
            <a:ext cx="8763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	</a:t>
            </a:r>
            <a:r>
              <a:rPr lang="ru-RU" altLang="ru-RU" dirty="0">
                <a:solidFill>
                  <a:srgbClr val="FF3300"/>
                </a:solidFill>
              </a:rPr>
              <a:t>Ответ: </a:t>
            </a:r>
            <a:r>
              <a:rPr lang="ru-RU" altLang="ru-RU" dirty="0"/>
              <a:t>Изопериметрической задачей называют з</a:t>
            </a:r>
            <a:r>
              <a:rPr lang="ru-RU" altLang="ru-RU" dirty="0">
                <a:cs typeface="Times New Roman" panose="02020603050405020304" pitchFamily="18" charset="0"/>
              </a:rPr>
              <a:t>адачу о нахождении фигуры наибольшей площади, ограниченной кривой заданной длины</a:t>
            </a:r>
            <a:r>
              <a:rPr lang="ru-RU" altLang="ru-RU" dirty="0"/>
              <a:t>.</a:t>
            </a:r>
            <a:r>
              <a:rPr lang="ru-RU" altLang="ru-RU" dirty="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1188"/>
                                        </p:tgtEl>
                                        <p:attrNameLst>
                                          <p:attrName>style.visibility</p:attrName>
                                        </p:attrNameLst>
                                      </p:cBhvr>
                                      <p:to>
                                        <p:strVal val="visible"/>
                                      </p:to>
                                    </p:set>
                                    <p:animEffect transition="in" filter="wipe(left)">
                                      <p:cBhvr>
                                        <p:cTn id="7" dur="500"/>
                                        <p:tgtEl>
                                          <p:spTgt spid="221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a:extLst>
              <a:ext uri="{FF2B5EF4-FFF2-40B4-BE49-F238E27FC236}">
                <a16:creationId xmlns:a16="http://schemas.microsoft.com/office/drawing/2014/main" id="{8C9E5393-D764-4763-BADB-95484E520090}"/>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Вопрос 3</a:t>
            </a:r>
          </a:p>
        </p:txBody>
      </p:sp>
      <p:sp>
        <p:nvSpPr>
          <p:cNvPr id="223235" name="Text Box 3">
            <a:extLst>
              <a:ext uri="{FF2B5EF4-FFF2-40B4-BE49-F238E27FC236}">
                <a16:creationId xmlns:a16="http://schemas.microsoft.com/office/drawing/2014/main" id="{9CF2ABC4-AE76-434B-80BE-019C64D68DA0}"/>
              </a:ext>
            </a:extLst>
          </p:cNvPr>
          <p:cNvSpPr txBox="1">
            <a:spLocks noChangeArrowheads="1"/>
          </p:cNvSpPr>
          <p:nvPr/>
        </p:nvSpPr>
        <p:spPr bwMode="auto">
          <a:xfrm>
            <a:off x="228600" y="609600"/>
            <a:ext cx="8763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ru-RU" altLang="ru-RU" sz="3200"/>
              <a:t>Какая фигура называется максимальной?</a:t>
            </a:r>
          </a:p>
        </p:txBody>
      </p:sp>
      <p:sp>
        <p:nvSpPr>
          <p:cNvPr id="223236" name="Text Box 4">
            <a:extLst>
              <a:ext uri="{FF2B5EF4-FFF2-40B4-BE49-F238E27FC236}">
                <a16:creationId xmlns:a16="http://schemas.microsoft.com/office/drawing/2014/main" id="{7F4E0B1D-0673-46F8-9B42-00FC2B464030}"/>
              </a:ext>
            </a:extLst>
          </p:cNvPr>
          <p:cNvSpPr txBox="1">
            <a:spLocks noChangeArrowheads="1"/>
          </p:cNvSpPr>
          <p:nvPr/>
        </p:nvSpPr>
        <p:spPr bwMode="auto">
          <a:xfrm>
            <a:off x="152400" y="441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	Ответ: </a:t>
            </a:r>
            <a:r>
              <a:rPr lang="ru-RU" altLang="ru-RU" sz="3200" dirty="0"/>
              <a:t>Максимальной называется ф</a:t>
            </a:r>
            <a:r>
              <a:rPr lang="ru-RU" altLang="ru-RU" sz="3200" dirty="0">
                <a:cs typeface="Times New Roman" panose="02020603050405020304" pitchFamily="18" charset="0"/>
              </a:rPr>
              <a:t>игур</a:t>
            </a:r>
            <a:r>
              <a:rPr lang="ru-RU" altLang="ru-RU" sz="3200" dirty="0"/>
              <a:t>а</a:t>
            </a:r>
            <a:r>
              <a:rPr lang="ru-RU" altLang="ru-RU" sz="3200" dirty="0">
                <a:cs typeface="Times New Roman" panose="02020603050405020304" pitchFamily="18" charset="0"/>
              </a:rPr>
              <a:t>, ограниченную кривой данной длины, имеющую наибольшую площадь</a:t>
            </a:r>
            <a:r>
              <a:rPr lang="ru-RU" altLang="ru-RU" sz="32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3236"/>
                                        </p:tgtEl>
                                        <p:attrNameLst>
                                          <p:attrName>style.visibility</p:attrName>
                                        </p:attrNameLst>
                                      </p:cBhvr>
                                      <p:to>
                                        <p:strVal val="visible"/>
                                      </p:to>
                                    </p:set>
                                    <p:animEffect transition="in" filter="wipe(left)">
                                      <p:cBhvr>
                                        <p:cTn id="7" dur="500"/>
                                        <p:tgtEl>
                                          <p:spTgt spid="223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a:extLst>
              <a:ext uri="{FF2B5EF4-FFF2-40B4-BE49-F238E27FC236}">
                <a16:creationId xmlns:a16="http://schemas.microsoft.com/office/drawing/2014/main" id="{292EB4CC-45D9-4B14-AB2F-857197D001EB}"/>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Вопрос 4</a:t>
            </a:r>
          </a:p>
        </p:txBody>
      </p:sp>
      <p:sp>
        <p:nvSpPr>
          <p:cNvPr id="225283" name="Text Box 3">
            <a:extLst>
              <a:ext uri="{FF2B5EF4-FFF2-40B4-BE49-F238E27FC236}">
                <a16:creationId xmlns:a16="http://schemas.microsoft.com/office/drawing/2014/main" id="{9DD467E2-5715-4CA8-A2B7-C2620A82E4EE}"/>
              </a:ext>
            </a:extLst>
          </p:cNvPr>
          <p:cNvSpPr txBox="1">
            <a:spLocks noChangeArrowheads="1"/>
          </p:cNvSpPr>
          <p:nvPr/>
        </p:nvSpPr>
        <p:spPr bwMode="auto">
          <a:xfrm>
            <a:off x="228600" y="609600"/>
            <a:ext cx="8763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Какая кривая заданной длины охватывает наибольшую площадь?</a:t>
            </a:r>
          </a:p>
        </p:txBody>
      </p:sp>
      <p:sp>
        <p:nvSpPr>
          <p:cNvPr id="225284" name="Text Box 4">
            <a:extLst>
              <a:ext uri="{FF2B5EF4-FFF2-40B4-BE49-F238E27FC236}">
                <a16:creationId xmlns:a16="http://schemas.microsoft.com/office/drawing/2014/main" id="{FF383692-970D-468B-B407-C1A21666ADDD}"/>
              </a:ext>
            </a:extLst>
          </p:cNvPr>
          <p:cNvSpPr txBox="1">
            <a:spLocks noChangeArrowheads="1"/>
          </p:cNvSpPr>
          <p:nvPr/>
        </p:nvSpPr>
        <p:spPr bwMode="auto">
          <a:xfrm>
            <a:off x="152400" y="4419600"/>
            <a:ext cx="8763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t>Окружность.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wipe(left)">
                                      <p:cBhvr>
                                        <p:cTn id="7" dur="500"/>
                                        <p:tgtEl>
                                          <p:spTgt spid="225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4" grpId="0" autoUpdateAnimBg="0"/>
    </p:bld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2060</Words>
  <Application>Microsoft Office PowerPoint</Application>
  <PresentationFormat>Экран (4:3)</PresentationFormat>
  <Paragraphs>181</Paragraphs>
  <Slides>36</Slides>
  <Notes>36</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36</vt:i4>
      </vt:variant>
    </vt:vector>
  </HeadingPairs>
  <TitlesOfParts>
    <vt:vector size="41" baseType="lpstr">
      <vt:lpstr>Arial</vt:lpstr>
      <vt:lpstr>Cambria Math</vt:lpstr>
      <vt:lpstr>Times New Roman</vt:lpstr>
      <vt:lpstr>Оформление по умолчанию</vt:lpstr>
      <vt:lpstr>Equation</vt:lpstr>
      <vt:lpstr>15*. Изопериметрическая задача</vt:lpstr>
      <vt:lpstr>Презентация PowerPoint</vt:lpstr>
      <vt:lpstr>Презентация PowerPoint</vt:lpstr>
      <vt:lpstr>Презентация PowerPoint</vt:lpstr>
      <vt:lpstr>Презентация PowerPoint</vt:lpstr>
      <vt:lpstr>Вопрос 1</vt:lpstr>
      <vt:lpstr>Вопрос 2</vt:lpstr>
      <vt:lpstr>Вопрос 3</vt:lpstr>
      <vt:lpstr>Вопрос 4</vt:lpstr>
      <vt:lpstr>Упражнение 1</vt:lpstr>
      <vt:lpstr>Упражнение 2</vt:lpstr>
      <vt:lpstr>Упражнение 3</vt:lpstr>
      <vt:lpstr>Упражнение 4</vt:lpstr>
      <vt:lpstr>Упражнение 5</vt:lpstr>
      <vt:lpstr>Упражнение 6</vt:lpstr>
      <vt:lpstr>Упражнение 7</vt:lpstr>
      <vt:lpstr>Упражнение 8</vt:lpstr>
      <vt:lpstr>Упражнение 9</vt:lpstr>
      <vt:lpstr>Упражнение 10</vt:lpstr>
      <vt:lpstr>Упражнение 11</vt:lpstr>
      <vt:lpstr>Упражнение 12</vt:lpstr>
      <vt:lpstr>Упражнение 13</vt:lpstr>
      <vt:lpstr>Упражнение 14</vt:lpstr>
      <vt:lpstr>Упражнение 15</vt:lpstr>
      <vt:lpstr>Упражнение 16</vt:lpstr>
      <vt:lpstr>Упражнение 17</vt:lpstr>
      <vt:lpstr>Упражнение 18</vt:lpstr>
      <vt:lpstr>Упражнение 19</vt:lpstr>
      <vt:lpstr>Упражнение 20</vt:lpstr>
      <vt:lpstr>Упражнение 21</vt:lpstr>
      <vt:lpstr>Упражнение 22</vt:lpstr>
      <vt:lpstr>Упражнение 23</vt:lpstr>
      <vt:lpstr>Упражнение 24</vt:lpstr>
      <vt:lpstr>Упражнение 25</vt:lpstr>
      <vt:lpstr>Упражнение 26</vt:lpstr>
      <vt:lpstr>Упражнение 27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геометрические фигуры</dc:title>
  <dc:creator>*</dc:creator>
  <cp:lastModifiedBy>Vladimir Smirnov</cp:lastModifiedBy>
  <cp:revision>74</cp:revision>
  <dcterms:created xsi:type="dcterms:W3CDTF">2008-04-30T05:51:18Z</dcterms:created>
  <dcterms:modified xsi:type="dcterms:W3CDTF">2023-05-03T08:23:04Z</dcterms:modified>
</cp:coreProperties>
</file>