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80" r:id="rId2"/>
    <p:sldId id="382" r:id="rId3"/>
    <p:sldId id="493" r:id="rId4"/>
    <p:sldId id="494" r:id="rId5"/>
    <p:sldId id="497" r:id="rId6"/>
    <p:sldId id="495" r:id="rId7"/>
    <p:sldId id="496" r:id="rId8"/>
    <p:sldId id="504" r:id="rId9"/>
    <p:sldId id="503" r:id="rId10"/>
    <p:sldId id="502" r:id="rId11"/>
    <p:sldId id="505" r:id="rId12"/>
    <p:sldId id="506" r:id="rId13"/>
    <p:sldId id="498" r:id="rId14"/>
    <p:sldId id="49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0" autoAdjust="0"/>
    <p:restoredTop sz="86455" autoAdjust="0"/>
  </p:normalViewPr>
  <p:slideViewPr>
    <p:cSldViewPr>
      <p:cViewPr varScale="1">
        <p:scale>
          <a:sx n="95" d="100"/>
          <a:sy n="95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93C2DD94-2B9E-4332-90D2-A99939B1F9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A7402575-80DB-4165-AB69-69D82CF571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51141D54-565E-44B6-AAD5-6F63066391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="" xmlns:a16="http://schemas.microsoft.com/office/drawing/2014/main" id="{6D415EF0-2CB3-440C-A211-D1DADA5406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="" xmlns:a16="http://schemas.microsoft.com/office/drawing/2014/main" id="{00328D37-4071-4270-A46F-331F0FC168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="" xmlns:a16="http://schemas.microsoft.com/office/drawing/2014/main" id="{705EBF5E-BFD7-4EA8-9026-932A94E58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B31465-D147-4EF2-B3CF-66719F44D3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8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=""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=""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=""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=""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F7D70A-3C97-4E36-BB4E-89B0BB705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13417EC-DA7D-4A11-9D40-E9AA4957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2ED8BA-62EF-4AB3-8586-60A2757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BD27F7-E9F5-4D5E-B2D0-5C765D02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31EDA2-9081-45C2-9A09-750B0AD7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735C2-7471-4A6D-A31B-E5CA8F259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96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D34692-5205-4241-A315-4DF0EEC3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EBBD468-DC1F-49B4-8F2B-D27BD1B6E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0AE5A2-D72E-43A0-A99B-3EB27989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D7CD7E-1279-4959-AD9D-22BAAA70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CC9544-9008-4E79-B22C-618EC0FD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521D-2E1E-44E6-B7BF-D00B1412A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20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49234D5-E581-4729-AD6A-76EB4F873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139012E-DAAB-4326-B518-B96CF256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192414-F721-4E93-A919-F3DC628F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C2C311-BFC8-4E01-89CD-64FF4847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0DA8CA-722F-4334-BF17-6A4E662D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8E690-D4BC-4E17-9EA2-E29C53B6DD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94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6E921C-C223-4176-9B15-A91D555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643A68-C2E9-4F9F-9F8A-72EACB3F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D6DBD6-C75A-4DA8-AEF0-B7D86089D9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49FE296-4868-4C5B-9C38-DC3FE29F345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FDC15356-F9BE-48C0-959F-90538957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624A797E-A3C7-43DF-BC36-AC5DD39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78C11D3B-B3EA-4530-A194-6572C563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90B80F-7C82-43B5-A7A0-8AD1F4B6D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48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164709-6AE9-43E8-AE36-97F01DE3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372AC4-EFA5-4ABD-B453-D4FC805F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3A393E-634B-4AD8-9942-C6604DB8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7070F9-6D77-4F3A-AD1D-61A38DCD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6E3459-E353-46EE-B2C7-13F490C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9EDF-988F-4FA9-865A-A6AA73B63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2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F5F17-BD64-45AD-86D8-61CCD25A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0E65BD-CB71-4D13-B156-B75C8365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E6C6F2-73F4-4BC6-A4EA-B539001A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853D1C-94B6-4620-BDCC-D03FA51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84067D-51CA-4F00-88CB-005C5DA6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8E3D5-5892-4002-ABD7-21E7185FCF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9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8FBE7-5148-4F5D-B82E-44D9770F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5B4D7A-E614-452A-8DBD-E43DD84E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BFFDE4-42B6-45A5-8E23-D562683CB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CF0DE4-4404-4CFA-BED3-F809DB97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A7C0D3-C2FC-4A5A-B4E3-6556EE02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007DB3B-C23A-4E29-A0DC-1ADE9713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CE27-BD9B-4460-AF9F-858A5D505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28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36F2DF-CB16-40F2-AF2C-51A4CCE8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E9EA1F-1BD3-4FBB-A164-B6D09129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2D9621E-9AF0-4D65-8BD7-92657A9DE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9028A3-F5F6-4DC6-BF0B-2DA3BB40F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885B1EE-A096-4A9D-8E24-C20B77EE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201568C-139E-4373-A749-246976B4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806BE73-35A9-464A-BE95-5DD23EC9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28EE7C1-25A4-404E-A1C3-F446708F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8565-4C55-460C-8393-B9476FC41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69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B359BB-23E9-495A-AA46-073CF6CE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F2E9A09-7AB1-4914-B7BE-F63D9141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FA6AA41-605B-40A7-B079-2AF89E2C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D31B6E-66BD-4FDE-986A-802CCA14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B97D7-2C17-4D57-A305-03AABEB7F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63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B2690DF-3050-4788-BD07-D37BE20F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EA1804-7959-4EC3-A119-D99E3088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2809908-D526-43B4-A683-C38CAB1E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DACD-6702-4EA3-8E16-4681BC032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2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678C53-BC7D-492C-B0C9-5331D902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EADB6E-73A5-4626-AF51-62E6A22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97206D1-3100-489D-AD59-42113E3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6B273F-A422-477E-97A1-69CB5EF6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7D715D-5ACE-45A2-91EB-33C25AD3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91350A-7985-415D-9C7E-37DA74E1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E4F36-9152-4FA3-92A5-B5DB65796B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9392ED-0C12-4B22-B5F7-ED8BF5EF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245CE75-882C-4600-AE08-9BE193C2A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FCBEC18-C68E-4ECD-82A6-22EDA64AB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312280-1B03-4A81-A020-557AA971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0C3045-91D8-4B03-8F94-5EA8A1EE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4A0FA3-5AE3-44D0-842C-5F9E79F9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8BC2-483D-47A3-BA70-6E52B08AC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2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0EA5940-6A8D-48CA-94CA-87D2BAE8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9EA92D3-7FC0-4451-B91B-E1CDD56E0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19D2444-44A6-4875-A904-04D3DD1864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A11AB7C-8852-412B-8C48-5F8B2F5FF0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A1D6322-A4EC-423D-9310-5275D9FE32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ADFEEB-D9BF-4201-B910-B9EA672056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="" xmlns:a16="http://schemas.microsoft.com/office/drawing/2014/main" id="{B3939290-6CF4-49AF-829A-691E58648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1476400"/>
          </a:xfrm>
        </p:spPr>
        <p:txBody>
          <a:bodyPr/>
          <a:lstStyle/>
          <a:p>
            <a:r>
              <a:rPr lang="ru-RU" altLang="ru-RU" sz="5400" dirty="0" smtClean="0">
                <a:solidFill>
                  <a:srgbClr val="FF3300"/>
                </a:solidFill>
              </a:rPr>
              <a:t>Огибающие</a:t>
            </a:r>
            <a:endParaRPr lang="ru-RU" altLang="ru-RU" sz="5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Найдите огибающую семейства </a:t>
            </a:r>
            <a:r>
              <a:rPr lang="ru-RU" sz="2800" dirty="0"/>
              <a:t>окружностей, </a:t>
            </a:r>
            <a:r>
              <a:rPr lang="ru-RU" sz="2800" dirty="0" smtClean="0"/>
              <a:t>центры </a:t>
            </a:r>
            <a:r>
              <a:rPr lang="en-US" sz="2800" i="1" dirty="0" smtClean="0"/>
              <a:t>P </a:t>
            </a:r>
            <a:r>
              <a:rPr lang="ru-RU" sz="2800" dirty="0" smtClean="0"/>
              <a:t>которых </a:t>
            </a:r>
            <a:r>
              <a:rPr lang="ru-RU" sz="2800" dirty="0"/>
              <a:t>принадлежат данной </a:t>
            </a:r>
            <a:r>
              <a:rPr lang="ru-RU" sz="2800" dirty="0" smtClean="0"/>
              <a:t>окружности, и проходящих </a:t>
            </a:r>
            <a:r>
              <a:rPr lang="ru-RU" sz="2800" dirty="0"/>
              <a:t>через данную точку </a:t>
            </a:r>
            <a:r>
              <a:rPr lang="en-US" sz="2800" i="1" dirty="0" smtClean="0"/>
              <a:t>A</a:t>
            </a:r>
            <a:r>
              <a:rPr lang="ru-RU" sz="2800" dirty="0" smtClean="0"/>
              <a:t> этой окружности</a:t>
            </a:r>
            <a:r>
              <a:rPr lang="ru-RU" sz="2800" dirty="0" smtClean="0">
                <a:ea typeface="Calibri" panose="020F0502020204030204" pitchFamily="34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490776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Кардиоида.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06" y="2134401"/>
            <a:ext cx="3312368" cy="36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85" y="1892476"/>
            <a:ext cx="4689210" cy="481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606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</a:t>
            </a:r>
            <a:r>
              <a:rPr lang="ru-RU" dirty="0" smtClean="0">
                <a:ea typeface="Calibri" panose="020F0502020204030204" pitchFamily="34" charset="0"/>
              </a:rPr>
              <a:t>Точка </a:t>
            </a:r>
            <a:r>
              <a:rPr lang="en-US" i="1" dirty="0" smtClean="0">
                <a:ea typeface="Calibri" panose="020F0502020204030204" pitchFamily="34" charset="0"/>
              </a:rPr>
              <a:t>A </a:t>
            </a:r>
            <a:r>
              <a:rPr lang="ru-RU" dirty="0" smtClean="0">
                <a:ea typeface="Calibri" panose="020F0502020204030204" pitchFamily="34" charset="0"/>
              </a:rPr>
              <a:t>поворачивается </a:t>
            </a:r>
            <a:r>
              <a:rPr lang="ru-RU" dirty="0" smtClean="0"/>
              <a:t>вокруг точки </a:t>
            </a:r>
            <a:r>
              <a:rPr lang="en-US" i="1" dirty="0" smtClean="0"/>
              <a:t>O </a:t>
            </a:r>
            <a:r>
              <a:rPr lang="ru-RU" dirty="0" smtClean="0"/>
              <a:t>на угол </a:t>
            </a:r>
            <a:r>
              <a:rPr lang="en-US" i="1" dirty="0" smtClean="0"/>
              <a:t>t </a:t>
            </a:r>
            <a:r>
              <a:rPr lang="ru-RU" dirty="0" smtClean="0"/>
              <a:t>против часовой стрелки</a:t>
            </a:r>
            <a:r>
              <a:rPr lang="en-US" dirty="0" smtClean="0"/>
              <a:t>. </a:t>
            </a:r>
            <a:r>
              <a:rPr lang="ru-RU" dirty="0" smtClean="0"/>
              <a:t>Одновременно с этим прямая </a:t>
            </a:r>
            <a:r>
              <a:rPr lang="en-US" i="1" dirty="0" smtClean="0"/>
              <a:t>OA </a:t>
            </a:r>
            <a:r>
              <a:rPr lang="ru-RU" dirty="0" smtClean="0"/>
              <a:t>поворачивается вокруг точки </a:t>
            </a:r>
            <a:r>
              <a:rPr lang="en-US" i="1" dirty="0" smtClean="0"/>
              <a:t>A </a:t>
            </a:r>
            <a:r>
              <a:rPr lang="ru-RU" dirty="0" smtClean="0"/>
              <a:t>на угол </a:t>
            </a:r>
            <a:r>
              <a:rPr lang="en-US" dirty="0" smtClean="0"/>
              <a:t>2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ru-RU" dirty="0" smtClean="0"/>
              <a:t>часовой стрелки</a:t>
            </a:r>
            <a:r>
              <a:rPr lang="ru-RU" dirty="0" smtClean="0">
                <a:ea typeface="Calibri" panose="020F0502020204030204" pitchFamily="34" charset="0"/>
              </a:rPr>
              <a:t>. Изобразите огибающую получающихся прямых при всевозможных величин углов.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320338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Астроида.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47815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27" y="2060848"/>
            <a:ext cx="48768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5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606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</a:t>
            </a:r>
            <a:r>
              <a:rPr lang="ru-RU" dirty="0" smtClean="0">
                <a:ea typeface="Calibri" panose="020F0502020204030204" pitchFamily="34" charset="0"/>
              </a:rPr>
              <a:t>Точка </a:t>
            </a:r>
            <a:r>
              <a:rPr lang="en-US" i="1" dirty="0" smtClean="0">
                <a:ea typeface="Calibri" panose="020F0502020204030204" pitchFamily="34" charset="0"/>
              </a:rPr>
              <a:t>A </a:t>
            </a:r>
            <a:r>
              <a:rPr lang="ru-RU" dirty="0" smtClean="0">
                <a:ea typeface="Calibri" panose="020F0502020204030204" pitchFamily="34" charset="0"/>
              </a:rPr>
              <a:t>поворачивается </a:t>
            </a:r>
            <a:r>
              <a:rPr lang="ru-RU" dirty="0" smtClean="0"/>
              <a:t>вокруг точки </a:t>
            </a:r>
            <a:r>
              <a:rPr lang="en-US" i="1" dirty="0" smtClean="0"/>
              <a:t>O </a:t>
            </a:r>
            <a:r>
              <a:rPr lang="ru-RU" dirty="0" smtClean="0"/>
              <a:t>на угол </a:t>
            </a:r>
            <a:r>
              <a:rPr lang="en-US" i="1" dirty="0" smtClean="0"/>
              <a:t>t </a:t>
            </a:r>
            <a:r>
              <a:rPr lang="ru-RU" dirty="0" smtClean="0"/>
              <a:t>против часовой стрелки</a:t>
            </a:r>
            <a:r>
              <a:rPr lang="en-US" dirty="0" smtClean="0"/>
              <a:t>. </a:t>
            </a:r>
            <a:r>
              <a:rPr lang="ru-RU" dirty="0" smtClean="0"/>
              <a:t>Одновременно с этим прямая </a:t>
            </a:r>
            <a:r>
              <a:rPr lang="en-US" i="1" dirty="0" smtClean="0"/>
              <a:t>OA </a:t>
            </a:r>
            <a:r>
              <a:rPr lang="ru-RU" dirty="0" smtClean="0"/>
              <a:t>поворачивается вокруг точки </a:t>
            </a:r>
            <a:r>
              <a:rPr lang="en-US" i="1" dirty="0" smtClean="0"/>
              <a:t>A </a:t>
            </a:r>
            <a:r>
              <a:rPr lang="ru-RU" dirty="0" smtClean="0"/>
              <a:t>на угол </a:t>
            </a:r>
            <a:r>
              <a:rPr lang="ru-RU" dirty="0" smtClean="0"/>
              <a:t>3</a:t>
            </a:r>
            <a:r>
              <a:rPr lang="en-US" i="1" dirty="0" smtClean="0"/>
              <a:t>t</a:t>
            </a:r>
            <a:r>
              <a:rPr lang="en-US" dirty="0" smtClean="0"/>
              <a:t>/2 </a:t>
            </a:r>
            <a:r>
              <a:rPr lang="ru-RU" dirty="0" smtClean="0"/>
              <a:t>по </a:t>
            </a:r>
            <a:r>
              <a:rPr lang="ru-RU" dirty="0" smtClean="0"/>
              <a:t>часовой стрелки</a:t>
            </a:r>
            <a:r>
              <a:rPr lang="ru-RU" dirty="0" smtClean="0">
                <a:ea typeface="Calibri" panose="020F0502020204030204" pitchFamily="34" charset="0"/>
              </a:rPr>
              <a:t>. Изобразите огибающую получающихся прямых при всевозможных величин углов.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320338"/>
            <a:ext cx="22299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Кривая Штейнера</a:t>
            </a: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47815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06" y="2281511"/>
            <a:ext cx="4402753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982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Найдите огибающую семейства отрезков длиной 1, концы которых принадлежат двум данным перпендикулярным прямым.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058728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Астроида.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42672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09" y="1844824"/>
            <a:ext cx="5248647" cy="449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В частности, огибающими дверей в автобусе при их открывании и закрытии являются две арки астроиды.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06" y="1395274"/>
            <a:ext cx="6328388" cy="369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Огибающей </a:t>
            </a:r>
            <a:r>
              <a:rPr lang="ru-RU" sz="2800" dirty="0" smtClean="0">
                <a:ea typeface="Calibri" panose="020F0502020204030204" pitchFamily="34" charset="0"/>
              </a:rPr>
              <a:t>семейства прямых называется кривая, каждая точка которой</a:t>
            </a:r>
            <a:r>
              <a:rPr lang="ru-RU" sz="2800" dirty="0" smtClean="0"/>
              <a:t> </a:t>
            </a:r>
            <a:r>
              <a:rPr lang="ru-RU" sz="2800" dirty="0"/>
              <a:t>является точкой касания одной из данных </a:t>
            </a:r>
            <a:r>
              <a:rPr lang="ru-RU" sz="2800" dirty="0" smtClean="0"/>
              <a:t>прямых, и </a:t>
            </a:r>
            <a:r>
              <a:rPr lang="ru-RU" sz="2800" dirty="0" smtClean="0">
                <a:ea typeface="Calibri" panose="020F0502020204030204" pitchFamily="34" charset="0"/>
              </a:rPr>
              <a:t>каждая прямая из </a:t>
            </a:r>
            <a:r>
              <a:rPr lang="ru-RU" sz="2800" dirty="0">
                <a:ea typeface="Calibri" panose="020F0502020204030204" pitchFamily="34" charset="0"/>
              </a:rPr>
              <a:t>данных прямых касается этой кривой</a:t>
            </a:r>
            <a:r>
              <a:rPr lang="ru-RU" sz="2800" dirty="0" smtClean="0"/>
              <a:t>.</a:t>
            </a:r>
            <a:r>
              <a:rPr lang="en-US" altLang="ru-RU" sz="2800" dirty="0" smtClean="0"/>
              <a:t>	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588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Какая кривая является огибающей семейства всех прямых, удалённых от данной точки на данное расстояние?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49" y="4335463"/>
            <a:ext cx="3333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27" y="2961382"/>
            <a:ext cx="431865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346893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Окружность.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=""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4832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sz="2800" dirty="0"/>
                  <a:t> Для моделирования этого семейства прямых воспользуемся компьютерной программой </a:t>
                </a:r>
                <a:r>
                  <a:rPr lang="en-US" sz="2800" dirty="0" err="1"/>
                  <a:t>GeoGebra</a:t>
                </a:r>
                <a:r>
                  <a:rPr lang="ru-RU" sz="2800" dirty="0"/>
                  <a:t>.</a:t>
                </a:r>
              </a:p>
              <a:p>
                <a:pPr algn="just"/>
                <a:r>
                  <a:rPr lang="ru-RU" sz="2800" dirty="0"/>
                  <a:t>	Используя инструменты «Прямая» и «Точка», построим прямую и точку </a:t>
                </a:r>
                <a:r>
                  <a:rPr lang="en-US" sz="2800" i="1" dirty="0"/>
                  <a:t>O</a:t>
                </a:r>
                <a:r>
                  <a:rPr lang="ru-RU" sz="2800" dirty="0"/>
                  <a:t>, не принадлежащую этой прямой. Используя инструмент «Ползунок», создадим ползунок </a:t>
                </a:r>
                <a:r>
                  <a:rPr lang="en-US" sz="2800" i="1" dirty="0"/>
                  <a:t>t</a:t>
                </a:r>
                <a:r>
                  <a:rPr lang="ru-RU" sz="2800" dirty="0"/>
                  <a:t>, изменяющийся от 0 до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π</m:t>
                    </m:r>
                  </m:oMath>
                </a14:m>
                <a:r>
                  <a:rPr lang="ru-RU" sz="2800" dirty="0"/>
                  <a:t>. С помощью инструмента «Поворот вокруг точки» повернём построенную прямую вокруг точки </a:t>
                </a:r>
                <a:r>
                  <a:rPr lang="en-US" sz="2800" i="1" dirty="0"/>
                  <a:t>O </a:t>
                </a:r>
                <a:r>
                  <a:rPr lang="ru-RU" sz="2800" dirty="0"/>
                  <a:t>на угол </a:t>
                </a:r>
                <a:r>
                  <a:rPr lang="en-US" sz="2800" i="1" dirty="0"/>
                  <a:t>t</a:t>
                </a:r>
                <a:r>
                  <a:rPr lang="en-US" sz="2800" dirty="0"/>
                  <a:t> </a:t>
                </a:r>
                <a:r>
                  <a:rPr lang="ru-RU" sz="2800" dirty="0"/>
                  <a:t>против часовой стрелки.</a:t>
                </a:r>
                <a:r>
                  <a:rPr lang="ru-RU" sz="2800" i="1" dirty="0"/>
                  <a:t> </a:t>
                </a:r>
                <a:r>
                  <a:rPr lang="ru-RU" sz="2800" dirty="0"/>
                  <a:t>В свойствах этой прямой выберем опцию «Оставлять след». Изменяя значение ползунка от 0 до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π</m:t>
                    </m:r>
                  </m:oMath>
                </a14:m>
                <a:r>
                  <a:rPr lang="ru-RU" sz="2800" dirty="0"/>
                  <a:t>, получим искомое семейство прямых. 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xmlns="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333" t="-1261" r="-1333" b="-25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5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25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Дана прямая и точка, ей не принадлежащая. Найдите огибающую семейства серединных перпендикуляров, соединяющим данную точку и точки данной прямой.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346893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Парабола.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28" y="4061886"/>
            <a:ext cx="3333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67" y="2069791"/>
            <a:ext cx="6341921" cy="39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Дана прямая </a:t>
            </a:r>
            <a:r>
              <a:rPr lang="en-US" sz="2800" i="1" dirty="0" smtClean="0">
                <a:ea typeface="Calibri" panose="020F0502020204030204" pitchFamily="34" charset="0"/>
              </a:rPr>
              <a:t>d </a:t>
            </a:r>
            <a:r>
              <a:rPr lang="ru-RU" sz="2800" dirty="0" smtClean="0">
                <a:ea typeface="Calibri" panose="020F0502020204030204" pitchFamily="34" charset="0"/>
              </a:rPr>
              <a:t>и точка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i="1" dirty="0" smtClean="0">
                <a:ea typeface="Calibri" panose="020F0502020204030204" pitchFamily="34" charset="0"/>
              </a:rPr>
              <a:t>F</a:t>
            </a:r>
            <a:r>
              <a:rPr lang="ru-RU" sz="2800" dirty="0" smtClean="0">
                <a:ea typeface="Calibri" panose="020F0502020204030204" pitchFamily="34" charset="0"/>
              </a:rPr>
              <a:t>, ей не принадлежащая. Найдите огибающую семейства биссектрис углов образованных прямыми</a:t>
            </a:r>
            <a:r>
              <a:rPr lang="en-US" sz="2800" dirty="0" smtClean="0">
                <a:ea typeface="Calibri" panose="020F0502020204030204" pitchFamily="34" charset="0"/>
              </a:rPr>
              <a:t> </a:t>
            </a:r>
            <a:r>
              <a:rPr lang="en-US" sz="2800" i="1" dirty="0" smtClean="0">
                <a:ea typeface="Calibri" panose="020F0502020204030204" pitchFamily="34" charset="0"/>
              </a:rPr>
              <a:t>d </a:t>
            </a:r>
            <a:r>
              <a:rPr lang="ru-RU" sz="2800" dirty="0" smtClean="0">
                <a:ea typeface="Calibri" panose="020F0502020204030204" pitchFamily="34" charset="0"/>
              </a:rPr>
              <a:t>и </a:t>
            </a:r>
            <a:r>
              <a:rPr lang="en-US" sz="2800" i="1" dirty="0" smtClean="0">
                <a:ea typeface="Calibri" panose="020F0502020204030204" pitchFamily="34" charset="0"/>
              </a:rPr>
              <a:t>DF</a:t>
            </a:r>
            <a:r>
              <a:rPr lang="en-US" sz="2800" dirty="0" smtClean="0">
                <a:ea typeface="Calibri" panose="020F0502020204030204" pitchFamily="34" charset="0"/>
              </a:rPr>
              <a:t>, </a:t>
            </a:r>
            <a:r>
              <a:rPr lang="ru-RU" sz="2800" dirty="0" smtClean="0">
                <a:ea typeface="Calibri" panose="020F0502020204030204" pitchFamily="34" charset="0"/>
              </a:rPr>
              <a:t>где </a:t>
            </a:r>
            <a:r>
              <a:rPr lang="en-US" sz="2800" i="1" dirty="0" smtClean="0">
                <a:ea typeface="Calibri" panose="020F0502020204030204" pitchFamily="34" charset="0"/>
              </a:rPr>
              <a:t>D </a:t>
            </a:r>
            <a:r>
              <a:rPr lang="ru-RU" sz="2800" dirty="0" smtClean="0">
                <a:ea typeface="Calibri" panose="020F0502020204030204" pitchFamily="34" charset="0"/>
              </a:rPr>
              <a:t>– точка, принадлежащая прямой </a:t>
            </a:r>
            <a:r>
              <a:rPr lang="en-US" sz="2800" i="1" dirty="0" smtClean="0">
                <a:ea typeface="Calibri" panose="020F0502020204030204" pitchFamily="34" charset="0"/>
              </a:rPr>
              <a:t>d</a:t>
            </a:r>
            <a:r>
              <a:rPr lang="en-US" sz="2800" dirty="0" smtClean="0">
                <a:ea typeface="Calibri" panose="020F0502020204030204" pitchFamily="34" charset="0"/>
              </a:rPr>
              <a:t>.</a:t>
            </a:r>
            <a:r>
              <a:rPr lang="ru-RU" sz="2800" dirty="0" smtClean="0">
                <a:ea typeface="Calibri" panose="020F0502020204030204" pitchFamily="34" charset="0"/>
              </a:rPr>
              <a:t>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648716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Парабола.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3028"/>
            <a:ext cx="3333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6072017" cy="398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Дана окружность и точка, расположенная внутри неё. Найдите огибающую семейства серединных перпендикуляров, соединяющим данную точку и точки данной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804921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Эллипс.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97" y="2896141"/>
            <a:ext cx="3682355" cy="35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8233"/>
            <a:ext cx="5189962" cy="416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Дана окружность и точка, расположенная вне неё. Найдите огибающую семейства серединных перпендикуляров, соединяющим данную точку и точки данной окружности.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801532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Гипербола.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40" y="3284984"/>
            <a:ext cx="4179653" cy="265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13" y="2594589"/>
            <a:ext cx="4734967" cy="37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</a:t>
            </a:r>
            <a:r>
              <a:rPr lang="ru-RU" dirty="0" smtClean="0">
                <a:ea typeface="Calibri" panose="020F0502020204030204" pitchFamily="34" charset="0"/>
              </a:rPr>
              <a:t>Точка </a:t>
            </a:r>
            <a:r>
              <a:rPr lang="en-US" i="1" dirty="0" smtClean="0">
                <a:ea typeface="Calibri" panose="020F0502020204030204" pitchFamily="34" charset="0"/>
              </a:rPr>
              <a:t>A </a:t>
            </a:r>
            <a:r>
              <a:rPr lang="ru-RU" dirty="0" smtClean="0">
                <a:ea typeface="Calibri" panose="020F0502020204030204" pitchFamily="34" charset="0"/>
              </a:rPr>
              <a:t>поворачивается </a:t>
            </a:r>
            <a:r>
              <a:rPr lang="ru-RU" dirty="0" smtClean="0"/>
              <a:t>вокруг точки </a:t>
            </a:r>
            <a:r>
              <a:rPr lang="en-US" i="1" dirty="0" smtClean="0"/>
              <a:t>O </a:t>
            </a:r>
            <a:r>
              <a:rPr lang="ru-RU" dirty="0" smtClean="0"/>
              <a:t>на угол </a:t>
            </a:r>
            <a:r>
              <a:rPr lang="en-US" i="1" dirty="0" smtClean="0"/>
              <a:t>t </a:t>
            </a:r>
            <a:r>
              <a:rPr lang="ru-RU" dirty="0" smtClean="0"/>
              <a:t>против часовой стрелки</a:t>
            </a:r>
            <a:r>
              <a:rPr lang="en-US" dirty="0" smtClean="0"/>
              <a:t>. </a:t>
            </a:r>
            <a:r>
              <a:rPr lang="ru-RU" dirty="0" smtClean="0"/>
              <a:t>Одновременно с этим прямая </a:t>
            </a:r>
            <a:r>
              <a:rPr lang="en-US" i="1" dirty="0" smtClean="0"/>
              <a:t>OA </a:t>
            </a:r>
            <a:r>
              <a:rPr lang="ru-RU" dirty="0" smtClean="0"/>
              <a:t>поворачивается вокруг точки </a:t>
            </a:r>
            <a:r>
              <a:rPr lang="en-US" i="1" dirty="0" smtClean="0"/>
              <a:t>A </a:t>
            </a:r>
            <a:r>
              <a:rPr lang="ru-RU" dirty="0" smtClean="0"/>
              <a:t>на угол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ru-RU" dirty="0" smtClean="0"/>
              <a:t>против часовой стрелки</a:t>
            </a:r>
            <a:r>
              <a:rPr lang="ru-RU" dirty="0" smtClean="0">
                <a:ea typeface="Calibri" panose="020F0502020204030204" pitchFamily="34" charset="0"/>
              </a:rPr>
              <a:t>. Изобразите огибающую получающихся прямых при всевозможных величин углов. Какой кривой она является?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5717325"/>
            <a:ext cx="24931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Эпициклоида.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84657"/>
            <a:ext cx="37719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73" y="2446532"/>
            <a:ext cx="37242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6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606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ea typeface="Calibri" panose="020F0502020204030204" pitchFamily="34" charset="0"/>
              </a:rPr>
              <a:t>	</a:t>
            </a:r>
            <a:r>
              <a:rPr lang="ru-RU" dirty="0" smtClean="0">
                <a:ea typeface="Calibri" panose="020F0502020204030204" pitchFamily="34" charset="0"/>
              </a:rPr>
              <a:t>Точка </a:t>
            </a:r>
            <a:r>
              <a:rPr lang="en-US" i="1" dirty="0" smtClean="0">
                <a:ea typeface="Calibri" panose="020F0502020204030204" pitchFamily="34" charset="0"/>
              </a:rPr>
              <a:t>A </a:t>
            </a:r>
            <a:r>
              <a:rPr lang="ru-RU" dirty="0" smtClean="0">
                <a:ea typeface="Calibri" panose="020F0502020204030204" pitchFamily="34" charset="0"/>
              </a:rPr>
              <a:t>поворачивается </a:t>
            </a:r>
            <a:r>
              <a:rPr lang="ru-RU" dirty="0" smtClean="0"/>
              <a:t>вокруг точки </a:t>
            </a:r>
            <a:r>
              <a:rPr lang="en-US" i="1" dirty="0" smtClean="0"/>
              <a:t>O </a:t>
            </a:r>
            <a:r>
              <a:rPr lang="ru-RU" dirty="0" smtClean="0"/>
              <a:t>на угол </a:t>
            </a:r>
            <a:r>
              <a:rPr lang="en-US" i="1" dirty="0" smtClean="0"/>
              <a:t>t </a:t>
            </a:r>
            <a:r>
              <a:rPr lang="ru-RU" dirty="0" smtClean="0"/>
              <a:t>против часовой стрелки</a:t>
            </a:r>
            <a:r>
              <a:rPr lang="en-US" dirty="0" smtClean="0"/>
              <a:t>. </a:t>
            </a:r>
            <a:r>
              <a:rPr lang="ru-RU" dirty="0" smtClean="0"/>
              <a:t>Одновременно с этим прямая </a:t>
            </a:r>
            <a:r>
              <a:rPr lang="en-US" i="1" dirty="0" smtClean="0"/>
              <a:t>OA </a:t>
            </a:r>
            <a:r>
              <a:rPr lang="ru-RU" dirty="0" smtClean="0"/>
              <a:t>поворачивается вокруг точки </a:t>
            </a:r>
            <a:r>
              <a:rPr lang="en-US" i="1" dirty="0" smtClean="0"/>
              <a:t>A </a:t>
            </a:r>
            <a:r>
              <a:rPr lang="ru-RU" dirty="0" smtClean="0"/>
              <a:t>на угол </a:t>
            </a:r>
            <a:r>
              <a:rPr lang="en-US" i="1" dirty="0" smtClean="0"/>
              <a:t>t</a:t>
            </a:r>
            <a:r>
              <a:rPr lang="en-US" dirty="0" smtClean="0"/>
              <a:t>/2 </a:t>
            </a:r>
            <a:r>
              <a:rPr lang="ru-RU" dirty="0" smtClean="0"/>
              <a:t>против часовой стрелки</a:t>
            </a:r>
            <a:r>
              <a:rPr lang="ru-RU" dirty="0" smtClean="0">
                <a:ea typeface="Calibri" panose="020F0502020204030204" pitchFamily="34" charset="0"/>
              </a:rPr>
              <a:t>. Изобразите огибающую получающихся прямых при всевозможных величин углов.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19" y="5320338"/>
            <a:ext cx="2229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Кардиоида.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15297"/>
            <a:ext cx="4209267" cy="393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489278"/>
            <a:ext cx="4240843" cy="41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Упражнение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160</Words>
  <Application>Microsoft Office PowerPoint</Application>
  <PresentationFormat>Экран (4:3)</PresentationFormat>
  <Paragraphs>65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Огибающие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188</cp:revision>
  <dcterms:created xsi:type="dcterms:W3CDTF">2008-04-30T05:51:18Z</dcterms:created>
  <dcterms:modified xsi:type="dcterms:W3CDTF">2025-11-05T05:28:59Z</dcterms:modified>
</cp:coreProperties>
</file>