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0" r:id="rId2"/>
    <p:sldId id="338" r:id="rId3"/>
    <p:sldId id="316" r:id="rId4"/>
    <p:sldId id="307" r:id="rId5"/>
    <p:sldId id="308" r:id="rId6"/>
    <p:sldId id="337" r:id="rId7"/>
    <p:sldId id="309" r:id="rId8"/>
    <p:sldId id="310" r:id="rId9"/>
    <p:sldId id="311" r:id="rId10"/>
    <p:sldId id="312" r:id="rId11"/>
    <p:sldId id="313" r:id="rId12"/>
    <p:sldId id="314" r:id="rId13"/>
    <p:sldId id="323" r:id="rId14"/>
    <p:sldId id="332" r:id="rId15"/>
    <p:sldId id="339" r:id="rId16"/>
    <p:sldId id="336" r:id="rId17"/>
    <p:sldId id="333" r:id="rId18"/>
    <p:sldId id="334" r:id="rId19"/>
    <p:sldId id="335" r:id="rId20"/>
    <p:sldId id="340" r:id="rId21"/>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55" autoAdjust="0"/>
    <p:restoredTop sz="90929"/>
  </p:normalViewPr>
  <p:slideViewPr>
    <p:cSldViewPr>
      <p:cViewPr varScale="1">
        <p:scale>
          <a:sx n="95" d="100"/>
          <a:sy n="95" d="100"/>
        </p:scale>
        <p:origin x="8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CCEB1E3-7E2A-44FA-A1E0-6429CC5E6B1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ru-RU" altLang="ru-RU"/>
          </a:p>
        </p:txBody>
      </p:sp>
      <p:sp>
        <p:nvSpPr>
          <p:cNvPr id="6147" name="Rectangle 3">
            <a:extLst>
              <a:ext uri="{FF2B5EF4-FFF2-40B4-BE49-F238E27FC236}">
                <a16:creationId xmlns:a16="http://schemas.microsoft.com/office/drawing/2014/main" id="{77A20A1C-4044-468D-96B1-17B94CFD1056}"/>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ru-RU" altLang="ru-RU"/>
          </a:p>
        </p:txBody>
      </p:sp>
      <p:sp>
        <p:nvSpPr>
          <p:cNvPr id="6148" name="Rectangle 4">
            <a:extLst>
              <a:ext uri="{FF2B5EF4-FFF2-40B4-BE49-F238E27FC236}">
                <a16:creationId xmlns:a16="http://schemas.microsoft.com/office/drawing/2014/main" id="{A4D0E3EE-1C26-4E64-A8F3-9E60BFFD042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id="{6B193088-5852-4EBC-9C81-9494AA24D40A}"/>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6150" name="Rectangle 6">
            <a:extLst>
              <a:ext uri="{FF2B5EF4-FFF2-40B4-BE49-F238E27FC236}">
                <a16:creationId xmlns:a16="http://schemas.microsoft.com/office/drawing/2014/main" id="{8B45C9AC-5788-4A5F-AC46-0202196245AC}"/>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ru-RU" altLang="ru-RU"/>
          </a:p>
        </p:txBody>
      </p:sp>
      <p:sp>
        <p:nvSpPr>
          <p:cNvPr id="6151" name="Rectangle 7">
            <a:extLst>
              <a:ext uri="{FF2B5EF4-FFF2-40B4-BE49-F238E27FC236}">
                <a16:creationId xmlns:a16="http://schemas.microsoft.com/office/drawing/2014/main" id="{AB6DF5B5-9659-4672-A240-92FC6B1A4311}"/>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188524B-A1C8-423D-B619-496418E0CF37}"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18229-50C5-4C63-80F8-FCC1CB27E886}"/>
              </a:ext>
            </a:extLst>
          </p:cNvPr>
          <p:cNvSpPr>
            <a:spLocks noGrp="1" noChangeArrowheads="1"/>
          </p:cNvSpPr>
          <p:nvPr>
            <p:ph type="sldNum" sz="quarter" idx="5"/>
          </p:nvPr>
        </p:nvSpPr>
        <p:spPr>
          <a:ln/>
        </p:spPr>
        <p:txBody>
          <a:bodyPr/>
          <a:lstStyle/>
          <a:p>
            <a:fld id="{2BCF2C78-B0D4-44F5-9877-9267CB02A0CC}" type="slidenum">
              <a:rPr lang="ru-RU" altLang="ru-RU"/>
              <a:pPr/>
              <a:t>1</a:t>
            </a:fld>
            <a:endParaRPr lang="ru-RU" altLang="ru-RU"/>
          </a:p>
        </p:txBody>
      </p:sp>
      <p:sp>
        <p:nvSpPr>
          <p:cNvPr id="93186" name="Rectangle 2">
            <a:extLst>
              <a:ext uri="{FF2B5EF4-FFF2-40B4-BE49-F238E27FC236}">
                <a16:creationId xmlns:a16="http://schemas.microsoft.com/office/drawing/2014/main" id="{73A7019A-B55F-4827-A2FB-90953763C8B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a:extLst>
              <a:ext uri="{FF2B5EF4-FFF2-40B4-BE49-F238E27FC236}">
                <a16:creationId xmlns:a16="http://schemas.microsoft.com/office/drawing/2014/main" id="{213FF9BE-95E5-42FD-9A75-18DB76E55DE8}"/>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F86DB35-905F-47E0-8592-F159CBD2B9D2}"/>
              </a:ext>
            </a:extLst>
          </p:cNvPr>
          <p:cNvSpPr>
            <a:spLocks noGrp="1" noChangeArrowheads="1"/>
          </p:cNvSpPr>
          <p:nvPr>
            <p:ph type="sldNum" sz="quarter" idx="5"/>
          </p:nvPr>
        </p:nvSpPr>
        <p:spPr>
          <a:ln/>
        </p:spPr>
        <p:txBody>
          <a:bodyPr/>
          <a:lstStyle/>
          <a:p>
            <a:fld id="{CDCBD84F-32DC-47B0-8D68-A4C20CE72BA6}" type="slidenum">
              <a:rPr lang="ru-RU" altLang="ru-RU"/>
              <a:pPr/>
              <a:t>10</a:t>
            </a:fld>
            <a:endParaRPr lang="ru-RU" altLang="ru-RU"/>
          </a:p>
        </p:txBody>
      </p:sp>
      <p:sp>
        <p:nvSpPr>
          <p:cNvPr id="160770" name="Rectangle 2">
            <a:extLst>
              <a:ext uri="{FF2B5EF4-FFF2-40B4-BE49-F238E27FC236}">
                <a16:creationId xmlns:a16="http://schemas.microsoft.com/office/drawing/2014/main" id="{45610734-78C6-4ED3-B9AC-C4A06657B72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0771" name="Rectangle 3">
            <a:extLst>
              <a:ext uri="{FF2B5EF4-FFF2-40B4-BE49-F238E27FC236}">
                <a16:creationId xmlns:a16="http://schemas.microsoft.com/office/drawing/2014/main" id="{37E290B1-7EA7-497F-8095-DD6559CB204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F302251-39D8-49B5-93C1-0BCE6CAEC5EF}"/>
              </a:ext>
            </a:extLst>
          </p:cNvPr>
          <p:cNvSpPr>
            <a:spLocks noGrp="1" noChangeArrowheads="1"/>
          </p:cNvSpPr>
          <p:nvPr>
            <p:ph type="sldNum" sz="quarter" idx="5"/>
          </p:nvPr>
        </p:nvSpPr>
        <p:spPr>
          <a:ln/>
        </p:spPr>
        <p:txBody>
          <a:bodyPr/>
          <a:lstStyle/>
          <a:p>
            <a:fld id="{DB46A3A3-5008-4741-AEE0-D88FE06F7F71}" type="slidenum">
              <a:rPr lang="ru-RU" altLang="ru-RU"/>
              <a:pPr/>
              <a:t>11</a:t>
            </a:fld>
            <a:endParaRPr lang="ru-RU" altLang="ru-RU"/>
          </a:p>
        </p:txBody>
      </p:sp>
      <p:sp>
        <p:nvSpPr>
          <p:cNvPr id="162818" name="Rectangle 2">
            <a:extLst>
              <a:ext uri="{FF2B5EF4-FFF2-40B4-BE49-F238E27FC236}">
                <a16:creationId xmlns:a16="http://schemas.microsoft.com/office/drawing/2014/main" id="{0A4A11C6-D6CF-4C7E-B6AC-C32CFEEC918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2819" name="Rectangle 3">
            <a:extLst>
              <a:ext uri="{FF2B5EF4-FFF2-40B4-BE49-F238E27FC236}">
                <a16:creationId xmlns:a16="http://schemas.microsoft.com/office/drawing/2014/main" id="{1D1CE3AA-67E9-4827-AB6D-D90C713A160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C8819EB-B8C5-4858-9AE5-FE33C32D4B4C}"/>
              </a:ext>
            </a:extLst>
          </p:cNvPr>
          <p:cNvSpPr>
            <a:spLocks noGrp="1" noChangeArrowheads="1"/>
          </p:cNvSpPr>
          <p:nvPr>
            <p:ph type="sldNum" sz="quarter" idx="5"/>
          </p:nvPr>
        </p:nvSpPr>
        <p:spPr>
          <a:ln/>
        </p:spPr>
        <p:txBody>
          <a:bodyPr/>
          <a:lstStyle/>
          <a:p>
            <a:fld id="{148A3F68-3F6D-4AFC-BC7B-D2C058972BDF}" type="slidenum">
              <a:rPr lang="ru-RU" altLang="ru-RU"/>
              <a:pPr/>
              <a:t>12</a:t>
            </a:fld>
            <a:endParaRPr lang="ru-RU" altLang="ru-RU"/>
          </a:p>
        </p:txBody>
      </p:sp>
      <p:sp>
        <p:nvSpPr>
          <p:cNvPr id="164866" name="Rectangle 2">
            <a:extLst>
              <a:ext uri="{FF2B5EF4-FFF2-40B4-BE49-F238E27FC236}">
                <a16:creationId xmlns:a16="http://schemas.microsoft.com/office/drawing/2014/main" id="{6D97767A-4E9C-47BC-B7CF-7EE1F0937A46}"/>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4867" name="Rectangle 3">
            <a:extLst>
              <a:ext uri="{FF2B5EF4-FFF2-40B4-BE49-F238E27FC236}">
                <a16:creationId xmlns:a16="http://schemas.microsoft.com/office/drawing/2014/main" id="{1DC3302F-0E90-486D-ADD8-90A95EFC33D0}"/>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866F0C4-F2B0-4657-B23C-3E1AEB1A2868}"/>
              </a:ext>
            </a:extLst>
          </p:cNvPr>
          <p:cNvSpPr>
            <a:spLocks noGrp="1" noChangeArrowheads="1"/>
          </p:cNvSpPr>
          <p:nvPr>
            <p:ph type="sldNum" sz="quarter" idx="5"/>
          </p:nvPr>
        </p:nvSpPr>
        <p:spPr>
          <a:ln/>
        </p:spPr>
        <p:txBody>
          <a:bodyPr/>
          <a:lstStyle/>
          <a:p>
            <a:fld id="{877237DE-F3D4-49FA-8B37-0BB0ACF25CD2}" type="slidenum">
              <a:rPr lang="ru-RU" altLang="ru-RU"/>
              <a:pPr/>
              <a:t>13</a:t>
            </a:fld>
            <a:endParaRPr lang="ru-RU" altLang="ru-RU"/>
          </a:p>
        </p:txBody>
      </p:sp>
      <p:sp>
        <p:nvSpPr>
          <p:cNvPr id="183298" name="Rectangle 2">
            <a:extLst>
              <a:ext uri="{FF2B5EF4-FFF2-40B4-BE49-F238E27FC236}">
                <a16:creationId xmlns:a16="http://schemas.microsoft.com/office/drawing/2014/main" id="{129E35E0-E6AC-406C-ACDB-3576F912E5F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83299" name="Rectangle 3">
            <a:extLst>
              <a:ext uri="{FF2B5EF4-FFF2-40B4-BE49-F238E27FC236}">
                <a16:creationId xmlns:a16="http://schemas.microsoft.com/office/drawing/2014/main" id="{548088CF-AE22-4BED-B506-CF820DC2F91C}"/>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EE66AA9-B4DB-4BFA-B5EA-352B5315AD89}"/>
              </a:ext>
            </a:extLst>
          </p:cNvPr>
          <p:cNvSpPr>
            <a:spLocks noGrp="1" noChangeArrowheads="1"/>
          </p:cNvSpPr>
          <p:nvPr>
            <p:ph type="sldNum" sz="quarter" idx="5"/>
          </p:nvPr>
        </p:nvSpPr>
        <p:spPr>
          <a:ln/>
        </p:spPr>
        <p:txBody>
          <a:bodyPr/>
          <a:lstStyle/>
          <a:p>
            <a:fld id="{1465EB4D-224F-43BB-8C1F-C82712740DD0}" type="slidenum">
              <a:rPr lang="ru-RU" altLang="ru-RU"/>
              <a:pPr/>
              <a:t>14</a:t>
            </a:fld>
            <a:endParaRPr lang="ru-RU" altLang="ru-RU"/>
          </a:p>
        </p:txBody>
      </p:sp>
      <p:sp>
        <p:nvSpPr>
          <p:cNvPr id="201730" name="Rectangle 2">
            <a:extLst>
              <a:ext uri="{FF2B5EF4-FFF2-40B4-BE49-F238E27FC236}">
                <a16:creationId xmlns:a16="http://schemas.microsoft.com/office/drawing/2014/main" id="{37169B90-7E31-4715-85B5-67C1EE03E29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1731" name="Rectangle 3">
            <a:extLst>
              <a:ext uri="{FF2B5EF4-FFF2-40B4-BE49-F238E27FC236}">
                <a16:creationId xmlns:a16="http://schemas.microsoft.com/office/drawing/2014/main" id="{9543B626-BEA3-4C6F-8D6E-9ED7B3B193B4}"/>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EA9CDFC-77AB-410F-9A4D-BF70976CA285}"/>
              </a:ext>
            </a:extLst>
          </p:cNvPr>
          <p:cNvSpPr>
            <a:spLocks noGrp="1" noChangeArrowheads="1"/>
          </p:cNvSpPr>
          <p:nvPr>
            <p:ph type="sldNum" sz="quarter" idx="5"/>
          </p:nvPr>
        </p:nvSpPr>
        <p:spPr>
          <a:ln/>
        </p:spPr>
        <p:txBody>
          <a:bodyPr/>
          <a:lstStyle/>
          <a:p>
            <a:fld id="{09E7CEBB-E465-4422-8899-21E4CE786AED}" type="slidenum">
              <a:rPr lang="ru-RU" altLang="ru-RU"/>
              <a:pPr/>
              <a:t>15</a:t>
            </a:fld>
            <a:endParaRPr lang="ru-RU" altLang="ru-RU"/>
          </a:p>
        </p:txBody>
      </p:sp>
      <p:sp>
        <p:nvSpPr>
          <p:cNvPr id="201730" name="Rectangle 2">
            <a:extLst>
              <a:ext uri="{FF2B5EF4-FFF2-40B4-BE49-F238E27FC236}">
                <a16:creationId xmlns:a16="http://schemas.microsoft.com/office/drawing/2014/main" id="{15B3FAFE-0F2B-49DB-9A16-9061FBDB4AA4}"/>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1731" name="Rectangle 3">
            <a:extLst>
              <a:ext uri="{FF2B5EF4-FFF2-40B4-BE49-F238E27FC236}">
                <a16:creationId xmlns:a16="http://schemas.microsoft.com/office/drawing/2014/main" id="{AF35AA48-7F39-4EA1-9D0D-DFF468C06052}"/>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178060A-178C-4591-9B29-2CE6FFF777CD}"/>
              </a:ext>
            </a:extLst>
          </p:cNvPr>
          <p:cNvSpPr>
            <a:spLocks noGrp="1" noChangeArrowheads="1"/>
          </p:cNvSpPr>
          <p:nvPr>
            <p:ph type="sldNum" sz="quarter" idx="5"/>
          </p:nvPr>
        </p:nvSpPr>
        <p:spPr>
          <a:ln/>
        </p:spPr>
        <p:txBody>
          <a:bodyPr/>
          <a:lstStyle/>
          <a:p>
            <a:fld id="{7FDAA123-E978-4B9A-81F5-B018FB631A94}" type="slidenum">
              <a:rPr lang="ru-RU" altLang="ru-RU"/>
              <a:pPr/>
              <a:t>16</a:t>
            </a:fld>
            <a:endParaRPr lang="ru-RU" altLang="ru-RU"/>
          </a:p>
        </p:txBody>
      </p:sp>
      <p:sp>
        <p:nvSpPr>
          <p:cNvPr id="214018" name="Rectangle 2">
            <a:extLst>
              <a:ext uri="{FF2B5EF4-FFF2-40B4-BE49-F238E27FC236}">
                <a16:creationId xmlns:a16="http://schemas.microsoft.com/office/drawing/2014/main" id="{5CFD46A5-8BAB-4875-925B-36BD3B26A66F}"/>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4019" name="Rectangle 3">
            <a:extLst>
              <a:ext uri="{FF2B5EF4-FFF2-40B4-BE49-F238E27FC236}">
                <a16:creationId xmlns:a16="http://schemas.microsoft.com/office/drawing/2014/main" id="{E38A2D6A-BBBC-4E01-AD64-0C5F3E86DFE1}"/>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C3E27F2-2A7F-4DA0-BEFA-9176E194AC5C}"/>
              </a:ext>
            </a:extLst>
          </p:cNvPr>
          <p:cNvSpPr>
            <a:spLocks noGrp="1" noChangeArrowheads="1"/>
          </p:cNvSpPr>
          <p:nvPr>
            <p:ph type="sldNum" sz="quarter" idx="5"/>
          </p:nvPr>
        </p:nvSpPr>
        <p:spPr>
          <a:ln/>
        </p:spPr>
        <p:txBody>
          <a:bodyPr/>
          <a:lstStyle/>
          <a:p>
            <a:fld id="{2FBE1B9B-3010-4374-B0ED-7BF0AAF9DCA5}" type="slidenum">
              <a:rPr lang="ru-RU" altLang="ru-RU"/>
              <a:pPr/>
              <a:t>17</a:t>
            </a:fld>
            <a:endParaRPr lang="ru-RU" altLang="ru-RU"/>
          </a:p>
        </p:txBody>
      </p:sp>
      <p:sp>
        <p:nvSpPr>
          <p:cNvPr id="203778" name="Rectangle 2">
            <a:extLst>
              <a:ext uri="{FF2B5EF4-FFF2-40B4-BE49-F238E27FC236}">
                <a16:creationId xmlns:a16="http://schemas.microsoft.com/office/drawing/2014/main" id="{6F7F7D4B-D5EE-4011-A152-805EAB38E386}"/>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3779" name="Rectangle 3">
            <a:extLst>
              <a:ext uri="{FF2B5EF4-FFF2-40B4-BE49-F238E27FC236}">
                <a16:creationId xmlns:a16="http://schemas.microsoft.com/office/drawing/2014/main" id="{B77673D2-608E-4B2E-95D2-BA3B08B5E807}"/>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700EF091-3D33-44CC-9B0E-AF2D50BD680B}"/>
              </a:ext>
            </a:extLst>
          </p:cNvPr>
          <p:cNvSpPr>
            <a:spLocks noGrp="1" noChangeArrowheads="1"/>
          </p:cNvSpPr>
          <p:nvPr>
            <p:ph type="sldNum" sz="quarter" idx="5"/>
          </p:nvPr>
        </p:nvSpPr>
        <p:spPr>
          <a:ln/>
        </p:spPr>
        <p:txBody>
          <a:bodyPr/>
          <a:lstStyle/>
          <a:p>
            <a:fld id="{ECBA3175-25EC-4A31-AA40-69285FF988BF}" type="slidenum">
              <a:rPr lang="ru-RU" altLang="ru-RU"/>
              <a:pPr/>
              <a:t>18</a:t>
            </a:fld>
            <a:endParaRPr lang="ru-RU" altLang="ru-RU"/>
          </a:p>
        </p:txBody>
      </p:sp>
      <p:sp>
        <p:nvSpPr>
          <p:cNvPr id="205826" name="Rectangle 2">
            <a:extLst>
              <a:ext uri="{FF2B5EF4-FFF2-40B4-BE49-F238E27FC236}">
                <a16:creationId xmlns:a16="http://schemas.microsoft.com/office/drawing/2014/main" id="{33415F29-C039-4077-9EDC-B299CB40116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5827" name="Rectangle 3">
            <a:extLst>
              <a:ext uri="{FF2B5EF4-FFF2-40B4-BE49-F238E27FC236}">
                <a16:creationId xmlns:a16="http://schemas.microsoft.com/office/drawing/2014/main" id="{13D892D4-3242-4BA5-8997-EB6A6229271F}"/>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3BA97D1-9D1A-48C3-B694-62607CE12555}"/>
              </a:ext>
            </a:extLst>
          </p:cNvPr>
          <p:cNvSpPr>
            <a:spLocks noGrp="1" noChangeArrowheads="1"/>
          </p:cNvSpPr>
          <p:nvPr>
            <p:ph type="sldNum" sz="quarter" idx="5"/>
          </p:nvPr>
        </p:nvSpPr>
        <p:spPr>
          <a:ln/>
        </p:spPr>
        <p:txBody>
          <a:bodyPr/>
          <a:lstStyle/>
          <a:p>
            <a:fld id="{4F4BF8AE-9171-4583-8BCA-AF8A1D337E0E}" type="slidenum">
              <a:rPr lang="ru-RU" altLang="ru-RU"/>
              <a:pPr/>
              <a:t>19</a:t>
            </a:fld>
            <a:endParaRPr lang="ru-RU" altLang="ru-RU"/>
          </a:p>
        </p:txBody>
      </p:sp>
      <p:sp>
        <p:nvSpPr>
          <p:cNvPr id="207874" name="Rectangle 2">
            <a:extLst>
              <a:ext uri="{FF2B5EF4-FFF2-40B4-BE49-F238E27FC236}">
                <a16:creationId xmlns:a16="http://schemas.microsoft.com/office/drawing/2014/main" id="{3C0E182E-7AFB-4E8D-8C2D-A09366BCBDF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7875" name="Rectangle 3">
            <a:extLst>
              <a:ext uri="{FF2B5EF4-FFF2-40B4-BE49-F238E27FC236}">
                <a16:creationId xmlns:a16="http://schemas.microsoft.com/office/drawing/2014/main" id="{7D920A61-1479-4276-B106-C97CBE55754E}"/>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B218229-50C5-4C63-80F8-FCC1CB27E886}"/>
              </a:ext>
            </a:extLst>
          </p:cNvPr>
          <p:cNvSpPr>
            <a:spLocks noGrp="1" noChangeArrowheads="1"/>
          </p:cNvSpPr>
          <p:nvPr>
            <p:ph type="sldNum" sz="quarter" idx="5"/>
          </p:nvPr>
        </p:nvSpPr>
        <p:spPr>
          <a:ln/>
        </p:spPr>
        <p:txBody>
          <a:bodyPr/>
          <a:lstStyle/>
          <a:p>
            <a:fld id="{2BCF2C78-B0D4-44F5-9877-9267CB02A0CC}" type="slidenum">
              <a:rPr lang="ru-RU" altLang="ru-RU"/>
              <a:pPr/>
              <a:t>2</a:t>
            </a:fld>
            <a:endParaRPr lang="ru-RU" altLang="ru-RU"/>
          </a:p>
        </p:txBody>
      </p:sp>
      <p:sp>
        <p:nvSpPr>
          <p:cNvPr id="93186" name="Rectangle 2">
            <a:extLst>
              <a:ext uri="{FF2B5EF4-FFF2-40B4-BE49-F238E27FC236}">
                <a16:creationId xmlns:a16="http://schemas.microsoft.com/office/drawing/2014/main" id="{73A7019A-B55F-4827-A2FB-90953763C8B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3187" name="Rectangle 3">
            <a:extLst>
              <a:ext uri="{FF2B5EF4-FFF2-40B4-BE49-F238E27FC236}">
                <a16:creationId xmlns:a16="http://schemas.microsoft.com/office/drawing/2014/main" id="{213FF9BE-95E5-42FD-9A75-18DB76E55DE8}"/>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1053484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03BA97D1-9D1A-48C3-B694-62607CE12555}"/>
              </a:ext>
            </a:extLst>
          </p:cNvPr>
          <p:cNvSpPr>
            <a:spLocks noGrp="1" noChangeArrowheads="1"/>
          </p:cNvSpPr>
          <p:nvPr>
            <p:ph type="sldNum" sz="quarter" idx="5"/>
          </p:nvPr>
        </p:nvSpPr>
        <p:spPr>
          <a:ln/>
        </p:spPr>
        <p:txBody>
          <a:bodyPr/>
          <a:lstStyle/>
          <a:p>
            <a:fld id="{4F4BF8AE-9171-4583-8BCA-AF8A1D337E0E}" type="slidenum">
              <a:rPr lang="ru-RU" altLang="ru-RU"/>
              <a:pPr/>
              <a:t>20</a:t>
            </a:fld>
            <a:endParaRPr lang="ru-RU" altLang="ru-RU"/>
          </a:p>
        </p:txBody>
      </p:sp>
      <p:sp>
        <p:nvSpPr>
          <p:cNvPr id="207874" name="Rectangle 2">
            <a:extLst>
              <a:ext uri="{FF2B5EF4-FFF2-40B4-BE49-F238E27FC236}">
                <a16:creationId xmlns:a16="http://schemas.microsoft.com/office/drawing/2014/main" id="{3C0E182E-7AFB-4E8D-8C2D-A09366BCBDF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07875" name="Rectangle 3">
            <a:extLst>
              <a:ext uri="{FF2B5EF4-FFF2-40B4-BE49-F238E27FC236}">
                <a16:creationId xmlns:a16="http://schemas.microsoft.com/office/drawing/2014/main" id="{7D920A61-1479-4276-B106-C97CBE55754E}"/>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extLst>
      <p:ext uri="{BB962C8B-B14F-4D97-AF65-F5344CB8AC3E}">
        <p14:creationId xmlns:p14="http://schemas.microsoft.com/office/powerpoint/2010/main" val="350476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4104279-2F46-41A7-86DB-26315395F1FA}"/>
              </a:ext>
            </a:extLst>
          </p:cNvPr>
          <p:cNvSpPr>
            <a:spLocks noGrp="1" noChangeArrowheads="1"/>
          </p:cNvSpPr>
          <p:nvPr>
            <p:ph type="sldNum" sz="quarter" idx="5"/>
          </p:nvPr>
        </p:nvSpPr>
        <p:spPr>
          <a:ln/>
        </p:spPr>
        <p:txBody>
          <a:bodyPr/>
          <a:lstStyle/>
          <a:p>
            <a:fld id="{F4FBA44A-0194-4456-834A-1BA4C30C2F54}" type="slidenum">
              <a:rPr lang="ru-RU" altLang="ru-RU"/>
              <a:pPr/>
              <a:t>3</a:t>
            </a:fld>
            <a:endParaRPr lang="ru-RU" altLang="ru-RU"/>
          </a:p>
        </p:txBody>
      </p:sp>
      <p:sp>
        <p:nvSpPr>
          <p:cNvPr id="168962" name="Rectangle 2">
            <a:extLst>
              <a:ext uri="{FF2B5EF4-FFF2-40B4-BE49-F238E27FC236}">
                <a16:creationId xmlns:a16="http://schemas.microsoft.com/office/drawing/2014/main" id="{9B993DE1-1A43-4565-9D0F-A3DB251D028A}"/>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68963" name="Rectangle 3">
            <a:extLst>
              <a:ext uri="{FF2B5EF4-FFF2-40B4-BE49-F238E27FC236}">
                <a16:creationId xmlns:a16="http://schemas.microsoft.com/office/drawing/2014/main" id="{455961DD-3D49-4D7D-B2A7-E95E87F2FB0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D91019FE-C311-4129-87AC-D441A24DA458}"/>
              </a:ext>
            </a:extLst>
          </p:cNvPr>
          <p:cNvSpPr>
            <a:spLocks noGrp="1" noChangeArrowheads="1"/>
          </p:cNvSpPr>
          <p:nvPr>
            <p:ph type="sldNum" sz="quarter" idx="5"/>
          </p:nvPr>
        </p:nvSpPr>
        <p:spPr>
          <a:ln/>
        </p:spPr>
        <p:txBody>
          <a:bodyPr/>
          <a:lstStyle/>
          <a:p>
            <a:fld id="{84F088E2-E32A-42EC-A5F9-37B907375244}" type="slidenum">
              <a:rPr lang="ru-RU" altLang="ru-RU"/>
              <a:pPr/>
              <a:t>4</a:t>
            </a:fld>
            <a:endParaRPr lang="ru-RU" altLang="ru-RU"/>
          </a:p>
        </p:txBody>
      </p:sp>
      <p:sp>
        <p:nvSpPr>
          <p:cNvPr id="150530" name="Rectangle 2">
            <a:extLst>
              <a:ext uri="{FF2B5EF4-FFF2-40B4-BE49-F238E27FC236}">
                <a16:creationId xmlns:a16="http://schemas.microsoft.com/office/drawing/2014/main" id="{A968B9E4-067E-4219-8E04-284913246467}"/>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0531" name="Rectangle 3">
            <a:extLst>
              <a:ext uri="{FF2B5EF4-FFF2-40B4-BE49-F238E27FC236}">
                <a16:creationId xmlns:a16="http://schemas.microsoft.com/office/drawing/2014/main" id="{FE7717BC-8505-42BB-BB80-5337145E707D}"/>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F25E10C0-F497-46D4-9F7C-F2351E4B4AD6}"/>
              </a:ext>
            </a:extLst>
          </p:cNvPr>
          <p:cNvSpPr>
            <a:spLocks noGrp="1" noChangeArrowheads="1"/>
          </p:cNvSpPr>
          <p:nvPr>
            <p:ph type="sldNum" sz="quarter" idx="5"/>
          </p:nvPr>
        </p:nvSpPr>
        <p:spPr>
          <a:ln/>
        </p:spPr>
        <p:txBody>
          <a:bodyPr/>
          <a:lstStyle/>
          <a:p>
            <a:fld id="{FCF8651A-CA0C-4048-A8F8-BB82A054DC82}" type="slidenum">
              <a:rPr lang="ru-RU" altLang="ru-RU"/>
              <a:pPr/>
              <a:t>5</a:t>
            </a:fld>
            <a:endParaRPr lang="ru-RU" altLang="ru-RU"/>
          </a:p>
        </p:txBody>
      </p:sp>
      <p:sp>
        <p:nvSpPr>
          <p:cNvPr id="152578" name="Rectangle 2">
            <a:extLst>
              <a:ext uri="{FF2B5EF4-FFF2-40B4-BE49-F238E27FC236}">
                <a16:creationId xmlns:a16="http://schemas.microsoft.com/office/drawing/2014/main" id="{AF9A4650-BEBC-48DC-A234-DDF7ECE3ABED}"/>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2579" name="Rectangle 3">
            <a:extLst>
              <a:ext uri="{FF2B5EF4-FFF2-40B4-BE49-F238E27FC236}">
                <a16:creationId xmlns:a16="http://schemas.microsoft.com/office/drawing/2014/main" id="{BD1965A8-8A35-46C3-A7E0-2A90DCD2FE88}"/>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26EE5B0-749F-4176-9FF5-4F2BCAB38012}"/>
              </a:ext>
            </a:extLst>
          </p:cNvPr>
          <p:cNvSpPr>
            <a:spLocks noGrp="1" noChangeArrowheads="1"/>
          </p:cNvSpPr>
          <p:nvPr>
            <p:ph type="sldNum" sz="quarter" idx="5"/>
          </p:nvPr>
        </p:nvSpPr>
        <p:spPr>
          <a:ln/>
        </p:spPr>
        <p:txBody>
          <a:bodyPr/>
          <a:lstStyle/>
          <a:p>
            <a:fld id="{D869ACFF-E4AC-4501-9057-9D108CDAAA1A}" type="slidenum">
              <a:rPr lang="ru-RU" altLang="ru-RU"/>
              <a:pPr/>
              <a:t>6</a:t>
            </a:fld>
            <a:endParaRPr lang="ru-RU" altLang="ru-RU"/>
          </a:p>
        </p:txBody>
      </p:sp>
      <p:sp>
        <p:nvSpPr>
          <p:cNvPr id="216066" name="Rectangle 2">
            <a:extLst>
              <a:ext uri="{FF2B5EF4-FFF2-40B4-BE49-F238E27FC236}">
                <a16:creationId xmlns:a16="http://schemas.microsoft.com/office/drawing/2014/main" id="{7B0665E3-ECB4-488E-B34B-E0F28F352A02}"/>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216067" name="Rectangle 3">
            <a:extLst>
              <a:ext uri="{FF2B5EF4-FFF2-40B4-BE49-F238E27FC236}">
                <a16:creationId xmlns:a16="http://schemas.microsoft.com/office/drawing/2014/main" id="{EC418D77-9D83-4444-A1BD-D538E97816DE}"/>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885ED2B-8070-4E37-BF81-B9EBCC2B8D4B}"/>
              </a:ext>
            </a:extLst>
          </p:cNvPr>
          <p:cNvSpPr>
            <a:spLocks noGrp="1" noChangeArrowheads="1"/>
          </p:cNvSpPr>
          <p:nvPr>
            <p:ph type="sldNum" sz="quarter" idx="5"/>
          </p:nvPr>
        </p:nvSpPr>
        <p:spPr>
          <a:ln/>
        </p:spPr>
        <p:txBody>
          <a:bodyPr/>
          <a:lstStyle/>
          <a:p>
            <a:fld id="{C250B22C-46E6-44E2-933C-8B3531949169}" type="slidenum">
              <a:rPr lang="ru-RU" altLang="ru-RU"/>
              <a:pPr/>
              <a:t>7</a:t>
            </a:fld>
            <a:endParaRPr lang="ru-RU" altLang="ru-RU"/>
          </a:p>
        </p:txBody>
      </p:sp>
      <p:sp>
        <p:nvSpPr>
          <p:cNvPr id="154626" name="Rectangle 2">
            <a:extLst>
              <a:ext uri="{FF2B5EF4-FFF2-40B4-BE49-F238E27FC236}">
                <a16:creationId xmlns:a16="http://schemas.microsoft.com/office/drawing/2014/main" id="{C0A4E106-0691-4B38-BDEB-510B5E4FAE49}"/>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4627" name="Rectangle 3">
            <a:extLst>
              <a:ext uri="{FF2B5EF4-FFF2-40B4-BE49-F238E27FC236}">
                <a16:creationId xmlns:a16="http://schemas.microsoft.com/office/drawing/2014/main" id="{AF47F595-91D2-4301-A408-9C2AF6BF52F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4C9217B6-52DA-4BFE-B0F4-2590E8C954C7}"/>
              </a:ext>
            </a:extLst>
          </p:cNvPr>
          <p:cNvSpPr>
            <a:spLocks noGrp="1" noChangeArrowheads="1"/>
          </p:cNvSpPr>
          <p:nvPr>
            <p:ph type="sldNum" sz="quarter" idx="5"/>
          </p:nvPr>
        </p:nvSpPr>
        <p:spPr>
          <a:ln/>
        </p:spPr>
        <p:txBody>
          <a:bodyPr/>
          <a:lstStyle/>
          <a:p>
            <a:fld id="{58B6AF95-D6B9-433F-9EE0-48F5439CF35E}" type="slidenum">
              <a:rPr lang="ru-RU" altLang="ru-RU"/>
              <a:pPr/>
              <a:t>8</a:t>
            </a:fld>
            <a:endParaRPr lang="ru-RU" altLang="ru-RU"/>
          </a:p>
        </p:txBody>
      </p:sp>
      <p:sp>
        <p:nvSpPr>
          <p:cNvPr id="156674" name="Rectangle 2">
            <a:extLst>
              <a:ext uri="{FF2B5EF4-FFF2-40B4-BE49-F238E27FC236}">
                <a16:creationId xmlns:a16="http://schemas.microsoft.com/office/drawing/2014/main" id="{3BD4F621-BD05-4ACE-B7E6-07C83C6745B3}"/>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6675" name="Rectangle 3">
            <a:extLst>
              <a:ext uri="{FF2B5EF4-FFF2-40B4-BE49-F238E27FC236}">
                <a16:creationId xmlns:a16="http://schemas.microsoft.com/office/drawing/2014/main" id="{F3CD9B55-33F8-4A5E-A27C-809EA59DD183}"/>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8F27255D-AF75-4B0A-8C25-3F67B6841A36}"/>
              </a:ext>
            </a:extLst>
          </p:cNvPr>
          <p:cNvSpPr>
            <a:spLocks noGrp="1" noChangeArrowheads="1"/>
          </p:cNvSpPr>
          <p:nvPr>
            <p:ph type="sldNum" sz="quarter" idx="5"/>
          </p:nvPr>
        </p:nvSpPr>
        <p:spPr>
          <a:ln/>
        </p:spPr>
        <p:txBody>
          <a:bodyPr/>
          <a:lstStyle/>
          <a:p>
            <a:fld id="{C8B70B0C-9AEB-44E7-9F9F-34950EDD36BF}" type="slidenum">
              <a:rPr lang="ru-RU" altLang="ru-RU"/>
              <a:pPr/>
              <a:t>9</a:t>
            </a:fld>
            <a:endParaRPr lang="ru-RU" altLang="ru-RU"/>
          </a:p>
        </p:txBody>
      </p:sp>
      <p:sp>
        <p:nvSpPr>
          <p:cNvPr id="158722" name="Rectangle 2">
            <a:extLst>
              <a:ext uri="{FF2B5EF4-FFF2-40B4-BE49-F238E27FC236}">
                <a16:creationId xmlns:a16="http://schemas.microsoft.com/office/drawing/2014/main" id="{043B856D-3F16-461A-A2C4-E164E029B111}"/>
              </a:ext>
            </a:extLst>
          </p:cNvPr>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58723" name="Rectangle 3">
            <a:extLst>
              <a:ext uri="{FF2B5EF4-FFF2-40B4-BE49-F238E27FC236}">
                <a16:creationId xmlns:a16="http://schemas.microsoft.com/office/drawing/2014/main" id="{156F5DF3-4945-4E4F-9C07-F2D8C9984AED}"/>
              </a:ext>
            </a:extLst>
          </p:cNvPr>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ru-RU" altLang="ru-RU"/>
              <a:t>В режиме слайдов ответы появляются после кликанья мышкой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02F8CF-F73A-4B94-9F21-155EC392BEF5}"/>
              </a:ext>
            </a:extLst>
          </p:cNvPr>
          <p:cNvSpPr>
            <a:spLocks noGrp="1"/>
          </p:cNvSpPr>
          <p:nvPr>
            <p:ph type="ctrTitle"/>
          </p:nvPr>
        </p:nvSpPr>
        <p:spPr>
          <a:xfrm>
            <a:off x="1143000" y="1122363"/>
            <a:ext cx="6858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C776F6D8-03B7-4A9D-BF34-0E14D5D0B66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57AE399A-4BAC-49F7-AC22-909966689165}"/>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5886C859-3F1B-48CA-9E4D-AE924EBCF202}"/>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2D737FFE-B2D4-4CEA-A675-4CD93511736E}"/>
              </a:ext>
            </a:extLst>
          </p:cNvPr>
          <p:cNvSpPr>
            <a:spLocks noGrp="1"/>
          </p:cNvSpPr>
          <p:nvPr>
            <p:ph type="sldNum" sz="quarter" idx="12"/>
          </p:nvPr>
        </p:nvSpPr>
        <p:spPr/>
        <p:txBody>
          <a:bodyPr/>
          <a:lstStyle>
            <a:lvl1pPr>
              <a:defRPr/>
            </a:lvl1pPr>
          </a:lstStyle>
          <a:p>
            <a:fld id="{EC20FCB4-FF66-4831-BA12-C1D960279972}" type="slidenum">
              <a:rPr lang="ru-RU" altLang="ru-RU"/>
              <a:pPr/>
              <a:t>‹#›</a:t>
            </a:fld>
            <a:endParaRPr lang="ru-RU" altLang="ru-RU"/>
          </a:p>
        </p:txBody>
      </p:sp>
    </p:spTree>
    <p:extLst>
      <p:ext uri="{BB962C8B-B14F-4D97-AF65-F5344CB8AC3E}">
        <p14:creationId xmlns:p14="http://schemas.microsoft.com/office/powerpoint/2010/main" val="378703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92B989E-2FFE-44F1-B4CE-D6701B266478}"/>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B04DB831-6163-4FC9-A586-3BC5D1B6461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253619F-0005-4CA5-B02F-AC42583C7D91}"/>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84ED6AA3-14BF-42B0-BF51-A84152B68CC7}"/>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4B088EDB-5327-4346-8713-8CC160A765D9}"/>
              </a:ext>
            </a:extLst>
          </p:cNvPr>
          <p:cNvSpPr>
            <a:spLocks noGrp="1"/>
          </p:cNvSpPr>
          <p:nvPr>
            <p:ph type="sldNum" sz="quarter" idx="12"/>
          </p:nvPr>
        </p:nvSpPr>
        <p:spPr/>
        <p:txBody>
          <a:bodyPr/>
          <a:lstStyle>
            <a:lvl1pPr>
              <a:defRPr/>
            </a:lvl1pPr>
          </a:lstStyle>
          <a:p>
            <a:fld id="{225B1DC3-42B6-471C-AC96-435035D1C264}" type="slidenum">
              <a:rPr lang="ru-RU" altLang="ru-RU"/>
              <a:pPr/>
              <a:t>‹#›</a:t>
            </a:fld>
            <a:endParaRPr lang="ru-RU" altLang="ru-RU"/>
          </a:p>
        </p:txBody>
      </p:sp>
    </p:spTree>
    <p:extLst>
      <p:ext uri="{BB962C8B-B14F-4D97-AF65-F5344CB8AC3E}">
        <p14:creationId xmlns:p14="http://schemas.microsoft.com/office/powerpoint/2010/main" val="2562307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6935106D-B4F5-4C54-855A-453A5DA372EF}"/>
              </a:ext>
            </a:extLst>
          </p:cNvPr>
          <p:cNvSpPr>
            <a:spLocks noGrp="1"/>
          </p:cNvSpPr>
          <p:nvPr>
            <p:ph type="title" orient="vert"/>
          </p:nvPr>
        </p:nvSpPr>
        <p:spPr>
          <a:xfrm>
            <a:off x="6515100" y="609600"/>
            <a:ext cx="1943100" cy="5486400"/>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E3121A3-00FA-4F93-8A54-C4C9434DCFAF}"/>
              </a:ext>
            </a:extLst>
          </p:cNvPr>
          <p:cNvSpPr>
            <a:spLocks noGrp="1"/>
          </p:cNvSpPr>
          <p:nvPr>
            <p:ph type="body" orient="vert" idx="1"/>
          </p:nvPr>
        </p:nvSpPr>
        <p:spPr>
          <a:xfrm>
            <a:off x="685800" y="609600"/>
            <a:ext cx="5676900" cy="5486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341639B-2662-4CAA-931E-A6E76D366871}"/>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56B0411A-AA9C-416D-AFD2-DBDA295BC972}"/>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985877EA-1220-4BF3-820F-B4B4B887B1CC}"/>
              </a:ext>
            </a:extLst>
          </p:cNvPr>
          <p:cNvSpPr>
            <a:spLocks noGrp="1"/>
          </p:cNvSpPr>
          <p:nvPr>
            <p:ph type="sldNum" sz="quarter" idx="12"/>
          </p:nvPr>
        </p:nvSpPr>
        <p:spPr/>
        <p:txBody>
          <a:bodyPr/>
          <a:lstStyle>
            <a:lvl1pPr>
              <a:defRPr/>
            </a:lvl1pPr>
          </a:lstStyle>
          <a:p>
            <a:fld id="{D2C3F3E7-F78E-4EEC-B23E-3BD1298DE3F1}" type="slidenum">
              <a:rPr lang="ru-RU" altLang="ru-RU"/>
              <a:pPr/>
              <a:t>‹#›</a:t>
            </a:fld>
            <a:endParaRPr lang="ru-RU" altLang="ru-RU"/>
          </a:p>
        </p:txBody>
      </p:sp>
    </p:spTree>
    <p:extLst>
      <p:ext uri="{BB962C8B-B14F-4D97-AF65-F5344CB8AC3E}">
        <p14:creationId xmlns:p14="http://schemas.microsoft.com/office/powerpoint/2010/main" val="3172101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A91BF8-9482-4C8B-9760-E8E27247AE9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316FA68-87B2-4E82-9C96-26250E89CBC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666C79D-D39B-42C8-B032-5138F5380BD7}"/>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FD91AAD4-757F-438B-8878-12E965E5FD0D}"/>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92EC9571-0F46-41E1-A602-AD1B297D86CF}"/>
              </a:ext>
            </a:extLst>
          </p:cNvPr>
          <p:cNvSpPr>
            <a:spLocks noGrp="1"/>
          </p:cNvSpPr>
          <p:nvPr>
            <p:ph type="sldNum" sz="quarter" idx="12"/>
          </p:nvPr>
        </p:nvSpPr>
        <p:spPr/>
        <p:txBody>
          <a:bodyPr/>
          <a:lstStyle>
            <a:lvl1pPr>
              <a:defRPr/>
            </a:lvl1pPr>
          </a:lstStyle>
          <a:p>
            <a:fld id="{B19D7DB8-2E90-40E3-99C2-BD56CBAEC7D6}" type="slidenum">
              <a:rPr lang="ru-RU" altLang="ru-RU"/>
              <a:pPr/>
              <a:t>‹#›</a:t>
            </a:fld>
            <a:endParaRPr lang="ru-RU" altLang="ru-RU"/>
          </a:p>
        </p:txBody>
      </p:sp>
    </p:spTree>
    <p:extLst>
      <p:ext uri="{BB962C8B-B14F-4D97-AF65-F5344CB8AC3E}">
        <p14:creationId xmlns:p14="http://schemas.microsoft.com/office/powerpoint/2010/main" val="6435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8C75A2-522B-4D53-866C-55EA41784AD2}"/>
              </a:ext>
            </a:extLst>
          </p:cNvPr>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E7852B07-3F08-4F8A-BFDC-0ED6D3F797C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Дата 3">
            <a:extLst>
              <a:ext uri="{FF2B5EF4-FFF2-40B4-BE49-F238E27FC236}">
                <a16:creationId xmlns:a16="http://schemas.microsoft.com/office/drawing/2014/main" id="{43335509-8F8A-4175-99F0-767FA11B7834}"/>
              </a:ext>
            </a:extLst>
          </p:cNvPr>
          <p:cNvSpPr>
            <a:spLocks noGrp="1"/>
          </p:cNvSpPr>
          <p:nvPr>
            <p:ph type="dt" sz="half" idx="10"/>
          </p:nvPr>
        </p:nvSpPr>
        <p:spPr/>
        <p:txBody>
          <a:bodyPr/>
          <a:lstStyle>
            <a:lvl1pPr>
              <a:defRPr/>
            </a:lvl1pPr>
          </a:lstStyle>
          <a:p>
            <a:endParaRPr lang="ru-RU" altLang="ru-RU"/>
          </a:p>
        </p:txBody>
      </p:sp>
      <p:sp>
        <p:nvSpPr>
          <p:cNvPr id="5" name="Нижний колонтитул 4">
            <a:extLst>
              <a:ext uri="{FF2B5EF4-FFF2-40B4-BE49-F238E27FC236}">
                <a16:creationId xmlns:a16="http://schemas.microsoft.com/office/drawing/2014/main" id="{03F6C125-62EE-4C9E-86AD-5834660969FC}"/>
              </a:ext>
            </a:extLst>
          </p:cNvPr>
          <p:cNvSpPr>
            <a:spLocks noGrp="1"/>
          </p:cNvSpPr>
          <p:nvPr>
            <p:ph type="ftr" sz="quarter" idx="11"/>
          </p:nvPr>
        </p:nvSpPr>
        <p:spPr/>
        <p:txBody>
          <a:bodyPr/>
          <a:lstStyle>
            <a:lvl1pPr>
              <a:defRPr/>
            </a:lvl1pPr>
          </a:lstStyle>
          <a:p>
            <a:endParaRPr lang="ru-RU" altLang="ru-RU"/>
          </a:p>
        </p:txBody>
      </p:sp>
      <p:sp>
        <p:nvSpPr>
          <p:cNvPr id="6" name="Номер слайда 5">
            <a:extLst>
              <a:ext uri="{FF2B5EF4-FFF2-40B4-BE49-F238E27FC236}">
                <a16:creationId xmlns:a16="http://schemas.microsoft.com/office/drawing/2014/main" id="{3004FBAD-D499-460B-9992-CED4B3E3FC6E}"/>
              </a:ext>
            </a:extLst>
          </p:cNvPr>
          <p:cNvSpPr>
            <a:spLocks noGrp="1"/>
          </p:cNvSpPr>
          <p:nvPr>
            <p:ph type="sldNum" sz="quarter" idx="12"/>
          </p:nvPr>
        </p:nvSpPr>
        <p:spPr/>
        <p:txBody>
          <a:bodyPr/>
          <a:lstStyle>
            <a:lvl1pPr>
              <a:defRPr/>
            </a:lvl1pPr>
          </a:lstStyle>
          <a:p>
            <a:fld id="{4F1B6082-5840-45F7-ADCE-04C9A9FD6760}" type="slidenum">
              <a:rPr lang="ru-RU" altLang="ru-RU"/>
              <a:pPr/>
              <a:t>‹#›</a:t>
            </a:fld>
            <a:endParaRPr lang="ru-RU" altLang="ru-RU"/>
          </a:p>
        </p:txBody>
      </p:sp>
    </p:spTree>
    <p:extLst>
      <p:ext uri="{BB962C8B-B14F-4D97-AF65-F5344CB8AC3E}">
        <p14:creationId xmlns:p14="http://schemas.microsoft.com/office/powerpoint/2010/main" val="1078341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A6412F2-4056-41A3-840B-02474EFB8B8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4A68A419-CB08-48EB-908C-E29A590D293C}"/>
              </a:ext>
            </a:extLst>
          </p:cNvPr>
          <p:cNvSpPr>
            <a:spLocks noGrp="1"/>
          </p:cNvSpPr>
          <p:nvPr>
            <p:ph sz="half" idx="1"/>
          </p:nvPr>
        </p:nvSpPr>
        <p:spPr>
          <a:xfrm>
            <a:off x="6858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DEBBC67D-E7A4-40C9-B19B-1DE04CE1E4B8}"/>
              </a:ext>
            </a:extLst>
          </p:cNvPr>
          <p:cNvSpPr>
            <a:spLocks noGrp="1"/>
          </p:cNvSpPr>
          <p:nvPr>
            <p:ph sz="half" idx="2"/>
          </p:nvPr>
        </p:nvSpPr>
        <p:spPr>
          <a:xfrm>
            <a:off x="4648200" y="1981200"/>
            <a:ext cx="3810000" cy="4114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77061DC-231C-4795-AEBA-71C945A667C0}"/>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64671788-1F40-4127-97AE-2A6DB2F23352}"/>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3E69DA9F-9402-477C-9EFE-4E36B54E8C33}"/>
              </a:ext>
            </a:extLst>
          </p:cNvPr>
          <p:cNvSpPr>
            <a:spLocks noGrp="1"/>
          </p:cNvSpPr>
          <p:nvPr>
            <p:ph type="sldNum" sz="quarter" idx="12"/>
          </p:nvPr>
        </p:nvSpPr>
        <p:spPr/>
        <p:txBody>
          <a:bodyPr/>
          <a:lstStyle>
            <a:lvl1pPr>
              <a:defRPr/>
            </a:lvl1pPr>
          </a:lstStyle>
          <a:p>
            <a:fld id="{CE800757-55DD-42C8-9EF5-30F5B487658D}" type="slidenum">
              <a:rPr lang="ru-RU" altLang="ru-RU"/>
              <a:pPr/>
              <a:t>‹#›</a:t>
            </a:fld>
            <a:endParaRPr lang="ru-RU" altLang="ru-RU"/>
          </a:p>
        </p:txBody>
      </p:sp>
    </p:spTree>
    <p:extLst>
      <p:ext uri="{BB962C8B-B14F-4D97-AF65-F5344CB8AC3E}">
        <p14:creationId xmlns:p14="http://schemas.microsoft.com/office/powerpoint/2010/main" val="44967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AB2EFE-41A9-41B4-B99C-24C0BAA27A19}"/>
              </a:ext>
            </a:extLst>
          </p:cNvPr>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55981832-F4EA-403F-899A-8884822728C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16F4FF7-485E-4A23-B836-F998FFF5DD9F}"/>
              </a:ext>
            </a:extLst>
          </p:cNvPr>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EA060FA0-1884-4E8B-9CEA-208FDB19936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8FEF120A-C96E-41B7-A9EB-BEDD47D97EDC}"/>
              </a:ext>
            </a:extLst>
          </p:cNvPr>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65A05A68-90BD-4499-8E0A-648ED46F9F61}"/>
              </a:ext>
            </a:extLst>
          </p:cNvPr>
          <p:cNvSpPr>
            <a:spLocks noGrp="1"/>
          </p:cNvSpPr>
          <p:nvPr>
            <p:ph type="dt" sz="half" idx="10"/>
          </p:nvPr>
        </p:nvSpPr>
        <p:spPr/>
        <p:txBody>
          <a:bodyPr/>
          <a:lstStyle>
            <a:lvl1pPr>
              <a:defRPr/>
            </a:lvl1pPr>
          </a:lstStyle>
          <a:p>
            <a:endParaRPr lang="ru-RU" altLang="ru-RU"/>
          </a:p>
        </p:txBody>
      </p:sp>
      <p:sp>
        <p:nvSpPr>
          <p:cNvPr id="8" name="Нижний колонтитул 7">
            <a:extLst>
              <a:ext uri="{FF2B5EF4-FFF2-40B4-BE49-F238E27FC236}">
                <a16:creationId xmlns:a16="http://schemas.microsoft.com/office/drawing/2014/main" id="{7242E94E-8039-46CC-B910-969C2E4165AC}"/>
              </a:ext>
            </a:extLst>
          </p:cNvPr>
          <p:cNvSpPr>
            <a:spLocks noGrp="1"/>
          </p:cNvSpPr>
          <p:nvPr>
            <p:ph type="ftr" sz="quarter" idx="11"/>
          </p:nvPr>
        </p:nvSpPr>
        <p:spPr/>
        <p:txBody>
          <a:bodyPr/>
          <a:lstStyle>
            <a:lvl1pPr>
              <a:defRPr/>
            </a:lvl1pPr>
          </a:lstStyle>
          <a:p>
            <a:endParaRPr lang="ru-RU" altLang="ru-RU"/>
          </a:p>
        </p:txBody>
      </p:sp>
      <p:sp>
        <p:nvSpPr>
          <p:cNvPr id="9" name="Номер слайда 8">
            <a:extLst>
              <a:ext uri="{FF2B5EF4-FFF2-40B4-BE49-F238E27FC236}">
                <a16:creationId xmlns:a16="http://schemas.microsoft.com/office/drawing/2014/main" id="{6B1B8C78-4FBA-4A53-A1AA-07F3A0B69DBA}"/>
              </a:ext>
            </a:extLst>
          </p:cNvPr>
          <p:cNvSpPr>
            <a:spLocks noGrp="1"/>
          </p:cNvSpPr>
          <p:nvPr>
            <p:ph type="sldNum" sz="quarter" idx="12"/>
          </p:nvPr>
        </p:nvSpPr>
        <p:spPr/>
        <p:txBody>
          <a:bodyPr/>
          <a:lstStyle>
            <a:lvl1pPr>
              <a:defRPr/>
            </a:lvl1pPr>
          </a:lstStyle>
          <a:p>
            <a:fld id="{935DF200-1FA0-49A1-9186-77C79CCEC0A2}" type="slidenum">
              <a:rPr lang="ru-RU" altLang="ru-RU"/>
              <a:pPr/>
              <a:t>‹#›</a:t>
            </a:fld>
            <a:endParaRPr lang="ru-RU" altLang="ru-RU"/>
          </a:p>
        </p:txBody>
      </p:sp>
    </p:spTree>
    <p:extLst>
      <p:ext uri="{BB962C8B-B14F-4D97-AF65-F5344CB8AC3E}">
        <p14:creationId xmlns:p14="http://schemas.microsoft.com/office/powerpoint/2010/main" val="1497611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64D94F2-6DAB-4409-99B7-A89D7BA26CBD}"/>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CF59A5BE-D762-428F-ADAA-6CFCA3BF1940}"/>
              </a:ext>
            </a:extLst>
          </p:cNvPr>
          <p:cNvSpPr>
            <a:spLocks noGrp="1"/>
          </p:cNvSpPr>
          <p:nvPr>
            <p:ph type="dt" sz="half" idx="10"/>
          </p:nvPr>
        </p:nvSpPr>
        <p:spPr/>
        <p:txBody>
          <a:bodyPr/>
          <a:lstStyle>
            <a:lvl1pPr>
              <a:defRPr/>
            </a:lvl1pPr>
          </a:lstStyle>
          <a:p>
            <a:endParaRPr lang="ru-RU" altLang="ru-RU"/>
          </a:p>
        </p:txBody>
      </p:sp>
      <p:sp>
        <p:nvSpPr>
          <p:cNvPr id="4" name="Нижний колонтитул 3">
            <a:extLst>
              <a:ext uri="{FF2B5EF4-FFF2-40B4-BE49-F238E27FC236}">
                <a16:creationId xmlns:a16="http://schemas.microsoft.com/office/drawing/2014/main" id="{46FF11EA-5463-4A2A-AB2D-CFBD289C9944}"/>
              </a:ext>
            </a:extLst>
          </p:cNvPr>
          <p:cNvSpPr>
            <a:spLocks noGrp="1"/>
          </p:cNvSpPr>
          <p:nvPr>
            <p:ph type="ftr" sz="quarter" idx="11"/>
          </p:nvPr>
        </p:nvSpPr>
        <p:spPr/>
        <p:txBody>
          <a:bodyPr/>
          <a:lstStyle>
            <a:lvl1pPr>
              <a:defRPr/>
            </a:lvl1pPr>
          </a:lstStyle>
          <a:p>
            <a:endParaRPr lang="ru-RU" altLang="ru-RU"/>
          </a:p>
        </p:txBody>
      </p:sp>
      <p:sp>
        <p:nvSpPr>
          <p:cNvPr id="5" name="Номер слайда 4">
            <a:extLst>
              <a:ext uri="{FF2B5EF4-FFF2-40B4-BE49-F238E27FC236}">
                <a16:creationId xmlns:a16="http://schemas.microsoft.com/office/drawing/2014/main" id="{378BF2F7-9429-47B5-9038-92591150C7A9}"/>
              </a:ext>
            </a:extLst>
          </p:cNvPr>
          <p:cNvSpPr>
            <a:spLocks noGrp="1"/>
          </p:cNvSpPr>
          <p:nvPr>
            <p:ph type="sldNum" sz="quarter" idx="12"/>
          </p:nvPr>
        </p:nvSpPr>
        <p:spPr/>
        <p:txBody>
          <a:bodyPr/>
          <a:lstStyle>
            <a:lvl1pPr>
              <a:defRPr/>
            </a:lvl1pPr>
          </a:lstStyle>
          <a:p>
            <a:fld id="{3CD31EEB-5EFB-4F2B-B367-DFA3D3E16E01}" type="slidenum">
              <a:rPr lang="ru-RU" altLang="ru-RU"/>
              <a:pPr/>
              <a:t>‹#›</a:t>
            </a:fld>
            <a:endParaRPr lang="ru-RU" altLang="ru-RU"/>
          </a:p>
        </p:txBody>
      </p:sp>
    </p:spTree>
    <p:extLst>
      <p:ext uri="{BB962C8B-B14F-4D97-AF65-F5344CB8AC3E}">
        <p14:creationId xmlns:p14="http://schemas.microsoft.com/office/powerpoint/2010/main" val="184691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3D97BD19-C146-479B-BF39-2DD550D5AC95}"/>
              </a:ext>
            </a:extLst>
          </p:cNvPr>
          <p:cNvSpPr>
            <a:spLocks noGrp="1"/>
          </p:cNvSpPr>
          <p:nvPr>
            <p:ph type="dt" sz="half" idx="10"/>
          </p:nvPr>
        </p:nvSpPr>
        <p:spPr/>
        <p:txBody>
          <a:bodyPr/>
          <a:lstStyle>
            <a:lvl1pPr>
              <a:defRPr/>
            </a:lvl1pPr>
          </a:lstStyle>
          <a:p>
            <a:endParaRPr lang="ru-RU" altLang="ru-RU"/>
          </a:p>
        </p:txBody>
      </p:sp>
      <p:sp>
        <p:nvSpPr>
          <p:cNvPr id="3" name="Нижний колонтитул 2">
            <a:extLst>
              <a:ext uri="{FF2B5EF4-FFF2-40B4-BE49-F238E27FC236}">
                <a16:creationId xmlns:a16="http://schemas.microsoft.com/office/drawing/2014/main" id="{2FA27C62-B872-494B-AA8D-23E9F31F1D0A}"/>
              </a:ext>
            </a:extLst>
          </p:cNvPr>
          <p:cNvSpPr>
            <a:spLocks noGrp="1"/>
          </p:cNvSpPr>
          <p:nvPr>
            <p:ph type="ftr" sz="quarter" idx="11"/>
          </p:nvPr>
        </p:nvSpPr>
        <p:spPr/>
        <p:txBody>
          <a:bodyPr/>
          <a:lstStyle>
            <a:lvl1pPr>
              <a:defRPr/>
            </a:lvl1pPr>
          </a:lstStyle>
          <a:p>
            <a:endParaRPr lang="ru-RU" altLang="ru-RU"/>
          </a:p>
        </p:txBody>
      </p:sp>
      <p:sp>
        <p:nvSpPr>
          <p:cNvPr id="4" name="Номер слайда 3">
            <a:extLst>
              <a:ext uri="{FF2B5EF4-FFF2-40B4-BE49-F238E27FC236}">
                <a16:creationId xmlns:a16="http://schemas.microsoft.com/office/drawing/2014/main" id="{C215B44F-1167-42C2-A696-293F529264A8}"/>
              </a:ext>
            </a:extLst>
          </p:cNvPr>
          <p:cNvSpPr>
            <a:spLocks noGrp="1"/>
          </p:cNvSpPr>
          <p:nvPr>
            <p:ph type="sldNum" sz="quarter" idx="12"/>
          </p:nvPr>
        </p:nvSpPr>
        <p:spPr/>
        <p:txBody>
          <a:bodyPr/>
          <a:lstStyle>
            <a:lvl1pPr>
              <a:defRPr/>
            </a:lvl1pPr>
          </a:lstStyle>
          <a:p>
            <a:fld id="{A354B57E-FEC3-42E4-A5CB-1E6ADA42E323}" type="slidenum">
              <a:rPr lang="ru-RU" altLang="ru-RU"/>
              <a:pPr/>
              <a:t>‹#›</a:t>
            </a:fld>
            <a:endParaRPr lang="ru-RU" altLang="ru-RU"/>
          </a:p>
        </p:txBody>
      </p:sp>
    </p:spTree>
    <p:extLst>
      <p:ext uri="{BB962C8B-B14F-4D97-AF65-F5344CB8AC3E}">
        <p14:creationId xmlns:p14="http://schemas.microsoft.com/office/powerpoint/2010/main" val="3777684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E014EF-D565-478F-A3D3-76CD89EC675E}"/>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FA3EC9D-1390-41A1-BE1F-11892392D3F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40B4A0A-95BD-4526-AE43-AE87D9D444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42E97A4-57D7-49D7-BA31-26DEEECDF60C}"/>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62FEAA9E-AC09-4C68-9E9E-399708B85268}"/>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5B0FA60A-77CF-48EF-802E-CECF0D626475}"/>
              </a:ext>
            </a:extLst>
          </p:cNvPr>
          <p:cNvSpPr>
            <a:spLocks noGrp="1"/>
          </p:cNvSpPr>
          <p:nvPr>
            <p:ph type="sldNum" sz="quarter" idx="12"/>
          </p:nvPr>
        </p:nvSpPr>
        <p:spPr/>
        <p:txBody>
          <a:bodyPr/>
          <a:lstStyle>
            <a:lvl1pPr>
              <a:defRPr/>
            </a:lvl1pPr>
          </a:lstStyle>
          <a:p>
            <a:fld id="{74323BB3-47F9-431D-9AE2-C0251BE7A340}" type="slidenum">
              <a:rPr lang="ru-RU" altLang="ru-RU"/>
              <a:pPr/>
              <a:t>‹#›</a:t>
            </a:fld>
            <a:endParaRPr lang="ru-RU" altLang="ru-RU"/>
          </a:p>
        </p:txBody>
      </p:sp>
    </p:spTree>
    <p:extLst>
      <p:ext uri="{BB962C8B-B14F-4D97-AF65-F5344CB8AC3E}">
        <p14:creationId xmlns:p14="http://schemas.microsoft.com/office/powerpoint/2010/main" val="153573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F8F35F-9606-46F2-98BC-59C3FE965B94}"/>
              </a:ext>
            </a:extLst>
          </p:cNvPr>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608AE7A-7B65-4E83-BBAE-18EC32892F9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7EEFB857-49D8-4C8D-BE09-5E989CAAB8B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4C307067-65EE-4808-A760-F220A9BE8683}"/>
              </a:ext>
            </a:extLst>
          </p:cNvPr>
          <p:cNvSpPr>
            <a:spLocks noGrp="1"/>
          </p:cNvSpPr>
          <p:nvPr>
            <p:ph type="dt" sz="half" idx="10"/>
          </p:nvPr>
        </p:nvSpPr>
        <p:spPr/>
        <p:txBody>
          <a:bodyPr/>
          <a:lstStyle>
            <a:lvl1pPr>
              <a:defRPr/>
            </a:lvl1pPr>
          </a:lstStyle>
          <a:p>
            <a:endParaRPr lang="ru-RU" altLang="ru-RU"/>
          </a:p>
        </p:txBody>
      </p:sp>
      <p:sp>
        <p:nvSpPr>
          <p:cNvPr id="6" name="Нижний колонтитул 5">
            <a:extLst>
              <a:ext uri="{FF2B5EF4-FFF2-40B4-BE49-F238E27FC236}">
                <a16:creationId xmlns:a16="http://schemas.microsoft.com/office/drawing/2014/main" id="{D9FDB5C9-BB6B-422F-BEDF-8A573E54A05A}"/>
              </a:ext>
            </a:extLst>
          </p:cNvPr>
          <p:cNvSpPr>
            <a:spLocks noGrp="1"/>
          </p:cNvSpPr>
          <p:nvPr>
            <p:ph type="ftr" sz="quarter" idx="11"/>
          </p:nvPr>
        </p:nvSpPr>
        <p:spPr/>
        <p:txBody>
          <a:bodyPr/>
          <a:lstStyle>
            <a:lvl1pPr>
              <a:defRPr/>
            </a:lvl1pPr>
          </a:lstStyle>
          <a:p>
            <a:endParaRPr lang="ru-RU" altLang="ru-RU"/>
          </a:p>
        </p:txBody>
      </p:sp>
      <p:sp>
        <p:nvSpPr>
          <p:cNvPr id="7" name="Номер слайда 6">
            <a:extLst>
              <a:ext uri="{FF2B5EF4-FFF2-40B4-BE49-F238E27FC236}">
                <a16:creationId xmlns:a16="http://schemas.microsoft.com/office/drawing/2014/main" id="{FF44C21D-DE6B-4BAC-A50D-B7D5DD47013F}"/>
              </a:ext>
            </a:extLst>
          </p:cNvPr>
          <p:cNvSpPr>
            <a:spLocks noGrp="1"/>
          </p:cNvSpPr>
          <p:nvPr>
            <p:ph type="sldNum" sz="quarter" idx="12"/>
          </p:nvPr>
        </p:nvSpPr>
        <p:spPr/>
        <p:txBody>
          <a:bodyPr/>
          <a:lstStyle>
            <a:lvl1pPr>
              <a:defRPr/>
            </a:lvl1pPr>
          </a:lstStyle>
          <a:p>
            <a:fld id="{26189431-D06E-4AB7-B47A-C02E6533D896}" type="slidenum">
              <a:rPr lang="ru-RU" altLang="ru-RU"/>
              <a:pPr/>
              <a:t>‹#›</a:t>
            </a:fld>
            <a:endParaRPr lang="ru-RU" altLang="ru-RU"/>
          </a:p>
        </p:txBody>
      </p:sp>
    </p:spTree>
    <p:extLst>
      <p:ext uri="{BB962C8B-B14F-4D97-AF65-F5344CB8AC3E}">
        <p14:creationId xmlns:p14="http://schemas.microsoft.com/office/powerpoint/2010/main" val="421036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16A25AA-3DCF-47D9-9A1A-7504D0B36904}"/>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Rectangle 3">
            <a:extLst>
              <a:ext uri="{FF2B5EF4-FFF2-40B4-BE49-F238E27FC236}">
                <a16:creationId xmlns:a16="http://schemas.microsoft.com/office/drawing/2014/main" id="{00FAB776-F550-4454-8E69-4430598FFBCC}"/>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1028" name="Rectangle 4">
            <a:extLst>
              <a:ext uri="{FF2B5EF4-FFF2-40B4-BE49-F238E27FC236}">
                <a16:creationId xmlns:a16="http://schemas.microsoft.com/office/drawing/2014/main" id="{C9A5CA96-163C-4518-A3FB-0E85E637CE11}"/>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ltLang="ru-RU"/>
          </a:p>
        </p:txBody>
      </p:sp>
      <p:sp>
        <p:nvSpPr>
          <p:cNvPr id="1029" name="Rectangle 5">
            <a:extLst>
              <a:ext uri="{FF2B5EF4-FFF2-40B4-BE49-F238E27FC236}">
                <a16:creationId xmlns:a16="http://schemas.microsoft.com/office/drawing/2014/main" id="{549FF3D8-89C4-4987-BB2F-F712C64756E1}"/>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ltLang="ru-RU"/>
          </a:p>
        </p:txBody>
      </p:sp>
      <p:sp>
        <p:nvSpPr>
          <p:cNvPr id="1030" name="Rectangle 6">
            <a:extLst>
              <a:ext uri="{FF2B5EF4-FFF2-40B4-BE49-F238E27FC236}">
                <a16:creationId xmlns:a16="http://schemas.microsoft.com/office/drawing/2014/main" id="{022B0332-7E0E-4E18-9EDF-58D5906F6270}"/>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396A2AF-6555-45D9-9A08-17CE0AA8BB23}"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10.png"/><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13.w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501C6702-331D-4BBC-AE64-C47AD2966415}"/>
              </a:ext>
            </a:extLst>
          </p:cNvPr>
          <p:cNvSpPr>
            <a:spLocks noGrp="1" noChangeArrowheads="1"/>
          </p:cNvSpPr>
          <p:nvPr>
            <p:ph type="title"/>
          </p:nvPr>
        </p:nvSpPr>
        <p:spPr>
          <a:xfrm>
            <a:off x="685800" y="1916832"/>
            <a:ext cx="7772400" cy="1260376"/>
          </a:xfrm>
        </p:spPr>
        <p:txBody>
          <a:bodyPr/>
          <a:lstStyle/>
          <a:p>
            <a:r>
              <a:rPr lang="en-US" altLang="ru-RU" dirty="0">
                <a:solidFill>
                  <a:srgbClr val="FF3300"/>
                </a:solidFill>
              </a:rPr>
              <a:t>63. </a:t>
            </a:r>
            <a:r>
              <a:rPr lang="ru-RU" altLang="ru-RU" dirty="0">
                <a:solidFill>
                  <a:srgbClr val="FF3300"/>
                </a:solidFill>
              </a:rPr>
              <a:t>Площади подобных фигур</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a:extLst>
              <a:ext uri="{FF2B5EF4-FFF2-40B4-BE49-F238E27FC236}">
                <a16:creationId xmlns:a16="http://schemas.microsoft.com/office/drawing/2014/main" id="{62D02CBB-BCD0-4F1B-852C-0A30D23C8724}"/>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8</a:t>
            </a:r>
          </a:p>
        </p:txBody>
      </p:sp>
      <p:sp>
        <p:nvSpPr>
          <p:cNvPr id="159747" name="Text Box 3">
            <a:extLst>
              <a:ext uri="{FF2B5EF4-FFF2-40B4-BE49-F238E27FC236}">
                <a16:creationId xmlns:a16="http://schemas.microsoft.com/office/drawing/2014/main" id="{7A265F02-20C7-4FC9-9792-C8382860AF77}"/>
              </a:ext>
            </a:extLst>
          </p:cNvPr>
          <p:cNvSpPr txBox="1">
            <a:spLocks noChangeArrowheads="1"/>
          </p:cNvSpPr>
          <p:nvPr/>
        </p:nvSpPr>
        <p:spPr bwMode="auto">
          <a:xfrm>
            <a:off x="228600" y="609600"/>
            <a:ext cx="87630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Площадь данного многоугольника равна 45 см</a:t>
            </a:r>
            <a:r>
              <a:rPr lang="ru-RU" altLang="ru-RU" sz="3200" baseline="30000" dirty="0">
                <a:cs typeface="Times New Roman" panose="02020603050405020304" pitchFamily="18" charset="0"/>
              </a:rPr>
              <a:t>2</a:t>
            </a:r>
            <a:r>
              <a:rPr lang="ru-RU" altLang="ru-RU" sz="3200" dirty="0">
                <a:cs typeface="Times New Roman" panose="02020603050405020304" pitchFamily="18" charset="0"/>
              </a:rPr>
              <a:t>. Чему равна площадь многоугольника, ему подобного, если сходственные стороны многоугольников равны 15 см и 10 см?</a:t>
            </a:r>
          </a:p>
        </p:txBody>
      </p:sp>
      <p:sp>
        <p:nvSpPr>
          <p:cNvPr id="159748" name="Text Box 4">
            <a:extLst>
              <a:ext uri="{FF2B5EF4-FFF2-40B4-BE49-F238E27FC236}">
                <a16:creationId xmlns:a16="http://schemas.microsoft.com/office/drawing/2014/main" id="{7FE8C7BD-8747-43FD-BBE0-5DAD35F850F4}"/>
              </a:ext>
            </a:extLst>
          </p:cNvPr>
          <p:cNvSpPr txBox="1">
            <a:spLocks noChangeArrowheads="1"/>
          </p:cNvSpPr>
          <p:nvPr/>
        </p:nvSpPr>
        <p:spPr bwMode="auto">
          <a:xfrm>
            <a:off x="533400" y="4267200"/>
            <a:ext cx="5943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cs typeface="Times New Roman" panose="02020603050405020304" pitchFamily="18" charset="0"/>
              </a:rPr>
              <a:t>20 см</a:t>
            </a:r>
            <a:r>
              <a:rPr lang="ru-RU" altLang="ru-RU" sz="3200" baseline="30000">
                <a:cs typeface="Times New Roman" panose="02020603050405020304" pitchFamily="18" charset="0"/>
              </a:rPr>
              <a:t>2</a:t>
            </a:r>
            <a:r>
              <a:rPr lang="ru-RU" altLang="ru-RU" sz="32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9748"/>
                                        </p:tgtEl>
                                        <p:attrNameLst>
                                          <p:attrName>style.visibility</p:attrName>
                                        </p:attrNameLst>
                                      </p:cBhvr>
                                      <p:to>
                                        <p:strVal val="visible"/>
                                      </p:to>
                                    </p:set>
                                    <p:animEffect transition="in" filter="wipe(left)">
                                      <p:cBhvr>
                                        <p:cTn id="7" dur="500"/>
                                        <p:tgtEl>
                                          <p:spTgt spid="159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a:extLst>
              <a:ext uri="{FF2B5EF4-FFF2-40B4-BE49-F238E27FC236}">
                <a16:creationId xmlns:a16="http://schemas.microsoft.com/office/drawing/2014/main" id="{4F01C6A0-05BA-495E-B3FB-EAC1FA0EE964}"/>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9</a:t>
            </a:r>
          </a:p>
        </p:txBody>
      </p:sp>
      <p:sp>
        <p:nvSpPr>
          <p:cNvPr id="161795" name="Text Box 3">
            <a:extLst>
              <a:ext uri="{FF2B5EF4-FFF2-40B4-BE49-F238E27FC236}">
                <a16:creationId xmlns:a16="http://schemas.microsoft.com/office/drawing/2014/main" id="{E38C6C9C-E912-40B2-A78D-3387867A5267}"/>
              </a:ext>
            </a:extLst>
          </p:cNvPr>
          <p:cNvSpPr txBox="1">
            <a:spLocks noChangeArrowheads="1"/>
          </p:cNvSpPr>
          <p:nvPr/>
        </p:nvSpPr>
        <p:spPr bwMode="auto">
          <a:xfrm>
            <a:off x="228600" y="609600"/>
            <a:ext cx="87630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Периметры двух подобных многоугольников относятся как 3:5. Площадь большего многоугольника равна 40 м</a:t>
            </a:r>
            <a:r>
              <a:rPr lang="ru-RU" altLang="ru-RU" sz="3200" baseline="30000" dirty="0">
                <a:cs typeface="Times New Roman" panose="02020603050405020304" pitchFamily="18" charset="0"/>
              </a:rPr>
              <a:t>2</a:t>
            </a:r>
            <a:r>
              <a:rPr lang="ru-RU" altLang="ru-RU" sz="3200" dirty="0">
                <a:cs typeface="Times New Roman" panose="02020603050405020304" pitchFamily="18" charset="0"/>
              </a:rPr>
              <a:t>. Найдите площадь второго многоугольника.</a:t>
            </a:r>
          </a:p>
        </p:txBody>
      </p:sp>
      <p:sp>
        <p:nvSpPr>
          <p:cNvPr id="161796" name="Text Box 4">
            <a:extLst>
              <a:ext uri="{FF2B5EF4-FFF2-40B4-BE49-F238E27FC236}">
                <a16:creationId xmlns:a16="http://schemas.microsoft.com/office/drawing/2014/main" id="{9C9D2A25-CBCA-492B-A7F6-A3640D180016}"/>
              </a:ext>
            </a:extLst>
          </p:cNvPr>
          <p:cNvSpPr txBox="1">
            <a:spLocks noChangeArrowheads="1"/>
          </p:cNvSpPr>
          <p:nvPr/>
        </p:nvSpPr>
        <p:spPr bwMode="auto">
          <a:xfrm>
            <a:off x="381000" y="35814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cs typeface="Times New Roman" panose="02020603050405020304" pitchFamily="18" charset="0"/>
              </a:rPr>
              <a:t>14,4 м</a:t>
            </a:r>
            <a:r>
              <a:rPr lang="ru-RU" altLang="ru-RU" sz="3200" baseline="30000">
                <a:cs typeface="Times New Roman" panose="02020603050405020304" pitchFamily="18" charset="0"/>
              </a:rPr>
              <a:t>2</a:t>
            </a:r>
            <a:r>
              <a:rPr lang="ru-RU" altLang="ru-RU" sz="32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1796"/>
                                        </p:tgtEl>
                                        <p:attrNameLst>
                                          <p:attrName>style.visibility</p:attrName>
                                        </p:attrNameLst>
                                      </p:cBhvr>
                                      <p:to>
                                        <p:strVal val="visible"/>
                                      </p:to>
                                    </p:set>
                                    <p:animEffect transition="in" filter="wipe(left)">
                                      <p:cBhvr>
                                        <p:cTn id="7" dur="500"/>
                                        <p:tgtEl>
                                          <p:spTgt spid="161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a:extLst>
              <a:ext uri="{FF2B5EF4-FFF2-40B4-BE49-F238E27FC236}">
                <a16:creationId xmlns:a16="http://schemas.microsoft.com/office/drawing/2014/main" id="{3BB9CCE4-235F-48E3-9B83-5B09A877D739}"/>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10</a:t>
            </a:r>
          </a:p>
        </p:txBody>
      </p:sp>
      <p:sp>
        <p:nvSpPr>
          <p:cNvPr id="163843" name="Text Box 3">
            <a:extLst>
              <a:ext uri="{FF2B5EF4-FFF2-40B4-BE49-F238E27FC236}">
                <a16:creationId xmlns:a16="http://schemas.microsoft.com/office/drawing/2014/main" id="{642FE863-5D50-4939-B600-F96A49A003EC}"/>
              </a:ext>
            </a:extLst>
          </p:cNvPr>
          <p:cNvSpPr txBox="1">
            <a:spLocks noChangeArrowheads="1"/>
          </p:cNvSpPr>
          <p:nvPr/>
        </p:nvSpPr>
        <p:spPr bwMode="auto">
          <a:xfrm>
            <a:off x="228600" y="609600"/>
            <a:ext cx="87630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Как изменится площадь многоугольника, если каждая из его сторон: а) увеличится в </a:t>
            </a:r>
            <a:r>
              <a:rPr lang="en-US" altLang="ru-RU" sz="3200" i="1" dirty="0">
                <a:cs typeface="Times New Roman" panose="02020603050405020304" pitchFamily="18" charset="0"/>
              </a:rPr>
              <a:t>n</a:t>
            </a:r>
            <a:r>
              <a:rPr lang="ru-RU" altLang="ru-RU" sz="3200" dirty="0">
                <a:cs typeface="Times New Roman" panose="02020603050405020304" pitchFamily="18" charset="0"/>
              </a:rPr>
              <a:t> раз; б) уменьшится в </a:t>
            </a:r>
            <a:r>
              <a:rPr lang="en-US" altLang="ru-RU" sz="3200" i="1" dirty="0">
                <a:cs typeface="Times New Roman" panose="02020603050405020304" pitchFamily="18" charset="0"/>
              </a:rPr>
              <a:t>m</a:t>
            </a:r>
            <a:r>
              <a:rPr lang="ru-RU" altLang="ru-RU" sz="3200" dirty="0">
                <a:cs typeface="Times New Roman" panose="02020603050405020304" pitchFamily="18" charset="0"/>
              </a:rPr>
              <a:t> раз (а величины углов не изменятся)?</a:t>
            </a:r>
          </a:p>
        </p:txBody>
      </p:sp>
      <p:sp>
        <p:nvSpPr>
          <p:cNvPr id="163845" name="Text Box 5">
            <a:extLst>
              <a:ext uri="{FF2B5EF4-FFF2-40B4-BE49-F238E27FC236}">
                <a16:creationId xmlns:a16="http://schemas.microsoft.com/office/drawing/2014/main" id="{1022BDE3-ECD2-44AC-B95F-F67D05F0AE86}"/>
              </a:ext>
            </a:extLst>
          </p:cNvPr>
          <p:cNvSpPr txBox="1">
            <a:spLocks noChangeArrowheads="1"/>
          </p:cNvSpPr>
          <p:nvPr/>
        </p:nvSpPr>
        <p:spPr bwMode="auto">
          <a:xfrm>
            <a:off x="533400" y="4800600"/>
            <a:ext cx="8229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cs typeface="Times New Roman" panose="02020603050405020304" pitchFamily="18" charset="0"/>
              </a:rPr>
              <a:t>а) Увеличится в </a:t>
            </a:r>
            <a:r>
              <a:rPr lang="en-US" altLang="ru-RU" sz="3200" i="1">
                <a:cs typeface="Times New Roman" panose="02020603050405020304" pitchFamily="18" charset="0"/>
              </a:rPr>
              <a:t>n</a:t>
            </a:r>
            <a:r>
              <a:rPr lang="ru-RU" altLang="ru-RU" sz="3200" baseline="30000">
                <a:cs typeface="Times New Roman" panose="02020603050405020304" pitchFamily="18" charset="0"/>
              </a:rPr>
              <a:t>2</a:t>
            </a:r>
            <a:r>
              <a:rPr lang="ru-RU" altLang="ru-RU" sz="3200">
                <a:cs typeface="Times New Roman" panose="02020603050405020304" pitchFamily="18" charset="0"/>
              </a:rPr>
              <a:t> раз; </a:t>
            </a:r>
          </a:p>
        </p:txBody>
      </p:sp>
      <p:sp>
        <p:nvSpPr>
          <p:cNvPr id="163853" name="Text Box 13">
            <a:extLst>
              <a:ext uri="{FF2B5EF4-FFF2-40B4-BE49-F238E27FC236}">
                <a16:creationId xmlns:a16="http://schemas.microsoft.com/office/drawing/2014/main" id="{FF799EAB-8CD1-4933-BD43-42BEACF7EBD3}"/>
              </a:ext>
            </a:extLst>
          </p:cNvPr>
          <p:cNvSpPr txBox="1">
            <a:spLocks noChangeArrowheads="1"/>
          </p:cNvSpPr>
          <p:nvPr/>
        </p:nvSpPr>
        <p:spPr bwMode="auto">
          <a:xfrm>
            <a:off x="1752600" y="5257800"/>
            <a:ext cx="480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cs typeface="Times New Roman" panose="02020603050405020304" pitchFamily="18" charset="0"/>
              </a:rPr>
              <a:t>б) уменьшится в </a:t>
            </a:r>
            <a:r>
              <a:rPr lang="en-US" altLang="ru-RU" sz="3200" i="1">
                <a:cs typeface="Times New Roman" panose="02020603050405020304" pitchFamily="18" charset="0"/>
              </a:rPr>
              <a:t>m</a:t>
            </a:r>
            <a:r>
              <a:rPr lang="ru-RU" altLang="ru-RU" sz="3200" baseline="30000">
                <a:cs typeface="Times New Roman" panose="02020603050405020304" pitchFamily="18" charset="0"/>
              </a:rPr>
              <a:t>2</a:t>
            </a:r>
            <a:r>
              <a:rPr lang="ru-RU" altLang="ru-RU" sz="3200">
                <a:cs typeface="Times New Roman" panose="02020603050405020304" pitchFamily="18" charset="0"/>
              </a:rPr>
              <a:t> раз. </a:t>
            </a:r>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45"/>
                                        </p:tgtEl>
                                        <p:attrNameLst>
                                          <p:attrName>style.visibility</p:attrName>
                                        </p:attrNameLst>
                                      </p:cBhvr>
                                      <p:to>
                                        <p:strVal val="visible"/>
                                      </p:to>
                                    </p:set>
                                    <p:animEffect transition="in" filter="wipe(left)">
                                      <p:cBhvr>
                                        <p:cTn id="7" dur="500"/>
                                        <p:tgtEl>
                                          <p:spTgt spid="1638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53"/>
                                        </p:tgtEl>
                                        <p:attrNameLst>
                                          <p:attrName>style.visibility</p:attrName>
                                        </p:attrNameLst>
                                      </p:cBhvr>
                                      <p:to>
                                        <p:strVal val="visible"/>
                                      </p:to>
                                    </p:set>
                                    <p:animEffect transition="in" filter="wipe(left)">
                                      <p:cBhvr>
                                        <p:cTn id="12" dur="500"/>
                                        <p:tgtEl>
                                          <p:spTgt spid="163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5" grpId="0" autoUpdateAnimBg="0"/>
      <p:bldP spid="163853"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a:extLst>
              <a:ext uri="{FF2B5EF4-FFF2-40B4-BE49-F238E27FC236}">
                <a16:creationId xmlns:a16="http://schemas.microsoft.com/office/drawing/2014/main" id="{F5F2DE69-F31A-4A0F-8A52-CA569E8F8D79}"/>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11</a:t>
            </a:r>
          </a:p>
        </p:txBody>
      </p:sp>
      <p:sp>
        <p:nvSpPr>
          <p:cNvPr id="182275" name="Text Box 3">
            <a:extLst>
              <a:ext uri="{FF2B5EF4-FFF2-40B4-BE49-F238E27FC236}">
                <a16:creationId xmlns:a16="http://schemas.microsoft.com/office/drawing/2014/main" id="{12C32ED3-2A69-4B2E-A02F-0394186AB6F8}"/>
              </a:ext>
            </a:extLst>
          </p:cNvPr>
          <p:cNvSpPr txBox="1">
            <a:spLocks noChangeArrowheads="1"/>
          </p:cNvSpPr>
          <p:nvPr/>
        </p:nvSpPr>
        <p:spPr bwMode="auto">
          <a:xfrm>
            <a:off x="0" y="60960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Периметры двух правильных </a:t>
            </a:r>
            <a:r>
              <a:rPr lang="en-US" altLang="ru-RU" sz="3200" i="1" dirty="0">
                <a:cs typeface="Times New Roman" panose="02020603050405020304" pitchFamily="18" charset="0"/>
              </a:rPr>
              <a:t>n</a:t>
            </a:r>
            <a:r>
              <a:rPr lang="ru-RU" altLang="ru-RU" sz="3200" dirty="0">
                <a:cs typeface="Times New Roman" panose="02020603050405020304" pitchFamily="18" charset="0"/>
              </a:rPr>
              <a:t> - угольников относятся как </a:t>
            </a:r>
            <a:r>
              <a:rPr lang="en-US" altLang="ru-RU" sz="3200" i="1" dirty="0">
                <a:cs typeface="Times New Roman" panose="02020603050405020304" pitchFamily="18" charset="0"/>
              </a:rPr>
              <a:t>a</a:t>
            </a:r>
            <a:r>
              <a:rPr lang="ru-RU" altLang="ru-RU" sz="3200" i="1" dirty="0">
                <a:cs typeface="Times New Roman" panose="02020603050405020304" pitchFamily="18" charset="0"/>
              </a:rPr>
              <a:t> </a:t>
            </a:r>
            <a:r>
              <a:rPr lang="ru-RU" altLang="ru-RU" sz="3200" dirty="0">
                <a:cs typeface="Times New Roman" panose="02020603050405020304" pitchFamily="18" charset="0"/>
              </a:rPr>
              <a:t>: </a:t>
            </a:r>
            <a:r>
              <a:rPr lang="en-US" altLang="ru-RU" sz="3200" i="1" dirty="0">
                <a:cs typeface="Times New Roman" panose="02020603050405020304" pitchFamily="18" charset="0"/>
              </a:rPr>
              <a:t>b</a:t>
            </a:r>
            <a:r>
              <a:rPr lang="ru-RU" altLang="ru-RU" sz="3200" dirty="0">
                <a:cs typeface="Times New Roman" panose="02020603050405020304" pitchFamily="18" charset="0"/>
              </a:rPr>
              <a:t>. Как относятся их площади? </a:t>
            </a:r>
            <a:endParaRPr lang="en-US" altLang="ru-RU" sz="3200" dirty="0">
              <a:cs typeface="Times New Roman" panose="02020603050405020304" pitchFamily="18" charset="0"/>
            </a:endParaRPr>
          </a:p>
        </p:txBody>
      </p:sp>
      <p:sp>
        <p:nvSpPr>
          <p:cNvPr id="182276" name="Text Box 4">
            <a:extLst>
              <a:ext uri="{FF2B5EF4-FFF2-40B4-BE49-F238E27FC236}">
                <a16:creationId xmlns:a16="http://schemas.microsoft.com/office/drawing/2014/main" id="{79440909-493B-4E60-BA25-35867863B4E5}"/>
              </a:ext>
            </a:extLst>
          </p:cNvPr>
          <p:cNvSpPr txBox="1">
            <a:spLocks noChangeArrowheads="1"/>
          </p:cNvSpPr>
          <p:nvPr/>
        </p:nvSpPr>
        <p:spPr bwMode="auto">
          <a:xfrm>
            <a:off x="304800" y="4114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en-US" altLang="ru-RU" sz="3200" i="1">
                <a:cs typeface="Times New Roman" panose="02020603050405020304" pitchFamily="18" charset="0"/>
              </a:rPr>
              <a:t>a</a:t>
            </a:r>
            <a:r>
              <a:rPr lang="ru-RU" altLang="ru-RU" sz="3200" baseline="30000">
                <a:cs typeface="Times New Roman" panose="02020603050405020304" pitchFamily="18" charset="0"/>
              </a:rPr>
              <a:t>2</a:t>
            </a:r>
            <a:r>
              <a:rPr lang="ru-RU" altLang="ru-RU" sz="3200">
                <a:cs typeface="Times New Roman" panose="02020603050405020304" pitchFamily="18" charset="0"/>
              </a:rPr>
              <a:t> : </a:t>
            </a:r>
            <a:r>
              <a:rPr lang="en-US" altLang="ru-RU" sz="3200" i="1">
                <a:cs typeface="Times New Roman" panose="02020603050405020304" pitchFamily="18" charset="0"/>
              </a:rPr>
              <a:t>b</a:t>
            </a:r>
            <a:r>
              <a:rPr lang="ru-RU" altLang="ru-RU" sz="3200" baseline="30000">
                <a:cs typeface="Times New Roman" panose="02020603050405020304" pitchFamily="18" charset="0"/>
              </a:rPr>
              <a:t>2</a:t>
            </a:r>
            <a:r>
              <a:rPr lang="ru-RU" altLang="ru-RU" sz="320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2276"/>
                                        </p:tgtEl>
                                        <p:attrNameLst>
                                          <p:attrName>style.visibility</p:attrName>
                                        </p:attrNameLst>
                                      </p:cBhvr>
                                      <p:to>
                                        <p:strVal val="visible"/>
                                      </p:to>
                                    </p:set>
                                    <p:animEffect transition="in" filter="wipe(left)">
                                      <p:cBhvr>
                                        <p:cTn id="7" dur="500"/>
                                        <p:tgtEl>
                                          <p:spTgt spid="1822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27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24B67AFE-DA60-4A55-9758-9B9B842AFA13}"/>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12</a:t>
            </a:r>
          </a:p>
        </p:txBody>
      </p:sp>
      <p:sp>
        <p:nvSpPr>
          <p:cNvPr id="200707" name="Text Box 3">
            <a:extLst>
              <a:ext uri="{FF2B5EF4-FFF2-40B4-BE49-F238E27FC236}">
                <a16:creationId xmlns:a16="http://schemas.microsoft.com/office/drawing/2014/main" id="{904A4424-092E-49F1-A2BC-7858E28CE513}"/>
              </a:ext>
            </a:extLst>
          </p:cNvPr>
          <p:cNvSpPr txBox="1">
            <a:spLocks noChangeArrowheads="1"/>
          </p:cNvSpPr>
          <p:nvPr/>
        </p:nvSpPr>
        <p:spPr bwMode="auto">
          <a:xfrm>
            <a:off x="0" y="6096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t>	Найдите</a:t>
            </a:r>
            <a:r>
              <a:rPr lang="ru-RU" altLang="ru-RU" sz="3200" dirty="0">
                <a:cs typeface="Times New Roman" panose="02020603050405020304" pitchFamily="18" charset="0"/>
              </a:rPr>
              <a:t> отношение площадей правильных шестиугольников, вписанного и описанного около данной окружности.</a:t>
            </a:r>
          </a:p>
        </p:txBody>
      </p:sp>
      <p:sp>
        <p:nvSpPr>
          <p:cNvPr id="200709" name="Text Box 5">
            <a:extLst>
              <a:ext uri="{FF2B5EF4-FFF2-40B4-BE49-F238E27FC236}">
                <a16:creationId xmlns:a16="http://schemas.microsoft.com/office/drawing/2014/main" id="{4204179F-C932-42B5-9ABA-3B527321F3C4}"/>
              </a:ext>
            </a:extLst>
          </p:cNvPr>
          <p:cNvSpPr txBox="1">
            <a:spLocks noChangeArrowheads="1"/>
          </p:cNvSpPr>
          <p:nvPr/>
        </p:nvSpPr>
        <p:spPr bwMode="auto">
          <a:xfrm>
            <a:off x="304800" y="40386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t>3:4.</a:t>
            </a:r>
            <a:endParaRPr lang="ru-RU" altLang="ru-RU" sz="320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0709"/>
                                        </p:tgtEl>
                                        <p:attrNameLst>
                                          <p:attrName>style.visibility</p:attrName>
                                        </p:attrNameLst>
                                      </p:cBhvr>
                                      <p:to>
                                        <p:strVal val="visible"/>
                                      </p:to>
                                    </p:set>
                                    <p:animEffect transition="in" filter="wipe(left)">
                                      <p:cBhvr>
                                        <p:cTn id="7" dur="500"/>
                                        <p:tgtEl>
                                          <p:spTgt spid="200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a:extLst>
              <a:ext uri="{FF2B5EF4-FFF2-40B4-BE49-F238E27FC236}">
                <a16:creationId xmlns:a16="http://schemas.microsoft.com/office/drawing/2014/main" id="{8F6DC40B-E154-4A76-8C9E-7D068C41B975}"/>
              </a:ext>
            </a:extLst>
          </p:cNvPr>
          <p:cNvSpPr>
            <a:spLocks noGrp="1" noChangeArrowheads="1"/>
          </p:cNvSpPr>
          <p:nvPr>
            <p:ph type="title"/>
          </p:nvPr>
        </p:nvSpPr>
        <p:spPr>
          <a:xfrm>
            <a:off x="685800" y="152400"/>
            <a:ext cx="7772400" cy="457200"/>
          </a:xfrm>
        </p:spPr>
        <p:txBody>
          <a:bodyPr/>
          <a:lstStyle/>
          <a:p>
            <a:r>
              <a:rPr lang="ru-RU" altLang="ru-RU" sz="3600" dirty="0">
                <a:solidFill>
                  <a:srgbClr val="FF3300"/>
                </a:solidFill>
              </a:rPr>
              <a:t>Упражнение </a:t>
            </a:r>
            <a:r>
              <a:rPr lang="en-US" altLang="ru-RU" sz="3600" dirty="0">
                <a:solidFill>
                  <a:srgbClr val="FF3300"/>
                </a:solidFill>
              </a:rPr>
              <a:t>1</a:t>
            </a:r>
            <a:r>
              <a:rPr lang="ru-RU" altLang="ru-RU" sz="3600" dirty="0">
                <a:solidFill>
                  <a:srgbClr val="FF3300"/>
                </a:solidFill>
              </a:rPr>
              <a:t>3</a:t>
            </a:r>
          </a:p>
        </p:txBody>
      </p:sp>
      <p:sp>
        <p:nvSpPr>
          <p:cNvPr id="200707" name="Text Box 3">
            <a:extLst>
              <a:ext uri="{FF2B5EF4-FFF2-40B4-BE49-F238E27FC236}">
                <a16:creationId xmlns:a16="http://schemas.microsoft.com/office/drawing/2014/main" id="{C349F3EE-18F7-46DD-B2B3-D4AA885E4C7F}"/>
              </a:ext>
            </a:extLst>
          </p:cNvPr>
          <p:cNvSpPr txBox="1">
            <a:spLocks noChangeArrowheads="1"/>
          </p:cNvSpPr>
          <p:nvPr/>
        </p:nvSpPr>
        <p:spPr bwMode="auto">
          <a:xfrm>
            <a:off x="228600" y="463043"/>
            <a:ext cx="8763000"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a:t>
            </a:r>
            <a:r>
              <a:rPr lang="ru-RU" altLang="ru-RU" sz="2800" dirty="0">
                <a:cs typeface="Times New Roman" panose="02020603050405020304" pitchFamily="18" charset="0"/>
              </a:rPr>
              <a:t>Трапеция разбита диагоналями на четыре треугольника. Найдите её площадь, если площади треугольников, прилегающих к основаниям трапеции, равны </a:t>
            </a:r>
            <a:r>
              <a:rPr lang="en-US" altLang="ru-RU" sz="2800" i="1" dirty="0">
                <a:cs typeface="Times New Roman" panose="02020603050405020304" pitchFamily="18" charset="0"/>
              </a:rPr>
              <a:t>S</a:t>
            </a:r>
            <a:r>
              <a:rPr lang="ru-RU" altLang="ru-RU" sz="2800" baseline="-30000" dirty="0">
                <a:cs typeface="Times New Roman" panose="02020603050405020304" pitchFamily="18" charset="0"/>
              </a:rPr>
              <a:t>1</a:t>
            </a:r>
            <a:r>
              <a:rPr lang="ru-RU" altLang="ru-RU" sz="2800" dirty="0">
                <a:cs typeface="Times New Roman" panose="02020603050405020304" pitchFamily="18" charset="0"/>
              </a:rPr>
              <a:t> и </a:t>
            </a:r>
            <a:r>
              <a:rPr lang="en-US" altLang="ru-RU" sz="2800" i="1" dirty="0">
                <a:cs typeface="Times New Roman" panose="02020603050405020304" pitchFamily="18" charset="0"/>
              </a:rPr>
              <a:t>S</a:t>
            </a:r>
            <a:r>
              <a:rPr lang="ru-RU" altLang="ru-RU" sz="2800" baseline="-30000" dirty="0">
                <a:cs typeface="Times New Roman" panose="02020603050405020304" pitchFamily="18" charset="0"/>
              </a:rPr>
              <a:t>2</a:t>
            </a:r>
            <a:r>
              <a:rPr lang="ru-RU" altLang="ru-RU" sz="2800" dirty="0">
                <a:cs typeface="Times New Roman" panose="02020603050405020304" pitchFamily="18" charset="0"/>
              </a:rPr>
              <a:t>.</a:t>
            </a:r>
            <a:endParaRPr lang="en-US" altLang="ru-RU" sz="2800" dirty="0">
              <a:cs typeface="Times New Roman" panose="02020603050405020304" pitchFamily="18" charset="0"/>
            </a:endParaRPr>
          </a:p>
        </p:txBody>
      </p:sp>
      <p:pic>
        <p:nvPicPr>
          <p:cNvPr id="200708" name="Picture 4">
            <a:extLst>
              <a:ext uri="{FF2B5EF4-FFF2-40B4-BE49-F238E27FC236}">
                <a16:creationId xmlns:a16="http://schemas.microsoft.com/office/drawing/2014/main" id="{7A093CEE-6D3F-4E12-A374-6FA2ABE3E0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637417"/>
            <a:ext cx="3900488"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200710" name="Text Box 6">
                <a:extLst>
                  <a:ext uri="{FF2B5EF4-FFF2-40B4-BE49-F238E27FC236}">
                    <a16:creationId xmlns:a16="http://schemas.microsoft.com/office/drawing/2014/main" id="{D526FDBC-069A-4E27-A238-0FC5C77D447F}"/>
                  </a:ext>
                </a:extLst>
              </p:cNvPr>
              <p:cNvSpPr txBox="1">
                <a:spLocks noChangeArrowheads="1"/>
              </p:cNvSpPr>
              <p:nvPr/>
            </p:nvSpPr>
            <p:spPr bwMode="auto">
              <a:xfrm>
                <a:off x="1" y="5085184"/>
                <a:ext cx="9144000" cy="1401217"/>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dirty="0">
                    <a:solidFill>
                      <a:srgbClr val="FF3300"/>
                    </a:solidFill>
                    <a:cs typeface="Times New Roman" panose="02020603050405020304" pitchFamily="18" charset="0"/>
                  </a:rPr>
                  <a:t>	</a:t>
                </a:r>
                <a:r>
                  <a:rPr lang="ru-RU" altLang="ru-RU" dirty="0">
                    <a:cs typeface="Times New Roman" panose="02020603050405020304" pitchFamily="18" charset="0"/>
                  </a:rPr>
                  <a:t>Следовательно, </a:t>
                </a:r>
                <a:r>
                  <a:rPr lang="en-US" altLang="ru-RU" i="1" dirty="0">
                    <a:cs typeface="Times New Roman" panose="02020603050405020304" pitchFamily="18" charset="0"/>
                  </a:rPr>
                  <a:t>S</a:t>
                </a:r>
                <a:r>
                  <a:rPr lang="en-US" altLang="ru-RU" baseline="-25000" dirty="0">
                    <a:cs typeface="Times New Roman" panose="02020603050405020304" pitchFamily="18" charset="0"/>
                  </a:rPr>
                  <a:t>3</a:t>
                </a:r>
                <a:r>
                  <a:rPr lang="en-US" altLang="ru-RU" dirty="0">
                    <a:cs typeface="Times New Roman" panose="02020603050405020304" pitchFamily="18" charset="0"/>
                  </a:rPr>
                  <a:t> = </a:t>
                </a:r>
                <a:r>
                  <a:rPr lang="en-US" altLang="ru-RU" i="1" dirty="0">
                    <a:cs typeface="Times New Roman" panose="02020603050405020304" pitchFamily="18" charset="0"/>
                  </a:rPr>
                  <a:t>S</a:t>
                </a:r>
                <a:r>
                  <a:rPr lang="en-US" altLang="ru-RU" baseline="-25000" dirty="0">
                    <a:cs typeface="Times New Roman" panose="02020603050405020304" pitchFamily="18" charset="0"/>
                  </a:rPr>
                  <a:t>4</a:t>
                </a:r>
                <a:r>
                  <a:rPr lang="en-US" altLang="ru-RU" dirty="0">
                    <a:cs typeface="Times New Roman" panose="02020603050405020304" pitchFamily="18" charset="0"/>
                  </a:rPr>
                  <a:t> = </a:t>
                </a:r>
                <a:r>
                  <a:rPr lang="en-US" altLang="ru-RU" i="1" dirty="0">
                    <a:cs typeface="Times New Roman" panose="02020603050405020304" pitchFamily="18" charset="0"/>
                  </a:rPr>
                  <a:t>k</a:t>
                </a:r>
                <a14:m>
                  <m:oMath xmlns:m="http://schemas.openxmlformats.org/officeDocument/2006/math">
                    <m:r>
                      <a:rPr lang="en-US" altLang="ru-RU" b="0" i="1" smtClean="0">
                        <a:latin typeface="Cambria Math" panose="02040503050406030204" pitchFamily="18" charset="0"/>
                        <a:cs typeface="Times New Roman" panose="02020603050405020304" pitchFamily="18" charset="0"/>
                      </a:rPr>
                      <m:t>𝑘</m:t>
                    </m:r>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1</m:t>
                        </m:r>
                      </m:sub>
                    </m:s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m:t>
                    </m:r>
                    <m:rad>
                      <m:radPr>
                        <m:degHide m:val="on"/>
                        <m:ctrlPr>
                          <a:rPr lang="ru-RU" altLang="ru-RU" i="1">
                            <a:latin typeface="Cambria Math" panose="02040503050406030204" pitchFamily="18" charset="0"/>
                            <a:cs typeface="Times New Roman" panose="02020603050405020304" pitchFamily="18" charset="0"/>
                          </a:rPr>
                        </m:ctrlPr>
                      </m:radPr>
                      <m:deg/>
                      <m:e>
                        <m:f>
                          <m:fPr>
                            <m:ctrlPr>
                              <a:rPr lang="ru-RU" altLang="ru-RU" i="1">
                                <a:latin typeface="Cambria Math" panose="02040503050406030204" pitchFamily="18" charset="0"/>
                                <a:cs typeface="Times New Roman" panose="02020603050405020304" pitchFamily="18" charset="0"/>
                              </a:rPr>
                            </m:ctrlPr>
                          </m:fPr>
                          <m:num>
                            <m:sSub>
                              <m:sSubPr>
                                <m:ctrlPr>
                                  <a:rPr lang="ru-RU" altLang="ru-RU" i="1">
                                    <a:latin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cs typeface="Times New Roman" panose="02020603050405020304" pitchFamily="18" charset="0"/>
                                  </a:rPr>
                                  <m:t>𝑆</m:t>
                                </m:r>
                              </m:e>
                              <m:sub>
                                <m:r>
                                  <a:rPr lang="en-US" altLang="ru-RU" i="1">
                                    <a:latin typeface="Cambria Math" panose="02040503050406030204" pitchFamily="18" charset="0"/>
                                    <a:cs typeface="Times New Roman" panose="02020603050405020304" pitchFamily="18" charset="0"/>
                                  </a:rPr>
                                  <m:t>2</m:t>
                                </m:r>
                              </m:sub>
                            </m:sSub>
                          </m:num>
                          <m:den>
                            <m:sSub>
                              <m:sSubPr>
                                <m:ctrlPr>
                                  <a:rPr lang="ru-RU" altLang="ru-RU" i="1">
                                    <a:latin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cs typeface="Times New Roman" panose="02020603050405020304" pitchFamily="18" charset="0"/>
                                  </a:rPr>
                                  <m:t>𝑆</m:t>
                                </m:r>
                              </m:e>
                              <m:sub>
                                <m:r>
                                  <a:rPr lang="en-US" altLang="ru-RU" i="1">
                                    <a:latin typeface="Cambria Math" panose="02040503050406030204" pitchFamily="18" charset="0"/>
                                    <a:cs typeface="Times New Roman" panose="02020603050405020304" pitchFamily="18" charset="0"/>
                                  </a:rPr>
                                  <m:t>1</m:t>
                                </m:r>
                              </m:sub>
                            </m:sSub>
                          </m:den>
                        </m:f>
                      </m:e>
                    </m:rad>
                    <m:r>
                      <a:rPr lang="en-US" altLang="ru-RU"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ru-RU"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1</m:t>
                        </m:r>
                      </m:sub>
                    </m:s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m:t>
                    </m:r>
                    <m:rad>
                      <m:radPr>
                        <m:degHide m:val="on"/>
                        <m:ctrlP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ctrlPr>
                      </m:radPr>
                      <m:deg/>
                      <m:e>
                        <m:sSub>
                          <m:sSubPr>
                            <m:ctrlP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1</m:t>
                            </m:r>
                          </m:sub>
                        </m:s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2</m:t>
                            </m:r>
                          </m:sub>
                        </m:sSub>
                      </m:e>
                    </m:rad>
                    <m:r>
                      <a:rPr lang="en-US" altLang="ru-RU" b="0" i="1" smtClean="0">
                        <a:latin typeface="Cambria Math" panose="02040503050406030204" pitchFamily="18" charset="0"/>
                        <a:ea typeface="Cambria Math" panose="02040503050406030204" pitchFamily="18" charset="0"/>
                        <a:cs typeface="Times New Roman" panose="02020603050405020304" pitchFamily="18" charset="0"/>
                      </a:rPr>
                      <m:t>.</m:t>
                    </m:r>
                  </m:oMath>
                </a14:m>
                <a:r>
                  <a:rPr lang="en-US" altLang="ru-RU" dirty="0">
                    <a:cs typeface="Times New Roman" panose="02020603050405020304" pitchFamily="18" charset="0"/>
                  </a:rPr>
                  <a:t> </a:t>
                </a:r>
                <a:r>
                  <a:rPr lang="ru-RU" altLang="ru-RU" dirty="0">
                    <a:cs typeface="Times New Roman" panose="02020603050405020304" pitchFamily="18" charset="0"/>
                  </a:rPr>
                  <a:t>Значит, площадь трапеции равна </a:t>
                </a:r>
                <a14:m>
                  <m:oMath xmlns:m="http://schemas.openxmlformats.org/officeDocument/2006/math">
                    <m:sSub>
                      <m:sSubPr>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i="1">
                            <a:latin typeface="Cambria Math" panose="02040503050406030204" pitchFamily="18" charset="0"/>
                            <a:ea typeface="Cambria Math" panose="02040503050406030204" pitchFamily="18" charset="0"/>
                            <a:cs typeface="Times New Roman" panose="02020603050405020304" pitchFamily="18" charset="0"/>
                          </a:rPr>
                          <m:t>1</m:t>
                        </m:r>
                      </m:sub>
                    </m:sSub>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ea typeface="Cambria Math" panose="02040503050406030204" pitchFamily="18" charset="0"/>
                            <a:cs typeface="Times New Roman" panose="02020603050405020304" pitchFamily="18" charset="0"/>
                          </a:rPr>
                          <m:t>𝑆</m:t>
                        </m:r>
                      </m:e>
                      <m:sub>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2</m:t>
                        </m:r>
                      </m:sub>
                    </m:sSub>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+2</m:t>
                    </m:r>
                    <m:rad>
                      <m:radPr>
                        <m:degHide m:val="on"/>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radPr>
                      <m:deg/>
                      <m:e>
                        <m:sSub>
                          <m:sSubPr>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i="1">
                                <a:latin typeface="Cambria Math" panose="02040503050406030204" pitchFamily="18" charset="0"/>
                                <a:ea typeface="Cambria Math" panose="02040503050406030204" pitchFamily="18" charset="0"/>
                                <a:cs typeface="Times New Roman" panose="02020603050405020304" pitchFamily="18" charset="0"/>
                              </a:rPr>
                              <m:t>1</m:t>
                            </m:r>
                          </m:sub>
                        </m:sSub>
                        <m:r>
                          <a:rPr lang="en-US" altLang="ru-RU" i="1">
                            <a:latin typeface="Cambria Math" panose="02040503050406030204" pitchFamily="18" charset="0"/>
                            <a:ea typeface="Cambria Math" panose="02040503050406030204" pitchFamily="18" charset="0"/>
                            <a:cs typeface="Times New Roman" panose="02020603050405020304" pitchFamily="18" charset="0"/>
                          </a:rPr>
                          <m:t>∙</m:t>
                        </m:r>
                        <m:sSub>
                          <m:sSubPr>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i="1">
                                <a:latin typeface="Cambria Math" panose="02040503050406030204" pitchFamily="18" charset="0"/>
                                <a:ea typeface="Cambria Math" panose="02040503050406030204" pitchFamily="18" charset="0"/>
                                <a:cs typeface="Times New Roman" panose="02020603050405020304" pitchFamily="18" charset="0"/>
                              </a:rPr>
                              <m:t>2</m:t>
                            </m:r>
                          </m:sub>
                        </m:sSub>
                      </m:e>
                    </m:rad>
                    <m:r>
                      <a:rPr lang="ru-RU" altLang="ru-RU" b="0" i="0" smtClean="0">
                        <a:latin typeface="Cambria Math" panose="02040503050406030204" pitchFamily="18" charset="0"/>
                        <a:ea typeface="Cambria Math" panose="02040503050406030204" pitchFamily="18" charset="0"/>
                        <a:cs typeface="Times New Roman" panose="02020603050405020304" pitchFamily="18" charset="0"/>
                      </a:rPr>
                      <m:t>=.</m:t>
                    </m:r>
                    <m:sSup>
                      <m:sSupPr>
                        <m:ctrlP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ctrlPr>
                      </m:sSupPr>
                      <m:e>
                        <m:d>
                          <m:dPr>
                            <m:ctrlP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ctrlPr>
                          </m:dPr>
                          <m:e>
                            <m:rad>
                              <m:radPr>
                                <m:degHide m:val="on"/>
                                <m:ctrlP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ctrlPr>
                              </m:radPr>
                              <m:deg/>
                              <m:e>
                                <m:sSub>
                                  <m:sSubPr>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ea typeface="Cambria Math" panose="02040503050406030204" pitchFamily="18" charset="0"/>
                                        <a:cs typeface="Times New Roman" panose="02020603050405020304" pitchFamily="18" charset="0"/>
                                      </a:rPr>
                                      <m:t>𝑆</m:t>
                                    </m:r>
                                  </m:e>
                                  <m:sub>
                                    <m:r>
                                      <a:rPr lang="en-US" altLang="ru-RU" i="1">
                                        <a:latin typeface="Cambria Math" panose="02040503050406030204" pitchFamily="18" charset="0"/>
                                        <a:ea typeface="Cambria Math" panose="02040503050406030204" pitchFamily="18" charset="0"/>
                                        <a:cs typeface="Times New Roman" panose="02020603050405020304" pitchFamily="18" charset="0"/>
                                      </a:rPr>
                                      <m:t>1</m:t>
                                    </m:r>
                                  </m:sub>
                                </m:sSub>
                              </m:e>
                            </m:rad>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m:t>
                            </m:r>
                            <m:rad>
                              <m:radPr>
                                <m:degHide m:val="on"/>
                                <m:ctrlPr>
                                  <a:rPr lang="ru-RU" altLang="ru-RU" i="1">
                                    <a:latin typeface="Cambria Math" panose="02040503050406030204" pitchFamily="18" charset="0"/>
                                    <a:ea typeface="Cambria Math" panose="02040503050406030204" pitchFamily="18" charset="0"/>
                                    <a:cs typeface="Times New Roman" panose="02020603050405020304" pitchFamily="18" charset="0"/>
                                  </a:rPr>
                                </m:ctrlPr>
                              </m:radPr>
                              <m:deg/>
                              <m:e>
                                <m:sSub>
                                  <m:sSubPr>
                                    <m:ctrlPr>
                                      <a:rPr lang="en-US" altLang="ru-RU" i="1">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ru-RU" i="1">
                                        <a:latin typeface="Cambria Math" panose="02040503050406030204" pitchFamily="18" charset="0"/>
                                        <a:ea typeface="Cambria Math" panose="02040503050406030204" pitchFamily="18" charset="0"/>
                                        <a:cs typeface="Times New Roman" panose="02020603050405020304" pitchFamily="18" charset="0"/>
                                      </a:rPr>
                                      <m:t>𝑆</m:t>
                                    </m:r>
                                  </m:e>
                                  <m:sub>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2</m:t>
                                    </m:r>
                                  </m:sub>
                                </m:sSub>
                              </m:e>
                            </m:rad>
                          </m:e>
                        </m:d>
                      </m:e>
                      <m:sup>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2</m:t>
                        </m:r>
                      </m:sup>
                    </m:sSup>
                    <m:r>
                      <a:rPr lang="ru-RU" altLang="ru-RU" b="0" i="1" smtClean="0">
                        <a:latin typeface="Cambria Math" panose="02040503050406030204" pitchFamily="18" charset="0"/>
                        <a:ea typeface="Cambria Math" panose="02040503050406030204" pitchFamily="18" charset="0"/>
                        <a:cs typeface="Times New Roman" panose="02020603050405020304" pitchFamily="18" charset="0"/>
                      </a:rPr>
                      <m:t>.</m:t>
                    </m:r>
                  </m:oMath>
                </a14:m>
                <a:endParaRPr lang="ru-RU" altLang="ru-RU" dirty="0">
                  <a:cs typeface="Times New Roman" panose="02020603050405020304" pitchFamily="18" charset="0"/>
                </a:endParaRPr>
              </a:p>
            </p:txBody>
          </p:sp>
        </mc:Choice>
        <mc:Fallback xmlns="">
          <p:sp>
            <p:nvSpPr>
              <p:cNvPr id="200710" name="Text Box 6">
                <a:extLst>
                  <a:ext uri="{FF2B5EF4-FFF2-40B4-BE49-F238E27FC236}">
                    <a16:creationId xmlns:a16="http://schemas.microsoft.com/office/drawing/2014/main" id="{D526FDBC-069A-4E27-A238-0FC5C77D447F}"/>
                  </a:ext>
                </a:extLst>
              </p:cNvPr>
              <p:cNvSpPr txBox="1">
                <a:spLocks noRot="1" noChangeAspect="1" noMove="1" noResize="1" noEditPoints="1" noAdjustHandles="1" noChangeArrowheads="1" noChangeShapeType="1" noTextEdit="1"/>
              </p:cNvSpPr>
              <p:nvPr/>
            </p:nvSpPr>
            <p:spPr bwMode="auto">
              <a:xfrm>
                <a:off x="1" y="5085184"/>
                <a:ext cx="9144000" cy="1401217"/>
              </a:xfrm>
              <a:prstGeom prst="rect">
                <a:avLst/>
              </a:prstGeom>
              <a:blipFill>
                <a:blip r:embed="rId4"/>
                <a:stretch>
                  <a:fillRect l="-1000" r="-1000" b="-478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8" name="Text Box 6">
                <a:extLst>
                  <a:ext uri="{FF2B5EF4-FFF2-40B4-BE49-F238E27FC236}">
                    <a16:creationId xmlns:a16="http://schemas.microsoft.com/office/drawing/2014/main" id="{D5AAFD13-51A6-4681-822B-EC019A7D0698}"/>
                  </a:ext>
                </a:extLst>
              </p:cNvPr>
              <p:cNvSpPr txBox="1">
                <a:spLocks noChangeArrowheads="1"/>
              </p:cNvSpPr>
              <p:nvPr/>
            </p:nvSpPr>
            <p:spPr bwMode="auto">
              <a:xfrm>
                <a:off x="4007992" y="2358727"/>
                <a:ext cx="5136008" cy="247888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pPr algn="just">
                  <a:spcBef>
                    <a:spcPct val="50000"/>
                  </a:spcBef>
                </a:pPr>
                <a:r>
                  <a:rPr lang="ru-RU" altLang="ru-RU" dirty="0">
                    <a:solidFill>
                      <a:srgbClr val="FF3300"/>
                    </a:solidFill>
                    <a:cs typeface="Times New Roman" panose="02020603050405020304" pitchFamily="18" charset="0"/>
                  </a:rPr>
                  <a:t>Решение. </a:t>
                </a:r>
                <a:r>
                  <a:rPr lang="ru-RU" altLang="ru-RU" dirty="0">
                    <a:cs typeface="Times New Roman" panose="02020603050405020304" pitchFamily="18" charset="0"/>
                  </a:rPr>
                  <a:t>Пусть </a:t>
                </a:r>
                <a:r>
                  <a:rPr lang="en-US" altLang="ru-RU" i="1" dirty="0">
                    <a:cs typeface="Times New Roman" panose="02020603050405020304" pitchFamily="18" charset="0"/>
                  </a:rPr>
                  <a:t>S</a:t>
                </a:r>
                <a:r>
                  <a:rPr lang="en-US" altLang="ru-RU" i="1" baseline="-25000" dirty="0">
                    <a:cs typeface="Times New Roman" panose="02020603050405020304" pitchFamily="18" charset="0"/>
                  </a:rPr>
                  <a:t>ABO</a:t>
                </a:r>
                <a:r>
                  <a:rPr lang="en-US" altLang="ru-RU" i="1" dirty="0">
                    <a:cs typeface="Times New Roman" panose="02020603050405020304" pitchFamily="18" charset="0"/>
                  </a:rPr>
                  <a:t> = S</a:t>
                </a:r>
                <a:r>
                  <a:rPr lang="en-US" altLang="ru-RU" baseline="-25000" dirty="0">
                    <a:cs typeface="Times New Roman" panose="02020603050405020304" pitchFamily="18" charset="0"/>
                  </a:rPr>
                  <a:t>1</a:t>
                </a:r>
                <a:r>
                  <a:rPr lang="en-US" altLang="ru-RU" dirty="0">
                    <a:cs typeface="Times New Roman" panose="02020603050405020304" pitchFamily="18" charset="0"/>
                  </a:rPr>
                  <a:t>, </a:t>
                </a:r>
                <a:r>
                  <a:rPr lang="en-US" altLang="ru-RU" i="1" dirty="0">
                    <a:cs typeface="Times New Roman" panose="02020603050405020304" pitchFamily="18" charset="0"/>
                  </a:rPr>
                  <a:t>S</a:t>
                </a:r>
                <a:r>
                  <a:rPr lang="en-US" altLang="ru-RU" i="1" baseline="-25000" dirty="0">
                    <a:cs typeface="Times New Roman" panose="02020603050405020304" pitchFamily="18" charset="0"/>
                  </a:rPr>
                  <a:t>CDO</a:t>
                </a:r>
                <a:r>
                  <a:rPr lang="en-US" altLang="ru-RU" i="1" dirty="0">
                    <a:cs typeface="Times New Roman" panose="02020603050405020304" pitchFamily="18" charset="0"/>
                  </a:rPr>
                  <a:t> = S</a:t>
                </a:r>
                <a:r>
                  <a:rPr lang="en-US" altLang="ru-RU" baseline="-25000" dirty="0">
                    <a:cs typeface="Times New Roman" panose="02020603050405020304" pitchFamily="18" charset="0"/>
                  </a:rPr>
                  <a:t>2</a:t>
                </a:r>
                <a:r>
                  <a:rPr lang="en-US" altLang="ru-RU" dirty="0">
                    <a:cs typeface="Times New Roman" panose="02020603050405020304" pitchFamily="18" charset="0"/>
                  </a:rPr>
                  <a:t>, </a:t>
                </a:r>
                <a:r>
                  <a:rPr lang="en-US" altLang="ru-RU" i="1" dirty="0">
                    <a:cs typeface="Times New Roman" panose="02020603050405020304" pitchFamily="18" charset="0"/>
                  </a:rPr>
                  <a:t>S</a:t>
                </a:r>
                <a:r>
                  <a:rPr lang="en-US" altLang="ru-RU" i="1" baseline="-25000" dirty="0">
                    <a:cs typeface="Times New Roman" panose="02020603050405020304" pitchFamily="18" charset="0"/>
                  </a:rPr>
                  <a:t>ADO</a:t>
                </a:r>
                <a:r>
                  <a:rPr lang="en-US" altLang="ru-RU" i="1" dirty="0">
                    <a:cs typeface="Times New Roman" panose="02020603050405020304" pitchFamily="18" charset="0"/>
                  </a:rPr>
                  <a:t> = S</a:t>
                </a:r>
                <a:r>
                  <a:rPr lang="en-US" altLang="ru-RU" baseline="-25000" dirty="0">
                    <a:cs typeface="Times New Roman" panose="02020603050405020304" pitchFamily="18" charset="0"/>
                  </a:rPr>
                  <a:t>3</a:t>
                </a:r>
                <a:r>
                  <a:rPr lang="en-US" altLang="ru-RU" dirty="0">
                    <a:cs typeface="Times New Roman" panose="02020603050405020304" pitchFamily="18" charset="0"/>
                  </a:rPr>
                  <a:t>, </a:t>
                </a:r>
                <a:r>
                  <a:rPr lang="en-US" altLang="ru-RU" i="1" dirty="0">
                    <a:cs typeface="Times New Roman" panose="02020603050405020304" pitchFamily="18" charset="0"/>
                  </a:rPr>
                  <a:t>S</a:t>
                </a:r>
                <a:r>
                  <a:rPr lang="en-US" altLang="ru-RU" i="1" baseline="-25000" dirty="0">
                    <a:cs typeface="Times New Roman" panose="02020603050405020304" pitchFamily="18" charset="0"/>
                  </a:rPr>
                  <a:t>BCO</a:t>
                </a:r>
                <a:r>
                  <a:rPr lang="en-US" altLang="ru-RU" i="1" dirty="0">
                    <a:cs typeface="Times New Roman" panose="02020603050405020304" pitchFamily="18" charset="0"/>
                  </a:rPr>
                  <a:t> = S</a:t>
                </a:r>
                <a:r>
                  <a:rPr lang="en-US" altLang="ru-RU" baseline="-25000" dirty="0">
                    <a:cs typeface="Times New Roman" panose="02020603050405020304" pitchFamily="18" charset="0"/>
                  </a:rPr>
                  <a:t>4</a:t>
                </a:r>
                <a:r>
                  <a:rPr lang="en-US" altLang="ru-RU" dirty="0">
                    <a:cs typeface="Times New Roman" panose="02020603050405020304" pitchFamily="18" charset="0"/>
                  </a:rPr>
                  <a:t>.</a:t>
                </a:r>
                <a:r>
                  <a:rPr lang="ru-RU" altLang="ru-RU" dirty="0">
                    <a:cs typeface="Times New Roman" panose="02020603050405020304" pitchFamily="18" charset="0"/>
                  </a:rPr>
                  <a:t> Треугольники </a:t>
                </a:r>
                <a:r>
                  <a:rPr lang="en-US" altLang="ru-RU" i="1" dirty="0">
                    <a:cs typeface="Times New Roman" panose="02020603050405020304" pitchFamily="18" charset="0"/>
                  </a:rPr>
                  <a:t>ABO </a:t>
                </a:r>
                <a:r>
                  <a:rPr lang="ru-RU" altLang="ru-RU" dirty="0">
                    <a:cs typeface="Times New Roman" panose="02020603050405020304" pitchFamily="18" charset="0"/>
                  </a:rPr>
                  <a:t>и </a:t>
                </a:r>
                <a:r>
                  <a:rPr lang="en-US" altLang="ru-RU" i="1" dirty="0">
                    <a:cs typeface="Times New Roman" panose="02020603050405020304" pitchFamily="18" charset="0"/>
                  </a:rPr>
                  <a:t>CDO </a:t>
                </a:r>
                <a:r>
                  <a:rPr lang="ru-RU" altLang="ru-RU" dirty="0">
                    <a:cs typeface="Times New Roman" panose="02020603050405020304" pitchFamily="18" charset="0"/>
                  </a:rPr>
                  <a:t>подобны. Коэффициент подобия равен </a:t>
                </a:r>
                <a14:m>
                  <m:oMath xmlns:m="http://schemas.openxmlformats.org/officeDocument/2006/math">
                    <m:rad>
                      <m:radPr>
                        <m:degHide m:val="on"/>
                        <m:ctrlPr>
                          <a:rPr lang="ru-RU" altLang="ru-RU" i="1" smtClean="0">
                            <a:latin typeface="Cambria Math" panose="02040503050406030204" pitchFamily="18" charset="0"/>
                            <a:cs typeface="Times New Roman" panose="02020603050405020304" pitchFamily="18" charset="0"/>
                          </a:rPr>
                        </m:ctrlPr>
                      </m:radPr>
                      <m:deg/>
                      <m:e>
                        <m:f>
                          <m:fPr>
                            <m:ctrlPr>
                              <a:rPr lang="ru-RU" altLang="ru-RU" i="1" smtClean="0">
                                <a:latin typeface="Cambria Math" panose="02040503050406030204" pitchFamily="18" charset="0"/>
                                <a:cs typeface="Times New Roman" panose="02020603050405020304" pitchFamily="18" charset="0"/>
                              </a:rPr>
                            </m:ctrlPr>
                          </m:fPr>
                          <m:num>
                            <m:sSub>
                              <m:sSubPr>
                                <m:ctrlPr>
                                  <a:rPr lang="ru-RU" altLang="ru-RU" i="1" smtClean="0">
                                    <a:latin typeface="Cambria Math" panose="02040503050406030204" pitchFamily="18" charset="0"/>
                                    <a:cs typeface="Times New Roman" panose="02020603050405020304" pitchFamily="18" charset="0"/>
                                  </a:rPr>
                                </m:ctrlPr>
                              </m:sSubPr>
                              <m:e>
                                <m:r>
                                  <a:rPr lang="en-US" altLang="ru-RU" b="0" i="1" smtClean="0">
                                    <a:latin typeface="Cambria Math" panose="02040503050406030204" pitchFamily="18" charset="0"/>
                                    <a:cs typeface="Times New Roman" panose="02020603050405020304" pitchFamily="18" charset="0"/>
                                  </a:rPr>
                                  <m:t>𝑆</m:t>
                                </m:r>
                              </m:e>
                              <m:sub>
                                <m:r>
                                  <a:rPr lang="en-US" altLang="ru-RU" b="0" i="1" smtClean="0">
                                    <a:latin typeface="Cambria Math" panose="02040503050406030204" pitchFamily="18" charset="0"/>
                                    <a:cs typeface="Times New Roman" panose="02020603050405020304" pitchFamily="18" charset="0"/>
                                  </a:rPr>
                                  <m:t>2</m:t>
                                </m:r>
                              </m:sub>
                            </m:sSub>
                          </m:num>
                          <m:den>
                            <m:sSub>
                              <m:sSubPr>
                                <m:ctrlPr>
                                  <a:rPr lang="ru-RU" altLang="ru-RU" i="1" smtClean="0">
                                    <a:latin typeface="Cambria Math" panose="02040503050406030204" pitchFamily="18" charset="0"/>
                                    <a:cs typeface="Times New Roman" panose="02020603050405020304" pitchFamily="18" charset="0"/>
                                  </a:rPr>
                                </m:ctrlPr>
                              </m:sSubPr>
                              <m:e>
                                <m:r>
                                  <a:rPr lang="en-US" altLang="ru-RU" b="0" i="1" smtClean="0">
                                    <a:latin typeface="Cambria Math" panose="02040503050406030204" pitchFamily="18" charset="0"/>
                                    <a:cs typeface="Times New Roman" panose="02020603050405020304" pitchFamily="18" charset="0"/>
                                  </a:rPr>
                                  <m:t>𝑆</m:t>
                                </m:r>
                              </m:e>
                              <m:sub>
                                <m:r>
                                  <a:rPr lang="en-US" altLang="ru-RU" b="0" i="1" smtClean="0">
                                    <a:latin typeface="Cambria Math" panose="02040503050406030204" pitchFamily="18" charset="0"/>
                                    <a:cs typeface="Times New Roman" panose="02020603050405020304" pitchFamily="18" charset="0"/>
                                  </a:rPr>
                                  <m:t>1</m:t>
                                </m:r>
                              </m:sub>
                            </m:sSub>
                          </m:den>
                        </m:f>
                      </m:e>
                    </m:rad>
                  </m:oMath>
                </a14:m>
                <a:r>
                  <a:rPr lang="en-US" altLang="ru-RU" dirty="0">
                    <a:solidFill>
                      <a:schemeClr val="accent1"/>
                    </a:solidFill>
                    <a:cs typeface="Times New Roman" panose="02020603050405020304" pitchFamily="18" charset="0"/>
                  </a:rPr>
                  <a:t> </a:t>
                </a:r>
                <a:r>
                  <a:rPr lang="ru-RU" altLang="ru-RU" dirty="0">
                    <a:cs typeface="Times New Roman" panose="02020603050405020304" pitchFamily="18" charset="0"/>
                  </a:rPr>
                  <a:t>и равен отношениям </a:t>
                </a:r>
                <a14:m>
                  <m:oMath xmlns:m="http://schemas.openxmlformats.org/officeDocument/2006/math">
                    <m:f>
                      <m:fPr>
                        <m:ctrlPr>
                          <a:rPr lang="ru-RU" altLang="ru-RU" i="1" smtClean="0">
                            <a:latin typeface="Cambria Math" panose="02040503050406030204" pitchFamily="18" charset="0"/>
                            <a:cs typeface="Times New Roman" panose="02020603050405020304" pitchFamily="18" charset="0"/>
                          </a:rPr>
                        </m:ctrlPr>
                      </m:fPr>
                      <m:num>
                        <m:r>
                          <a:rPr lang="en-US" altLang="ru-RU" b="0" i="1" smtClean="0">
                            <a:latin typeface="Cambria Math" panose="02040503050406030204" pitchFamily="18" charset="0"/>
                            <a:cs typeface="Times New Roman" panose="02020603050405020304" pitchFamily="18" charset="0"/>
                          </a:rPr>
                          <m:t>𝐴𝑂</m:t>
                        </m:r>
                      </m:num>
                      <m:den>
                        <m:r>
                          <a:rPr lang="en-US" altLang="ru-RU" b="0" i="1" smtClean="0">
                            <a:latin typeface="Cambria Math" panose="02040503050406030204" pitchFamily="18" charset="0"/>
                            <a:cs typeface="Times New Roman" panose="02020603050405020304" pitchFamily="18" charset="0"/>
                          </a:rPr>
                          <m:t>𝐶𝑂</m:t>
                        </m:r>
                      </m:den>
                    </m:f>
                    <m:r>
                      <a:rPr lang="en-US" altLang="ru-RU" b="0" i="1" smtClean="0">
                        <a:latin typeface="Cambria Math" panose="02040503050406030204" pitchFamily="18" charset="0"/>
                        <a:cs typeface="Times New Roman" panose="02020603050405020304" pitchFamily="18" charset="0"/>
                      </a:rPr>
                      <m:t>=</m:t>
                    </m:r>
                    <m:f>
                      <m:fPr>
                        <m:ctrlPr>
                          <a:rPr lang="en-US" altLang="ru-RU" b="0" i="1" smtClean="0">
                            <a:latin typeface="Cambria Math" panose="02040503050406030204" pitchFamily="18" charset="0"/>
                            <a:cs typeface="Times New Roman" panose="02020603050405020304" pitchFamily="18" charset="0"/>
                          </a:rPr>
                        </m:ctrlPr>
                      </m:fPr>
                      <m:num>
                        <m:r>
                          <a:rPr lang="en-US" altLang="ru-RU" b="0" i="1" smtClean="0">
                            <a:latin typeface="Cambria Math" panose="02040503050406030204" pitchFamily="18" charset="0"/>
                            <a:cs typeface="Times New Roman" panose="02020603050405020304" pitchFamily="18" charset="0"/>
                          </a:rPr>
                          <m:t>𝐵𝑂</m:t>
                        </m:r>
                      </m:num>
                      <m:den>
                        <m:r>
                          <a:rPr lang="en-US" altLang="ru-RU" b="0" i="1" smtClean="0">
                            <a:latin typeface="Cambria Math" panose="02040503050406030204" pitchFamily="18" charset="0"/>
                            <a:cs typeface="Times New Roman" panose="02020603050405020304" pitchFamily="18" charset="0"/>
                          </a:rPr>
                          <m:t>𝐷𝑂</m:t>
                        </m:r>
                      </m:den>
                    </m:f>
                  </m:oMath>
                </a14:m>
                <a:r>
                  <a:rPr lang="en-US" altLang="ru-RU" dirty="0">
                    <a:cs typeface="Times New Roman" panose="02020603050405020304" pitchFamily="18" charset="0"/>
                  </a:rPr>
                  <a:t>. </a:t>
                </a:r>
                <a:endParaRPr lang="ru-RU" altLang="ru-RU" dirty="0">
                  <a:cs typeface="Times New Roman" panose="02020603050405020304" pitchFamily="18" charset="0"/>
                </a:endParaRPr>
              </a:p>
            </p:txBody>
          </p:sp>
        </mc:Choice>
        <mc:Fallback xmlns="">
          <p:sp>
            <p:nvSpPr>
              <p:cNvPr id="8" name="Text Box 6">
                <a:extLst>
                  <a:ext uri="{FF2B5EF4-FFF2-40B4-BE49-F238E27FC236}">
                    <a16:creationId xmlns:a16="http://schemas.microsoft.com/office/drawing/2014/main" id="{D5AAFD13-51A6-4681-822B-EC019A7D0698}"/>
                  </a:ext>
                </a:extLst>
              </p:cNvPr>
              <p:cNvSpPr txBox="1">
                <a:spLocks noRot="1" noChangeAspect="1" noMove="1" noResize="1" noEditPoints="1" noAdjustHandles="1" noChangeArrowheads="1" noChangeShapeType="1" noTextEdit="1"/>
              </p:cNvSpPr>
              <p:nvPr/>
            </p:nvSpPr>
            <p:spPr bwMode="auto">
              <a:xfrm>
                <a:off x="4007992" y="2358727"/>
                <a:ext cx="5136008" cy="2478884"/>
              </a:xfrm>
              <a:prstGeom prst="rect">
                <a:avLst/>
              </a:prstGeom>
              <a:blipFill>
                <a:blip r:embed="rId5"/>
                <a:stretch>
                  <a:fillRect l="-1779" t="-1966" r="-1898" b="-122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ru-RU">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00710"/>
                                        </p:tgtEl>
                                        <p:attrNameLst>
                                          <p:attrName>style.visibility</p:attrName>
                                        </p:attrNameLst>
                                      </p:cBhvr>
                                      <p:to>
                                        <p:strVal val="visible"/>
                                      </p:to>
                                    </p:set>
                                    <p:animEffect transition="in" filter="wipe(up)">
                                      <p:cBhvr>
                                        <p:cTn id="12" dur="500"/>
                                        <p:tgtEl>
                                          <p:spTgt spid="200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10"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a:extLst>
              <a:ext uri="{FF2B5EF4-FFF2-40B4-BE49-F238E27FC236}">
                <a16:creationId xmlns:a16="http://schemas.microsoft.com/office/drawing/2014/main" id="{CB6008AA-6432-42FF-AD1A-C6BC18D225DB}"/>
              </a:ext>
            </a:extLst>
          </p:cNvPr>
          <p:cNvSpPr>
            <a:spLocks noGrp="1" noChangeArrowheads="1"/>
          </p:cNvSpPr>
          <p:nvPr>
            <p:ph type="title"/>
          </p:nvPr>
        </p:nvSpPr>
        <p:spPr>
          <a:xfrm>
            <a:off x="685800" y="152400"/>
            <a:ext cx="7772400" cy="457200"/>
          </a:xfrm>
        </p:spPr>
        <p:txBody>
          <a:bodyPr/>
          <a:lstStyle/>
          <a:p>
            <a:r>
              <a:rPr lang="ru-RU" altLang="ru-RU" sz="3600" dirty="0">
                <a:solidFill>
                  <a:srgbClr val="FF3300"/>
                </a:solidFill>
              </a:rPr>
              <a:t>Упражнение 14</a:t>
            </a:r>
          </a:p>
        </p:txBody>
      </p:sp>
      <p:sp>
        <p:nvSpPr>
          <p:cNvPr id="212995" name="Text Box 3">
            <a:extLst>
              <a:ext uri="{FF2B5EF4-FFF2-40B4-BE49-F238E27FC236}">
                <a16:creationId xmlns:a16="http://schemas.microsoft.com/office/drawing/2014/main" id="{BE411D89-C0EA-42E2-81C6-4C6CBB09FEFA}"/>
              </a:ext>
            </a:extLst>
          </p:cNvPr>
          <p:cNvSpPr txBox="1">
            <a:spLocks noChangeArrowheads="1"/>
          </p:cNvSpPr>
          <p:nvPr/>
        </p:nvSpPr>
        <p:spPr bwMode="auto">
          <a:xfrm>
            <a:off x="228600" y="609600"/>
            <a:ext cx="87630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cs typeface="Times New Roman" panose="02020603050405020304" pitchFamily="18" charset="0"/>
              </a:rPr>
              <a:t>	В круге с центром </a:t>
            </a:r>
            <a:r>
              <a:rPr lang="en-US" altLang="ru-RU" sz="2800" i="1" dirty="0">
                <a:cs typeface="Times New Roman" panose="02020603050405020304" pitchFamily="18" charset="0"/>
              </a:rPr>
              <a:t>O</a:t>
            </a:r>
            <a:r>
              <a:rPr lang="ru-RU" altLang="ru-RU" sz="2800" dirty="0">
                <a:cs typeface="Times New Roman" panose="02020603050405020304" pitchFamily="18" charset="0"/>
              </a:rPr>
              <a:t> проведена хорда </a:t>
            </a:r>
            <a:r>
              <a:rPr lang="en-US" altLang="ru-RU" sz="2800" i="1" dirty="0">
                <a:cs typeface="Times New Roman" panose="02020603050405020304" pitchFamily="18" charset="0"/>
              </a:rPr>
              <a:t>AB</a:t>
            </a:r>
            <a:r>
              <a:rPr lang="ru-RU" altLang="ru-RU" sz="2800" dirty="0">
                <a:cs typeface="Times New Roman" panose="02020603050405020304" pitchFamily="18" charset="0"/>
              </a:rPr>
              <a:t>. На радиусе </a:t>
            </a:r>
            <a:r>
              <a:rPr lang="en-US" altLang="ru-RU" sz="2800" i="1" dirty="0">
                <a:cs typeface="Times New Roman" panose="02020603050405020304" pitchFamily="18" charset="0"/>
              </a:rPr>
              <a:t>OA</a:t>
            </a:r>
            <a:r>
              <a:rPr lang="ru-RU" altLang="ru-RU" sz="2800" dirty="0">
                <a:cs typeface="Times New Roman" panose="02020603050405020304" pitchFamily="18" charset="0"/>
              </a:rPr>
              <a:t>, как на диаметре, описана окружность. Докажите, что площади двух сегментов, отсекаемых хордой </a:t>
            </a:r>
            <a:r>
              <a:rPr lang="en-US" altLang="ru-RU" sz="2800" i="1" dirty="0">
                <a:cs typeface="Times New Roman" panose="02020603050405020304" pitchFamily="18" charset="0"/>
              </a:rPr>
              <a:t>AB</a:t>
            </a:r>
            <a:r>
              <a:rPr lang="ru-RU" altLang="ru-RU" sz="2800" dirty="0">
                <a:cs typeface="Times New Roman" panose="02020603050405020304" pitchFamily="18" charset="0"/>
              </a:rPr>
              <a:t> от обоих кругов, относятся как 4 : 1.</a:t>
            </a:r>
            <a:endParaRPr lang="en-US" altLang="ru-RU" sz="2800" dirty="0">
              <a:cs typeface="Times New Roman" panose="02020603050405020304" pitchFamily="18" charset="0"/>
            </a:endParaRPr>
          </a:p>
        </p:txBody>
      </p:sp>
      <p:sp>
        <p:nvSpPr>
          <p:cNvPr id="212996" name="Text Box 4">
            <a:extLst>
              <a:ext uri="{FF2B5EF4-FFF2-40B4-BE49-F238E27FC236}">
                <a16:creationId xmlns:a16="http://schemas.microsoft.com/office/drawing/2014/main" id="{017EFC7C-E196-4A15-951F-1F4CA59E4935}"/>
              </a:ext>
            </a:extLst>
          </p:cNvPr>
          <p:cNvSpPr txBox="1">
            <a:spLocks noChangeArrowheads="1"/>
          </p:cNvSpPr>
          <p:nvPr/>
        </p:nvSpPr>
        <p:spPr bwMode="auto">
          <a:xfrm>
            <a:off x="3429000" y="2590800"/>
            <a:ext cx="5715000"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3300"/>
                </a:solidFill>
              </a:rPr>
              <a:t>	Решение: </a:t>
            </a:r>
            <a:r>
              <a:rPr lang="ru-RU" altLang="ru-RU" sz="2800" dirty="0">
                <a:cs typeface="Times New Roman" panose="02020603050405020304" pitchFamily="18" charset="0"/>
              </a:rPr>
              <a:t>Заметим, что большая окружность получается из малой гомотетией с центром в точке </a:t>
            </a:r>
            <a:r>
              <a:rPr lang="en-US" altLang="ru-RU" sz="2800" i="1" dirty="0">
                <a:cs typeface="Times New Roman" panose="02020603050405020304" pitchFamily="18" charset="0"/>
              </a:rPr>
              <a:t>A</a:t>
            </a:r>
            <a:r>
              <a:rPr lang="ru-RU" altLang="ru-RU" sz="2800" dirty="0">
                <a:cs typeface="Times New Roman" panose="02020603050405020304" pitchFamily="18" charset="0"/>
              </a:rPr>
              <a:t> и коэффициентом 2. При этой гомотетии сегмент малой окружности переходит в сегмент большой окружности. Следовательно, отношение их площадей равно 4 : 1.</a:t>
            </a:r>
          </a:p>
        </p:txBody>
      </p:sp>
      <p:pic>
        <p:nvPicPr>
          <p:cNvPr id="212997" name="Picture 5">
            <a:extLst>
              <a:ext uri="{FF2B5EF4-FFF2-40B4-BE49-F238E27FC236}">
                <a16:creationId xmlns:a16="http://schemas.microsoft.com/office/drawing/2014/main" id="{C18B3697-C7B4-42DC-8581-E693577BD3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971800"/>
            <a:ext cx="3024188" cy="2984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2996"/>
                                        </p:tgtEl>
                                        <p:attrNameLst>
                                          <p:attrName>style.visibility</p:attrName>
                                        </p:attrNameLst>
                                      </p:cBhvr>
                                      <p:to>
                                        <p:strVal val="visible"/>
                                      </p:to>
                                    </p:set>
                                    <p:animEffect transition="in" filter="wipe(left)">
                                      <p:cBhvr>
                                        <p:cTn id="7" dur="500"/>
                                        <p:tgtEl>
                                          <p:spTgt spid="212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a:extLst>
              <a:ext uri="{FF2B5EF4-FFF2-40B4-BE49-F238E27FC236}">
                <a16:creationId xmlns:a16="http://schemas.microsoft.com/office/drawing/2014/main" id="{2AFB791C-6574-4B51-AEBD-F73C5419D9CE}"/>
              </a:ext>
            </a:extLst>
          </p:cNvPr>
          <p:cNvSpPr>
            <a:spLocks noGrp="1" noChangeArrowheads="1"/>
          </p:cNvSpPr>
          <p:nvPr>
            <p:ph type="title"/>
          </p:nvPr>
        </p:nvSpPr>
        <p:spPr>
          <a:xfrm>
            <a:off x="685800" y="152400"/>
            <a:ext cx="7772400" cy="457200"/>
          </a:xfrm>
        </p:spPr>
        <p:txBody>
          <a:bodyPr/>
          <a:lstStyle/>
          <a:p>
            <a:r>
              <a:rPr lang="ru-RU" altLang="ru-RU" sz="3600" dirty="0">
                <a:solidFill>
                  <a:srgbClr val="FF3300"/>
                </a:solidFill>
              </a:rPr>
              <a:t>Упражнение 15</a:t>
            </a:r>
          </a:p>
        </p:txBody>
      </p:sp>
      <p:sp>
        <p:nvSpPr>
          <p:cNvPr id="202755" name="Text Box 3">
            <a:extLst>
              <a:ext uri="{FF2B5EF4-FFF2-40B4-BE49-F238E27FC236}">
                <a16:creationId xmlns:a16="http://schemas.microsoft.com/office/drawing/2014/main" id="{7DD09D6C-E4D9-4241-9C0F-BE73C70319FD}"/>
              </a:ext>
            </a:extLst>
          </p:cNvPr>
          <p:cNvSpPr txBox="1">
            <a:spLocks noChangeArrowheads="1"/>
          </p:cNvSpPr>
          <p:nvPr/>
        </p:nvSpPr>
        <p:spPr bwMode="auto">
          <a:xfrm>
            <a:off x="0" y="609600"/>
            <a:ext cx="89916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Две окружности, радиусов </a:t>
            </a:r>
            <a:r>
              <a:rPr lang="en-US" altLang="ru-RU" sz="3200" i="1" dirty="0">
                <a:cs typeface="Times New Roman" panose="02020603050405020304" pitchFamily="18" charset="0"/>
              </a:rPr>
              <a:t>R</a:t>
            </a:r>
            <a:r>
              <a:rPr lang="ru-RU" altLang="ru-RU" sz="3200" dirty="0">
                <a:cs typeface="Times New Roman" panose="02020603050405020304" pitchFamily="18" charset="0"/>
              </a:rPr>
              <a:t> и </a:t>
            </a:r>
            <a:r>
              <a:rPr lang="en-US" altLang="ru-RU" sz="3200" i="1" dirty="0">
                <a:cs typeface="Times New Roman" panose="02020603050405020304" pitchFamily="18" charset="0"/>
              </a:rPr>
              <a:t>r</a:t>
            </a:r>
            <a:r>
              <a:rPr lang="ru-RU" altLang="ru-RU" sz="3200" dirty="0">
                <a:cs typeface="Times New Roman" panose="02020603050405020304" pitchFamily="18" charset="0"/>
              </a:rPr>
              <a:t> касаются внутренним образом. Через точку касания проведена хорда, которая отсекает от внешней окружности сегмент площади </a:t>
            </a:r>
            <a:r>
              <a:rPr lang="en-US" altLang="ru-RU" sz="3200" i="1" dirty="0">
                <a:cs typeface="Times New Roman" panose="02020603050405020304" pitchFamily="18" charset="0"/>
              </a:rPr>
              <a:t>S</a:t>
            </a:r>
            <a:r>
              <a:rPr lang="ru-RU" altLang="ru-RU" sz="3200" dirty="0">
                <a:cs typeface="Times New Roman" panose="02020603050405020304" pitchFamily="18" charset="0"/>
              </a:rPr>
              <a:t>. Найдите площадь сегмента, отсекаемого этой хордой от внутренней окружности.</a:t>
            </a:r>
          </a:p>
        </p:txBody>
      </p:sp>
      <p:grpSp>
        <p:nvGrpSpPr>
          <p:cNvPr id="202762" name="Group 10">
            <a:extLst>
              <a:ext uri="{FF2B5EF4-FFF2-40B4-BE49-F238E27FC236}">
                <a16:creationId xmlns:a16="http://schemas.microsoft.com/office/drawing/2014/main" id="{47C4F897-A475-4022-9CA2-649B33A5F4B9}"/>
              </a:ext>
            </a:extLst>
          </p:cNvPr>
          <p:cNvGrpSpPr>
            <a:grpSpLocks/>
          </p:cNvGrpSpPr>
          <p:nvPr/>
        </p:nvGrpSpPr>
        <p:grpSpPr bwMode="auto">
          <a:xfrm>
            <a:off x="304800" y="5080000"/>
            <a:ext cx="8610600" cy="876300"/>
            <a:chOff x="192" y="3200"/>
            <a:chExt cx="5424" cy="552"/>
          </a:xfrm>
        </p:grpSpPr>
        <p:sp>
          <p:nvSpPr>
            <p:cNvPr id="202756" name="Text Box 4">
              <a:extLst>
                <a:ext uri="{FF2B5EF4-FFF2-40B4-BE49-F238E27FC236}">
                  <a16:creationId xmlns:a16="http://schemas.microsoft.com/office/drawing/2014/main" id="{0719B3C8-4082-496F-A0BC-1A77A937B399}"/>
                </a:ext>
              </a:extLst>
            </p:cNvPr>
            <p:cNvSpPr txBox="1">
              <a:spLocks noChangeArrowheads="1"/>
            </p:cNvSpPr>
            <p:nvPr/>
          </p:nvSpPr>
          <p:spPr bwMode="auto">
            <a:xfrm>
              <a:off x="192" y="3264"/>
              <a:ext cx="542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endParaRPr lang="ru-RU" altLang="ru-RU" sz="3200">
                <a:solidFill>
                  <a:schemeClr val="accent1"/>
                </a:solidFill>
                <a:cs typeface="Times New Roman" panose="02020603050405020304" pitchFamily="18" charset="0"/>
              </a:endParaRPr>
            </a:p>
          </p:txBody>
        </p:sp>
        <p:graphicFrame>
          <p:nvGraphicFramePr>
            <p:cNvPr id="202759" name="Object 7">
              <a:extLst>
                <a:ext uri="{FF2B5EF4-FFF2-40B4-BE49-F238E27FC236}">
                  <a16:creationId xmlns:a16="http://schemas.microsoft.com/office/drawing/2014/main" id="{996AF219-551D-4AE2-A0AC-B8D3694CA323}"/>
                </a:ext>
              </a:extLst>
            </p:cNvPr>
            <p:cNvGraphicFramePr>
              <a:graphicFrameLocks noChangeAspect="1"/>
            </p:cNvGraphicFramePr>
            <p:nvPr/>
          </p:nvGraphicFramePr>
          <p:xfrm>
            <a:off x="1112" y="3200"/>
            <a:ext cx="424" cy="552"/>
          </p:xfrm>
          <a:graphic>
            <a:graphicData uri="http://schemas.openxmlformats.org/presentationml/2006/ole">
              <mc:AlternateContent xmlns:mc="http://schemas.openxmlformats.org/markup-compatibility/2006">
                <mc:Choice xmlns:v="urn:schemas-microsoft-com:vml" Requires="v">
                  <p:oleObj name="Equation" r:id="rId3" imgW="672840" imgH="876240" progId="Equation.DSMT4">
                    <p:embed/>
                  </p:oleObj>
                </mc:Choice>
                <mc:Fallback>
                  <p:oleObj name="Equation" r:id="rId3" imgW="672840" imgH="87624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2" y="3200"/>
                          <a:ext cx="424" cy="5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pic>
        <p:nvPicPr>
          <p:cNvPr id="202763" name="Picture 11">
            <a:extLst>
              <a:ext uri="{FF2B5EF4-FFF2-40B4-BE49-F238E27FC236}">
                <a16:creationId xmlns:a16="http://schemas.microsoft.com/office/drawing/2014/main" id="{0565EBD8-3D1B-4E31-ABBE-E09690EE061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3505200"/>
            <a:ext cx="3024188" cy="27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2762"/>
                                        </p:tgtEl>
                                        <p:attrNameLst>
                                          <p:attrName>style.visibility</p:attrName>
                                        </p:attrNameLst>
                                      </p:cBhvr>
                                      <p:to>
                                        <p:strVal val="visible"/>
                                      </p:to>
                                    </p:set>
                                    <p:animEffect transition="in" filter="wipe(up)">
                                      <p:cBhvr>
                                        <p:cTn id="7" dur="500"/>
                                        <p:tgtEl>
                                          <p:spTgt spid="202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a:extLst>
              <a:ext uri="{FF2B5EF4-FFF2-40B4-BE49-F238E27FC236}">
                <a16:creationId xmlns:a16="http://schemas.microsoft.com/office/drawing/2014/main" id="{B64099AC-5A46-42A0-BFED-2E4E7D5F0AB2}"/>
              </a:ext>
            </a:extLst>
          </p:cNvPr>
          <p:cNvSpPr>
            <a:spLocks noGrp="1" noChangeArrowheads="1"/>
          </p:cNvSpPr>
          <p:nvPr>
            <p:ph type="title"/>
          </p:nvPr>
        </p:nvSpPr>
        <p:spPr>
          <a:xfrm>
            <a:off x="685800" y="152400"/>
            <a:ext cx="7772400" cy="457200"/>
          </a:xfrm>
        </p:spPr>
        <p:txBody>
          <a:bodyPr/>
          <a:lstStyle/>
          <a:p>
            <a:r>
              <a:rPr lang="ru-RU" altLang="ru-RU" sz="3600" dirty="0">
                <a:solidFill>
                  <a:srgbClr val="FF3300"/>
                </a:solidFill>
              </a:rPr>
              <a:t>Упражнение 16</a:t>
            </a:r>
          </a:p>
        </p:txBody>
      </p:sp>
      <p:sp>
        <p:nvSpPr>
          <p:cNvPr id="204803" name="Text Box 3">
            <a:extLst>
              <a:ext uri="{FF2B5EF4-FFF2-40B4-BE49-F238E27FC236}">
                <a16:creationId xmlns:a16="http://schemas.microsoft.com/office/drawing/2014/main" id="{C5C0EBEB-8183-4F92-B1E2-FFDD52A118DB}"/>
              </a:ext>
            </a:extLst>
          </p:cNvPr>
          <p:cNvSpPr txBox="1">
            <a:spLocks noChangeArrowheads="1"/>
          </p:cNvSpPr>
          <p:nvPr/>
        </p:nvSpPr>
        <p:spPr bwMode="auto">
          <a:xfrm>
            <a:off x="0" y="6096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Фигура </a:t>
            </a:r>
            <a:r>
              <a:rPr lang="ru-RU" altLang="ru-RU" sz="3200" i="1" dirty="0">
                <a:cs typeface="Times New Roman" panose="02020603050405020304" pitchFamily="18" charset="0"/>
              </a:rPr>
              <a:t>Ф'</a:t>
            </a:r>
            <a:r>
              <a:rPr lang="ru-RU" altLang="ru-RU" sz="3200" dirty="0">
                <a:cs typeface="Times New Roman" panose="02020603050405020304" pitchFamily="18" charset="0"/>
              </a:rPr>
              <a:t> получена из фигуры </a:t>
            </a:r>
            <a:r>
              <a:rPr lang="ru-RU" altLang="ru-RU" sz="3200" i="1" dirty="0">
                <a:cs typeface="Times New Roman" panose="02020603050405020304" pitchFamily="18" charset="0"/>
              </a:rPr>
              <a:t>Ф</a:t>
            </a:r>
            <a:r>
              <a:rPr lang="ru-RU" altLang="ru-RU" sz="3200" dirty="0">
                <a:cs typeface="Times New Roman" panose="02020603050405020304" pitchFamily="18" charset="0"/>
              </a:rPr>
              <a:t> сжатием к прямой </a:t>
            </a:r>
            <a:r>
              <a:rPr lang="en-US" altLang="ru-RU" sz="3200" i="1" dirty="0">
                <a:cs typeface="Times New Roman" panose="02020603050405020304" pitchFamily="18" charset="0"/>
              </a:rPr>
              <a:t>a</a:t>
            </a:r>
            <a:r>
              <a:rPr lang="ru-RU" altLang="ru-RU" sz="3200" dirty="0">
                <a:cs typeface="Times New Roman" panose="02020603050405020304" pitchFamily="18" charset="0"/>
              </a:rPr>
              <a:t> в </a:t>
            </a:r>
            <a:r>
              <a:rPr lang="en-US" altLang="ru-RU" sz="3200" i="1" dirty="0">
                <a:cs typeface="Times New Roman" panose="02020603050405020304" pitchFamily="18" charset="0"/>
              </a:rPr>
              <a:t>k</a:t>
            </a:r>
            <a:r>
              <a:rPr lang="ru-RU" altLang="ru-RU" sz="3200" dirty="0">
                <a:cs typeface="Times New Roman" panose="02020603050405020304" pitchFamily="18" charset="0"/>
              </a:rPr>
              <a:t> раз. Чему равно отношение площадей фигур </a:t>
            </a:r>
            <a:r>
              <a:rPr lang="ru-RU" altLang="ru-RU" sz="3200" i="1" dirty="0">
                <a:cs typeface="Times New Roman" panose="02020603050405020304" pitchFamily="18" charset="0"/>
              </a:rPr>
              <a:t>Ф'</a:t>
            </a:r>
            <a:r>
              <a:rPr lang="ru-RU" altLang="ru-RU" sz="3200" dirty="0">
                <a:cs typeface="Times New Roman" panose="02020603050405020304" pitchFamily="18" charset="0"/>
              </a:rPr>
              <a:t> и </a:t>
            </a:r>
            <a:r>
              <a:rPr lang="ru-RU" altLang="ru-RU" sz="3200" i="1" dirty="0">
                <a:cs typeface="Times New Roman" panose="02020603050405020304" pitchFamily="18" charset="0"/>
              </a:rPr>
              <a:t>Ф</a:t>
            </a:r>
            <a:r>
              <a:rPr lang="ru-RU" altLang="ru-RU" sz="3200" dirty="0">
                <a:cs typeface="Times New Roman" panose="02020603050405020304" pitchFamily="18" charset="0"/>
              </a:rPr>
              <a:t>?</a:t>
            </a:r>
            <a:endParaRPr lang="en-US" altLang="ru-RU" sz="3200" dirty="0">
              <a:cs typeface="Times New Roman" panose="02020603050405020304" pitchFamily="18" charset="0"/>
            </a:endParaRPr>
          </a:p>
        </p:txBody>
      </p:sp>
      <p:sp>
        <p:nvSpPr>
          <p:cNvPr id="204806" name="Text Box 6">
            <a:extLst>
              <a:ext uri="{FF2B5EF4-FFF2-40B4-BE49-F238E27FC236}">
                <a16:creationId xmlns:a16="http://schemas.microsoft.com/office/drawing/2014/main" id="{792C8156-2FB9-496B-A88A-08BB0FAB19EB}"/>
              </a:ext>
            </a:extLst>
          </p:cNvPr>
          <p:cNvSpPr txBox="1">
            <a:spLocks noChangeArrowheads="1"/>
          </p:cNvSpPr>
          <p:nvPr/>
        </p:nvSpPr>
        <p:spPr bwMode="auto">
          <a:xfrm>
            <a:off x="304800" y="51816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cs typeface="Times New Roman" panose="02020603050405020304" pitchFamily="18" charset="0"/>
              </a:rPr>
              <a:t>1 : </a:t>
            </a:r>
            <a:r>
              <a:rPr lang="en-US" altLang="ru-RU" sz="3200" i="1">
                <a:cs typeface="Times New Roman" panose="02020603050405020304" pitchFamily="18" charset="0"/>
              </a:rPr>
              <a:t>k</a:t>
            </a:r>
            <a:r>
              <a:rPr lang="ru-RU" altLang="ru-RU" sz="3200">
                <a:cs typeface="Times New Roman" panose="02020603050405020304" pitchFamily="18" charset="0"/>
              </a:rPr>
              <a:t>. </a:t>
            </a:r>
          </a:p>
        </p:txBody>
      </p:sp>
      <p:pic>
        <p:nvPicPr>
          <p:cNvPr id="204810" name="Picture 10">
            <a:extLst>
              <a:ext uri="{FF2B5EF4-FFF2-40B4-BE49-F238E27FC236}">
                <a16:creationId xmlns:a16="http://schemas.microsoft.com/office/drawing/2014/main" id="{27B35115-C3C1-47C7-84AE-26505D4F4D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2438400"/>
            <a:ext cx="2511425" cy="261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06"/>
                                        </p:tgtEl>
                                        <p:attrNameLst>
                                          <p:attrName>style.visibility</p:attrName>
                                        </p:attrNameLst>
                                      </p:cBhvr>
                                      <p:to>
                                        <p:strVal val="visible"/>
                                      </p:to>
                                    </p:set>
                                    <p:animEffect transition="in" filter="wipe(left)">
                                      <p:cBhvr>
                                        <p:cTn id="7" dur="500"/>
                                        <p:tgtEl>
                                          <p:spTgt spid="204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2C4889DE-881A-4A49-A004-318B1BF080DF}"/>
              </a:ext>
            </a:extLst>
          </p:cNvPr>
          <p:cNvSpPr>
            <a:spLocks noGrp="1" noChangeArrowheads="1"/>
          </p:cNvSpPr>
          <p:nvPr>
            <p:ph type="title"/>
          </p:nvPr>
        </p:nvSpPr>
        <p:spPr>
          <a:xfrm>
            <a:off x="685800" y="152400"/>
            <a:ext cx="7772400" cy="457200"/>
          </a:xfrm>
        </p:spPr>
        <p:txBody>
          <a:bodyPr/>
          <a:lstStyle/>
          <a:p>
            <a:r>
              <a:rPr lang="ru-RU" altLang="ru-RU" sz="3600" dirty="0">
                <a:solidFill>
                  <a:srgbClr val="FF3300"/>
                </a:solidFill>
              </a:rPr>
              <a:t>Упражнение 17</a:t>
            </a:r>
          </a:p>
        </p:txBody>
      </p:sp>
      <p:sp>
        <p:nvSpPr>
          <p:cNvPr id="206851" name="Text Box 3">
            <a:extLst>
              <a:ext uri="{FF2B5EF4-FFF2-40B4-BE49-F238E27FC236}">
                <a16:creationId xmlns:a16="http://schemas.microsoft.com/office/drawing/2014/main" id="{CF0EDC69-180B-415B-9953-7ED034C91628}"/>
              </a:ext>
            </a:extLst>
          </p:cNvPr>
          <p:cNvSpPr txBox="1">
            <a:spLocks noChangeArrowheads="1"/>
          </p:cNvSpPr>
          <p:nvPr/>
        </p:nvSpPr>
        <p:spPr bwMode="auto">
          <a:xfrm>
            <a:off x="0" y="609600"/>
            <a:ext cx="8991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На рисунке изображена фигура </a:t>
            </a:r>
            <a:r>
              <a:rPr lang="ru-RU" altLang="ru-RU" sz="3200" i="1" dirty="0">
                <a:cs typeface="Times New Roman" panose="02020603050405020304" pitchFamily="18" charset="0"/>
              </a:rPr>
              <a:t>Ф</a:t>
            </a:r>
            <a:r>
              <a:rPr lang="ru-RU" altLang="ru-RU" sz="3200" dirty="0">
                <a:cs typeface="Times New Roman" panose="02020603050405020304" pitchFamily="18" charset="0"/>
              </a:rPr>
              <a:t>, полученная сжатием окружности радиуса </a:t>
            </a:r>
            <a:r>
              <a:rPr lang="en-US" altLang="ru-RU" sz="3200" i="1" dirty="0">
                <a:cs typeface="Times New Roman" panose="02020603050405020304" pitchFamily="18" charset="0"/>
              </a:rPr>
              <a:t>R</a:t>
            </a:r>
            <a:r>
              <a:rPr lang="ru-RU" altLang="ru-RU" sz="3200" dirty="0">
                <a:cs typeface="Times New Roman" panose="02020603050405020304" pitchFamily="18" charset="0"/>
              </a:rPr>
              <a:t> в 2 раза. Чему равна ее площадь?</a:t>
            </a:r>
            <a:endParaRPr lang="en-US" altLang="ru-RU" sz="3200" dirty="0">
              <a:cs typeface="Times New Roman" panose="02020603050405020304" pitchFamily="18" charset="0"/>
            </a:endParaRPr>
          </a:p>
        </p:txBody>
      </p:sp>
      <p:pic>
        <p:nvPicPr>
          <p:cNvPr id="206858" name="Picture 10">
            <a:extLst>
              <a:ext uri="{FF2B5EF4-FFF2-40B4-BE49-F238E27FC236}">
                <a16:creationId xmlns:a16="http://schemas.microsoft.com/office/drawing/2014/main" id="{7C966B39-E08C-4A62-985D-ABC969F703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2286000"/>
            <a:ext cx="3013075" cy="297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06861" name="Group 13">
            <a:extLst>
              <a:ext uri="{FF2B5EF4-FFF2-40B4-BE49-F238E27FC236}">
                <a16:creationId xmlns:a16="http://schemas.microsoft.com/office/drawing/2014/main" id="{3FA1BF8C-9225-41EC-B02B-3AE0415C296D}"/>
              </a:ext>
            </a:extLst>
          </p:cNvPr>
          <p:cNvGrpSpPr>
            <a:grpSpLocks/>
          </p:cNvGrpSpPr>
          <p:nvPr/>
        </p:nvGrpSpPr>
        <p:grpSpPr bwMode="auto">
          <a:xfrm>
            <a:off x="304800" y="5105400"/>
            <a:ext cx="8610600" cy="876300"/>
            <a:chOff x="192" y="3216"/>
            <a:chExt cx="5424" cy="552"/>
          </a:xfrm>
        </p:grpSpPr>
        <p:sp>
          <p:nvSpPr>
            <p:cNvPr id="206853" name="Text Box 5">
              <a:extLst>
                <a:ext uri="{FF2B5EF4-FFF2-40B4-BE49-F238E27FC236}">
                  <a16:creationId xmlns:a16="http://schemas.microsoft.com/office/drawing/2014/main" id="{D5BB1A72-6EE4-41EE-9B43-DC92A3C08616}"/>
                </a:ext>
              </a:extLst>
            </p:cNvPr>
            <p:cNvSpPr txBox="1">
              <a:spLocks noChangeArrowheads="1"/>
            </p:cNvSpPr>
            <p:nvPr/>
          </p:nvSpPr>
          <p:spPr bwMode="auto">
            <a:xfrm>
              <a:off x="192" y="3264"/>
              <a:ext cx="542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endParaRPr lang="ru-RU" altLang="ru-RU" sz="3200">
                <a:solidFill>
                  <a:schemeClr val="accent1"/>
                </a:solidFill>
                <a:cs typeface="Times New Roman" panose="02020603050405020304" pitchFamily="18" charset="0"/>
              </a:endParaRPr>
            </a:p>
          </p:txBody>
        </p:sp>
        <p:graphicFrame>
          <p:nvGraphicFramePr>
            <p:cNvPr id="206859" name="Object 11">
              <a:extLst>
                <a:ext uri="{FF2B5EF4-FFF2-40B4-BE49-F238E27FC236}">
                  <a16:creationId xmlns:a16="http://schemas.microsoft.com/office/drawing/2014/main" id="{DB9AF7D4-1A09-4D3A-A1FB-F5E8F5C8CE81}"/>
                </a:ext>
              </a:extLst>
            </p:cNvPr>
            <p:cNvGraphicFramePr>
              <a:graphicFrameLocks noChangeAspect="1"/>
            </p:cNvGraphicFramePr>
            <p:nvPr/>
          </p:nvGraphicFramePr>
          <p:xfrm>
            <a:off x="1008" y="3216"/>
            <a:ext cx="464" cy="552"/>
          </p:xfrm>
          <a:graphic>
            <a:graphicData uri="http://schemas.openxmlformats.org/presentationml/2006/ole">
              <mc:AlternateContent xmlns:mc="http://schemas.openxmlformats.org/markup-compatibility/2006">
                <mc:Choice xmlns:v="urn:schemas-microsoft-com:vml" Requires="v">
                  <p:oleObj name="Equation" r:id="rId4" imgW="736560" imgH="876240" progId="Equation.DSMT4">
                    <p:embed/>
                  </p:oleObj>
                </mc:Choice>
                <mc:Fallback>
                  <p:oleObj name="Equation" r:id="rId4" imgW="736560" imgH="876240"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8" y="3216"/>
                          <a:ext cx="464" cy="55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06861"/>
                                        </p:tgtEl>
                                        <p:attrNameLst>
                                          <p:attrName>style.visibility</p:attrName>
                                        </p:attrNameLst>
                                      </p:cBhvr>
                                      <p:to>
                                        <p:strVal val="visible"/>
                                      </p:to>
                                    </p:set>
                                    <p:animEffect transition="in" filter="wipe(up)">
                                      <p:cBhvr>
                                        <p:cTn id="7" dur="500"/>
                                        <p:tgtEl>
                                          <p:spTgt spid="206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6" name="Text Box 16">
            <a:extLst>
              <a:ext uri="{FF2B5EF4-FFF2-40B4-BE49-F238E27FC236}">
                <a16:creationId xmlns:a16="http://schemas.microsoft.com/office/drawing/2014/main" id="{3BDBFF15-79F3-489E-B6E5-723611B98EDB}"/>
              </a:ext>
            </a:extLst>
          </p:cNvPr>
          <p:cNvSpPr txBox="1">
            <a:spLocks noChangeArrowheads="1"/>
          </p:cNvSpPr>
          <p:nvPr/>
        </p:nvSpPr>
        <p:spPr bwMode="auto">
          <a:xfrm>
            <a:off x="152400" y="685800"/>
            <a:ext cx="89916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3300"/>
                </a:solidFill>
                <a:cs typeface="Times New Roman" panose="02020603050405020304" pitchFamily="18" charset="0"/>
              </a:rPr>
              <a:t>	Теорема.</a:t>
            </a:r>
            <a:r>
              <a:rPr lang="ru-RU" altLang="ru-RU" sz="2800" b="1" dirty="0">
                <a:solidFill>
                  <a:srgbClr val="FF3300"/>
                </a:solidFill>
                <a:cs typeface="Times New Roman" panose="02020603050405020304" pitchFamily="18" charset="0"/>
              </a:rPr>
              <a:t> </a:t>
            </a:r>
            <a:r>
              <a:rPr lang="ru-RU" altLang="ru-RU" sz="2800" dirty="0">
                <a:cs typeface="Times New Roman" panose="02020603050405020304" pitchFamily="18" charset="0"/>
              </a:rPr>
              <a:t>Отношение площадей подобных фигур равно квадрату коэффициента подобия.</a:t>
            </a:r>
          </a:p>
        </p:txBody>
      </p:sp>
      <p:sp>
        <p:nvSpPr>
          <p:cNvPr id="92178" name="Text Box 18">
            <a:extLst>
              <a:ext uri="{FF2B5EF4-FFF2-40B4-BE49-F238E27FC236}">
                <a16:creationId xmlns:a16="http://schemas.microsoft.com/office/drawing/2014/main" id="{9C4CFA3E-EC26-48DE-8EB7-4F3BAE0F796F}"/>
              </a:ext>
            </a:extLst>
          </p:cNvPr>
          <p:cNvSpPr txBox="1">
            <a:spLocks noChangeArrowheads="1"/>
          </p:cNvSpPr>
          <p:nvPr/>
        </p:nvSpPr>
        <p:spPr bwMode="auto">
          <a:xfrm>
            <a:off x="152400" y="4800600"/>
            <a:ext cx="8763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2800" dirty="0">
                <a:solidFill>
                  <a:srgbClr val="FF3300"/>
                </a:solidFill>
                <a:cs typeface="Times New Roman" panose="02020603050405020304" pitchFamily="18" charset="0"/>
              </a:rPr>
              <a:t>	Следствие.</a:t>
            </a:r>
            <a:r>
              <a:rPr lang="ru-RU" altLang="ru-RU" sz="2800" dirty="0">
                <a:solidFill>
                  <a:schemeClr val="accent1"/>
                </a:solidFill>
                <a:cs typeface="Times New Roman" panose="02020603050405020304" pitchFamily="18" charset="0"/>
              </a:rPr>
              <a:t> </a:t>
            </a:r>
            <a:r>
              <a:rPr lang="ru-RU" altLang="ru-RU" sz="2800" dirty="0">
                <a:cs typeface="Times New Roman" panose="02020603050405020304" pitchFamily="18" charset="0"/>
              </a:rPr>
              <a:t>Площади подобных многоугольников относятся как квадраты их сходственных сторон.</a:t>
            </a:r>
          </a:p>
        </p:txBody>
      </p:sp>
      <p:pic>
        <p:nvPicPr>
          <p:cNvPr id="92194" name="Picture 34">
            <a:extLst>
              <a:ext uri="{FF2B5EF4-FFF2-40B4-BE49-F238E27FC236}">
                <a16:creationId xmlns:a16="http://schemas.microsoft.com/office/drawing/2014/main" id="{69B161A1-CD11-43F6-B713-7F34BF5CAA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828800"/>
            <a:ext cx="5449888" cy="2657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4361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178"/>
                                        </p:tgtEl>
                                        <p:attrNameLst>
                                          <p:attrName>style.visibility</p:attrName>
                                        </p:attrNameLst>
                                      </p:cBhvr>
                                      <p:to>
                                        <p:strVal val="visible"/>
                                      </p:to>
                                    </p:set>
                                    <p:animEffect transition="in" filter="wipe(up)">
                                      <p:cBhvr>
                                        <p:cTn id="7" dur="500"/>
                                        <p:tgtEl>
                                          <p:spTgt spid="92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7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a:extLst>
              <a:ext uri="{FF2B5EF4-FFF2-40B4-BE49-F238E27FC236}">
                <a16:creationId xmlns:a16="http://schemas.microsoft.com/office/drawing/2014/main" id="{2C4889DE-881A-4A49-A004-318B1BF080DF}"/>
              </a:ext>
            </a:extLst>
          </p:cNvPr>
          <p:cNvSpPr>
            <a:spLocks noGrp="1" noChangeArrowheads="1"/>
          </p:cNvSpPr>
          <p:nvPr>
            <p:ph type="title"/>
          </p:nvPr>
        </p:nvSpPr>
        <p:spPr>
          <a:xfrm>
            <a:off x="685800" y="152400"/>
            <a:ext cx="7772400" cy="457200"/>
          </a:xfrm>
        </p:spPr>
        <p:txBody>
          <a:bodyPr/>
          <a:lstStyle/>
          <a:p>
            <a:r>
              <a:rPr lang="ru-RU" altLang="ru-RU" sz="3600" dirty="0">
                <a:solidFill>
                  <a:srgbClr val="FF3300"/>
                </a:solidFill>
              </a:rPr>
              <a:t>Упражнение 1</a:t>
            </a:r>
            <a:r>
              <a:rPr lang="en-US" altLang="ru-RU" sz="3600" dirty="0">
                <a:solidFill>
                  <a:srgbClr val="FF3300"/>
                </a:solidFill>
              </a:rPr>
              <a:t>8</a:t>
            </a:r>
            <a:endParaRPr lang="ru-RU" altLang="ru-RU" sz="3600" dirty="0">
              <a:solidFill>
                <a:srgbClr val="FF3300"/>
              </a:solidFill>
            </a:endParaRPr>
          </a:p>
        </p:txBody>
      </p:sp>
      <p:sp>
        <p:nvSpPr>
          <p:cNvPr id="206851" name="Text Box 3">
            <a:extLst>
              <a:ext uri="{FF2B5EF4-FFF2-40B4-BE49-F238E27FC236}">
                <a16:creationId xmlns:a16="http://schemas.microsoft.com/office/drawing/2014/main" id="{CF0EDC69-180B-415B-9953-7ED034C91628}"/>
              </a:ext>
            </a:extLst>
          </p:cNvPr>
          <p:cNvSpPr txBox="1">
            <a:spLocks noChangeArrowheads="1"/>
          </p:cNvSpPr>
          <p:nvPr/>
        </p:nvSpPr>
        <p:spPr bwMode="auto">
          <a:xfrm>
            <a:off x="0" y="609600"/>
            <a:ext cx="89916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a:t>
            </a:r>
            <a:r>
              <a:rPr lang="ru-RU" altLang="ru-RU" dirty="0">
                <a:cs typeface="Times New Roman" panose="02020603050405020304" pitchFamily="18" charset="0"/>
              </a:rPr>
              <a:t>Длина беговой дорожки вокруг футбольного поля на школьной спортивной площадке равна 200 м. Длина беговой дорожки вокруг настоящего футбольного поля равна 400 м. Во сколько раз площадь настоящего футбольного поля больше школьного?</a:t>
            </a:r>
            <a:endParaRPr lang="en-US" altLang="ru-RU" dirty="0">
              <a:cs typeface="Times New Roman" panose="02020603050405020304" pitchFamily="18" charset="0"/>
            </a:endParaRPr>
          </a:p>
        </p:txBody>
      </p:sp>
      <p:sp>
        <p:nvSpPr>
          <p:cNvPr id="206853" name="Text Box 5">
            <a:extLst>
              <a:ext uri="{FF2B5EF4-FFF2-40B4-BE49-F238E27FC236}">
                <a16:creationId xmlns:a16="http://schemas.microsoft.com/office/drawing/2014/main" id="{D5BB1A72-6EE4-41EE-9B43-DC92A3C08616}"/>
              </a:ext>
            </a:extLst>
          </p:cNvPr>
          <p:cNvSpPr txBox="1">
            <a:spLocks noChangeArrowheads="1"/>
          </p:cNvSpPr>
          <p:nvPr/>
        </p:nvSpPr>
        <p:spPr bwMode="auto">
          <a:xfrm>
            <a:off x="304800" y="5181600"/>
            <a:ext cx="8610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dirty="0">
                <a:solidFill>
                  <a:srgbClr val="FF3300"/>
                </a:solidFill>
              </a:rPr>
              <a:t>Ответ: </a:t>
            </a:r>
            <a:r>
              <a:rPr lang="ru-RU" altLang="ru-RU" dirty="0"/>
              <a:t>в 4 раза.</a:t>
            </a:r>
            <a:r>
              <a:rPr lang="ru-RU" altLang="ru-RU" dirty="0">
                <a:solidFill>
                  <a:schemeClr val="accent1"/>
                </a:solidFill>
              </a:rPr>
              <a:t> </a:t>
            </a:r>
            <a:endParaRPr lang="ru-RU" altLang="ru-RU" dirty="0">
              <a:solidFill>
                <a:schemeClr val="accent1"/>
              </a:solidFill>
              <a:cs typeface="Times New Roman" panose="02020603050405020304" pitchFamily="18" charset="0"/>
            </a:endParaRPr>
          </a:p>
        </p:txBody>
      </p:sp>
      <p:pic>
        <p:nvPicPr>
          <p:cNvPr id="3" name="Рисунок 2">
            <a:extLst>
              <a:ext uri="{FF2B5EF4-FFF2-40B4-BE49-F238E27FC236}">
                <a16:creationId xmlns:a16="http://schemas.microsoft.com/office/drawing/2014/main" id="{1EBFA708-655C-5AE9-FA0A-870E21ACFBB2}"/>
              </a:ext>
            </a:extLst>
          </p:cNvPr>
          <p:cNvPicPr>
            <a:picLocks noChangeAspect="1"/>
          </p:cNvPicPr>
          <p:nvPr/>
        </p:nvPicPr>
        <p:blipFill>
          <a:blip r:embed="rId3"/>
          <a:stretch>
            <a:fillRect/>
          </a:stretch>
        </p:blipFill>
        <p:spPr>
          <a:xfrm>
            <a:off x="2438113" y="3002597"/>
            <a:ext cx="4115374" cy="1848108"/>
          </a:xfrm>
          <a:prstGeom prst="rect">
            <a:avLst/>
          </a:prstGeom>
        </p:spPr>
      </p:pic>
    </p:spTree>
    <p:extLst>
      <p:ext uri="{BB962C8B-B14F-4D97-AF65-F5344CB8AC3E}">
        <p14:creationId xmlns:p14="http://schemas.microsoft.com/office/powerpoint/2010/main" val="240758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06853">
                                            <p:txEl>
                                              <p:pRg st="0" end="0"/>
                                            </p:txEl>
                                          </p:spTgt>
                                        </p:tgtEl>
                                        <p:attrNameLst>
                                          <p:attrName>style.visibility</p:attrName>
                                        </p:attrNameLst>
                                      </p:cBhvr>
                                      <p:to>
                                        <p:strVal val="visible"/>
                                      </p:to>
                                    </p:set>
                                    <p:animEffect transition="in" filter="wipe(up)">
                                      <p:cBhvr>
                                        <p:cTn id="7" dur="500"/>
                                        <p:tgtEl>
                                          <p:spTgt spid="20685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B833ECBC-552C-4720-AEE4-F18E09972518}"/>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1</a:t>
            </a:r>
          </a:p>
        </p:txBody>
      </p:sp>
      <p:sp>
        <p:nvSpPr>
          <p:cNvPr id="167939" name="Text Box 3">
            <a:extLst>
              <a:ext uri="{FF2B5EF4-FFF2-40B4-BE49-F238E27FC236}">
                <a16:creationId xmlns:a16="http://schemas.microsoft.com/office/drawing/2014/main" id="{A2B17038-DB1C-43D6-AC50-9E2E8B1742E7}"/>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Найдите отношение площадей двух квадратов, если отношение сторон этих квадратов равно: а) 2:3; б) </a:t>
            </a:r>
            <a:r>
              <a:rPr lang="ru-RU" altLang="ru-RU" sz="3200" dirty="0"/>
              <a:t>           </a:t>
            </a:r>
            <a:r>
              <a:rPr lang="ru-RU" altLang="ru-RU" sz="3200" dirty="0">
                <a:cs typeface="Times New Roman" panose="02020603050405020304" pitchFamily="18" charset="0"/>
              </a:rPr>
              <a:t>; в) 1 : 1,5.</a:t>
            </a:r>
          </a:p>
        </p:txBody>
      </p:sp>
      <p:sp>
        <p:nvSpPr>
          <p:cNvPr id="167940" name="Text Box 4">
            <a:extLst>
              <a:ext uri="{FF2B5EF4-FFF2-40B4-BE49-F238E27FC236}">
                <a16:creationId xmlns:a16="http://schemas.microsoft.com/office/drawing/2014/main" id="{32F5AE96-6D9D-4073-9F6E-5F32CFCE763E}"/>
              </a:ext>
            </a:extLst>
          </p:cNvPr>
          <p:cNvSpPr txBox="1">
            <a:spLocks noChangeArrowheads="1"/>
          </p:cNvSpPr>
          <p:nvPr/>
        </p:nvSpPr>
        <p:spPr bwMode="auto">
          <a:xfrm>
            <a:off x="304800" y="44196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cs typeface="Times New Roman" panose="02020603050405020304" pitchFamily="18" charset="0"/>
              </a:rPr>
              <a:t>а) 4 : 9; </a:t>
            </a:r>
          </a:p>
        </p:txBody>
      </p:sp>
      <p:graphicFrame>
        <p:nvGraphicFramePr>
          <p:cNvPr id="167947" name="Object 11">
            <a:extLst>
              <a:ext uri="{FF2B5EF4-FFF2-40B4-BE49-F238E27FC236}">
                <a16:creationId xmlns:a16="http://schemas.microsoft.com/office/drawing/2014/main" id="{298DB349-026E-4A63-B2B2-D495B03DE1D5}"/>
              </a:ext>
            </a:extLst>
          </p:cNvPr>
          <p:cNvGraphicFramePr>
            <a:graphicFrameLocks noChangeAspect="1"/>
          </p:cNvGraphicFramePr>
          <p:nvPr>
            <p:extLst>
              <p:ext uri="{D42A27DB-BD31-4B8C-83A1-F6EECF244321}">
                <p14:modId xmlns:p14="http://schemas.microsoft.com/office/powerpoint/2010/main" val="561659955"/>
              </p:ext>
            </p:extLst>
          </p:nvPr>
        </p:nvGraphicFramePr>
        <p:xfrm>
          <a:off x="4860032" y="1628800"/>
          <a:ext cx="1117600" cy="444500"/>
        </p:xfrm>
        <a:graphic>
          <a:graphicData uri="http://schemas.openxmlformats.org/presentationml/2006/ole">
            <mc:AlternateContent xmlns:mc="http://schemas.openxmlformats.org/markup-compatibility/2006">
              <mc:Choice xmlns:v="urn:schemas-microsoft-com:vml" Requires="v">
                <p:oleObj name="Equation" r:id="rId3" imgW="1117440" imgH="444240" progId="Equation.DSMT4">
                  <p:embed/>
                </p:oleObj>
              </mc:Choice>
              <mc:Fallback>
                <p:oleObj name="Equation" r:id="rId3" imgW="1117440" imgH="444240" progId="Equation.DSMT4">
                  <p:embed/>
                  <p:pic>
                    <p:nvPicPr>
                      <p:cNvPr id="0" name="Object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1628800"/>
                        <a:ext cx="111760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7948" name="Text Box 12">
            <a:extLst>
              <a:ext uri="{FF2B5EF4-FFF2-40B4-BE49-F238E27FC236}">
                <a16:creationId xmlns:a16="http://schemas.microsoft.com/office/drawing/2014/main" id="{97D19104-3002-45C3-95F4-836F54F9243B}"/>
              </a:ext>
            </a:extLst>
          </p:cNvPr>
          <p:cNvSpPr txBox="1">
            <a:spLocks noChangeArrowheads="1"/>
          </p:cNvSpPr>
          <p:nvPr/>
        </p:nvSpPr>
        <p:spPr bwMode="auto">
          <a:xfrm>
            <a:off x="1524000" y="4953000"/>
            <a:ext cx="3581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cs typeface="Times New Roman" panose="02020603050405020304" pitchFamily="18" charset="0"/>
              </a:rPr>
              <a:t>б) 2 : 3; </a:t>
            </a:r>
            <a:endParaRPr lang="ru-RU" altLang="ru-RU"/>
          </a:p>
        </p:txBody>
      </p:sp>
      <p:sp>
        <p:nvSpPr>
          <p:cNvPr id="167949" name="Text Box 13">
            <a:extLst>
              <a:ext uri="{FF2B5EF4-FFF2-40B4-BE49-F238E27FC236}">
                <a16:creationId xmlns:a16="http://schemas.microsoft.com/office/drawing/2014/main" id="{FAA0ECC5-D1CE-43EF-A7B5-E0C1024AB8E1}"/>
              </a:ext>
            </a:extLst>
          </p:cNvPr>
          <p:cNvSpPr txBox="1">
            <a:spLocks noChangeArrowheads="1"/>
          </p:cNvSpPr>
          <p:nvPr/>
        </p:nvSpPr>
        <p:spPr bwMode="auto">
          <a:xfrm>
            <a:off x="1524000" y="5410200"/>
            <a:ext cx="35814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cs typeface="Times New Roman" panose="02020603050405020304" pitchFamily="18" charset="0"/>
              </a:rPr>
              <a:t>в) 1 : 2,25. </a:t>
            </a:r>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7940"/>
                                        </p:tgtEl>
                                        <p:attrNameLst>
                                          <p:attrName>style.visibility</p:attrName>
                                        </p:attrNameLst>
                                      </p:cBhvr>
                                      <p:to>
                                        <p:strVal val="visible"/>
                                      </p:to>
                                    </p:set>
                                    <p:animEffect transition="in" filter="wipe(left)">
                                      <p:cBhvr>
                                        <p:cTn id="7" dur="500"/>
                                        <p:tgtEl>
                                          <p:spTgt spid="1679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7948"/>
                                        </p:tgtEl>
                                        <p:attrNameLst>
                                          <p:attrName>style.visibility</p:attrName>
                                        </p:attrNameLst>
                                      </p:cBhvr>
                                      <p:to>
                                        <p:strVal val="visible"/>
                                      </p:to>
                                    </p:set>
                                    <p:animEffect transition="in" filter="wipe(left)">
                                      <p:cBhvr>
                                        <p:cTn id="12" dur="500"/>
                                        <p:tgtEl>
                                          <p:spTgt spid="1679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7949"/>
                                        </p:tgtEl>
                                        <p:attrNameLst>
                                          <p:attrName>style.visibility</p:attrName>
                                        </p:attrNameLst>
                                      </p:cBhvr>
                                      <p:to>
                                        <p:strVal val="visible"/>
                                      </p:to>
                                    </p:set>
                                    <p:animEffect transition="in" filter="wipe(left)">
                                      <p:cBhvr>
                                        <p:cTn id="17" dur="500"/>
                                        <p:tgtEl>
                                          <p:spTgt spid="1679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autoUpdateAnimBg="0"/>
      <p:bldP spid="167948" grpId="0" autoUpdateAnimBg="0"/>
      <p:bldP spid="16794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a:extLst>
              <a:ext uri="{FF2B5EF4-FFF2-40B4-BE49-F238E27FC236}">
                <a16:creationId xmlns:a16="http://schemas.microsoft.com/office/drawing/2014/main" id="{F8F94935-12E0-4A5A-B7B9-64FD6BB25EA8}"/>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2</a:t>
            </a:r>
          </a:p>
        </p:txBody>
      </p:sp>
      <p:sp>
        <p:nvSpPr>
          <p:cNvPr id="149507" name="Text Box 3">
            <a:extLst>
              <a:ext uri="{FF2B5EF4-FFF2-40B4-BE49-F238E27FC236}">
                <a16:creationId xmlns:a16="http://schemas.microsoft.com/office/drawing/2014/main" id="{4B1F24F7-7D56-4FD2-BF3F-2F3F7349ED8A}"/>
              </a:ext>
            </a:extLst>
          </p:cNvPr>
          <p:cNvSpPr txBox="1">
            <a:spLocks noChangeArrowheads="1"/>
          </p:cNvSpPr>
          <p:nvPr/>
        </p:nvSpPr>
        <p:spPr bwMode="auto">
          <a:xfrm>
            <a:off x="228600" y="609600"/>
            <a:ext cx="8763000" cy="17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Как относятся стороны двух квадратов, если отношение площадей этих квадратов равно: </a:t>
            </a:r>
            <a:endParaRPr lang="ru-RU" altLang="ru-RU" sz="3200" dirty="0"/>
          </a:p>
          <a:p>
            <a:pPr algn="just">
              <a:spcBef>
                <a:spcPct val="50000"/>
              </a:spcBef>
            </a:pPr>
            <a:r>
              <a:rPr lang="ru-RU" altLang="ru-RU" sz="3200" dirty="0">
                <a:cs typeface="Times New Roman" panose="02020603050405020304" pitchFamily="18" charset="0"/>
              </a:rPr>
              <a:t>	а) 4 : 9; б) 3 : 4; в) 0,5 : 2?</a:t>
            </a:r>
          </a:p>
        </p:txBody>
      </p:sp>
      <p:sp>
        <p:nvSpPr>
          <p:cNvPr id="149508" name="Text Box 4">
            <a:extLst>
              <a:ext uri="{FF2B5EF4-FFF2-40B4-BE49-F238E27FC236}">
                <a16:creationId xmlns:a16="http://schemas.microsoft.com/office/drawing/2014/main" id="{8BAB430D-6760-47C8-AEF7-1F201E712C28}"/>
              </a:ext>
            </a:extLst>
          </p:cNvPr>
          <p:cNvSpPr txBox="1">
            <a:spLocks noChangeArrowheads="1"/>
          </p:cNvSpPr>
          <p:nvPr/>
        </p:nvSpPr>
        <p:spPr bwMode="auto">
          <a:xfrm>
            <a:off x="3810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r>
              <a:rPr lang="ru-RU" altLang="ru-RU" sz="3200">
                <a:cs typeface="Times New Roman" panose="02020603050405020304" pitchFamily="18" charset="0"/>
              </a:rPr>
              <a:t>а) 2 : 3; </a:t>
            </a:r>
          </a:p>
        </p:txBody>
      </p:sp>
      <p:sp>
        <p:nvSpPr>
          <p:cNvPr id="149518" name="Text Box 14">
            <a:extLst>
              <a:ext uri="{FF2B5EF4-FFF2-40B4-BE49-F238E27FC236}">
                <a16:creationId xmlns:a16="http://schemas.microsoft.com/office/drawing/2014/main" id="{7F3E7EFC-B5C3-483A-88DF-09BDF08EDB35}"/>
              </a:ext>
            </a:extLst>
          </p:cNvPr>
          <p:cNvSpPr txBox="1">
            <a:spLocks noChangeArrowheads="1"/>
          </p:cNvSpPr>
          <p:nvPr/>
        </p:nvSpPr>
        <p:spPr bwMode="auto">
          <a:xfrm>
            <a:off x="1676400" y="4724400"/>
            <a:ext cx="411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cs typeface="Times New Roman" panose="02020603050405020304" pitchFamily="18" charset="0"/>
              </a:rPr>
              <a:t>в) 1 : 2. </a:t>
            </a:r>
          </a:p>
        </p:txBody>
      </p:sp>
      <p:grpSp>
        <p:nvGrpSpPr>
          <p:cNvPr id="149521" name="Group 17">
            <a:extLst>
              <a:ext uri="{FF2B5EF4-FFF2-40B4-BE49-F238E27FC236}">
                <a16:creationId xmlns:a16="http://schemas.microsoft.com/office/drawing/2014/main" id="{639F775C-5855-4FD0-9E15-CC7E35E30738}"/>
              </a:ext>
            </a:extLst>
          </p:cNvPr>
          <p:cNvGrpSpPr>
            <a:grpSpLocks/>
          </p:cNvGrpSpPr>
          <p:nvPr/>
        </p:nvGrpSpPr>
        <p:grpSpPr bwMode="auto">
          <a:xfrm>
            <a:off x="1676400" y="4267200"/>
            <a:ext cx="4114800" cy="579438"/>
            <a:chOff x="1056" y="2688"/>
            <a:chExt cx="2592" cy="365"/>
          </a:xfrm>
        </p:grpSpPr>
        <p:sp>
          <p:nvSpPr>
            <p:cNvPr id="149517" name="Text Box 13">
              <a:extLst>
                <a:ext uri="{FF2B5EF4-FFF2-40B4-BE49-F238E27FC236}">
                  <a16:creationId xmlns:a16="http://schemas.microsoft.com/office/drawing/2014/main" id="{9876D8BF-3A99-470F-83F1-0C6AC75E3714}"/>
                </a:ext>
              </a:extLst>
            </p:cNvPr>
            <p:cNvSpPr txBox="1">
              <a:spLocks noChangeArrowheads="1"/>
            </p:cNvSpPr>
            <p:nvPr/>
          </p:nvSpPr>
          <p:spPr bwMode="auto">
            <a:xfrm>
              <a:off x="1056" y="2688"/>
              <a:ext cx="2592"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cs typeface="Times New Roman" panose="02020603050405020304" pitchFamily="18" charset="0"/>
                </a:rPr>
                <a:t>б)  </a:t>
              </a:r>
              <a:r>
                <a:rPr lang="ru-RU" altLang="ru-RU" sz="3200"/>
                <a:t>     </a:t>
              </a:r>
              <a:r>
                <a:rPr lang="ru-RU" altLang="ru-RU" sz="3200">
                  <a:cs typeface="Times New Roman" panose="02020603050405020304" pitchFamily="18" charset="0"/>
                </a:rPr>
                <a:t>: 2; </a:t>
              </a:r>
              <a:endParaRPr lang="ru-RU" altLang="ru-RU"/>
            </a:p>
          </p:txBody>
        </p:sp>
        <p:graphicFrame>
          <p:nvGraphicFramePr>
            <p:cNvPr id="149520" name="Object 16">
              <a:extLst>
                <a:ext uri="{FF2B5EF4-FFF2-40B4-BE49-F238E27FC236}">
                  <a16:creationId xmlns:a16="http://schemas.microsoft.com/office/drawing/2014/main" id="{18B91641-110B-4AD9-9DB8-63EFC5E1D3D5}"/>
                </a:ext>
              </a:extLst>
            </p:cNvPr>
            <p:cNvGraphicFramePr>
              <a:graphicFrameLocks noChangeAspect="1"/>
            </p:cNvGraphicFramePr>
            <p:nvPr/>
          </p:nvGraphicFramePr>
          <p:xfrm>
            <a:off x="1440" y="2736"/>
            <a:ext cx="288" cy="280"/>
          </p:xfrm>
          <a:graphic>
            <a:graphicData uri="http://schemas.openxmlformats.org/presentationml/2006/ole">
              <mc:AlternateContent xmlns:mc="http://schemas.openxmlformats.org/markup-compatibility/2006">
                <mc:Choice xmlns:v="urn:schemas-microsoft-com:vml" Requires="v">
                  <p:oleObj name="Equation" r:id="rId3" imgW="457200" imgH="444240" progId="Equation.DSMT4">
                    <p:embed/>
                  </p:oleObj>
                </mc:Choice>
                <mc:Fallback>
                  <p:oleObj name="Equation" r:id="rId3" imgW="457200" imgH="444240" progId="Equation.DSMT4">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2736"/>
                          <a:ext cx="288" cy="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9508"/>
                                        </p:tgtEl>
                                        <p:attrNameLst>
                                          <p:attrName>style.visibility</p:attrName>
                                        </p:attrNameLst>
                                      </p:cBhvr>
                                      <p:to>
                                        <p:strVal val="visible"/>
                                      </p:to>
                                    </p:set>
                                    <p:animEffect transition="in" filter="wipe(left)">
                                      <p:cBhvr>
                                        <p:cTn id="7" dur="500"/>
                                        <p:tgtEl>
                                          <p:spTgt spid="149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49521"/>
                                        </p:tgtEl>
                                        <p:attrNameLst>
                                          <p:attrName>style.visibility</p:attrName>
                                        </p:attrNameLst>
                                      </p:cBhvr>
                                      <p:to>
                                        <p:strVal val="visible"/>
                                      </p:to>
                                    </p:set>
                                    <p:animEffect transition="in" filter="wipe(up)">
                                      <p:cBhvr>
                                        <p:cTn id="12" dur="500"/>
                                        <p:tgtEl>
                                          <p:spTgt spid="1495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49518"/>
                                        </p:tgtEl>
                                        <p:attrNameLst>
                                          <p:attrName>style.visibility</p:attrName>
                                        </p:attrNameLst>
                                      </p:cBhvr>
                                      <p:to>
                                        <p:strVal val="visible"/>
                                      </p:to>
                                    </p:set>
                                    <p:animEffect transition="in" filter="wipe(up)">
                                      <p:cBhvr>
                                        <p:cTn id="17" dur="500"/>
                                        <p:tgtEl>
                                          <p:spTgt spid="1495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8" grpId="0" autoUpdateAnimBg="0"/>
      <p:bldP spid="14951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a:extLst>
              <a:ext uri="{FF2B5EF4-FFF2-40B4-BE49-F238E27FC236}">
                <a16:creationId xmlns:a16="http://schemas.microsoft.com/office/drawing/2014/main" id="{A50B62D0-02CC-4A31-8D36-4C8DE848C154}"/>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3</a:t>
            </a:r>
          </a:p>
        </p:txBody>
      </p:sp>
      <p:sp>
        <p:nvSpPr>
          <p:cNvPr id="151555" name="Text Box 3">
            <a:extLst>
              <a:ext uri="{FF2B5EF4-FFF2-40B4-BE49-F238E27FC236}">
                <a16:creationId xmlns:a16="http://schemas.microsoft.com/office/drawing/2014/main" id="{43C9AC66-AE1D-4B17-9A10-5D219A069363}"/>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Стороны равносторонних треугольников равны 6 см и 7 см. Чему равно отношение их площадей?</a:t>
            </a:r>
          </a:p>
        </p:txBody>
      </p:sp>
      <p:sp>
        <p:nvSpPr>
          <p:cNvPr id="151556" name="Text Box 4">
            <a:extLst>
              <a:ext uri="{FF2B5EF4-FFF2-40B4-BE49-F238E27FC236}">
                <a16:creationId xmlns:a16="http://schemas.microsoft.com/office/drawing/2014/main" id="{64AA22ED-BBE2-4872-AE23-5A5592EB8A32}"/>
              </a:ext>
            </a:extLst>
          </p:cNvPr>
          <p:cNvSpPr txBox="1">
            <a:spLocks noChangeArrowheads="1"/>
          </p:cNvSpPr>
          <p:nvPr/>
        </p:nvSpPr>
        <p:spPr bwMode="auto">
          <a:xfrm>
            <a:off x="304800" y="5257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cs typeface="Times New Roman" panose="02020603050405020304" pitchFamily="18" charset="0"/>
              </a:rPr>
              <a:t>36 : 49.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1556"/>
                                        </p:tgtEl>
                                        <p:attrNameLst>
                                          <p:attrName>style.visibility</p:attrName>
                                        </p:attrNameLst>
                                      </p:cBhvr>
                                      <p:to>
                                        <p:strVal val="visible"/>
                                      </p:to>
                                    </p:set>
                                    <p:animEffect transition="in" filter="wipe(left)">
                                      <p:cBhvr>
                                        <p:cTn id="7" dur="500"/>
                                        <p:tgtEl>
                                          <p:spTgt spid="151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a:extLst>
              <a:ext uri="{FF2B5EF4-FFF2-40B4-BE49-F238E27FC236}">
                <a16:creationId xmlns:a16="http://schemas.microsoft.com/office/drawing/2014/main" id="{CA5EEA5E-A785-450A-B496-F84657FEE429}"/>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4</a:t>
            </a:r>
          </a:p>
        </p:txBody>
      </p:sp>
      <p:sp>
        <p:nvSpPr>
          <p:cNvPr id="215043" name="Text Box 3">
            <a:extLst>
              <a:ext uri="{FF2B5EF4-FFF2-40B4-BE49-F238E27FC236}">
                <a16:creationId xmlns:a16="http://schemas.microsoft.com/office/drawing/2014/main" id="{4D44A311-4C27-486B-B886-64BF7C032697}"/>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Периметры двух подобных многоугольников относятся как 1 : 2. Как относятся их площади?</a:t>
            </a:r>
          </a:p>
        </p:txBody>
      </p:sp>
      <p:sp>
        <p:nvSpPr>
          <p:cNvPr id="215044" name="Text Box 4">
            <a:extLst>
              <a:ext uri="{FF2B5EF4-FFF2-40B4-BE49-F238E27FC236}">
                <a16:creationId xmlns:a16="http://schemas.microsoft.com/office/drawing/2014/main" id="{58D39316-5047-4AC5-9FCE-CA3F9E2672E6}"/>
              </a:ext>
            </a:extLst>
          </p:cNvPr>
          <p:cNvSpPr txBox="1">
            <a:spLocks noChangeArrowheads="1"/>
          </p:cNvSpPr>
          <p:nvPr/>
        </p:nvSpPr>
        <p:spPr bwMode="auto">
          <a:xfrm>
            <a:off x="838200" y="3657600"/>
            <a:ext cx="5943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cs typeface="Times New Roman" panose="02020603050405020304" pitchFamily="18" charset="0"/>
              </a:rPr>
              <a:t>1 : 4.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44"/>
                                        </p:tgtEl>
                                        <p:attrNameLst>
                                          <p:attrName>style.visibility</p:attrName>
                                        </p:attrNameLst>
                                      </p:cBhvr>
                                      <p:to>
                                        <p:strVal val="visible"/>
                                      </p:to>
                                    </p:set>
                                    <p:animEffect transition="in" filter="wipe(left)">
                                      <p:cBhvr>
                                        <p:cTn id="7" dur="500"/>
                                        <p:tgtEl>
                                          <p:spTgt spid="215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a:extLst>
              <a:ext uri="{FF2B5EF4-FFF2-40B4-BE49-F238E27FC236}">
                <a16:creationId xmlns:a16="http://schemas.microsoft.com/office/drawing/2014/main" id="{41625820-7E10-4B5F-A7D4-9B40E211F490}"/>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5</a:t>
            </a:r>
          </a:p>
        </p:txBody>
      </p:sp>
      <p:sp>
        <p:nvSpPr>
          <p:cNvPr id="153603" name="Text Box 3">
            <a:extLst>
              <a:ext uri="{FF2B5EF4-FFF2-40B4-BE49-F238E27FC236}">
                <a16:creationId xmlns:a16="http://schemas.microsoft.com/office/drawing/2014/main" id="{AF195F2C-7170-4F04-B892-900361F9859A}"/>
              </a:ext>
            </a:extLst>
          </p:cNvPr>
          <p:cNvSpPr txBox="1">
            <a:spLocks noChangeArrowheads="1"/>
          </p:cNvSpPr>
          <p:nvPr/>
        </p:nvSpPr>
        <p:spPr bwMode="auto">
          <a:xfrm>
            <a:off x="228600" y="609600"/>
            <a:ext cx="8763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Как изменится площадь круга, если его диаметр: а) увеличить в 2 раза; б) уменьшить в 5 раз?</a:t>
            </a:r>
          </a:p>
        </p:txBody>
      </p:sp>
      <p:sp>
        <p:nvSpPr>
          <p:cNvPr id="153605" name="Text Box 5">
            <a:extLst>
              <a:ext uri="{FF2B5EF4-FFF2-40B4-BE49-F238E27FC236}">
                <a16:creationId xmlns:a16="http://schemas.microsoft.com/office/drawing/2014/main" id="{678368A1-BC0B-4FAD-B08A-001489D85EF7}"/>
              </a:ext>
            </a:extLst>
          </p:cNvPr>
          <p:cNvSpPr txBox="1">
            <a:spLocks noChangeArrowheads="1"/>
          </p:cNvSpPr>
          <p:nvPr/>
        </p:nvSpPr>
        <p:spPr bwMode="auto">
          <a:xfrm>
            <a:off x="304800" y="37338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cs typeface="Times New Roman" panose="02020603050405020304" pitchFamily="18" charset="0"/>
              </a:rPr>
              <a:t>а) Увеличится в 4 раза; </a:t>
            </a:r>
          </a:p>
        </p:txBody>
      </p:sp>
      <p:sp>
        <p:nvSpPr>
          <p:cNvPr id="153612" name="Text Box 12">
            <a:extLst>
              <a:ext uri="{FF2B5EF4-FFF2-40B4-BE49-F238E27FC236}">
                <a16:creationId xmlns:a16="http://schemas.microsoft.com/office/drawing/2014/main" id="{F7242F41-ADDA-4B9C-B20D-83DD411F33B3}"/>
              </a:ext>
            </a:extLst>
          </p:cNvPr>
          <p:cNvSpPr txBox="1">
            <a:spLocks noChangeArrowheads="1"/>
          </p:cNvSpPr>
          <p:nvPr/>
        </p:nvSpPr>
        <p:spPr bwMode="auto">
          <a:xfrm>
            <a:off x="1524000" y="4191000"/>
            <a:ext cx="4495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cs typeface="Times New Roman" panose="02020603050405020304" pitchFamily="18" charset="0"/>
              </a:rPr>
              <a:t>б) уменьшится в 25 раз. </a:t>
            </a:r>
            <a:endParaRPr lang="ru-RU" alt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3605"/>
                                        </p:tgtEl>
                                        <p:attrNameLst>
                                          <p:attrName>style.visibility</p:attrName>
                                        </p:attrNameLst>
                                      </p:cBhvr>
                                      <p:to>
                                        <p:strVal val="visible"/>
                                      </p:to>
                                    </p:set>
                                    <p:animEffect transition="in" filter="wipe(left)">
                                      <p:cBhvr>
                                        <p:cTn id="7" dur="500"/>
                                        <p:tgtEl>
                                          <p:spTgt spid="1536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3612"/>
                                        </p:tgtEl>
                                        <p:attrNameLst>
                                          <p:attrName>style.visibility</p:attrName>
                                        </p:attrNameLst>
                                      </p:cBhvr>
                                      <p:to>
                                        <p:strVal val="visible"/>
                                      </p:to>
                                    </p:set>
                                    <p:animEffect transition="in" filter="wipe(left)">
                                      <p:cBhvr>
                                        <p:cTn id="12" dur="500"/>
                                        <p:tgtEl>
                                          <p:spTgt spid="153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5" grpId="0" autoUpdateAnimBg="0"/>
      <p:bldP spid="15361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a:extLst>
              <a:ext uri="{FF2B5EF4-FFF2-40B4-BE49-F238E27FC236}">
                <a16:creationId xmlns:a16="http://schemas.microsoft.com/office/drawing/2014/main" id="{04341691-06DC-4241-9CC7-03267B60A793}"/>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6</a:t>
            </a:r>
          </a:p>
        </p:txBody>
      </p:sp>
      <p:sp>
        <p:nvSpPr>
          <p:cNvPr id="155651" name="Text Box 3">
            <a:extLst>
              <a:ext uri="{FF2B5EF4-FFF2-40B4-BE49-F238E27FC236}">
                <a16:creationId xmlns:a16="http://schemas.microsoft.com/office/drawing/2014/main" id="{BDA92108-0964-4538-BEBF-A2A8D7DD9357}"/>
              </a:ext>
            </a:extLst>
          </p:cNvPr>
          <p:cNvSpPr txBox="1">
            <a:spLocks noChangeArrowheads="1"/>
          </p:cNvSpPr>
          <p:nvPr/>
        </p:nvSpPr>
        <p:spPr bwMode="auto">
          <a:xfrm>
            <a:off x="228600" y="609600"/>
            <a:ext cx="87630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Одна из сторон треугольника разделена на три равные части и через точки деления проведены прямые, параллельные другой стороне. Найдите отношения площади данного треугольника к площадям треугольников, отсеченных построенными прямыми.</a:t>
            </a:r>
          </a:p>
        </p:txBody>
      </p:sp>
      <p:sp>
        <p:nvSpPr>
          <p:cNvPr id="155652" name="Text Box 4">
            <a:extLst>
              <a:ext uri="{FF2B5EF4-FFF2-40B4-BE49-F238E27FC236}">
                <a16:creationId xmlns:a16="http://schemas.microsoft.com/office/drawing/2014/main" id="{E0B94AFC-EF09-476E-95E6-0BCF3C748558}"/>
              </a:ext>
            </a:extLst>
          </p:cNvPr>
          <p:cNvSpPr txBox="1">
            <a:spLocks noChangeArrowheads="1"/>
          </p:cNvSpPr>
          <p:nvPr/>
        </p:nvSpPr>
        <p:spPr bwMode="auto">
          <a:xfrm>
            <a:off x="304800" y="4343400"/>
            <a:ext cx="8610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a:t>
            </a:r>
            <a:r>
              <a:rPr lang="ru-RU" altLang="ru-RU" sz="3200">
                <a:solidFill>
                  <a:schemeClr val="accent1"/>
                </a:solidFill>
              </a:rPr>
              <a:t> </a:t>
            </a:r>
            <a:r>
              <a:rPr lang="ru-RU" altLang="ru-RU" sz="3200">
                <a:solidFill>
                  <a:schemeClr val="accent1"/>
                </a:solidFill>
                <a:cs typeface="Times New Roman" panose="02020603050405020304" pitchFamily="18" charset="0"/>
              </a:rPr>
              <a:t> </a:t>
            </a:r>
            <a:r>
              <a:rPr lang="ru-RU" altLang="ru-RU" sz="3200">
                <a:cs typeface="Times New Roman" panose="02020603050405020304" pitchFamily="18" charset="0"/>
              </a:rPr>
              <a:t>9 : 4 : 1.</a:t>
            </a:r>
            <a:r>
              <a:rPr lang="ru-RU" altLang="ru-RU" sz="3200">
                <a:solidFill>
                  <a:schemeClr val="accent1"/>
                </a:solidFill>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5652"/>
                                        </p:tgtEl>
                                        <p:attrNameLst>
                                          <p:attrName>style.visibility</p:attrName>
                                        </p:attrNameLst>
                                      </p:cBhvr>
                                      <p:to>
                                        <p:strVal val="visible"/>
                                      </p:to>
                                    </p:set>
                                    <p:animEffect transition="in" filter="wipe(left)">
                                      <p:cBhvr>
                                        <p:cTn id="7" dur="500"/>
                                        <p:tgtEl>
                                          <p:spTgt spid="1556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a:extLst>
              <a:ext uri="{FF2B5EF4-FFF2-40B4-BE49-F238E27FC236}">
                <a16:creationId xmlns:a16="http://schemas.microsoft.com/office/drawing/2014/main" id="{8D8CA89D-CF8B-463F-A1F2-1F7A09DDEA36}"/>
              </a:ext>
            </a:extLst>
          </p:cNvPr>
          <p:cNvSpPr>
            <a:spLocks noGrp="1" noChangeArrowheads="1"/>
          </p:cNvSpPr>
          <p:nvPr>
            <p:ph type="title"/>
          </p:nvPr>
        </p:nvSpPr>
        <p:spPr>
          <a:xfrm>
            <a:off x="685800" y="152400"/>
            <a:ext cx="7772400" cy="457200"/>
          </a:xfrm>
        </p:spPr>
        <p:txBody>
          <a:bodyPr/>
          <a:lstStyle/>
          <a:p>
            <a:r>
              <a:rPr lang="ru-RU" altLang="ru-RU" sz="3600">
                <a:solidFill>
                  <a:srgbClr val="FF3300"/>
                </a:solidFill>
              </a:rPr>
              <a:t>Упражнение 7</a:t>
            </a:r>
          </a:p>
        </p:txBody>
      </p:sp>
      <p:sp>
        <p:nvSpPr>
          <p:cNvPr id="157699" name="Text Box 3">
            <a:extLst>
              <a:ext uri="{FF2B5EF4-FFF2-40B4-BE49-F238E27FC236}">
                <a16:creationId xmlns:a16="http://schemas.microsoft.com/office/drawing/2014/main" id="{3B561879-670E-440A-99C1-926928076347}"/>
              </a:ext>
            </a:extLst>
          </p:cNvPr>
          <p:cNvSpPr txBox="1">
            <a:spLocks noChangeArrowheads="1"/>
          </p:cNvSpPr>
          <p:nvPr/>
        </p:nvSpPr>
        <p:spPr bwMode="auto">
          <a:xfrm>
            <a:off x="228600" y="609600"/>
            <a:ext cx="87630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a:spcBef>
                <a:spcPct val="50000"/>
              </a:spcBef>
            </a:pPr>
            <a:r>
              <a:rPr lang="ru-RU" altLang="ru-RU" sz="3200" dirty="0">
                <a:cs typeface="Times New Roman" panose="02020603050405020304" pitchFamily="18" charset="0"/>
              </a:rPr>
              <a:t>	Прямая, параллельная стороне треугольника, делит его на две равновеликие части. В каком отношении эта прямая делит другие стороны треугольника?</a:t>
            </a:r>
          </a:p>
        </p:txBody>
      </p:sp>
      <p:grpSp>
        <p:nvGrpSpPr>
          <p:cNvPr id="157705" name="Group 9">
            <a:extLst>
              <a:ext uri="{FF2B5EF4-FFF2-40B4-BE49-F238E27FC236}">
                <a16:creationId xmlns:a16="http://schemas.microsoft.com/office/drawing/2014/main" id="{658B4266-9040-429A-AEBE-AF604E3D14ED}"/>
              </a:ext>
            </a:extLst>
          </p:cNvPr>
          <p:cNvGrpSpPr>
            <a:grpSpLocks/>
          </p:cNvGrpSpPr>
          <p:nvPr/>
        </p:nvGrpSpPr>
        <p:grpSpPr bwMode="auto">
          <a:xfrm>
            <a:off x="381000" y="4114800"/>
            <a:ext cx="8610600" cy="579438"/>
            <a:chOff x="240" y="2592"/>
            <a:chExt cx="5424" cy="365"/>
          </a:xfrm>
        </p:grpSpPr>
        <p:sp>
          <p:nvSpPr>
            <p:cNvPr id="157700" name="Text Box 4">
              <a:extLst>
                <a:ext uri="{FF2B5EF4-FFF2-40B4-BE49-F238E27FC236}">
                  <a16:creationId xmlns:a16="http://schemas.microsoft.com/office/drawing/2014/main" id="{BE6DF407-B8B3-4B61-BD0D-EBD5F55BEA95}"/>
                </a:ext>
              </a:extLst>
            </p:cNvPr>
            <p:cNvSpPr txBox="1">
              <a:spLocks noChangeArrowheads="1"/>
            </p:cNvSpPr>
            <p:nvPr/>
          </p:nvSpPr>
          <p:spPr bwMode="auto">
            <a:xfrm>
              <a:off x="240" y="2592"/>
              <a:ext cx="5424"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ru-RU" altLang="ru-RU" sz="3200">
                  <a:solidFill>
                    <a:srgbClr val="FF3300"/>
                  </a:solidFill>
                </a:rPr>
                <a:t>Ответ:           </a:t>
              </a:r>
              <a:r>
                <a:rPr lang="ru-RU" altLang="ru-RU" sz="3200">
                  <a:solidFill>
                    <a:schemeClr val="accent1"/>
                  </a:solidFill>
                  <a:cs typeface="Times New Roman" panose="02020603050405020304" pitchFamily="18" charset="0"/>
                </a:rPr>
                <a:t> </a:t>
              </a:r>
              <a:r>
                <a:rPr lang="ru-RU" altLang="ru-RU" sz="3200">
                  <a:cs typeface="Times New Roman" panose="02020603050405020304" pitchFamily="18" charset="0"/>
                </a:rPr>
                <a:t>: 1. </a:t>
              </a:r>
            </a:p>
          </p:txBody>
        </p:sp>
        <p:graphicFrame>
          <p:nvGraphicFramePr>
            <p:cNvPr id="157703" name="Object 7">
              <a:extLst>
                <a:ext uri="{FF2B5EF4-FFF2-40B4-BE49-F238E27FC236}">
                  <a16:creationId xmlns:a16="http://schemas.microsoft.com/office/drawing/2014/main" id="{2B1FA7DB-741F-40FA-B1FF-7906C6BD4D39}"/>
                </a:ext>
              </a:extLst>
            </p:cNvPr>
            <p:cNvGraphicFramePr>
              <a:graphicFrameLocks noChangeAspect="1"/>
            </p:cNvGraphicFramePr>
            <p:nvPr/>
          </p:nvGraphicFramePr>
          <p:xfrm>
            <a:off x="1056" y="2592"/>
            <a:ext cx="728" cy="312"/>
          </p:xfrm>
          <a:graphic>
            <a:graphicData uri="http://schemas.openxmlformats.org/presentationml/2006/ole">
              <mc:AlternateContent xmlns:mc="http://schemas.openxmlformats.org/markup-compatibility/2006">
                <mc:Choice xmlns:v="urn:schemas-microsoft-com:vml" Requires="v">
                  <p:oleObj name="Equation" r:id="rId3" imgW="1155600" imgH="495000" progId="Equation.DSMT4">
                    <p:embed/>
                  </p:oleObj>
                </mc:Choice>
                <mc:Fallback>
                  <p:oleObj name="Equation" r:id="rId3" imgW="1155600" imgH="495000" progId="Equation.DSMT4">
                    <p:embed/>
                    <p:pic>
                      <p:nvPicPr>
                        <p:cNvPr id="0"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 y="2592"/>
                          <a:ext cx="728" cy="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57705"/>
                                        </p:tgtEl>
                                        <p:attrNameLst>
                                          <p:attrName>style.visibility</p:attrName>
                                        </p:attrNameLst>
                                      </p:cBhvr>
                                      <p:to>
                                        <p:strVal val="visible"/>
                                      </p:to>
                                    </p:set>
                                    <p:animEffect transition="in" filter="wipe(up)">
                                      <p:cBhvr>
                                        <p:cTn id="7" dur="500"/>
                                        <p:tgtEl>
                                          <p:spTgt spid="1577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Оформление по умолчанию">
  <a:themeElements>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Оформление по умолчанию">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Оформление по умолчанию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1153</TotalTime>
  <Words>972</Words>
  <Application>Microsoft Office PowerPoint</Application>
  <PresentationFormat>Экран (4:3)</PresentationFormat>
  <Paragraphs>105</Paragraphs>
  <Slides>20</Slides>
  <Notes>20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20</vt:i4>
      </vt:variant>
    </vt:vector>
  </HeadingPairs>
  <TitlesOfParts>
    <vt:vector size="25" baseType="lpstr">
      <vt:lpstr>Arial</vt:lpstr>
      <vt:lpstr>Cambria Math</vt:lpstr>
      <vt:lpstr>Times New Roman</vt:lpstr>
      <vt:lpstr>Оформление по умолчанию</vt:lpstr>
      <vt:lpstr>Equation</vt:lpstr>
      <vt:lpstr>63. Площади подобных фигур</vt:lpstr>
      <vt:lpstr>Презентация PowerPoint</vt:lpstr>
      <vt:lpstr>Упражнение 1</vt:lpstr>
      <vt:lpstr>Упражнение 2</vt:lpstr>
      <vt:lpstr>Упражнение 3</vt:lpstr>
      <vt:lpstr>Упражнение 4</vt:lpstr>
      <vt:lpstr>Упражнение 5</vt:lpstr>
      <vt:lpstr>Упражнение 6</vt:lpstr>
      <vt:lpstr>Упражнение 7</vt:lpstr>
      <vt:lpstr>Упражнение 8</vt:lpstr>
      <vt:lpstr>Упражнение 9</vt:lpstr>
      <vt:lpstr>Упражнение 10</vt:lpstr>
      <vt:lpstr>Упражнение 11</vt:lpstr>
      <vt:lpstr>Упражнение 12</vt:lpstr>
      <vt:lpstr>Упражнение 13</vt:lpstr>
      <vt:lpstr>Упражнение 14</vt:lpstr>
      <vt:lpstr>Упражнение 15</vt:lpstr>
      <vt:lpstr>Упражнение 16</vt:lpstr>
      <vt:lpstr>Упражнение 17</vt:lpstr>
      <vt:lpstr>Упражнение 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геометрические фигуры</dc:title>
  <dc:creator>*</dc:creator>
  <cp:lastModifiedBy>Смирнов Владимир Алексеевич</cp:lastModifiedBy>
  <cp:revision>64</cp:revision>
  <dcterms:created xsi:type="dcterms:W3CDTF">2008-04-30T05:51:18Z</dcterms:created>
  <dcterms:modified xsi:type="dcterms:W3CDTF">2024-08-31T08:16:05Z</dcterms:modified>
</cp:coreProperties>
</file>