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46" r:id="rId2"/>
    <p:sldId id="280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16" r:id="rId12"/>
    <p:sldId id="339" r:id="rId13"/>
    <p:sldId id="338" r:id="rId14"/>
    <p:sldId id="307" r:id="rId15"/>
    <p:sldId id="344" r:id="rId16"/>
    <p:sldId id="308" r:id="rId17"/>
    <p:sldId id="340" r:id="rId18"/>
    <p:sldId id="343" r:id="rId19"/>
    <p:sldId id="355" r:id="rId20"/>
    <p:sldId id="309" r:id="rId21"/>
    <p:sldId id="310" r:id="rId22"/>
    <p:sldId id="341" r:id="rId23"/>
    <p:sldId id="311" r:id="rId24"/>
    <p:sldId id="337" r:id="rId25"/>
    <p:sldId id="312" r:id="rId26"/>
    <p:sldId id="342" r:id="rId27"/>
    <p:sldId id="345" r:id="rId28"/>
    <p:sldId id="313" r:id="rId29"/>
    <p:sldId id="314" r:id="rId30"/>
    <p:sldId id="323" r:id="rId31"/>
    <p:sldId id="332" r:id="rId32"/>
    <p:sldId id="333" r:id="rId33"/>
    <p:sldId id="335" r:id="rId34"/>
    <p:sldId id="336" r:id="rId35"/>
    <p:sldId id="354" r:id="rId36"/>
    <p:sldId id="352" r:id="rId37"/>
    <p:sldId id="334" r:id="rId38"/>
    <p:sldId id="351" r:id="rId39"/>
    <p:sldId id="347" r:id="rId40"/>
    <p:sldId id="348" r:id="rId41"/>
    <p:sldId id="349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1" autoAdjust="0"/>
    <p:restoredTop sz="90929"/>
  </p:normalViewPr>
  <p:slideViewPr>
    <p:cSldViewPr>
      <p:cViewPr varScale="1">
        <p:scale>
          <a:sx n="95" d="100"/>
          <a:sy n="95" d="100"/>
        </p:scale>
        <p:origin x="1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E20254-28A0-46BC-A025-5C27048B19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1763B9-B5C4-4FF1-96C1-1EEE97800F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497702D-3E88-4E7F-9FAB-848AA52BDB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824659E-18FD-432A-B555-778A4A5FEE2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3015777-D35B-448B-AF53-F39716BF86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214A3BB-4513-40C3-960B-139CB740D3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34285-3324-4C9E-819E-3367BC0305D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99984D-5BD1-4228-BED2-666652FDC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30DF6-95A0-4F54-918A-D0E813A1A38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C0C23DD1-85B5-4159-9AB4-3EA76027A4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3387928-4AE3-4D15-AF1E-C4639CB2D3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15285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98D3AD-518F-4818-A5ED-8346CA5A58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D586FA-AE0F-46B2-8E20-871A9654A021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BE0A4CAB-3F13-495A-A1CF-484E92741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4F2D0E82-3E0B-4353-A303-D6442EFCB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F45BEE-9E34-4273-B905-6182C49C4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7C9CE-62E0-40C3-A868-800360CC83E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E10F6EB1-829A-44C5-926C-0DC21E927C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4F818FE6-0D73-4322-86CD-DAA6087DE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7C39A5-5BD0-4538-B4D3-B06BAC7B3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198DB-133F-40BD-869C-CF44115C4CA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05B856AD-2C25-44C1-A3E8-485CDBFED2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4B399F6B-0E1B-4F0A-BB81-997006667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7CE020-2D86-47CF-AAC6-0F7F8682E0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AEFB9-CFE4-4082-9F50-D55E2E5B365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FDFCB6CE-2BE6-40D5-A4B4-B66AFBAA6D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02E925BF-0596-43B1-B804-208AB9F4E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DE428D-ACCF-4D1F-8C09-6D2ABEC352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6D67A-AC0E-460A-AA44-04E98E1684D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F526EF00-D5C8-4736-8D43-2B0E2CCA0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80DC8107-09C9-4D5A-9AF6-77CFC957F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872576-F2C5-4795-BF92-D537A5AE11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AEC22-686B-4459-947C-97ABE19BD024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943A6CC4-DB5B-4FAD-9C80-4D6C3EA7E7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600E68DB-5827-40B4-9502-1DC46C209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AA9A52-474B-49BB-BFE6-7C1969730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E8451-AF72-4FD3-8DD5-17A19B22DF7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B6E20C5A-190F-425B-A5BD-6E48F0F51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43EB54D1-26B0-4888-AB40-2443C3CF1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1277F9-2A4C-4776-B33D-DC1FD7AA8F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AD224-9CAB-4374-A5EC-CF12EF1D392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98FED31B-00E3-4A8D-A954-29B4369DFC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9E75A662-D118-4973-A26D-BC8CF405B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632621-136B-4E20-89E3-55A8ED85A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BEA22-3875-4EF6-A9A8-A7055BE517B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D6A26177-F027-4FC2-A164-27CD3EED2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5B4F2022-725A-493B-A5BD-CD9D1F63E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632621-136B-4E20-89E3-55A8ED85A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BEA22-3875-4EF6-A9A8-A7055BE517B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D6A26177-F027-4FC2-A164-27CD3EED2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5B4F2022-725A-493B-A5BD-CD9D1F63E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12318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99984D-5BD1-4228-BED2-666652FDC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30DF6-95A0-4F54-918A-D0E813A1A38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C0C23DD1-85B5-4159-9AB4-3EA76027A4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3387928-4AE3-4D15-AF1E-C4639CB2D3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44951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50D2CF-4468-4720-B4A1-C8C37AD9C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327A9-0523-4DFC-8DE4-1315055F588A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87CCB16C-862A-480D-B07E-D59806D1C8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D15C1538-053D-402A-86AE-950E0C87B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C72475-00D2-4CC1-9D77-7208CBE414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D4CC2-5955-4629-BB3E-39AE1A6312B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46EC2E53-9952-400D-B98F-F3059F2D44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D565DCE1-8375-499C-98D6-D5250D279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D6C6B5-DD7B-4D24-A783-8BC7D60C0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F5C376-BA51-4522-8158-CFBFB16CCFF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4B60FE3B-5610-46B7-AC27-CB5018D09F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F14BE97F-1E33-4E31-9B2F-440DED044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34EA80-2340-4E35-A893-FF40584957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9E2F7-C320-47AB-822B-BDA1318D53F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CBDC22B7-B4D1-41A8-BAFF-853E7796BF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26127A4-C1DF-4C7B-B9ED-0534D8B3E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C82EAA-513B-4BA0-B25F-C221194FA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88202-E93D-4E3D-B967-1027D9D8AF0A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4F35841F-34A1-484D-AEDD-F86D29E76C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84C3733B-292A-4DE3-9CBB-3E3756359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D4DC3E-FCD2-428C-B847-530066B417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64832-5835-4A73-8406-DBF56A3F98E6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7BD2AA3E-D888-4977-BD6B-6F8BFEC407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2756B9B2-1768-4BC6-B08B-745BA34D8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ADC6A6-97D1-4CDB-8418-CA320CF927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02D78-094F-4B67-9976-F925298C1B94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A6BB1DDE-1E43-40A6-84BD-0B5E0B0237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FC4DDDBB-2949-4777-B6C3-5D3292329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175C6F-6CF0-4D24-B149-46062BE831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A6765-E153-4E5D-9516-60073B6A5E8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115CC899-510B-4BCC-9532-7CCF059BA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D087B132-B61B-44B4-95A2-794B0AAE3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652D61-6BE8-4CDB-B139-007CADD8EE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8C8FB-2ACD-496B-A6DB-520F2824B363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023397B7-9BD2-4F6E-8DD1-616ECDFC2A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C1CAC87F-FBD9-4FDC-A00F-8C73ECCD8A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36169B-9A50-4F78-BD67-4A8430F94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B7A02-AA97-4481-9A1E-3E15A8CD8994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062E1DA8-29C9-4752-9FBE-7A5C5CF7E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6F33D676-FA57-4395-A7F8-A2C397C5E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0F4235-82E6-4D05-BD82-A85EA9E480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9DB32-3B54-43CA-9909-C18C650D102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46FE87A6-0BBB-419E-AC90-E4A22CA662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AA669A07-BF59-4210-B457-E820EA41C2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AE531A-019E-4FC0-BAB4-2D9D2706A1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D4171-7584-4088-8AE3-EC902FE07EC5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29CD3FE9-5662-47AB-9BFA-F7BA568795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F3D299B6-3F4D-4F6C-B373-8F596E117B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4A56BA-3972-4673-B892-4BD0B3300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E6880-662A-4B4E-B422-28D4A22FD7B6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ADEECA69-F13A-4105-875A-2C94CF04B5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1403E337-29B5-4BD0-B16F-5805B18F3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456A32-2FC4-470A-BC4A-47565E45BD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CB263-A71A-4AD3-9723-A68FB7B2E0CF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8DC4B123-81AD-47DF-8E0E-7800062933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2ACC9DD3-CBC3-4860-981C-E1DBB2FF9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00F6BE-14AB-45E6-B56A-E23A324EC3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CE14AC-00A4-48B1-91FF-44123C0E4B8F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6D7E9D69-0CC6-405F-9409-56A1A7613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22D02376-D704-4676-8203-709FFC53F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4E871-B53E-433B-A0B0-AC8907E4D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2AB8F-D8D4-4120-8B3D-D12F67A4F395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56CCCF3-91F4-433F-823D-E3431FC03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2C1B1EF-CF1E-49F8-8945-20E7C8FC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4E871-B53E-433B-A0B0-AC8907E4D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2AB8F-D8D4-4120-8B3D-D12F67A4F395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56CCCF3-91F4-433F-823D-E3431FC03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2C1B1EF-CF1E-49F8-8945-20E7C8FC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881516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4E871-B53E-433B-A0B0-AC8907E4D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2AB8F-D8D4-4120-8B3D-D12F67A4F395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56CCCF3-91F4-433F-823D-E3431FC03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2C1B1EF-CF1E-49F8-8945-20E7C8FC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702929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2D56E5-354D-496E-BA98-62B5518ED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3D9F6-D60D-4B44-A3DE-063C8249398B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00107E26-5206-46A5-BEF9-7D6F1BDC3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F4F8C458-B956-44BD-AEB5-FAE652378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2D56E5-354D-496E-BA98-62B5518ED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3D9F6-D60D-4B44-A3DE-063C8249398B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00107E26-5206-46A5-BEF9-7D6F1BDC3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F4F8C458-B956-44BD-AEB5-FAE652378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961227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4E871-B53E-433B-A0B0-AC8907E4D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2AB8F-D8D4-4120-8B3D-D12F67A4F395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56CCCF3-91F4-433F-823D-E3431FC03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2C1B1EF-CF1E-49F8-8945-20E7C8FC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0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39D7BF-3FFA-42F7-A689-521C73A78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8A20F-09A0-4ED6-97C0-DAAFEB32287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D8190028-7588-4299-B8AB-DFC21391FC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5EA2E4D8-1665-4361-8B93-2D51811C8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4E871-B53E-433B-A0B0-AC8907E4D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2AB8F-D8D4-4120-8B3D-D12F67A4F395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56CCCF3-91F4-433F-823D-E3431FC03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2C1B1EF-CF1E-49F8-8945-20E7C8FC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019845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4E871-B53E-433B-A0B0-AC8907E4D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2AB8F-D8D4-4120-8B3D-D12F67A4F395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56CCCF3-91F4-433F-823D-E3431FC03D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2C1B1EF-CF1E-49F8-8945-20E7C8FC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754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CAA1EF-4A21-4105-9CB6-CAA7540C7F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3141B-09E0-4224-9556-6E8FF05F478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A0E4E1E2-AECF-467D-A4EE-5CD0116CB1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1D798725-247E-4ACE-9F24-F54BE00AB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811088-58AB-4239-B09C-2A10F8C91B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7C5FB-1DA4-4B08-924D-BFCF5C45D93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9BEC87AF-81E7-45C8-A74E-3EFB66CBAE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948BF241-A2FA-41D8-8DF4-4BE69B5F5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65982E-57D3-4440-8551-FDDFD368BF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DD005-6B47-4C8B-B6D7-1C868BCC8C9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6140320D-CA47-4549-A61D-C9EFF3F3C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FFF0A27E-7F95-450D-AB93-A999F0DB4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F20D14-CD31-4FB8-96BD-7996E46FF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BC8B4-81DF-40EC-8FD2-BB3F1AAD2D3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984D58F4-EC23-4CC3-BEA4-22DA17FCCE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C983A577-71E4-453F-AF1D-CD4F54945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6AC2A2-B02F-437C-810A-832BF93BC8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50BCC-DC5B-43A0-9D7B-BED7DE1F73A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6CE89E70-2B9E-4CF0-9F6D-60515A6E23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5A555A6F-E4CB-4C11-A48A-52AADACAB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03E93-F6B2-409D-BC68-331331D1E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082103-D2B8-47EF-BA72-6A1B986B2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9D3BF-CD11-40C3-8154-42A021D0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3755ED-31D5-44D7-9064-089CE9CB9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BE4864-7F55-494B-89FD-44D71CEB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32F37-FE85-4C77-B547-69E40A8FA7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062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C0CB80-0112-47C0-95F1-9263BC38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209B1A-9A22-4A65-907C-25F05D4F6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7D8B76-1F00-484F-9FB7-12226391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FE6B7C-6B6A-4BCB-AA91-BE1A3B14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1D2DAE-7543-4D99-AE95-4ABFD3CFE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D2ADE-C0D6-48D7-B7B0-7E4B543F61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603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6338CC-9530-4B68-BC7D-F0FC1F52C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98F87A-ADE3-4E65-B1E9-9DA2E0369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490B45-EFAB-480B-B481-F54007AA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E1DCEA-C587-4BC6-AD1B-74A312C59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41721E-BA05-448C-9DFF-DFBB41D8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73397-96BC-403D-99AB-AF0B06B6C4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694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00501F-7DA7-455F-A83A-AF3C1E700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B0E254-D9CD-4CA2-95EC-D854B8EB3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9BB999-CDFF-4B79-91E3-2314AC500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8FF5D7-AD7E-41E9-9B02-F5AEAB4E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E12C36-27B6-4D68-80E4-821CD41C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1641C-18B0-4608-BBCB-944350D2D5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EF3DC-C8B4-4FE9-B10D-D68828050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A67AC3-20A2-41D5-834F-EAF8C794E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9B6C47-EA0F-435E-B40C-EFE259C5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EC1E80-9C77-4B5E-B171-807623D7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44579C-939A-4B76-B18F-A80866623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F4383-46A4-4173-8015-7E85712CB1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85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0CEE59-575A-4711-A860-3F47946FB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23C747-4EB5-48BE-A40D-8FFC22D26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F09BB7-FCDB-450B-9CFB-1556CC3CB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87A820-265E-4F0A-A8CA-FB2F2AEF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E125E9-70FE-4CC9-A734-B69BECCC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3D8064-8411-4299-AFD1-D09B591E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57747-E2DF-400B-AFF6-34987140F3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61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A443-6BE5-435F-A9A6-24A6FBED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2CD717-E76F-479A-B96A-822991069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0CE97F-06E7-4BEE-9F8F-8AD1A119D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E3BC9A-5F80-49E2-BC3C-8F062F567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E04B42-BD03-4753-8B96-6ED60BE16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3DB513-9315-48CE-8C37-199416D9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1722D8-83E6-490A-BD72-AF11F213D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6F912A6-336B-4774-A1C5-86282872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4A223-0EE2-4A51-9A08-9F7615A96B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078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202F2-C9AB-48F0-9062-3186203F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FAD6490-5377-4AB8-9158-FEED1054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F1AAEF-65AD-41C0-8839-1361D3A1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363738-0142-4E5B-9A98-B52448A0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63EE-B3A8-40B3-8FA2-9F7E26F534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398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EDA1B6-2840-489B-BC33-3CC7463EA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600D22-BF3B-4FA2-80DB-EF2BC22B7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FF57F5-1186-4FDC-AD3F-AB1F73F4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56DE7-67E6-4269-BC78-2324FFAE88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472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5481B-AFB2-419B-B7B6-66ADAB0A2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275D5B-3092-44A5-947C-5B6E70C3E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C5B833-1E07-4F2E-9926-024870166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2DA49C-84CA-4133-9954-FADCF909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B35EE9-552F-43CB-9E26-EE56B7C8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7246AE-5730-40C0-8C3E-ABAD9AD9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E8E8A-1336-4C07-93E3-5207A82E14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070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E0A2C-1816-4C11-96FC-30E6A5495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2D9990-62DA-49DE-96E9-7E47C0A55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DE38B2-4DFB-4437-ADC9-9D45E8331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0AF2AD-D6E4-4129-A73A-0372698F4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6BBDA4-F436-47B1-9130-371DF2EFA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214710-E629-427E-B05C-053C755B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2FD8A-8C02-4B75-8830-E716BFBD86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93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8385B92-AFD8-4070-AF15-37D1B22BB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E9D7F46-6A9F-4665-AA9F-30628D61E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EB7FD3-B5C2-44C9-AFAA-894367FDBA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4FC0E0-0A8C-4E0B-ACFA-69A8BDEEFF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51AE689-1BE9-44C7-B2CA-C55CA064BE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FA0BDB-D29B-401A-9C67-EA1D69D154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9.png"/><Relationship Id="rId4" Type="http://schemas.openxmlformats.org/officeDocument/2006/relationships/image" Target="../media/image45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1.png"/><Relationship Id="rId4" Type="http://schemas.openxmlformats.org/officeDocument/2006/relationships/image" Target="../media/image45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3.png"/><Relationship Id="rId4" Type="http://schemas.openxmlformats.org/officeDocument/2006/relationships/image" Target="../media/image45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470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4228966-4244-4777-B08B-108AF2A91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16832"/>
            <a:ext cx="7772400" cy="11883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Площадь круга</a:t>
            </a:r>
          </a:p>
        </p:txBody>
      </p:sp>
    </p:spTree>
    <p:extLst>
      <p:ext uri="{BB962C8B-B14F-4D97-AF65-F5344CB8AC3E}">
        <p14:creationId xmlns:p14="http://schemas.microsoft.com/office/powerpoint/2010/main" val="357641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C2D40E86-D545-4076-ABD2-6469E1D4B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98659" name="Text Box 3">
            <a:extLst>
              <a:ext uri="{FF2B5EF4-FFF2-40B4-BE49-F238E27FC236}">
                <a16:creationId xmlns:a16="http://schemas.microsoft.com/office/drawing/2014/main" id="{F96900A4-A2AA-4B4B-A1F5-0CD4FB239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вычисляется площадь сегмента?</a:t>
            </a:r>
          </a:p>
        </p:txBody>
      </p:sp>
      <p:grpSp>
        <p:nvGrpSpPr>
          <p:cNvPr id="198664" name="Group 8">
            <a:extLst>
              <a:ext uri="{FF2B5EF4-FFF2-40B4-BE49-F238E27FC236}">
                <a16:creationId xmlns:a16="http://schemas.microsoft.com/office/drawing/2014/main" id="{FB9512F6-A237-4516-BD22-F611434EE4D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610600" cy="1874838"/>
            <a:chOff x="96" y="1104"/>
            <a:chExt cx="5424" cy="1181"/>
          </a:xfrm>
        </p:grpSpPr>
        <p:sp>
          <p:nvSpPr>
            <p:cNvPr id="198660" name="Text Box 4">
              <a:extLst>
                <a:ext uri="{FF2B5EF4-FFF2-40B4-BE49-F238E27FC236}">
                  <a16:creationId xmlns:a16="http://schemas.microsoft.com/office/drawing/2014/main" id="{3F03B829-E460-46C2-A6D8-A7BE502E4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104"/>
              <a:ext cx="5424" cy="1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/>
                <a:t>	</a:t>
              </a:r>
              <a:r>
                <a:rPr lang="ru-RU" altLang="ru-RU" sz="3200" dirty="0">
                  <a:solidFill>
                    <a:srgbClr val="FF0000"/>
                  </a:solidFill>
                </a:rPr>
                <a:t> Ответ. </a:t>
              </a:r>
              <a:r>
                <a:rPr lang="ru-RU" altLang="ru-RU" sz="3200" dirty="0"/>
                <a:t>П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лощадь сегмента </a:t>
              </a:r>
              <a:r>
                <a:rPr lang="ru-RU" altLang="ru-RU" sz="3200" dirty="0"/>
                <a:t>в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ыража</a:t>
              </a:r>
              <a:r>
                <a:rPr lang="ru-RU" altLang="ru-RU" sz="3200" dirty="0"/>
                <a:t>ет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ся формулой</a:t>
              </a:r>
              <a:r>
                <a:rPr lang="ru-RU" altLang="ru-RU" sz="3200" dirty="0"/>
                <a:t>: 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ru-RU" sz="3200" i="1" dirty="0">
                  <a:cs typeface="Times New Roman" panose="02020603050405020304" pitchFamily="18" charset="0"/>
                </a:rPr>
                <a:t>S</a:t>
              </a:r>
              <a:r>
                <a:rPr lang="ru-RU" altLang="ru-RU" sz="3200" baseline="-30000" dirty="0">
                  <a:cs typeface="Times New Roman" panose="02020603050405020304" pitchFamily="18" charset="0"/>
                </a:rPr>
                <a:t>сегмента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=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S</a:t>
              </a:r>
              <a:r>
                <a:rPr lang="ru-RU" altLang="ru-RU" sz="3200" baseline="-30000" dirty="0">
                  <a:cs typeface="Times New Roman" panose="02020603050405020304" pitchFamily="18" charset="0"/>
                </a:rPr>
                <a:t>сектора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– </a:t>
              </a:r>
              <a:r>
                <a:rPr lang="ru-RU" altLang="ru-RU" sz="32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S</a:t>
              </a:r>
              <a:r>
                <a:rPr lang="en-US" altLang="ru-RU" sz="3200" i="1" baseline="-30000" dirty="0">
                  <a:cs typeface="Times New Roman" panose="02020603050405020304" pitchFamily="18" charset="0"/>
                </a:rPr>
                <a:t>OAB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=</a:t>
              </a:r>
              <a:r>
                <a:rPr lang="ru-RU" altLang="ru-RU" sz="3200" dirty="0"/>
                <a:t>             -             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8661" name="Object 5">
                  <a:extLst>
                    <a:ext uri="{FF2B5EF4-FFF2-40B4-BE49-F238E27FC236}">
                      <a16:creationId xmlns:a16="http://schemas.microsoft.com/office/drawing/2014/main" id="{3B664BA9-C4BE-49F4-A612-808ADE90B556}"/>
                    </a:ext>
                  </a:extLst>
                </p:cNvPr>
                <p:cNvSpPr txBox="1"/>
                <p:nvPr/>
              </p:nvSpPr>
              <p:spPr bwMode="auto">
                <a:xfrm>
                  <a:off x="4728" y="1829"/>
                  <a:ext cx="792" cy="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98661" name="Object 5">
                  <a:extLst>
                    <a:ext uri="{FF2B5EF4-FFF2-40B4-BE49-F238E27FC236}">
                      <a16:creationId xmlns:a16="http://schemas.microsoft.com/office/drawing/2014/main" id="{3B664BA9-C4BE-49F4-A612-808ADE90B5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28" y="1829"/>
                  <a:ext cx="792" cy="45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8662" name="Object 6">
                  <a:extLst>
                    <a:ext uri="{FF2B5EF4-FFF2-40B4-BE49-F238E27FC236}">
                      <a16:creationId xmlns:a16="http://schemas.microsoft.com/office/drawing/2014/main" id="{3F1606CE-BBA7-4008-B2AA-C223DB365CB1}"/>
                    </a:ext>
                  </a:extLst>
                </p:cNvPr>
                <p:cNvSpPr txBox="1"/>
                <p:nvPr/>
              </p:nvSpPr>
              <p:spPr bwMode="auto">
                <a:xfrm>
                  <a:off x="3878" y="1797"/>
                  <a:ext cx="464" cy="4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360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98662" name="Object 6">
                  <a:extLst>
                    <a:ext uri="{FF2B5EF4-FFF2-40B4-BE49-F238E27FC236}">
                      <a16:creationId xmlns:a16="http://schemas.microsoft.com/office/drawing/2014/main" id="{3F1606CE-BBA7-4008-B2AA-C223DB365C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78" y="1797"/>
                  <a:ext cx="464" cy="48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7FD20A48-7F51-43B7-986E-D22A43D5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33BD4569-F372-4BB7-ACC8-84E0D3B9E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</a:t>
            </a:r>
            <a:r>
              <a:rPr lang="ru-RU" altLang="ru-RU" sz="3200" dirty="0">
                <a:cs typeface="Times New Roman" panose="02020603050405020304" pitchFamily="18" charset="0"/>
              </a:rPr>
              <a:t> площадь круга, </a:t>
            </a:r>
            <a:r>
              <a:rPr lang="ru-RU" altLang="ru-RU" sz="3200" dirty="0"/>
              <a:t>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Стороны квадратных клеток равны 1.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6139C0FC-4A39-4050-9DB7-8305C853C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8</a:t>
            </a:r>
            <a:r>
              <a:rPr lang="ru-RU" altLang="ru-RU" sz="3200">
                <a:cs typeface="Times New Roman" panose="02020603050405020304" pitchFamily="18" charset="0"/>
              </a:rPr>
              <a:t>π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67954" name="Picture 18">
            <a:extLst>
              <a:ext uri="{FF2B5EF4-FFF2-40B4-BE49-F238E27FC236}">
                <a16:creationId xmlns:a16="http://schemas.microsoft.com/office/drawing/2014/main" id="{B06CE9FF-00BF-4627-8F72-17145DBD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9ADFAD55-F06F-4219-AFF4-539F82043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15043" name="Text Box 3">
            <a:extLst>
              <a:ext uri="{FF2B5EF4-FFF2-40B4-BE49-F238E27FC236}">
                <a16:creationId xmlns:a16="http://schemas.microsoft.com/office/drawing/2014/main" id="{E8A8DDA2-5B67-43B9-9E7E-29CD893D1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Вычислите площадь круга, диаметр которого равен: а) 4 см; б) 10 м.</a:t>
            </a:r>
          </a:p>
        </p:txBody>
      </p:sp>
      <p:sp>
        <p:nvSpPr>
          <p:cNvPr id="215044" name="Text Box 4">
            <a:extLst>
              <a:ext uri="{FF2B5EF4-FFF2-40B4-BE49-F238E27FC236}">
                <a16:creationId xmlns:a16="http://schemas.microsoft.com/office/drawing/2014/main" id="{AEBADA08-7C21-42A3-B2EF-A66B9178D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4π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с</a:t>
            </a:r>
            <a:r>
              <a:rPr lang="ru-RU" altLang="ru-RU" sz="3200">
                <a:cs typeface="Times New Roman" panose="02020603050405020304" pitchFamily="18" charset="0"/>
              </a:rPr>
              <a:t>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215045" name="Text Box 5">
            <a:extLst>
              <a:ext uri="{FF2B5EF4-FFF2-40B4-BE49-F238E27FC236}">
                <a16:creationId xmlns:a16="http://schemas.microsoft.com/office/drawing/2014/main" id="{4B4DDD6D-D844-41E4-9D1D-36647EF76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768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25π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utoUpdateAnimBg="0"/>
      <p:bldP spid="21504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EAC8D9B3-7C9F-44B6-8B37-1DB4F2C5B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 </a:t>
            </a:r>
          </a:p>
        </p:txBody>
      </p:sp>
      <p:sp>
        <p:nvSpPr>
          <p:cNvPr id="212995" name="Text Box 3">
            <a:extLst>
              <a:ext uri="{FF2B5EF4-FFF2-40B4-BE49-F238E27FC236}">
                <a16:creationId xmlns:a16="http://schemas.microsoft.com/office/drawing/2014/main" id="{58FA2643-17A3-4C1B-BEAA-1D9CB86C2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круга, длина окружности которого равна 1 м.</a:t>
            </a:r>
          </a:p>
        </p:txBody>
      </p:sp>
      <p:grpSp>
        <p:nvGrpSpPr>
          <p:cNvPr id="212996" name="Group 4">
            <a:extLst>
              <a:ext uri="{FF2B5EF4-FFF2-40B4-BE49-F238E27FC236}">
                <a16:creationId xmlns:a16="http://schemas.microsoft.com/office/drawing/2014/main" id="{62CC0D7E-3144-40C7-A0C8-565AB6445DE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536950"/>
            <a:ext cx="5943600" cy="838200"/>
            <a:chOff x="528" y="2228"/>
            <a:chExt cx="3744" cy="528"/>
          </a:xfrm>
        </p:grpSpPr>
        <p:sp>
          <p:nvSpPr>
            <p:cNvPr id="212997" name="Text Box 5">
              <a:extLst>
                <a:ext uri="{FF2B5EF4-FFF2-40B4-BE49-F238E27FC236}">
                  <a16:creationId xmlns:a16="http://schemas.microsoft.com/office/drawing/2014/main" id="{7586DB7B-5312-4F55-AA04-9495E2F58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304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3200">
                  <a:solidFill>
                    <a:schemeClr val="accent1"/>
                  </a:solidFill>
                </a:rPr>
                <a:t>        </a:t>
              </a:r>
              <a:r>
                <a:rPr lang="ru-RU" altLang="ru-RU" sz="3200">
                  <a:cs typeface="Times New Roman" panose="02020603050405020304" pitchFamily="18" charset="0"/>
                </a:rPr>
                <a:t>м</a:t>
              </a:r>
              <a:r>
                <a:rPr lang="ru-RU" altLang="ru-RU" sz="3200" baseline="30000">
                  <a:cs typeface="Times New Roman" panose="02020603050405020304" pitchFamily="18" charset="0"/>
                </a:rPr>
                <a:t>2</a:t>
              </a:r>
              <a:r>
                <a:rPr lang="ru-RU" altLang="ru-RU" sz="3200">
                  <a:cs typeface="Times New Roman" panose="02020603050405020304" pitchFamily="18" charset="0"/>
                </a:rPr>
                <a:t>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2998" name="Object 6">
                  <a:extLst>
                    <a:ext uri="{FF2B5EF4-FFF2-40B4-BE49-F238E27FC236}">
                      <a16:creationId xmlns:a16="http://schemas.microsoft.com/office/drawing/2014/main" id="{02E2EC69-C6B4-483D-8B3B-BFEA74E3F6BF}"/>
                    </a:ext>
                  </a:extLst>
                </p:cNvPr>
                <p:cNvSpPr txBox="1"/>
                <p:nvPr/>
              </p:nvSpPr>
              <p:spPr bwMode="auto">
                <a:xfrm>
                  <a:off x="1496" y="2228"/>
                  <a:ext cx="296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212998" name="Object 6">
                  <a:extLst>
                    <a:ext uri="{FF2B5EF4-FFF2-40B4-BE49-F238E27FC236}">
                      <a16:creationId xmlns:a16="http://schemas.microsoft.com/office/drawing/2014/main" id="{02E2EC69-C6B4-483D-8B3B-BFEA74E3F6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96" y="2228"/>
                  <a:ext cx="296" cy="5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F8FCD458-D1B3-4076-9844-38B358404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9AC7373A-23EE-414E-8A83-68BB7A746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Вычислите радиус круга, площадь которого равна: а) 4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; б) 16 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49518" name="Group 14">
            <a:extLst>
              <a:ext uri="{FF2B5EF4-FFF2-40B4-BE49-F238E27FC236}">
                <a16:creationId xmlns:a16="http://schemas.microsoft.com/office/drawing/2014/main" id="{4CF4210B-60CC-42EE-A215-B2DE60B59B4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81400"/>
            <a:ext cx="8610600" cy="889000"/>
            <a:chOff x="240" y="2256"/>
            <a:chExt cx="5424" cy="560"/>
          </a:xfrm>
        </p:grpSpPr>
        <p:sp>
          <p:nvSpPr>
            <p:cNvPr id="149508" name="Text Box 4">
              <a:extLst>
                <a:ext uri="{FF2B5EF4-FFF2-40B4-BE49-F238E27FC236}">
                  <a16:creationId xmlns:a16="http://schemas.microsoft.com/office/drawing/2014/main" id="{A8C0F547-7DC5-42E3-8667-B6F9ADD4F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35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 см;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9512" name="Object 8">
                  <a:extLst>
                    <a:ext uri="{FF2B5EF4-FFF2-40B4-BE49-F238E27FC236}">
                      <a16:creationId xmlns:a16="http://schemas.microsoft.com/office/drawing/2014/main" id="{9CC85666-2B78-4537-B493-A6D2649E4943}"/>
                    </a:ext>
                  </a:extLst>
                </p:cNvPr>
                <p:cNvSpPr txBox="1"/>
                <p:nvPr/>
              </p:nvSpPr>
              <p:spPr bwMode="auto">
                <a:xfrm>
                  <a:off x="1392" y="2256"/>
                  <a:ext cx="352" cy="5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49512" name="Object 8">
                  <a:extLst>
                    <a:ext uri="{FF2B5EF4-FFF2-40B4-BE49-F238E27FC236}">
                      <a16:creationId xmlns:a16="http://schemas.microsoft.com/office/drawing/2014/main" id="{9CC85666-2B78-4537-B493-A6D2649E49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2" y="2256"/>
                  <a:ext cx="352" cy="56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9519" name="Group 15">
            <a:extLst>
              <a:ext uri="{FF2B5EF4-FFF2-40B4-BE49-F238E27FC236}">
                <a16:creationId xmlns:a16="http://schemas.microsoft.com/office/drawing/2014/main" id="{F2ED86E5-70BA-4C5A-BBD7-99B667F0FE2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495800"/>
            <a:ext cx="2819400" cy="889000"/>
            <a:chOff x="1104" y="2832"/>
            <a:chExt cx="1776" cy="5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9513" name="Object 9">
                  <a:extLst>
                    <a:ext uri="{FF2B5EF4-FFF2-40B4-BE49-F238E27FC236}">
                      <a16:creationId xmlns:a16="http://schemas.microsoft.com/office/drawing/2014/main" id="{1ECBFD8B-72CD-462D-B4FC-264EF005077C}"/>
                    </a:ext>
                  </a:extLst>
                </p:cNvPr>
                <p:cNvSpPr txBox="1"/>
                <p:nvPr/>
              </p:nvSpPr>
              <p:spPr bwMode="auto">
                <a:xfrm>
                  <a:off x="1440" y="2832"/>
                  <a:ext cx="352" cy="5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49513" name="Object 9">
                  <a:extLst>
                    <a:ext uri="{FF2B5EF4-FFF2-40B4-BE49-F238E27FC236}">
                      <a16:creationId xmlns:a16="http://schemas.microsoft.com/office/drawing/2014/main" id="{1ECBFD8B-72CD-462D-B4FC-264EF00507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0" y="2832"/>
                  <a:ext cx="352" cy="56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9515" name="Text Box 11">
              <a:extLst>
                <a:ext uri="{FF2B5EF4-FFF2-40B4-BE49-F238E27FC236}">
                  <a16:creationId xmlns:a16="http://schemas.microsoft.com/office/drawing/2014/main" id="{34CF7D66-1DE3-4F00-A465-1B410FFB7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832"/>
              <a:ext cx="17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ru-RU" altLang="ru-RU" sz="3200"/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см.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B46ECD2E-C73C-4F0D-81EC-F6159C96B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27331" name="Text Box 3">
            <a:extLst>
              <a:ext uri="{FF2B5EF4-FFF2-40B4-BE49-F238E27FC236}">
                <a16:creationId xmlns:a16="http://schemas.microsoft.com/office/drawing/2014/main" id="{CD4AE812-A2B3-41D3-9B93-8ECF1F908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Во сколько раз увеличится площадь круга, если его радиус увеличить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ru-RU" altLang="ru-RU" sz="3200" dirty="0"/>
              <a:t>в 2 раза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ru-RU" altLang="ru-RU" sz="3200" dirty="0"/>
              <a:t>в 3 раза?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27333" name="Text Box 5">
            <a:extLst>
              <a:ext uri="{FF2B5EF4-FFF2-40B4-BE49-F238E27FC236}">
                <a16:creationId xmlns:a16="http://schemas.microsoft.com/office/drawing/2014/main" id="{C0AD1C62-F376-41EC-922F-2CCFD962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33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</a:t>
            </a:r>
            <a:r>
              <a:rPr lang="ru-RU" altLang="ru-RU" sz="3200"/>
              <a:t> в 4 раза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227337" name="Text Box 9">
            <a:extLst>
              <a:ext uri="{FF2B5EF4-FFF2-40B4-BE49-F238E27FC236}">
                <a16:creationId xmlns:a16="http://schemas.microsoft.com/office/drawing/2014/main" id="{4949261F-2664-4E7D-9355-45CCC0900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958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ru-RU" altLang="ru-RU" sz="3200"/>
              <a:t>в 9 раз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 autoUpdateAnimBg="0"/>
      <p:bldP spid="22733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3D43357A-62C3-4670-9679-188A2B39D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0057050B-0CE3-4E64-B8A4-A5BC54FEF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кругового кольца, заключенного между двумя концентрическими окружностями радиусами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где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 &lt;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1560" name="Picture 8">
            <a:extLst>
              <a:ext uri="{FF2B5EF4-FFF2-40B4-BE49-F238E27FC236}">
                <a16:creationId xmlns:a16="http://schemas.microsoft.com/office/drawing/2014/main" id="{1300A271-DCD2-4A08-A3EE-A78E62AC7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2233613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6" name="Text Box 4">
            <a:extLst>
              <a:ext uri="{FF2B5EF4-FFF2-40B4-BE49-F238E27FC236}">
                <a16:creationId xmlns:a16="http://schemas.microsoft.com/office/drawing/2014/main" id="{6B5D0A25-8663-49EA-B138-49F0D1696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 </a:t>
            </a:r>
            <a:r>
              <a:rPr lang="ru-RU" altLang="ru-RU" sz="3200">
                <a:cs typeface="Times New Roman" panose="02020603050405020304" pitchFamily="18" charset="0"/>
              </a:rPr>
              <a:t>π(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–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)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CC5A41D0-48EC-454F-9B55-02EFAFB2E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17091" name="Text Box 3">
            <a:extLst>
              <a:ext uri="{FF2B5EF4-FFF2-40B4-BE49-F238E27FC236}">
                <a16:creationId xmlns:a16="http://schemas.microsoft.com/office/drawing/2014/main" id="{05F93D5A-7D10-4E32-B4E4-D373D43D2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кругового кольца, </a:t>
            </a:r>
            <a:r>
              <a:rPr lang="ru-RU" altLang="ru-RU" sz="3200" dirty="0"/>
              <a:t>изображенного на рисунке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  <a:r>
              <a:rPr lang="ru-RU" altLang="ru-RU" sz="3200" i="1" dirty="0"/>
              <a:t> </a:t>
            </a:r>
            <a:r>
              <a:rPr lang="ru-RU" altLang="ru-RU" sz="3200" dirty="0"/>
              <a:t>Стороны квадратных клеток равны 1.</a:t>
            </a:r>
          </a:p>
        </p:txBody>
      </p:sp>
      <p:sp>
        <p:nvSpPr>
          <p:cNvPr id="217093" name="Text Box 5">
            <a:extLst>
              <a:ext uri="{FF2B5EF4-FFF2-40B4-BE49-F238E27FC236}">
                <a16:creationId xmlns:a16="http://schemas.microsoft.com/office/drawing/2014/main" id="{4C7DFAC3-0B6C-4949-B838-B44C5F375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 </a:t>
            </a:r>
            <a:r>
              <a:rPr lang="ru-RU" altLang="ru-RU" sz="3200"/>
              <a:t>8</a:t>
            </a:r>
            <a:r>
              <a:rPr lang="ru-RU" altLang="ru-RU" sz="3200">
                <a:cs typeface="Times New Roman" panose="02020603050405020304" pitchFamily="18" charset="0"/>
              </a:rPr>
              <a:t>π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7094" name="Picture 6">
            <a:extLst>
              <a:ext uri="{FF2B5EF4-FFF2-40B4-BE49-F238E27FC236}">
                <a16:creationId xmlns:a16="http://schemas.microsoft.com/office/drawing/2014/main" id="{2B9DE7BF-5150-48F5-8C31-213CF688F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38400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F72244EC-A37A-49F7-A652-E52934BF0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23235" name="Text Box 3">
            <a:extLst>
              <a:ext uri="{FF2B5EF4-FFF2-40B4-BE49-F238E27FC236}">
                <a16:creationId xmlns:a16="http://schemas.microsoft.com/office/drawing/2014/main" id="{9A8B6FB3-33CD-4F64-AA74-B3D62E9F1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кругового </a:t>
            </a:r>
            <a:r>
              <a:rPr lang="ru-RU" altLang="ru-RU" sz="3200" dirty="0"/>
              <a:t>сектора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изображенного на рисунке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  <a:r>
              <a:rPr lang="ru-RU" altLang="ru-RU" sz="3200" i="1" dirty="0"/>
              <a:t> </a:t>
            </a:r>
            <a:r>
              <a:rPr lang="ru-RU" altLang="ru-RU" sz="3200" dirty="0"/>
              <a:t>Стороны квадратных клеток равны 1.</a:t>
            </a:r>
          </a:p>
        </p:txBody>
      </p:sp>
      <p:sp>
        <p:nvSpPr>
          <p:cNvPr id="223236" name="Text Box 4">
            <a:extLst>
              <a:ext uri="{FF2B5EF4-FFF2-40B4-BE49-F238E27FC236}">
                <a16:creationId xmlns:a16="http://schemas.microsoft.com/office/drawing/2014/main" id="{A4742EFB-16AF-4530-B3AA-FC1AD03A9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 </a:t>
            </a:r>
            <a:r>
              <a:rPr lang="ru-RU" altLang="ru-RU" sz="3200"/>
              <a:t>8</a:t>
            </a:r>
            <a:r>
              <a:rPr lang="ru-RU" altLang="ru-RU" sz="3200">
                <a:cs typeface="Times New Roman" panose="02020603050405020304" pitchFamily="18" charset="0"/>
              </a:rPr>
              <a:t>π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3238" name="Picture 6">
            <a:extLst>
              <a:ext uri="{FF2B5EF4-FFF2-40B4-BE49-F238E27FC236}">
                <a16:creationId xmlns:a16="http://schemas.microsoft.com/office/drawing/2014/main" id="{FD9C23C6-8741-4EA0-A1AE-A55B1BC45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F72244EC-A37A-49F7-A652-E52934BF0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23235" name="Text Box 3">
            <a:extLst>
              <a:ext uri="{FF2B5EF4-FFF2-40B4-BE49-F238E27FC236}">
                <a16:creationId xmlns:a16="http://schemas.microsoft.com/office/drawing/2014/main" id="{9A8B6FB3-33CD-4F64-AA74-B3D62E9F1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кругового </a:t>
            </a:r>
            <a:r>
              <a:rPr lang="ru-RU" altLang="ru-RU" sz="3200" dirty="0"/>
              <a:t>сектора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изображенного на рисунке</a:t>
            </a:r>
            <a:r>
              <a:rPr lang="ru-RU" altLang="ru-RU" sz="3200" i="1" dirty="0">
                <a:cs typeface="Times New Roman" panose="02020603050405020304" pitchFamily="18" charset="0"/>
              </a:rPr>
              <a:t>.</a:t>
            </a:r>
            <a:r>
              <a:rPr lang="ru-RU" altLang="ru-RU" sz="3200" i="1" dirty="0"/>
              <a:t> </a:t>
            </a:r>
            <a:r>
              <a:rPr lang="ru-RU" altLang="ru-RU" sz="3200" dirty="0"/>
              <a:t>Стороны квадратных клеток равны 1.</a:t>
            </a:r>
          </a:p>
        </p:txBody>
      </p:sp>
      <p:sp>
        <p:nvSpPr>
          <p:cNvPr id="223236" name="Text Box 4">
            <a:extLst>
              <a:ext uri="{FF2B5EF4-FFF2-40B4-BE49-F238E27FC236}">
                <a16:creationId xmlns:a16="http://schemas.microsoft.com/office/drawing/2014/main" id="{A4742EFB-16AF-4530-B3AA-FC1AD03A9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 </a:t>
            </a:r>
            <a:r>
              <a:rPr lang="en-US" altLang="ru-RU" sz="3200" dirty="0"/>
              <a:t>20</a:t>
            </a:r>
            <a:r>
              <a:rPr lang="ru-RU" altLang="ru-RU" sz="3200" dirty="0">
                <a:cs typeface="Times New Roman" panose="02020603050405020304" pitchFamily="18" charset="0"/>
              </a:rPr>
              <a:t>π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424865-5A2F-53F4-4A2E-AF810A374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156" y="2363124"/>
            <a:ext cx="2781688" cy="28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2784FEA3-EC41-4546-8D5B-D4658C213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862"/>
            <a:ext cx="9144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Для нахождения площади круга рассмотрим правильные многоугольники, вписанные в соответствующую окружность. При увеличении числа сторон многоугольники приближаются к окружности. Поэтому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площадью круга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считают число, к которому приближаются площади вписанных правильных многоугольников при увеличении числа их сторон.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370A1C4E-7019-4EE1-AD50-49F2A0CC6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6019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круга равна половине произведения длины его окружности на радиус.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90" name="Object 30">
                <a:extLst>
                  <a:ext uri="{FF2B5EF4-FFF2-40B4-BE49-F238E27FC236}">
                    <a16:creationId xmlns:a16="http://schemas.microsoft.com/office/drawing/2014/main" id="{74217B80-E1B6-4639-969F-08FF59FCBC56}"/>
                  </a:ext>
                </a:extLst>
              </p:cNvPr>
              <p:cNvSpPr txBox="1"/>
              <p:nvPr/>
            </p:nvSpPr>
            <p:spPr bwMode="auto">
              <a:xfrm>
                <a:off x="2590800" y="5571728"/>
                <a:ext cx="1231900" cy="3810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92190" name="Object 30">
                <a:extLst>
                  <a:ext uri="{FF2B5EF4-FFF2-40B4-BE49-F238E27FC236}">
                    <a16:creationId xmlns:a16="http://schemas.microsoft.com/office/drawing/2014/main" id="{74217B80-E1B6-4639-969F-08FF59FCB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0800" y="5571728"/>
                <a:ext cx="1231900" cy="381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92" name="Picture 32">
            <a:extLst>
              <a:ext uri="{FF2B5EF4-FFF2-40B4-BE49-F238E27FC236}">
                <a16:creationId xmlns:a16="http://schemas.microsoft.com/office/drawing/2014/main" id="{2F373AA2-57D4-4278-BF0F-BFFD4DA0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10719"/>
            <a:ext cx="2606675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93" name="Text Box 33">
            <a:extLst>
              <a:ext uri="{FF2B5EF4-FFF2-40B4-BE49-F238E27FC236}">
                <a16:creationId xmlns:a16="http://schemas.microsoft.com/office/drawing/2014/main" id="{844166D3-47CF-412D-8E15-45A31867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128"/>
            <a:ext cx="5943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Таким образом, площадь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dirty="0">
                <a:cs typeface="Times New Roman" panose="02020603050405020304" pitchFamily="18" charset="0"/>
              </a:rPr>
              <a:t> круга радиуса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 вычисляется по формуле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572101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8753DBCE-A19F-4947-8242-A990A4DCB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BDDDEF44-0267-485F-8C9A-9B54AE820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круга, описанного около прямоугольника со сторонами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53612" name="Group 12">
            <a:extLst>
              <a:ext uri="{FF2B5EF4-FFF2-40B4-BE49-F238E27FC236}">
                <a16:creationId xmlns:a16="http://schemas.microsoft.com/office/drawing/2014/main" id="{7547E966-FC41-4121-992E-67E87810ED7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657600"/>
            <a:ext cx="8610600" cy="876300"/>
            <a:chOff x="192" y="2304"/>
            <a:chExt cx="5424" cy="552"/>
          </a:xfrm>
        </p:grpSpPr>
        <p:sp>
          <p:nvSpPr>
            <p:cNvPr id="153605" name="Text Box 5">
              <a:extLst>
                <a:ext uri="{FF2B5EF4-FFF2-40B4-BE49-F238E27FC236}">
                  <a16:creationId xmlns:a16="http://schemas.microsoft.com/office/drawing/2014/main" id="{B2D4F5E4-7297-4B6B-AEE7-D9DAC2A74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35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3610" name="Object 10">
                  <a:extLst>
                    <a:ext uri="{FF2B5EF4-FFF2-40B4-BE49-F238E27FC236}">
                      <a16:creationId xmlns:a16="http://schemas.microsoft.com/office/drawing/2014/main" id="{840F4CF7-97C8-40D7-9F0D-2A1DF45A0AA2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2304"/>
                  <a:ext cx="1008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3610" name="Object 10">
                  <a:extLst>
                    <a:ext uri="{FF2B5EF4-FFF2-40B4-BE49-F238E27FC236}">
                      <a16:creationId xmlns:a16="http://schemas.microsoft.com/office/drawing/2014/main" id="{840F4CF7-97C8-40D7-9F0D-2A1DF45A0A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2304"/>
                  <a:ext cx="1008" cy="55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A21DE44F-E382-436D-B036-43E75D6DC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E53D4BFC-E5D8-48EA-8ECF-2D1ED734E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круга, вписанного в равносторонний треугольник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55656" name="Group 8">
            <a:extLst>
              <a:ext uri="{FF2B5EF4-FFF2-40B4-BE49-F238E27FC236}">
                <a16:creationId xmlns:a16="http://schemas.microsoft.com/office/drawing/2014/main" id="{54DA46AD-CFAD-41AE-8CDC-8520649806CD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191000"/>
            <a:ext cx="8610600" cy="876300"/>
            <a:chOff x="192" y="2640"/>
            <a:chExt cx="5424" cy="552"/>
          </a:xfrm>
        </p:grpSpPr>
        <p:sp>
          <p:nvSpPr>
            <p:cNvPr id="155652" name="Text Box 4">
              <a:extLst>
                <a:ext uri="{FF2B5EF4-FFF2-40B4-BE49-F238E27FC236}">
                  <a16:creationId xmlns:a16="http://schemas.microsoft.com/office/drawing/2014/main" id="{4785387F-0A2F-42FE-B4F8-7C5442AA4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73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5654" name="Object 6">
                  <a:extLst>
                    <a:ext uri="{FF2B5EF4-FFF2-40B4-BE49-F238E27FC236}">
                      <a16:creationId xmlns:a16="http://schemas.microsoft.com/office/drawing/2014/main" id="{D8C35DF8-3098-4BC2-9515-779F7A29BA1C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2640"/>
                  <a:ext cx="440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5654" name="Object 6">
                  <a:extLst>
                    <a:ext uri="{FF2B5EF4-FFF2-40B4-BE49-F238E27FC236}">
                      <a16:creationId xmlns:a16="http://schemas.microsoft.com/office/drawing/2014/main" id="{D8C35DF8-3098-4BC2-9515-779F7A29BA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2640"/>
                  <a:ext cx="440" cy="55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37D82798-3E6D-4EE5-BF94-216CB1E2E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19139" name="Text Box 3">
            <a:extLst>
              <a:ext uri="{FF2B5EF4-FFF2-40B4-BE49-F238E27FC236}">
                <a16:creationId xmlns:a16="http://schemas.microsoft.com/office/drawing/2014/main" id="{2FBF8819-0AFF-4321-AC11-9379F0B64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Во сколько раз площадь круга, описанного около квадрата, больше площади круга, вписанного в этот квадрат?</a:t>
            </a:r>
          </a:p>
        </p:txBody>
      </p:sp>
      <p:sp>
        <p:nvSpPr>
          <p:cNvPr id="219141" name="Text Box 5">
            <a:extLst>
              <a:ext uri="{FF2B5EF4-FFF2-40B4-BE49-F238E27FC236}">
                <a16:creationId xmlns:a16="http://schemas.microsoft.com/office/drawing/2014/main" id="{188BCEB0-D5CB-47CB-AD81-56FAD0D0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В два раза.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A14C3ADD-AD17-4CA7-AEA0-0AE791ABD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3E64952D-1FAC-44DD-AC14-3039DC041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радиус окружности, которая делит круг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на две равновеликие части - кольцо и круг.</a:t>
            </a:r>
          </a:p>
        </p:txBody>
      </p:sp>
      <p:grpSp>
        <p:nvGrpSpPr>
          <p:cNvPr id="157703" name="Group 7">
            <a:extLst>
              <a:ext uri="{FF2B5EF4-FFF2-40B4-BE49-F238E27FC236}">
                <a16:creationId xmlns:a16="http://schemas.microsoft.com/office/drawing/2014/main" id="{B25AC349-6A7D-4335-939A-23AA65A77CB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962400"/>
            <a:ext cx="8610600" cy="914400"/>
            <a:chOff x="240" y="2496"/>
            <a:chExt cx="5424" cy="576"/>
          </a:xfrm>
        </p:grpSpPr>
        <p:sp>
          <p:nvSpPr>
            <p:cNvPr id="157700" name="Text Box 4">
              <a:extLst>
                <a:ext uri="{FF2B5EF4-FFF2-40B4-BE49-F238E27FC236}">
                  <a16:creationId xmlns:a16="http://schemas.microsoft.com/office/drawing/2014/main" id="{EBBD588D-146A-4A1D-B0D1-FDBF17F44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7701" name="Object 5">
                  <a:extLst>
                    <a:ext uri="{FF2B5EF4-FFF2-40B4-BE49-F238E27FC236}">
                      <a16:creationId xmlns:a16="http://schemas.microsoft.com/office/drawing/2014/main" id="{3EDF30F1-3BE3-4684-A9A7-9E60ADC51A7C}"/>
                    </a:ext>
                  </a:extLst>
                </p:cNvPr>
                <p:cNvSpPr txBox="1"/>
                <p:nvPr/>
              </p:nvSpPr>
              <p:spPr bwMode="auto">
                <a:xfrm>
                  <a:off x="1056" y="2496"/>
                  <a:ext cx="544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7701" name="Object 5">
                  <a:extLst>
                    <a:ext uri="{FF2B5EF4-FFF2-40B4-BE49-F238E27FC236}">
                      <a16:creationId xmlns:a16="http://schemas.microsoft.com/office/drawing/2014/main" id="{3EDF30F1-3BE3-4684-A9A7-9E60ADC51A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2496"/>
                  <a:ext cx="544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760F4B00-6FAA-4E3B-9025-6262922F1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10947" name="Text Box 3">
            <a:extLst>
              <a:ext uri="{FF2B5EF4-FFF2-40B4-BE49-F238E27FC236}">
                <a16:creationId xmlns:a16="http://schemas.microsoft.com/office/drawing/2014/main" id="{E1736C97-875B-46A6-9AAD-AC673D94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клетчатой бумаге нарисуйте круг с центром в точке </a:t>
            </a:r>
            <a:r>
              <a:rPr lang="en-US" altLang="ru-RU" sz="3200" i="1" dirty="0"/>
              <a:t>O</a:t>
            </a:r>
            <a:r>
              <a:rPr lang="ru-RU" altLang="ru-RU" sz="3200" dirty="0"/>
              <a:t>, площадь которого в два раза меньше площади круга, изображенного на рисунке.</a:t>
            </a:r>
          </a:p>
        </p:txBody>
      </p:sp>
      <p:pic>
        <p:nvPicPr>
          <p:cNvPr id="210951" name="Picture 7">
            <a:extLst>
              <a:ext uri="{FF2B5EF4-FFF2-40B4-BE49-F238E27FC236}">
                <a16:creationId xmlns:a16="http://schemas.microsoft.com/office/drawing/2014/main" id="{EF42F24B-E284-41F7-8D54-FC213265D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90800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0953" name="Group 9">
            <a:extLst>
              <a:ext uri="{FF2B5EF4-FFF2-40B4-BE49-F238E27FC236}">
                <a16:creationId xmlns:a16="http://schemas.microsoft.com/office/drawing/2014/main" id="{E5F43E45-378F-469D-9D66-01B96426439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90800"/>
            <a:ext cx="8610600" cy="2393950"/>
            <a:chOff x="240" y="1632"/>
            <a:chExt cx="5424" cy="1508"/>
          </a:xfrm>
        </p:grpSpPr>
        <p:sp>
          <p:nvSpPr>
            <p:cNvPr id="210949" name="Text Box 5">
              <a:extLst>
                <a:ext uri="{FF2B5EF4-FFF2-40B4-BE49-F238E27FC236}">
                  <a16:creationId xmlns:a16="http://schemas.microsoft.com/office/drawing/2014/main" id="{3421EA1D-6729-46FE-9CAD-5A71277AD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210952" name="Picture 8">
              <a:extLst>
                <a:ext uri="{FF2B5EF4-FFF2-40B4-BE49-F238E27FC236}">
                  <a16:creationId xmlns:a16="http://schemas.microsoft.com/office/drawing/2014/main" id="{F695BAA9-F4FC-4593-8295-CFB7258AB8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4" y="1632"/>
              <a:ext cx="1852" cy="1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A32ECA9-CD39-42F3-B4B2-E349728F2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F841307C-726E-4AE4-BBAF-062F36921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сектора круга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, если соответствующий этому сектору центральный угол равен: а) 60°; б) 40°; в) 150°.</a:t>
            </a:r>
          </a:p>
        </p:txBody>
      </p:sp>
      <p:grpSp>
        <p:nvGrpSpPr>
          <p:cNvPr id="159762" name="Group 18">
            <a:extLst>
              <a:ext uri="{FF2B5EF4-FFF2-40B4-BE49-F238E27FC236}">
                <a16:creationId xmlns:a16="http://schemas.microsoft.com/office/drawing/2014/main" id="{25711A71-F41A-4A02-933F-6E845839856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657600"/>
            <a:ext cx="5943600" cy="889000"/>
            <a:chOff x="336" y="2304"/>
            <a:chExt cx="3744" cy="560"/>
          </a:xfrm>
        </p:grpSpPr>
        <p:sp>
          <p:nvSpPr>
            <p:cNvPr id="159748" name="Text Box 4">
              <a:extLst>
                <a:ext uri="{FF2B5EF4-FFF2-40B4-BE49-F238E27FC236}">
                  <a16:creationId xmlns:a16="http://schemas.microsoft.com/office/drawing/2014/main" id="{736E0B79-6C6E-49D5-A146-726429BCE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400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  <a:r>
                <a:rPr lang="ru-RU" altLang="ru-RU" sz="3200"/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9753" name="Object 9">
                  <a:extLst>
                    <a:ext uri="{FF2B5EF4-FFF2-40B4-BE49-F238E27FC236}">
                      <a16:creationId xmlns:a16="http://schemas.microsoft.com/office/drawing/2014/main" id="{94EE7DB4-8BF1-41B8-A5A4-95EA596135BA}"/>
                    </a:ext>
                  </a:extLst>
                </p:cNvPr>
                <p:cNvSpPr txBox="1"/>
                <p:nvPr/>
              </p:nvSpPr>
              <p:spPr bwMode="auto">
                <a:xfrm>
                  <a:off x="1392" y="2304"/>
                  <a:ext cx="416" cy="5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9753" name="Object 9">
                  <a:extLst>
                    <a:ext uri="{FF2B5EF4-FFF2-40B4-BE49-F238E27FC236}">
                      <a16:creationId xmlns:a16="http://schemas.microsoft.com/office/drawing/2014/main" id="{94EE7DB4-8BF1-41B8-A5A4-95EA596135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2" y="2304"/>
                  <a:ext cx="416" cy="56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9763" name="Group 19">
            <a:extLst>
              <a:ext uri="{FF2B5EF4-FFF2-40B4-BE49-F238E27FC236}">
                <a16:creationId xmlns:a16="http://schemas.microsoft.com/office/drawing/2014/main" id="{6EED12AD-D29C-4A12-8299-FF47801EBE9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495800"/>
            <a:ext cx="4419600" cy="889000"/>
            <a:chOff x="1104" y="2832"/>
            <a:chExt cx="2784" cy="5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9754" name="Object 10">
                  <a:extLst>
                    <a:ext uri="{FF2B5EF4-FFF2-40B4-BE49-F238E27FC236}">
                      <a16:creationId xmlns:a16="http://schemas.microsoft.com/office/drawing/2014/main" id="{CAA8F8B3-DBAA-440A-AB31-0A74D8141141}"/>
                    </a:ext>
                  </a:extLst>
                </p:cNvPr>
                <p:cNvSpPr txBox="1"/>
                <p:nvPr/>
              </p:nvSpPr>
              <p:spPr bwMode="auto">
                <a:xfrm>
                  <a:off x="1440" y="2832"/>
                  <a:ext cx="416" cy="5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9754" name="Object 10">
                  <a:extLst>
                    <a:ext uri="{FF2B5EF4-FFF2-40B4-BE49-F238E27FC236}">
                      <a16:creationId xmlns:a16="http://schemas.microsoft.com/office/drawing/2014/main" id="{CAA8F8B3-DBAA-440A-AB31-0A74D81411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0" y="2832"/>
                  <a:ext cx="416" cy="56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9757" name="Text Box 13">
              <a:extLst>
                <a:ext uri="{FF2B5EF4-FFF2-40B4-BE49-F238E27FC236}">
                  <a16:creationId xmlns:a16="http://schemas.microsoft.com/office/drawing/2014/main" id="{52C471AA-6C42-426B-85E8-E4B8B22D0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928"/>
              <a:ext cx="27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  <a:endParaRPr lang="ru-RU" altLang="ru-RU"/>
            </a:p>
          </p:txBody>
        </p:sp>
      </p:grpSp>
      <p:grpSp>
        <p:nvGrpSpPr>
          <p:cNvPr id="159764" name="Group 20">
            <a:extLst>
              <a:ext uri="{FF2B5EF4-FFF2-40B4-BE49-F238E27FC236}">
                <a16:creationId xmlns:a16="http://schemas.microsoft.com/office/drawing/2014/main" id="{F6338DEA-41B3-48F2-B8EF-8731C4D6A775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334000"/>
            <a:ext cx="4419600" cy="876300"/>
            <a:chOff x="1104" y="3360"/>
            <a:chExt cx="2784" cy="55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9755" name="Object 11">
                  <a:extLst>
                    <a:ext uri="{FF2B5EF4-FFF2-40B4-BE49-F238E27FC236}">
                      <a16:creationId xmlns:a16="http://schemas.microsoft.com/office/drawing/2014/main" id="{831480B7-8B34-4C04-98E0-EE52C771F2BC}"/>
                    </a:ext>
                  </a:extLst>
                </p:cNvPr>
                <p:cNvSpPr txBox="1"/>
                <p:nvPr/>
              </p:nvSpPr>
              <p:spPr bwMode="auto">
                <a:xfrm>
                  <a:off x="1392" y="3360"/>
                  <a:ext cx="568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9755" name="Object 11">
                  <a:extLst>
                    <a:ext uri="{FF2B5EF4-FFF2-40B4-BE49-F238E27FC236}">
                      <a16:creationId xmlns:a16="http://schemas.microsoft.com/office/drawing/2014/main" id="{831480B7-8B34-4C04-98E0-EE52C771F2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2" y="3360"/>
                  <a:ext cx="568" cy="55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9758" name="Text Box 14">
              <a:extLst>
                <a:ext uri="{FF2B5EF4-FFF2-40B4-BE49-F238E27FC236}">
                  <a16:creationId xmlns:a16="http://schemas.microsoft.com/office/drawing/2014/main" id="{B69E4C64-F828-4967-A76F-B0FFEDD3D0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408"/>
              <a:ext cx="27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E0B21E6A-AF04-4761-9D59-B8823D0BD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21187" name="Text Box 3">
            <a:extLst>
              <a:ext uri="{FF2B5EF4-FFF2-40B4-BE49-F238E27FC236}">
                <a16:creationId xmlns:a16="http://schemas.microsoft.com/office/drawing/2014/main" id="{295CF004-6EB8-409F-9A32-650D39038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сектора круга радиуса </a:t>
            </a:r>
            <a:r>
              <a:rPr lang="ru-RU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длина дуги которого равна 4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1189" name="Text Box 5">
            <a:extLst>
              <a:ext uri="{FF2B5EF4-FFF2-40B4-BE49-F238E27FC236}">
                <a16:creationId xmlns:a16="http://schemas.microsoft.com/office/drawing/2014/main" id="{86A0C50F-93D7-4936-B1A8-805C5940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6.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72D08FB9-D340-4AD1-868F-6558748BC0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29379" name="Text Box 3">
            <a:extLst>
              <a:ext uri="{FF2B5EF4-FFF2-40B4-BE49-F238E27FC236}">
                <a16:creationId xmlns:a16="http://schemas.microsoft.com/office/drawing/2014/main" id="{ED8EE643-49C5-40B9-8654-DDB676698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</a:t>
            </a:r>
            <a:r>
              <a:rPr lang="ru-RU" altLang="ru-RU" sz="3200" dirty="0"/>
              <a:t>сегмента, 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Стороны квадратных клеток равны 1.</a:t>
            </a:r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3A502BE2-F7CF-4EE5-B3FE-04630D6FF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8(</a:t>
            </a:r>
            <a:r>
              <a:rPr lang="ru-RU" altLang="ru-RU" sz="3200">
                <a:cs typeface="Times New Roman" panose="02020603050405020304" pitchFamily="18" charset="0"/>
              </a:rPr>
              <a:t>π</a:t>
            </a:r>
            <a:r>
              <a:rPr lang="ru-RU" altLang="ru-RU" sz="3200"/>
              <a:t> – 2).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29381" name="Picture 5">
            <a:extLst>
              <a:ext uri="{FF2B5EF4-FFF2-40B4-BE49-F238E27FC236}">
                <a16:creationId xmlns:a16="http://schemas.microsoft.com/office/drawing/2014/main" id="{1222C336-4CE2-46B8-AB3E-B98ECA3BB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975" y="2233613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F81F1277-DA60-493A-AAA6-45661EB29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9E192B8D-CA01-4CA5-AC82-CE8AB25E7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части круга, расположенной вне вписанного в этот круг: а) квадрата; б) правильного треугольника; в) правильного шестиугольника. Радиус круга равен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61810" name="Group 18">
            <a:extLst>
              <a:ext uri="{FF2B5EF4-FFF2-40B4-BE49-F238E27FC236}">
                <a16:creationId xmlns:a16="http://schemas.microsoft.com/office/drawing/2014/main" id="{9AC59407-0485-4FAC-A599-9827B8DFFEE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81400"/>
            <a:ext cx="8610600" cy="579438"/>
            <a:chOff x="240" y="2256"/>
            <a:chExt cx="5424" cy="365"/>
          </a:xfrm>
        </p:grpSpPr>
        <p:sp>
          <p:nvSpPr>
            <p:cNvPr id="161796" name="Text Box 4">
              <a:extLst>
                <a:ext uri="{FF2B5EF4-FFF2-40B4-BE49-F238E27FC236}">
                  <a16:creationId xmlns:a16="http://schemas.microsoft.com/office/drawing/2014/main" id="{738AEA3C-0CBC-4108-9968-979C2FCB7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25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  <a:r>
                <a:rPr lang="ru-RU" altLang="ru-RU" sz="3200"/>
                <a:t>     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1800" name="Object 8">
                  <a:extLst>
                    <a:ext uri="{FF2B5EF4-FFF2-40B4-BE49-F238E27FC236}">
                      <a16:creationId xmlns:a16="http://schemas.microsoft.com/office/drawing/2014/main" id="{1F689095-2282-4132-AD4C-0EA6DDB7CE41}"/>
                    </a:ext>
                  </a:extLst>
                </p:cNvPr>
                <p:cNvSpPr txBox="1"/>
                <p:nvPr/>
              </p:nvSpPr>
              <p:spPr bwMode="auto">
                <a:xfrm>
                  <a:off x="1296" y="2304"/>
                  <a:ext cx="84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1800" name="Object 8">
                  <a:extLst>
                    <a:ext uri="{FF2B5EF4-FFF2-40B4-BE49-F238E27FC236}">
                      <a16:creationId xmlns:a16="http://schemas.microsoft.com/office/drawing/2014/main" id="{1F689095-2282-4132-AD4C-0EA6DDB7CE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6" y="2304"/>
                  <a:ext cx="840" cy="288"/>
                </a:xfrm>
                <a:prstGeom prst="rect">
                  <a:avLst/>
                </a:prstGeom>
                <a:blipFill>
                  <a:blip r:embed="rId3"/>
                  <a:stretch>
                    <a:fillRect l="-2294" b="-133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1811" name="Group 19">
            <a:extLst>
              <a:ext uri="{FF2B5EF4-FFF2-40B4-BE49-F238E27FC236}">
                <a16:creationId xmlns:a16="http://schemas.microsoft.com/office/drawing/2014/main" id="{C007AF00-7129-4679-91CC-0B473D7ED112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191000"/>
            <a:ext cx="4038600" cy="876300"/>
            <a:chOff x="1008" y="2640"/>
            <a:chExt cx="2544" cy="55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1802" name="Object 10">
                  <a:extLst>
                    <a:ext uri="{FF2B5EF4-FFF2-40B4-BE49-F238E27FC236}">
                      <a16:creationId xmlns:a16="http://schemas.microsoft.com/office/drawing/2014/main" id="{31200BF3-B730-4CEE-A6F7-724828BAFB95}"/>
                    </a:ext>
                  </a:extLst>
                </p:cNvPr>
                <p:cNvSpPr txBox="1"/>
                <p:nvPr/>
              </p:nvSpPr>
              <p:spPr bwMode="auto">
                <a:xfrm>
                  <a:off x="1296" y="2640"/>
                  <a:ext cx="1288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(4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1802" name="Object 10">
                  <a:extLst>
                    <a:ext uri="{FF2B5EF4-FFF2-40B4-BE49-F238E27FC236}">
                      <a16:creationId xmlns:a16="http://schemas.microsoft.com/office/drawing/2014/main" id="{31200BF3-B730-4CEE-A6F7-724828BAFB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6" y="2640"/>
                  <a:ext cx="1288" cy="55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1805" name="Text Box 13">
              <a:extLst>
                <a:ext uri="{FF2B5EF4-FFF2-40B4-BE49-F238E27FC236}">
                  <a16:creationId xmlns:a16="http://schemas.microsoft.com/office/drawing/2014/main" id="{7AEB6284-A0C6-4481-8F4D-763AA7397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73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  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  <a:endParaRPr lang="ru-RU" altLang="ru-RU"/>
            </a:p>
          </p:txBody>
        </p:sp>
      </p:grpSp>
      <p:grpSp>
        <p:nvGrpSpPr>
          <p:cNvPr id="161812" name="Group 20">
            <a:extLst>
              <a:ext uri="{FF2B5EF4-FFF2-40B4-BE49-F238E27FC236}">
                <a16:creationId xmlns:a16="http://schemas.microsoft.com/office/drawing/2014/main" id="{226D7AD8-886B-4F4C-9802-3B506771F5C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5029200"/>
            <a:ext cx="4038600" cy="876300"/>
            <a:chOff x="1008" y="3168"/>
            <a:chExt cx="2544" cy="55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1803" name="Object 11">
                  <a:extLst>
                    <a:ext uri="{FF2B5EF4-FFF2-40B4-BE49-F238E27FC236}">
                      <a16:creationId xmlns:a16="http://schemas.microsoft.com/office/drawing/2014/main" id="{1014D068-D3FA-4D99-A6F5-80DB0C278838}"/>
                    </a:ext>
                  </a:extLst>
                </p:cNvPr>
                <p:cNvSpPr txBox="1"/>
                <p:nvPr/>
              </p:nvSpPr>
              <p:spPr bwMode="auto">
                <a:xfrm>
                  <a:off x="1344" y="3168"/>
                  <a:ext cx="1336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1803" name="Object 11">
                  <a:extLst>
                    <a:ext uri="{FF2B5EF4-FFF2-40B4-BE49-F238E27FC236}">
                      <a16:creationId xmlns:a16="http://schemas.microsoft.com/office/drawing/2014/main" id="{1014D068-D3FA-4D99-A6F5-80DB0C2788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44" y="3168"/>
                  <a:ext cx="1336" cy="55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1806" name="Text Box 14">
              <a:extLst>
                <a:ext uri="{FF2B5EF4-FFF2-40B4-BE49-F238E27FC236}">
                  <a16:creationId xmlns:a16="http://schemas.microsoft.com/office/drawing/2014/main" id="{D059FFCC-B260-4DA4-B99B-D4CE5A07D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968DC73F-692C-49B9-8634-044B5AF56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3843" name="Text Box 3">
            <a:extLst>
              <a:ext uri="{FF2B5EF4-FFF2-40B4-BE49-F238E27FC236}">
                <a16:creationId xmlns:a16="http://schemas.microsoft.com/office/drawing/2014/main" id="{6DB3726B-3B86-4E63-AF1E-6AB86E45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площади заштрихованных фигур. </a:t>
            </a:r>
          </a:p>
        </p:txBody>
      </p:sp>
      <p:pic>
        <p:nvPicPr>
          <p:cNvPr id="163850" name="Picture 10">
            <a:extLst>
              <a:ext uri="{FF2B5EF4-FFF2-40B4-BE49-F238E27FC236}">
                <a16:creationId xmlns:a16="http://schemas.microsoft.com/office/drawing/2014/main" id="{A0C0D111-07BB-4EBE-BE93-805BCF2D1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5384800" cy="247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856" name="Group 16">
            <a:extLst>
              <a:ext uri="{FF2B5EF4-FFF2-40B4-BE49-F238E27FC236}">
                <a16:creationId xmlns:a16="http://schemas.microsoft.com/office/drawing/2014/main" id="{ED7CDB21-1D26-4C3C-9206-C80C49C3CCB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648200"/>
            <a:ext cx="8229600" cy="876300"/>
            <a:chOff x="336" y="2928"/>
            <a:chExt cx="5184" cy="552"/>
          </a:xfrm>
        </p:grpSpPr>
        <p:sp>
          <p:nvSpPr>
            <p:cNvPr id="163845" name="Text Box 5">
              <a:extLst>
                <a:ext uri="{FF2B5EF4-FFF2-40B4-BE49-F238E27FC236}">
                  <a16:creationId xmlns:a16="http://schemas.microsoft.com/office/drawing/2014/main" id="{9BF677F4-9707-478D-A4D6-E0A9A9577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51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  <a:r>
                <a:rPr lang="ru-RU" altLang="ru-RU" sz="3200"/>
                <a:t>          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3848" name="Object 8">
                  <a:extLst>
                    <a:ext uri="{FF2B5EF4-FFF2-40B4-BE49-F238E27FC236}">
                      <a16:creationId xmlns:a16="http://schemas.microsoft.com/office/drawing/2014/main" id="{6A30D5E9-826E-4961-9BA3-D1876309B768}"/>
                    </a:ext>
                  </a:extLst>
                </p:cNvPr>
                <p:cNvSpPr txBox="1"/>
                <p:nvPr/>
              </p:nvSpPr>
              <p:spPr bwMode="auto">
                <a:xfrm>
                  <a:off x="1488" y="2928"/>
                  <a:ext cx="880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(4−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3848" name="Object 8">
                  <a:extLst>
                    <a:ext uri="{FF2B5EF4-FFF2-40B4-BE49-F238E27FC236}">
                      <a16:creationId xmlns:a16="http://schemas.microsoft.com/office/drawing/2014/main" id="{6A30D5E9-826E-4961-9BA3-D1876309B7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8" y="2928"/>
                  <a:ext cx="880" cy="55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3857" name="Group 17">
            <a:extLst>
              <a:ext uri="{FF2B5EF4-FFF2-40B4-BE49-F238E27FC236}">
                <a16:creationId xmlns:a16="http://schemas.microsoft.com/office/drawing/2014/main" id="{EA7A465B-EFF0-49F5-803C-DD0846C8677C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638800"/>
            <a:ext cx="2908300" cy="825500"/>
            <a:chOff x="1152" y="3552"/>
            <a:chExt cx="1832" cy="52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3851" name="Object 11">
                  <a:extLst>
                    <a:ext uri="{FF2B5EF4-FFF2-40B4-BE49-F238E27FC236}">
                      <a16:creationId xmlns:a16="http://schemas.microsoft.com/office/drawing/2014/main" id="{8AB6846B-C377-4DCD-B614-FFEA70193F11}"/>
                    </a:ext>
                  </a:extLst>
                </p:cNvPr>
                <p:cNvSpPr txBox="1"/>
                <p:nvPr/>
              </p:nvSpPr>
              <p:spPr bwMode="auto">
                <a:xfrm>
                  <a:off x="1488" y="3552"/>
                  <a:ext cx="1496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3851" name="Object 11">
                  <a:extLst>
                    <a:ext uri="{FF2B5EF4-FFF2-40B4-BE49-F238E27FC236}">
                      <a16:creationId xmlns:a16="http://schemas.microsoft.com/office/drawing/2014/main" id="{8AB6846B-C377-4DCD-B614-FFEA70193F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8" y="3552"/>
                  <a:ext cx="1496" cy="5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3853" name="Text Box 13">
              <a:extLst>
                <a:ext uri="{FF2B5EF4-FFF2-40B4-BE49-F238E27FC236}">
                  <a16:creationId xmlns:a16="http://schemas.microsoft.com/office/drawing/2014/main" id="{B987456C-2D48-403D-BD0B-8149D2FA6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3600"/>
              <a:ext cx="14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58B62960-14ED-4D56-ADF6-87C688A9C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Площадь сектора</a:t>
            </a: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0C66A550-958C-4D36-9D72-F527E240F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"/>
            <a:ext cx="636530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Круговым сектором,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или просто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сектором,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называется общая часть круга и центрального угла с вершиной в центре этого круга.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324" name="Text Box 4">
                <a:extLst>
                  <a:ext uri="{FF2B5EF4-FFF2-40B4-BE49-F238E27FC236}">
                    <a16:creationId xmlns:a16="http://schemas.microsoft.com/office/drawing/2014/main" id="{51999CA5-2015-4423-8B78-CDD62E0757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438400"/>
                <a:ext cx="9144000" cy="1838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Для нахождения формулы площади сектора заметим, что площадь сектора с центральным углом в 1° в 360 раз меньше площади круга. </a:t>
                </a:r>
                <a:r>
                  <a:rPr lang="ru-RU" altLang="ru-RU">
                    <a:cs typeface="Times New Roman" panose="02020603050405020304" pitchFamily="18" charset="0"/>
                  </a:rPr>
                  <a:t>Следовательно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площадь сектора с центральным углом в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градусов будет выражаться формулой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ru-RU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num>
                      <m:den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24" name="Text Box 4">
                <a:extLst>
                  <a:ext uri="{FF2B5EF4-FFF2-40B4-BE49-F238E27FC236}">
                    <a16:creationId xmlns:a16="http://schemas.microsoft.com/office/drawing/2014/main" id="{51999CA5-2015-4423-8B78-CDD62E075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438400"/>
                <a:ext cx="9144000" cy="1838260"/>
              </a:xfrm>
              <a:prstGeom prst="rect">
                <a:avLst/>
              </a:prstGeom>
              <a:blipFill>
                <a:blip r:embed="rId3"/>
                <a:stretch>
                  <a:fillRect l="-1000" r="-1000" b="-19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30" name="Picture 10">
            <a:extLst>
              <a:ext uri="{FF2B5EF4-FFF2-40B4-BE49-F238E27FC236}">
                <a16:creationId xmlns:a16="http://schemas.microsoft.com/office/drawing/2014/main" id="{6D13AEDB-C943-462D-80BA-78693186C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800"/>
            <a:ext cx="2133600" cy="210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4331" name="Text Box 11">
                <a:extLst>
                  <a:ext uri="{FF2B5EF4-FFF2-40B4-BE49-F238E27FC236}">
                    <a16:creationId xmlns:a16="http://schemas.microsoft.com/office/drawing/2014/main" id="{34CB579F-163F-4881-BE6D-39765A2C0C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5479167"/>
                <a:ext cx="9144000" cy="1044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altLang="ru-RU" dirty="0"/>
                  <a:t>Площадь сектора круга, радиус которого равен </a:t>
                </a:r>
                <a:r>
                  <a:rPr lang="en-US" altLang="ru-RU" i="1" dirty="0"/>
                  <a:t>R</a:t>
                </a:r>
                <a:r>
                  <a:rPr lang="ru-RU" altLang="ru-RU" dirty="0"/>
                  <a:t>, а длина дуги равна </a:t>
                </a:r>
                <a:r>
                  <a:rPr lang="en-US" altLang="ru-RU" i="1" dirty="0"/>
                  <a:t>l</a:t>
                </a:r>
                <a:r>
                  <a:rPr lang="ru-RU" altLang="ru-RU" dirty="0"/>
                  <a:t>, выражается формулой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184331" name="Text Box 11">
                <a:extLst>
                  <a:ext uri="{FF2B5EF4-FFF2-40B4-BE49-F238E27FC236}">
                    <a16:creationId xmlns:a16="http://schemas.microsoft.com/office/drawing/2014/main" id="{34CB579F-163F-4881-BE6D-39765A2C0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5479167"/>
                <a:ext cx="9144000" cy="1044575"/>
              </a:xfrm>
              <a:prstGeom prst="rect">
                <a:avLst/>
              </a:prstGeom>
              <a:blipFill>
                <a:blip r:embed="rId5"/>
                <a:stretch>
                  <a:fillRect l="-1067" r="-1000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11">
                <a:extLst>
                  <a:ext uri="{FF2B5EF4-FFF2-40B4-BE49-F238E27FC236}">
                    <a16:creationId xmlns:a16="http://schemas.microsoft.com/office/drawing/2014/main" id="{B26A69FA-5406-C4E5-EB7B-CCD2D2F1E3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4257219"/>
                <a:ext cx="9144000" cy="10447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altLang="ru-RU" dirty="0"/>
                  <a:t>Если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выражается в радианах, то площадь сектора круга, радиус которого равен </a:t>
                </a:r>
                <a:r>
                  <a:rPr lang="en-US" altLang="ru-RU" i="1" dirty="0"/>
                  <a:t>R</a:t>
                </a:r>
                <a:r>
                  <a:rPr lang="ru-RU" altLang="ru-RU" dirty="0"/>
                  <a:t>, выражается формулой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ru-RU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sSup>
                      <m:sSupPr>
                        <m:ctrlP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6" name="Text Box 11">
                <a:extLst>
                  <a:ext uri="{FF2B5EF4-FFF2-40B4-BE49-F238E27FC236}">
                    <a16:creationId xmlns:a16="http://schemas.microsoft.com/office/drawing/2014/main" id="{B26A69FA-5406-C4E5-EB7B-CCD2D2F1E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4257219"/>
                <a:ext cx="9144000" cy="1044773"/>
              </a:xfrm>
              <a:prstGeom prst="rect">
                <a:avLst/>
              </a:prstGeom>
              <a:blipFill>
                <a:blip r:embed="rId6"/>
                <a:stretch>
                  <a:fillRect l="-1067" r="-1000" b="-46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3F1CF950-145A-4D3B-BAB1-75FD6C182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C7040394-1820-495B-8A90-D409EA6DC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Около правильного многоугольника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описана окружность, в многоугольник вписана другая окружность.  Найдите площадь образовавшегося кольца.</a:t>
            </a:r>
          </a:p>
        </p:txBody>
      </p:sp>
      <p:grpSp>
        <p:nvGrpSpPr>
          <p:cNvPr id="182283" name="Group 11">
            <a:extLst>
              <a:ext uri="{FF2B5EF4-FFF2-40B4-BE49-F238E27FC236}">
                <a16:creationId xmlns:a16="http://schemas.microsoft.com/office/drawing/2014/main" id="{4F4DCFF2-8DF7-49AD-91C5-C8AF1426603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038600"/>
            <a:ext cx="8610600" cy="876300"/>
            <a:chOff x="192" y="2544"/>
            <a:chExt cx="5424" cy="552"/>
          </a:xfrm>
        </p:grpSpPr>
        <p:sp>
          <p:nvSpPr>
            <p:cNvPr id="182276" name="Text Box 4">
              <a:extLst>
                <a:ext uri="{FF2B5EF4-FFF2-40B4-BE49-F238E27FC236}">
                  <a16:creationId xmlns:a16="http://schemas.microsoft.com/office/drawing/2014/main" id="{B0EB57E8-D24B-4793-A7F2-BCCBBB54E4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59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2281" name="Object 9">
                  <a:extLst>
                    <a:ext uri="{FF2B5EF4-FFF2-40B4-BE49-F238E27FC236}">
                      <a16:creationId xmlns:a16="http://schemas.microsoft.com/office/drawing/2014/main" id="{8DCAD13C-F3F4-4FC9-A719-E48B732A19D7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2544"/>
                  <a:ext cx="440" cy="5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82281" name="Object 9">
                  <a:extLst>
                    <a:ext uri="{FF2B5EF4-FFF2-40B4-BE49-F238E27FC236}">
                      <a16:creationId xmlns:a16="http://schemas.microsoft.com/office/drawing/2014/main" id="{8DCAD13C-F3F4-4FC9-A719-E48B732A19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2544"/>
                  <a:ext cx="440" cy="55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87B9F216-4C49-4682-BB3A-51BD80779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0707" name="Text Box 3">
            <a:extLst>
              <a:ext uri="{FF2B5EF4-FFF2-40B4-BE49-F238E27FC236}">
                <a16:creationId xmlns:a16="http://schemas.microsoft.com/office/drawing/2014/main" id="{F2137272-5BA4-44C5-A7E5-F432E4999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Верно ли</a:t>
            </a:r>
            <a:r>
              <a:rPr lang="ru-RU" altLang="ru-RU" sz="3200" dirty="0">
                <a:cs typeface="Times New Roman" panose="02020603050405020304" pitchFamily="18" charset="0"/>
              </a:rPr>
              <a:t>, что площадь полукруга, построенного на гипотенузе прямоугольного треугольника, равна сумме площадей полукругов, построенных на катетах.</a:t>
            </a:r>
          </a:p>
        </p:txBody>
      </p:sp>
      <p:sp>
        <p:nvSpPr>
          <p:cNvPr id="200709" name="Text Box 5">
            <a:extLst>
              <a:ext uri="{FF2B5EF4-FFF2-40B4-BE49-F238E27FC236}">
                <a16:creationId xmlns:a16="http://schemas.microsoft.com/office/drawing/2014/main" id="{4CA286FB-EFB5-48AA-8C12-344B61D23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Да.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200711" name="Picture 7">
            <a:extLst>
              <a:ext uri="{FF2B5EF4-FFF2-40B4-BE49-F238E27FC236}">
                <a16:creationId xmlns:a16="http://schemas.microsoft.com/office/drawing/2014/main" id="{6329019D-AE83-4AB1-99E9-502921E04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368" y="2780928"/>
            <a:ext cx="3344863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9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DB165E8C-4D68-43C8-8AD8-74EFE8DC5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2755" name="Text Box 3">
            <a:extLst>
              <a:ext uri="{FF2B5EF4-FFF2-40B4-BE49-F238E27FC236}">
                <a16:creationId xmlns:a16="http://schemas.microsoft.com/office/drawing/2014/main" id="{8F08265A-A378-4E70-8E34-A3679327E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фигуры, изображенной на рисунке, если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= 1 см,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= 2 см,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= 6 см.</a:t>
            </a:r>
          </a:p>
        </p:txBody>
      </p:sp>
      <p:pic>
        <p:nvPicPr>
          <p:cNvPr id="202758" name="Picture 6">
            <a:extLst>
              <a:ext uri="{FF2B5EF4-FFF2-40B4-BE49-F238E27FC236}">
                <a16:creationId xmlns:a16="http://schemas.microsoft.com/office/drawing/2014/main" id="{1B5876EB-3B2D-4E38-8017-046991701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2339975"/>
            <a:ext cx="4618037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2761" name="Group 9">
            <a:extLst>
              <a:ext uri="{FF2B5EF4-FFF2-40B4-BE49-F238E27FC236}">
                <a16:creationId xmlns:a16="http://schemas.microsoft.com/office/drawing/2014/main" id="{AE599DB8-681B-40D5-84D8-A15E58875EE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105400"/>
            <a:ext cx="8610600" cy="825500"/>
            <a:chOff x="192" y="3216"/>
            <a:chExt cx="5424" cy="520"/>
          </a:xfrm>
        </p:grpSpPr>
        <p:sp>
          <p:nvSpPr>
            <p:cNvPr id="202756" name="Text Box 4">
              <a:extLst>
                <a:ext uri="{FF2B5EF4-FFF2-40B4-BE49-F238E27FC236}">
                  <a16:creationId xmlns:a16="http://schemas.microsoft.com/office/drawing/2014/main" id="{2C34684D-2BEE-49A1-AFCC-288EC66CBF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264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2759" name="Object 7">
                  <a:extLst>
                    <a:ext uri="{FF2B5EF4-FFF2-40B4-BE49-F238E27FC236}">
                      <a16:creationId xmlns:a16="http://schemas.microsoft.com/office/drawing/2014/main" id="{F34E5603-7690-47E8-B852-CE361AAD6BEF}"/>
                    </a:ext>
                  </a:extLst>
                </p:cNvPr>
                <p:cNvSpPr txBox="1"/>
                <p:nvPr/>
              </p:nvSpPr>
              <p:spPr bwMode="auto">
                <a:xfrm>
                  <a:off x="1056" y="3216"/>
                  <a:ext cx="536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8+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202759" name="Object 7">
                  <a:extLst>
                    <a:ext uri="{FF2B5EF4-FFF2-40B4-BE49-F238E27FC236}">
                      <a16:creationId xmlns:a16="http://schemas.microsoft.com/office/drawing/2014/main" id="{F34E5603-7690-47E8-B852-CE361AAD6B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3216"/>
                  <a:ext cx="536" cy="5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D988A992-A470-41DD-A695-AEF56B2CB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9C14A14A-4185-463B-8036-F065F64A1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заштрихованная фигура состоит из четырех, так называемых, луночек Гиппократа. </a:t>
            </a:r>
            <a:r>
              <a:rPr lang="ru-RU" altLang="ru-RU" sz="3200" dirty="0"/>
              <a:t>Найдите</a:t>
            </a:r>
            <a:r>
              <a:rPr lang="ru-RU" altLang="ru-RU" sz="3200" dirty="0">
                <a:cs typeface="Times New Roman" panose="02020603050405020304" pitchFamily="18" charset="0"/>
              </a:rPr>
              <a:t> ее площадь</a:t>
            </a:r>
            <a:r>
              <a:rPr lang="ru-RU" altLang="ru-RU" sz="3200" dirty="0"/>
              <a:t>, если сторона квадрата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равна 1.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06853" name="Text Box 5">
            <a:extLst>
              <a:ext uri="{FF2B5EF4-FFF2-40B4-BE49-F238E27FC236}">
                <a16:creationId xmlns:a16="http://schemas.microsoft.com/office/drawing/2014/main" id="{D7E1871F-0C89-4B37-A33C-AA581EBB1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206856" name="Picture 8">
            <a:extLst>
              <a:ext uri="{FF2B5EF4-FFF2-40B4-BE49-F238E27FC236}">
                <a16:creationId xmlns:a16="http://schemas.microsoft.com/office/drawing/2014/main" id="{C5E2A4BA-D3A4-4D61-83AB-80279B5F8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80928"/>
            <a:ext cx="3397250" cy="336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3BF9F4A6-0423-4D10-BF3F-36D2DBFA2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B08C37AF-C93F-4A4A-BE38-19F5A94A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площади заштрихованных фигур на рисунке. Радиусы окружностей равны 1.</a:t>
            </a:r>
          </a:p>
        </p:txBody>
      </p:sp>
      <p:pic>
        <p:nvPicPr>
          <p:cNvPr id="208902" name="Picture 6">
            <a:extLst>
              <a:ext uri="{FF2B5EF4-FFF2-40B4-BE49-F238E27FC236}">
                <a16:creationId xmlns:a16="http://schemas.microsoft.com/office/drawing/2014/main" id="{916A42ED-3AE3-438F-A884-DFC95E158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6294438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8909" name="Group 13">
            <a:extLst>
              <a:ext uri="{FF2B5EF4-FFF2-40B4-BE49-F238E27FC236}">
                <a16:creationId xmlns:a16="http://schemas.microsoft.com/office/drawing/2014/main" id="{E1BB725D-6974-44E4-A997-7B4A8E988BE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029200"/>
            <a:ext cx="8610600" cy="927100"/>
            <a:chOff x="192" y="3168"/>
            <a:chExt cx="5424" cy="584"/>
          </a:xfrm>
        </p:grpSpPr>
        <p:sp>
          <p:nvSpPr>
            <p:cNvPr id="208900" name="Text Box 4">
              <a:extLst>
                <a:ext uri="{FF2B5EF4-FFF2-40B4-BE49-F238E27FC236}">
                  <a16:creationId xmlns:a16="http://schemas.microsoft.com/office/drawing/2014/main" id="{44211BF3-1792-4EED-9839-5C1A293C6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264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ru-RU" altLang="ru-RU" sz="3200"/>
                <a:t>       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  <a:endParaRPr lang="ru-RU" altLang="ru-RU" sz="32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8903" name="Object 7">
                  <a:extLst>
                    <a:ext uri="{FF2B5EF4-FFF2-40B4-BE49-F238E27FC236}">
                      <a16:creationId xmlns:a16="http://schemas.microsoft.com/office/drawing/2014/main" id="{F7677A43-48BE-4EF3-AB59-E8E0154A0D46}"/>
                    </a:ext>
                  </a:extLst>
                </p:cNvPr>
                <p:cNvSpPr txBox="1"/>
                <p:nvPr/>
              </p:nvSpPr>
              <p:spPr bwMode="auto">
                <a:xfrm>
                  <a:off x="1248" y="3168"/>
                  <a:ext cx="864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208903" name="Object 7">
                  <a:extLst>
                    <a:ext uri="{FF2B5EF4-FFF2-40B4-BE49-F238E27FC236}">
                      <a16:creationId xmlns:a16="http://schemas.microsoft.com/office/drawing/2014/main" id="{F7677A43-48BE-4EF3-AB59-E8E0154A0D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48" y="3168"/>
                  <a:ext cx="864" cy="58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8910" name="Group 14">
            <a:extLst>
              <a:ext uri="{FF2B5EF4-FFF2-40B4-BE49-F238E27FC236}">
                <a16:creationId xmlns:a16="http://schemas.microsoft.com/office/drawing/2014/main" id="{E211CE72-62FA-48CE-93E6-405D3F7E828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6019800"/>
            <a:ext cx="2133600" cy="579438"/>
            <a:chOff x="960" y="3792"/>
            <a:chExt cx="1344" cy="36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8904" name="Object 8">
                  <a:extLst>
                    <a:ext uri="{FF2B5EF4-FFF2-40B4-BE49-F238E27FC236}">
                      <a16:creationId xmlns:a16="http://schemas.microsoft.com/office/drawing/2014/main" id="{D161649C-D7F9-45A2-A5CE-1ED11634480A}"/>
                    </a:ext>
                  </a:extLst>
                </p:cNvPr>
                <p:cNvSpPr txBox="1"/>
                <p:nvPr/>
              </p:nvSpPr>
              <p:spPr bwMode="auto">
                <a:xfrm>
                  <a:off x="1344" y="3888"/>
                  <a:ext cx="616" cy="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−4.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208904" name="Object 8">
                  <a:extLst>
                    <a:ext uri="{FF2B5EF4-FFF2-40B4-BE49-F238E27FC236}">
                      <a16:creationId xmlns:a16="http://schemas.microsoft.com/office/drawing/2014/main" id="{D161649C-D7F9-45A2-A5CE-1ED1163448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44" y="3888"/>
                  <a:ext cx="616" cy="20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8906" name="Text Box 10">
              <a:extLst>
                <a:ext uri="{FF2B5EF4-FFF2-40B4-BE49-F238E27FC236}">
                  <a16:creationId xmlns:a16="http://schemas.microsoft.com/office/drawing/2014/main" id="{28B4ECC9-445D-4D8E-970B-C7D938ADD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792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3BF9F4A6-0423-4D10-BF3F-36D2DBFA2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B08C37AF-C93F-4A4A-BE38-19F5A94A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площади заштрихованной фигуры на рисунке, ограниченной дугами окружностей. Радиус большой окружности равен 1.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7CF8E94-7942-8C47-066D-A69B763C0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173270"/>
            <a:ext cx="2554475" cy="2921786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3E961BB-253D-16D5-E459-4CDD150F4FC7}"/>
              </a:ext>
            </a:extLst>
          </p:cNvPr>
          <p:cNvGrpSpPr/>
          <p:nvPr/>
        </p:nvGrpSpPr>
        <p:grpSpPr>
          <a:xfrm>
            <a:off x="0" y="2179260"/>
            <a:ext cx="9144000" cy="4704532"/>
            <a:chOff x="0" y="2179260"/>
            <a:chExt cx="9144000" cy="4704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900" name="Text Box 4">
                  <a:extLst>
                    <a:ext uri="{FF2B5EF4-FFF2-40B4-BE49-F238E27FC236}">
                      <a16:creationId xmlns:a16="http://schemas.microsoft.com/office/drawing/2014/main" id="{44211BF3-1792-4EED-9839-5C1A293C6F2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038800"/>
                  <a:ext cx="9144000" cy="18449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Фигуры 1 и 2 равны не закрашенным фигурам соответственно 3 и 4. Искомая площадь равна четверти площади единичного круга минус площадь прямоугольного треугольника с катетами, равными 1, т. е.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altLang="ru-RU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 xmlns="">
            <p:sp>
              <p:nvSpPr>
                <p:cNvPr id="208900" name="Text Box 4">
                  <a:extLst>
                    <a:ext uri="{FF2B5EF4-FFF2-40B4-BE49-F238E27FC236}">
                      <a16:creationId xmlns:a16="http://schemas.microsoft.com/office/drawing/2014/main" id="{44211BF3-1792-4EED-9839-5C1A293C6F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038800"/>
                  <a:ext cx="9144000" cy="1844992"/>
                </a:xfrm>
                <a:prstGeom prst="rect">
                  <a:avLst/>
                </a:prstGeom>
                <a:blipFill>
                  <a:blip r:embed="rId4"/>
                  <a:stretch>
                    <a:fillRect l="-1000" r="-1000" b="-264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5B40EE51-2F54-5FF1-B09F-CD9E1AEA2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19871" y="2179260"/>
              <a:ext cx="2554475" cy="29217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202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3BF9F4A6-0423-4D10-BF3F-36D2DBFA2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B08C37AF-C93F-4A4A-BE38-19F5A94A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– единичный квадрат. Найдите площадь закрашенной фигуры, ограниченной дугами окружностей.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81B2D5-D825-A163-E6D7-26F122766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208485"/>
            <a:ext cx="3128182" cy="280691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3068C82-DE30-22A9-310B-2DFC416C87C3}"/>
              </a:ext>
            </a:extLst>
          </p:cNvPr>
          <p:cNvGrpSpPr/>
          <p:nvPr/>
        </p:nvGrpSpPr>
        <p:grpSpPr>
          <a:xfrm>
            <a:off x="0" y="2229362"/>
            <a:ext cx="9144000" cy="4305109"/>
            <a:chOff x="0" y="2229362"/>
            <a:chExt cx="9144000" cy="43051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900" name="Text Box 4">
                  <a:extLst>
                    <a:ext uri="{FF2B5EF4-FFF2-40B4-BE49-F238E27FC236}">
                      <a16:creationId xmlns:a16="http://schemas.microsoft.com/office/drawing/2014/main" id="{44211BF3-1792-4EED-9839-5C1A293C6F2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181600"/>
                  <a:ext cx="9144000" cy="13528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en-US" altLang="ru-RU" sz="2800" i="1" dirty="0"/>
                    <a:t>S</a:t>
                  </a:r>
                  <a:r>
                    <a:rPr lang="en-US" altLang="ru-RU" sz="2800" i="1" baseline="-25000" dirty="0"/>
                    <a:t>AEF</a:t>
                  </a:r>
                  <a:r>
                    <a:rPr lang="en-US" altLang="ru-RU" sz="2800" i="1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ru-RU" sz="280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r>
                    <a:rPr lang="en-US" altLang="ru-RU" sz="2800" dirty="0"/>
                    <a:t>, </a:t>
                  </a:r>
                  <a:r>
                    <a:rPr lang="en-US" altLang="ru-RU" sz="2800" i="1" dirty="0"/>
                    <a:t>S</a:t>
                  </a:r>
                  <a:r>
                    <a:rPr lang="en-US" altLang="ru-RU" sz="2800" i="1" baseline="-25000" dirty="0"/>
                    <a:t>AGE</a:t>
                  </a:r>
                  <a:r>
                    <a:rPr lang="en-US" altLang="ru-RU" sz="2800" i="1" dirty="0"/>
                    <a:t> =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 </a:t>
                  </a:r>
                  <a:r>
                    <a:rPr lang="en-US" altLang="ru-RU" sz="2800" i="1" dirty="0"/>
                    <a:t>S</a:t>
                  </a:r>
                  <a:r>
                    <a:rPr lang="en-US" altLang="ru-RU" sz="2800" i="1" baseline="-25000" dirty="0"/>
                    <a:t>AGF</a:t>
                  </a:r>
                  <a:r>
                    <a:rPr lang="en-US" altLang="ru-RU" sz="2800" i="1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ru-RU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ru-RU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a14:m>
                  <a:r>
                    <a:rPr lang="en-US" altLang="ru-RU" sz="2800" dirty="0"/>
                    <a:t>, </a:t>
                  </a:r>
                  <a:r>
                    <a:rPr lang="en-US" altLang="ru-RU" sz="2800" i="1" dirty="0"/>
                    <a:t>S</a:t>
                  </a:r>
                  <a:r>
                    <a:rPr lang="en-US" altLang="ru-RU" sz="2800" i="1" baseline="-25000" dirty="0"/>
                    <a:t>GEF</a:t>
                  </a:r>
                  <a:r>
                    <a:rPr lang="en-US" altLang="ru-RU" sz="2800" i="1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ru-R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ru-RU" sz="28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ru-R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ru-RU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ru-RU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altLang="ru-R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ru-RU" sz="2800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Искомая площадь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ru-R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ru-R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ru-RU" sz="28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altLang="ru-R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ru-RU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ru-RU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ru-RU" altLang="ru-R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208900" name="Text Box 4">
                  <a:extLst>
                    <a:ext uri="{FF2B5EF4-FFF2-40B4-BE49-F238E27FC236}">
                      <a16:creationId xmlns:a16="http://schemas.microsoft.com/office/drawing/2014/main" id="{44211BF3-1792-4EED-9839-5C1A293C6F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181600"/>
                  <a:ext cx="9144000" cy="1352871"/>
                </a:xfrm>
                <a:prstGeom prst="rect">
                  <a:avLst/>
                </a:prstGeom>
                <a:blipFill>
                  <a:blip r:embed="rId4"/>
                  <a:stretch>
                    <a:fillRect l="-1333" b="-450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93639088-BFF7-6233-927C-EB785958B2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99972" y="2229362"/>
              <a:ext cx="3105419" cy="30718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942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Text Box 3">
            <a:extLst>
              <a:ext uri="{FF2B5EF4-FFF2-40B4-BE49-F238E27FC236}">
                <a16:creationId xmlns:a16="http://schemas.microsoft.com/office/drawing/2014/main" id="{7A208255-BA12-4EF5-84C9-C3974DBB0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Дуги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единичной окружности равны соответственно 90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и 45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Найдите площадь заштрихованной фигуры, изображённой на рисунке.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986586C-33B0-463A-B48A-57FB0903B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727" y="2132856"/>
            <a:ext cx="2963279" cy="2736304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600FABA0-EE3B-4A58-83AF-E66756B9EC10}"/>
              </a:ext>
            </a:extLst>
          </p:cNvPr>
          <p:cNvGrpSpPr/>
          <p:nvPr/>
        </p:nvGrpSpPr>
        <p:grpSpPr>
          <a:xfrm>
            <a:off x="0" y="2132856"/>
            <a:ext cx="9143999" cy="4417283"/>
            <a:chOff x="0" y="1412776"/>
            <a:chExt cx="9143999" cy="44172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 Box 6">
                  <a:extLst>
                    <a:ext uri="{FF2B5EF4-FFF2-40B4-BE49-F238E27FC236}">
                      <a16:creationId xmlns:a16="http://schemas.microsoft.com/office/drawing/2014/main" id="{AA81EBAC-C4A8-4655-8887-E1656A51FA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509120"/>
                  <a:ext cx="9143999" cy="13209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Решение.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Обозначим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центр окружности. Отрезок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параллелен отрезку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Площадь искомой фигуры равна площади сектора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AOB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Она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ru-RU" altLang="ru-RU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ru-RU" altLang="ru-R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altLang="ru-RU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Text Box 6">
                  <a:extLst>
                    <a:ext uri="{FF2B5EF4-FFF2-40B4-BE49-F238E27FC236}">
                      <a16:creationId xmlns:a16="http://schemas.microsoft.com/office/drawing/2014/main" id="{AA81EBAC-C4A8-4655-8887-E1656A51FA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509120"/>
                  <a:ext cx="9143999" cy="1320939"/>
                </a:xfrm>
                <a:prstGeom prst="rect">
                  <a:avLst/>
                </a:prstGeom>
                <a:blipFill>
                  <a:blip r:embed="rId4"/>
                  <a:stretch>
                    <a:fillRect l="-1000" t="-3704" r="-1000" b="-37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A850F964-D0FE-43CD-AB2A-E78E4994FE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31727" y="1412776"/>
              <a:ext cx="2963279" cy="2736304"/>
            </a:xfrm>
            <a:prstGeom prst="rect">
              <a:avLst/>
            </a:prstGeom>
          </p:spPr>
        </p:pic>
      </p:grpSp>
      <p:sp>
        <p:nvSpPr>
          <p:cNvPr id="31" name="Rectangle 2">
            <a:extLst>
              <a:ext uri="{FF2B5EF4-FFF2-40B4-BE49-F238E27FC236}">
                <a16:creationId xmlns:a16="http://schemas.microsoft.com/office/drawing/2014/main" id="{A734FB52-7055-45B3-BD4E-C272709542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Text Box 3">
            <a:extLst>
              <a:ext uri="{FF2B5EF4-FFF2-40B4-BE49-F238E27FC236}">
                <a16:creationId xmlns:a16="http://schemas.microsoft.com/office/drawing/2014/main" id="{7A208255-BA12-4EF5-84C9-C3974DBB0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6825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У ломаной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en-US" altLang="ru-RU" i="1" dirty="0">
                <a:cs typeface="Times New Roman" panose="02020603050405020304" pitchFamily="18" charset="0"/>
              </a:rPr>
              <a:t>DE</a:t>
            </a:r>
            <a:r>
              <a:rPr lang="ru-RU" altLang="ru-RU" dirty="0">
                <a:cs typeface="Times New Roman" panose="02020603050405020304" pitchFamily="18" charset="0"/>
              </a:rPr>
              <a:t> все вершины принадлежат окружности</a:t>
            </a:r>
            <a:r>
              <a:rPr lang="ru-RU" altLang="ru-RU" dirty="0"/>
              <a:t> радиуса 1</a:t>
            </a:r>
            <a:r>
              <a:rPr lang="ru-RU" altLang="ru-RU" dirty="0">
                <a:cs typeface="Times New Roman" panose="02020603050405020304" pitchFamily="18" charset="0"/>
              </a:rPr>
              <a:t>. Углы в вершинах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равны 45°. </a:t>
            </a:r>
            <a:r>
              <a:rPr lang="ru-RU" altLang="ru-RU" dirty="0"/>
              <a:t>Найдите пл</a:t>
            </a:r>
            <a:r>
              <a:rPr lang="ru-RU" altLang="ru-RU" dirty="0">
                <a:cs typeface="Times New Roman" panose="02020603050405020304" pitchFamily="18" charset="0"/>
              </a:rPr>
              <a:t>ощадь закрашенной части круга.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6">
                <a:extLst>
                  <a:ext uri="{FF2B5EF4-FFF2-40B4-BE49-F238E27FC236}">
                    <a16:creationId xmlns:a16="http://schemas.microsoft.com/office/drawing/2014/main" id="{AA81EBAC-C4A8-4655-8887-E1656A51FA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46937"/>
                <a:ext cx="8997396" cy="1320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Этими отрезками круг разбивается на равные части. Причём в каждой паре одна часть закрашена, а другая нет. Искомая площадь равна половине площади круга, т. е.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 altLang="ru-RU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π</m:t>
                        </m:r>
                      </m:num>
                      <m:den>
                        <m:r>
                          <a:rPr lang="ru-RU" altLang="ru-RU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altLang="ru-RU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6">
                <a:extLst>
                  <a:ext uri="{FF2B5EF4-FFF2-40B4-BE49-F238E27FC236}">
                    <a16:creationId xmlns:a16="http://schemas.microsoft.com/office/drawing/2014/main" id="{AA81EBAC-C4A8-4655-8887-E1656A51F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46937"/>
                <a:ext cx="8997396" cy="1320939"/>
              </a:xfrm>
              <a:prstGeom prst="rect">
                <a:avLst/>
              </a:prstGeom>
              <a:blipFill>
                <a:blip r:embed="rId3"/>
                <a:stretch>
                  <a:fillRect l="-1016" t="-3687" r="-1016" b="-32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A8709793-786D-4D0C-B506-565506036F36}"/>
              </a:ext>
            </a:extLst>
          </p:cNvPr>
          <p:cNvSpPr txBox="1"/>
          <p:nvPr/>
        </p:nvSpPr>
        <p:spPr>
          <a:xfrm>
            <a:off x="3484364" y="1823807"/>
            <a:ext cx="5507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Заметим, что прямые </a:t>
            </a:r>
            <a:r>
              <a:rPr lang="en-US" i="1" dirty="0"/>
              <a:t>AB </a:t>
            </a:r>
            <a:r>
              <a:rPr lang="ru-RU" dirty="0"/>
              <a:t>и </a:t>
            </a:r>
            <a:r>
              <a:rPr lang="en-US" i="1" dirty="0"/>
              <a:t>CD</a:t>
            </a:r>
            <a:r>
              <a:rPr lang="en-US" dirty="0"/>
              <a:t>, </a:t>
            </a:r>
            <a:r>
              <a:rPr lang="en-US" i="1" dirty="0"/>
              <a:t>BC </a:t>
            </a:r>
            <a:r>
              <a:rPr lang="ru-RU" dirty="0"/>
              <a:t>и </a:t>
            </a:r>
            <a:r>
              <a:rPr lang="en-US" i="1" dirty="0"/>
              <a:t>DE </a:t>
            </a:r>
            <a:r>
              <a:rPr lang="ru-RU" dirty="0"/>
              <a:t>параллельны.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EFC78202-8E85-4289-9E8F-0D8B6D55B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829" y="2436205"/>
            <a:ext cx="2817701" cy="2984265"/>
          </a:xfrm>
          <a:prstGeom prst="rect">
            <a:avLst/>
          </a:prstGeom>
        </p:spPr>
      </p:pic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53CFAFD0-2537-4423-8E3B-DE668846C282}"/>
              </a:ext>
            </a:extLst>
          </p:cNvPr>
          <p:cNvGrpSpPr/>
          <p:nvPr/>
        </p:nvGrpSpPr>
        <p:grpSpPr>
          <a:xfrm>
            <a:off x="514582" y="2459443"/>
            <a:ext cx="8428428" cy="2984265"/>
            <a:chOff x="514582" y="2459443"/>
            <a:chExt cx="8428428" cy="2984265"/>
          </a:xfrm>
        </p:grpSpPr>
        <p:sp>
          <p:nvSpPr>
            <p:cNvPr id="204806" name="Text Box 6">
              <a:extLst>
                <a:ext uri="{FF2B5EF4-FFF2-40B4-BE49-F238E27FC236}">
                  <a16:creationId xmlns:a16="http://schemas.microsoft.com/office/drawing/2014/main" id="{EE618BB2-B8AA-4DEE-AAED-0F12449100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4364" y="2593915"/>
              <a:ext cx="545864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dirty="0"/>
                <a:t>Проведём отрезок </a:t>
              </a:r>
              <a:r>
                <a:rPr lang="en-US" altLang="ru-RU" i="1" dirty="0"/>
                <a:t>AD</a:t>
              </a:r>
              <a:r>
                <a:rPr lang="ru-RU" altLang="ru-RU" i="1" dirty="0"/>
                <a:t>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28" name="Рисунок 27">
              <a:extLst>
                <a:ext uri="{FF2B5EF4-FFF2-40B4-BE49-F238E27FC236}">
                  <a16:creationId xmlns:a16="http://schemas.microsoft.com/office/drawing/2014/main" id="{2F41889C-E402-4ED2-9126-0CA3FB2D3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4582" y="2459443"/>
              <a:ext cx="2817701" cy="2984265"/>
            </a:xfrm>
            <a:prstGeom prst="rect">
              <a:avLst/>
            </a:prstGeom>
          </p:spPr>
        </p:pic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7D4D6BAF-6F66-46FF-BF0D-041C9E5BB7A9}"/>
              </a:ext>
            </a:extLst>
          </p:cNvPr>
          <p:cNvGrpSpPr/>
          <p:nvPr/>
        </p:nvGrpSpPr>
        <p:grpSpPr>
          <a:xfrm>
            <a:off x="464600" y="2436205"/>
            <a:ext cx="8627945" cy="2957479"/>
            <a:chOff x="464600" y="2436205"/>
            <a:chExt cx="8627945" cy="2957479"/>
          </a:xfrm>
        </p:grpSpPr>
        <p:sp>
          <p:nvSpPr>
            <p:cNvPr id="30" name="Text Box 6">
              <a:extLst>
                <a:ext uri="{FF2B5EF4-FFF2-40B4-BE49-F238E27FC236}">
                  <a16:creationId xmlns:a16="http://schemas.microsoft.com/office/drawing/2014/main" id="{82965B2C-A018-4D83-BDA8-67E6C498E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791" y="2969993"/>
              <a:ext cx="547775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dirty="0"/>
                <a:t>Проведём отрезок </a:t>
              </a:r>
              <a:r>
                <a:rPr lang="en-US" altLang="ru-RU" i="1" dirty="0"/>
                <a:t>EF</a:t>
              </a:r>
              <a:r>
                <a:rPr lang="ru-RU" altLang="ru-RU" dirty="0"/>
                <a:t>, равный и параллельный </a:t>
              </a:r>
              <a:r>
                <a:rPr lang="en-US" altLang="ru-RU" i="1" dirty="0"/>
                <a:t>AB</a:t>
              </a:r>
              <a:r>
                <a:rPr lang="en-US" altLang="ru-RU" dirty="0"/>
                <a:t>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24" name="Рисунок 23">
              <a:extLst>
                <a:ext uri="{FF2B5EF4-FFF2-40B4-BE49-F238E27FC236}">
                  <a16:creationId xmlns:a16="http://schemas.microsoft.com/office/drawing/2014/main" id="{ED631396-6442-496D-929F-6D6908D24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4600" y="2436205"/>
              <a:ext cx="2943724" cy="2957479"/>
            </a:xfrm>
            <a:prstGeom prst="rect">
              <a:avLst/>
            </a:prstGeom>
          </p:spPr>
        </p:pic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30D18FBF-1613-4917-8317-817BC59E29EA}"/>
              </a:ext>
            </a:extLst>
          </p:cNvPr>
          <p:cNvGrpSpPr/>
          <p:nvPr/>
        </p:nvGrpSpPr>
        <p:grpSpPr>
          <a:xfrm>
            <a:off x="454768" y="2421614"/>
            <a:ext cx="8542628" cy="2944904"/>
            <a:chOff x="454768" y="2421614"/>
            <a:chExt cx="8542628" cy="2944904"/>
          </a:xfrm>
        </p:grpSpPr>
        <p:sp>
          <p:nvSpPr>
            <p:cNvPr id="34" name="Text Box 6">
              <a:extLst>
                <a:ext uri="{FF2B5EF4-FFF2-40B4-BE49-F238E27FC236}">
                  <a16:creationId xmlns:a16="http://schemas.microsoft.com/office/drawing/2014/main" id="{0FA46372-5B6C-4C46-A1B4-0AE79C8887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8750" y="3701561"/>
              <a:ext cx="5458646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dirty="0"/>
                <a:t>Проведём отрезок	</a:t>
              </a:r>
              <a:r>
                <a:rPr lang="en-US" altLang="ru-RU" i="1" dirty="0"/>
                <a:t>FC</a:t>
              </a:r>
              <a:r>
                <a:rPr lang="ru-RU" altLang="ru-RU" i="1" dirty="0"/>
                <a:t>. </a:t>
              </a:r>
              <a:r>
                <a:rPr lang="ru-RU" altLang="ru-RU" dirty="0"/>
                <a:t>Он будет равен и параллелен </a:t>
              </a:r>
              <a:r>
                <a:rPr lang="en-US" altLang="ru-RU" i="1" dirty="0"/>
                <a:t>DE</a:t>
              </a:r>
              <a:r>
                <a:rPr lang="ru-RU" altLang="ru-RU" i="1" dirty="0"/>
                <a:t>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5BEE94A1-0590-498B-ABE4-2241C3DB1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4768" y="2421614"/>
              <a:ext cx="2931207" cy="2944904"/>
            </a:xfrm>
            <a:prstGeom prst="rect">
              <a:avLst/>
            </a:prstGeom>
          </p:spPr>
        </p:pic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E44D1661-2018-4D58-ACBB-1A0DC0F0C8A9}"/>
              </a:ext>
            </a:extLst>
          </p:cNvPr>
          <p:cNvGrpSpPr/>
          <p:nvPr/>
        </p:nvGrpSpPr>
        <p:grpSpPr>
          <a:xfrm>
            <a:off x="432419" y="2409039"/>
            <a:ext cx="8564977" cy="2944904"/>
            <a:chOff x="432419" y="2409039"/>
            <a:chExt cx="8564977" cy="2944904"/>
          </a:xfrm>
        </p:grpSpPr>
        <p:sp>
          <p:nvSpPr>
            <p:cNvPr id="38" name="Text Box 6">
              <a:extLst>
                <a:ext uri="{FF2B5EF4-FFF2-40B4-BE49-F238E27FC236}">
                  <a16:creationId xmlns:a16="http://schemas.microsoft.com/office/drawing/2014/main" id="{E77D8A4C-E5A9-4716-8881-4D4FDD638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8750" y="4445453"/>
              <a:ext cx="5458646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dirty="0"/>
                <a:t>Проведём отрезок </a:t>
              </a:r>
              <a:r>
                <a:rPr lang="en-US" altLang="ru-RU" i="1" dirty="0"/>
                <a:t>PQ </a:t>
              </a:r>
              <a:r>
                <a:rPr lang="ru-RU" altLang="ru-RU" dirty="0"/>
                <a:t>равный и параллельный </a:t>
              </a:r>
              <a:r>
                <a:rPr lang="en-US" altLang="ru-RU" i="1" dirty="0"/>
                <a:t>EF</a:t>
              </a:r>
              <a:r>
                <a:rPr lang="en-US" altLang="ru-RU" dirty="0"/>
                <a:t>.</a:t>
              </a:r>
            </a:p>
          </p:txBody>
        </p: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F8096C55-D3A1-4C86-B693-44C473BB2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2419" y="2409039"/>
              <a:ext cx="2931207" cy="2944904"/>
            </a:xfrm>
            <a:prstGeom prst="rect">
              <a:avLst/>
            </a:prstGeom>
          </p:spPr>
        </p:pic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E42201E-7973-4B78-AA1C-5BB974C69214}"/>
              </a:ext>
            </a:extLst>
          </p:cNvPr>
          <p:cNvGrpSpPr/>
          <p:nvPr/>
        </p:nvGrpSpPr>
        <p:grpSpPr>
          <a:xfrm>
            <a:off x="417341" y="2444045"/>
            <a:ext cx="8716827" cy="3174566"/>
            <a:chOff x="427173" y="2434189"/>
            <a:chExt cx="8716827" cy="3174566"/>
          </a:xfrm>
        </p:grpSpPr>
        <p:sp>
          <p:nvSpPr>
            <p:cNvPr id="18" name="Text Box 6">
              <a:extLst>
                <a:ext uri="{FF2B5EF4-FFF2-40B4-BE49-F238E27FC236}">
                  <a16:creationId xmlns:a16="http://schemas.microsoft.com/office/drawing/2014/main" id="{BF80E327-C3DC-4597-8A02-068D88B141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8750" y="5147090"/>
              <a:ext cx="560525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dirty="0"/>
                <a:t>Проведём отрезки </a:t>
              </a:r>
              <a:r>
                <a:rPr lang="en-US" altLang="ru-RU" i="1" dirty="0"/>
                <a:t>AC </a:t>
              </a:r>
              <a:r>
                <a:rPr lang="ru-RU" altLang="ru-RU" dirty="0"/>
                <a:t>и </a:t>
              </a:r>
              <a:r>
                <a:rPr lang="en-US" altLang="ru-RU" i="1" dirty="0"/>
                <a:t>BD</a:t>
              </a:r>
              <a:r>
                <a:rPr lang="en-US" altLang="ru-RU" dirty="0"/>
                <a:t>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A1732BAC-7065-4B57-B580-E2731F98E0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27173" y="2434189"/>
              <a:ext cx="2930041" cy="2943733"/>
            </a:xfrm>
            <a:prstGeom prst="rect">
              <a:avLst/>
            </a:prstGeom>
          </p:spPr>
        </p:pic>
      </p:grpSp>
      <p:sp>
        <p:nvSpPr>
          <p:cNvPr id="23" name="Rectangle 2">
            <a:extLst>
              <a:ext uri="{FF2B5EF4-FFF2-40B4-BE49-F238E27FC236}">
                <a16:creationId xmlns:a16="http://schemas.microsoft.com/office/drawing/2014/main" id="{4D4B1831-EFED-4684-9713-6189E4095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1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3BF9F4A6-0423-4D10-BF3F-36D2DBFA2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8899" name="Text Box 3">
                <a:extLst>
                  <a:ext uri="{FF2B5EF4-FFF2-40B4-BE49-F238E27FC236}">
                    <a16:creationId xmlns:a16="http://schemas.microsoft.com/office/drawing/2014/main" id="{B08C37AF-C93F-4A4A-BE38-19F5A94AE3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8991600" cy="144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Дерево имеет в обхвате 150 см. Найдите примерную площадь поперечного сечения (в см</a:t>
                </a:r>
                <a:r>
                  <a:rPr lang="ru-RU" sz="2800" baseline="30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), имеющего форму круга. (Примите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π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≈3</m:t>
                    </m:r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.)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8899" name="Text Box 3">
                <a:extLst>
                  <a:ext uri="{FF2B5EF4-FFF2-40B4-BE49-F238E27FC236}">
                    <a16:creationId xmlns:a16="http://schemas.microsoft.com/office/drawing/2014/main" id="{B08C37AF-C93F-4A4A-BE38-19F5A94AE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8991600" cy="1446550"/>
              </a:xfrm>
              <a:prstGeom prst="rect">
                <a:avLst/>
              </a:prstGeom>
              <a:blipFill>
                <a:blip r:embed="rId3"/>
                <a:stretch>
                  <a:fillRect l="-1356" t="-844" r="-1356" b="-109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8900" name="Text Box 4">
            <a:extLst>
              <a:ext uri="{FF2B5EF4-FFF2-40B4-BE49-F238E27FC236}">
                <a16:creationId xmlns:a16="http://schemas.microsoft.com/office/drawing/2014/main" id="{44211BF3-1792-4EED-9839-5C1A293C6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1875 см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70506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FDC03BB2-9E54-4C3E-BA20-091CC45F3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Площадь сегмента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F8CF02B2-16F9-4990-BAE9-24CED0944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Круговым сегментом,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или просто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сегментом,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часть круга, отсекаемая от него какой</a:t>
            </a:r>
            <a:r>
              <a:rPr lang="ru-RU" altLang="ru-RU" sz="2800" dirty="0"/>
              <a:t>-</a:t>
            </a:r>
            <a:r>
              <a:rPr lang="ru-RU" altLang="ru-RU" sz="2800" dirty="0">
                <a:cs typeface="Times New Roman" panose="02020603050405020304" pitchFamily="18" charset="0"/>
              </a:rPr>
              <a:t>нибудь хордой.</a:t>
            </a:r>
          </a:p>
        </p:txBody>
      </p:sp>
      <p:pic>
        <p:nvPicPr>
          <p:cNvPr id="186378" name="Picture 10">
            <a:extLst>
              <a:ext uri="{FF2B5EF4-FFF2-40B4-BE49-F238E27FC236}">
                <a16:creationId xmlns:a16="http://schemas.microsoft.com/office/drawing/2014/main" id="{17CB606E-881A-4F97-84AC-E4FEC6267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06105"/>
            <a:ext cx="2436813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6383" name="Text Box 15">
            <a:extLst>
              <a:ext uri="{FF2B5EF4-FFF2-40B4-BE49-F238E27FC236}">
                <a16:creationId xmlns:a16="http://schemas.microsoft.com/office/drawing/2014/main" id="{EE003C4E-65D1-4EDD-9D58-FBE495004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7" y="1829181"/>
            <a:ext cx="644420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Площадь сегмента, ограниченного хордой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можно найти как разность площади сектора </a:t>
            </a:r>
            <a:r>
              <a:rPr lang="en-US" altLang="ru-RU" sz="2800" i="1" dirty="0">
                <a:cs typeface="Times New Roman" panose="02020603050405020304" pitchFamily="18" charset="0"/>
              </a:rPr>
              <a:t>OAB </a:t>
            </a:r>
            <a:r>
              <a:rPr lang="ru-RU" altLang="ru-RU" sz="2800" dirty="0">
                <a:cs typeface="Times New Roman" panose="02020603050405020304" pitchFamily="18" charset="0"/>
              </a:rPr>
              <a:t>и площади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OAB</a:t>
            </a:r>
            <a:r>
              <a:rPr lang="ru-RU" altLang="ru-RU" sz="2800" dirty="0">
                <a:cs typeface="Times New Roman" panose="02020603050405020304" pitchFamily="18" charset="0"/>
              </a:rPr>
              <a:t>. Пусть центральный угол равен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φ, радиус круга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. Тогда площадь сектора равна </a:t>
            </a:r>
            <a:r>
              <a:rPr lang="ru-RU" altLang="ru-RU" sz="2800" dirty="0"/>
              <a:t>            </a:t>
            </a: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endParaRPr lang="ru-RU" altLang="ru-RU" sz="28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6385" name="Object 17">
                <a:extLst>
                  <a:ext uri="{FF2B5EF4-FFF2-40B4-BE49-F238E27FC236}">
                    <a16:creationId xmlns:a16="http://schemas.microsoft.com/office/drawing/2014/main" id="{C9D7D60E-7A74-4C7C-BCA9-FABD81DF00DF}"/>
                  </a:ext>
                </a:extLst>
              </p:cNvPr>
              <p:cNvSpPr txBox="1"/>
              <p:nvPr/>
            </p:nvSpPr>
            <p:spPr bwMode="auto">
              <a:xfrm>
                <a:off x="3814035" y="3922230"/>
                <a:ext cx="812800" cy="774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186385" name="Object 17">
                <a:extLst>
                  <a:ext uri="{FF2B5EF4-FFF2-40B4-BE49-F238E27FC236}">
                    <a16:creationId xmlns:a16="http://schemas.microsoft.com/office/drawing/2014/main" id="{C9D7D60E-7A74-4C7C-BCA9-FABD81DF0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4035" y="3922230"/>
                <a:ext cx="812800" cy="7747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>
            <a:extLst>
              <a:ext uri="{FF2B5EF4-FFF2-40B4-BE49-F238E27FC236}">
                <a16:creationId xmlns:a16="http://schemas.microsoft.com/office/drawing/2014/main" id="{4E31D6D5-160A-4FEE-B833-70FF00CB7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742123"/>
            <a:ext cx="89916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Площадь треугольника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равна</a:t>
            </a:r>
            <a:r>
              <a:rPr lang="ru-RU" altLang="ru-RU" sz="2800" dirty="0"/>
              <a:t>       </a:t>
            </a:r>
            <a:r>
              <a:rPr lang="ru-RU" altLang="ru-RU" sz="2800" dirty="0">
                <a:cs typeface="Times New Roman" panose="02020603050405020304" pitchFamily="18" charset="0"/>
              </a:rPr>
              <a:t>  Поэтому площадь сегмента будет выражаться формулой</a:t>
            </a:r>
            <a:r>
              <a:rPr lang="ru-RU" altLang="ru-RU" sz="2800" dirty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сегмента</a:t>
            </a:r>
            <a:r>
              <a:rPr lang="ru-RU" altLang="ru-RU" sz="2800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сектора</a:t>
            </a:r>
            <a:r>
              <a:rPr lang="ru-RU" altLang="ru-RU" sz="2800" dirty="0">
                <a:cs typeface="Times New Roman" panose="02020603050405020304" pitchFamily="18" charset="0"/>
              </a:rPr>
              <a:t> – 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</a:t>
            </a:r>
            <a:r>
              <a:rPr lang="en-US" altLang="ru-RU" sz="2800" i="1" baseline="-30000" dirty="0">
                <a:cs typeface="Times New Roman" panose="02020603050405020304" pitchFamily="18" charset="0"/>
              </a:rPr>
              <a:t>OAB</a:t>
            </a:r>
            <a:r>
              <a:rPr lang="ru-RU" altLang="ru-RU" sz="2800" dirty="0">
                <a:cs typeface="Times New Roman" panose="02020603050405020304" pitchFamily="18" charset="0"/>
              </a:rPr>
              <a:t> =</a:t>
            </a:r>
            <a:r>
              <a:rPr lang="ru-RU" altLang="ru-RU" sz="2800" dirty="0"/>
              <a:t>             -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bject 18">
                <a:extLst>
                  <a:ext uri="{FF2B5EF4-FFF2-40B4-BE49-F238E27FC236}">
                    <a16:creationId xmlns:a16="http://schemas.microsoft.com/office/drawing/2014/main" id="{120341A2-6D69-4996-A16E-0EE3B9C6573B}"/>
                  </a:ext>
                </a:extLst>
              </p:cNvPr>
              <p:cNvSpPr txBox="1"/>
              <p:nvPr/>
            </p:nvSpPr>
            <p:spPr bwMode="auto">
              <a:xfrm>
                <a:off x="6084168" y="4577430"/>
                <a:ext cx="1257300" cy="7239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13" name="Object 18">
                <a:extLst>
                  <a:ext uri="{FF2B5EF4-FFF2-40B4-BE49-F238E27FC236}">
                    <a16:creationId xmlns:a16="http://schemas.microsoft.com/office/drawing/2014/main" id="{120341A2-6D69-4996-A16E-0EE3B9C65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4577430"/>
                <a:ext cx="1257300" cy="7239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ject 19">
                <a:extLst>
                  <a:ext uri="{FF2B5EF4-FFF2-40B4-BE49-F238E27FC236}">
                    <a16:creationId xmlns:a16="http://schemas.microsoft.com/office/drawing/2014/main" id="{D439C141-FA9B-439F-9DF9-58BC7625D21E}"/>
                  </a:ext>
                </a:extLst>
              </p:cNvPr>
              <p:cNvSpPr txBox="1"/>
              <p:nvPr/>
            </p:nvSpPr>
            <p:spPr bwMode="auto">
              <a:xfrm>
                <a:off x="7200900" y="5700455"/>
                <a:ext cx="1257300" cy="7239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14" name="Object 19">
                <a:extLst>
                  <a:ext uri="{FF2B5EF4-FFF2-40B4-BE49-F238E27FC236}">
                    <a16:creationId xmlns:a16="http://schemas.microsoft.com/office/drawing/2014/main" id="{D439C141-FA9B-439F-9DF9-58BC7625D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0900" y="5700455"/>
                <a:ext cx="1257300" cy="7239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Object 20">
                <a:extLst>
                  <a:ext uri="{FF2B5EF4-FFF2-40B4-BE49-F238E27FC236}">
                    <a16:creationId xmlns:a16="http://schemas.microsoft.com/office/drawing/2014/main" id="{F3ADC66F-9A53-42A7-9CD8-A654013A3ABA}"/>
                  </a:ext>
                </a:extLst>
              </p:cNvPr>
              <p:cNvSpPr txBox="1"/>
              <p:nvPr/>
            </p:nvSpPr>
            <p:spPr bwMode="auto">
              <a:xfrm>
                <a:off x="6120515" y="5700455"/>
                <a:ext cx="736600" cy="774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15" name="Object 20">
                <a:extLst>
                  <a:ext uri="{FF2B5EF4-FFF2-40B4-BE49-F238E27FC236}">
                    <a16:creationId xmlns:a16="http://schemas.microsoft.com/office/drawing/2014/main" id="{F3ADC66F-9A53-42A7-9CD8-A654013A3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20515" y="5700455"/>
                <a:ext cx="736600" cy="7747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3BF9F4A6-0423-4D10-BF3F-36D2DBFA2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B08C37AF-C93F-4A4A-BE38-19F5A94A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/>
              <a:t>Две трубы, диаметры которых равны 10 см и 24 см, требуется заменить одной, не изменяя их пропускной способности. Каким должен быть диаметр новой трубы?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44211BF3-1792-4EED-9839-5C1A293C6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26 см.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676317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3BF9F4A6-0423-4D10-BF3F-36D2DBFA2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B08C37AF-C93F-4A4A-BE38-19F5A94A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Зрачок человеческого глаза, имеющий форму круга, может изменять свой диаметр в зависимости от освещения от 1,5 мм до 7,5 мм. Во сколько раз при этом увеличивается площадь поверхности зрачка?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44211BF3-1792-4EED-9839-5C1A293C6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1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25 раз.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10446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CE880318-2D29-406B-867D-73E74EA14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F1D97C05-0452-48A8-A878-59BFF61C2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считается площадью круга?</a:t>
            </a:r>
          </a:p>
        </p:txBody>
      </p:sp>
      <p:sp>
        <p:nvSpPr>
          <p:cNvPr id="188428" name="Text Box 12">
            <a:extLst>
              <a:ext uri="{FF2B5EF4-FFF2-40B4-BE49-F238E27FC236}">
                <a16:creationId xmlns:a16="http://schemas.microsoft.com/office/drawing/2014/main" id="{57694DF1-9FDC-4B69-BA1B-30805BEDF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610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solidFill>
                  <a:srgbClr val="FF0000"/>
                </a:solidFill>
              </a:rPr>
              <a:t>Ответ. </a:t>
            </a:r>
            <a:r>
              <a:rPr lang="ru-RU" altLang="ru-RU" sz="3200" dirty="0"/>
              <a:t>П</a:t>
            </a:r>
            <a:r>
              <a:rPr lang="ru-RU" altLang="ru-RU" sz="3200" dirty="0">
                <a:cs typeface="Times New Roman" panose="02020603050405020304" pitchFamily="18" charset="0"/>
              </a:rPr>
              <a:t>лощадью круга считают число, к которому приближаются площади вписанных правильных многоугольников при увеличении числа их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6A09185D-95EC-4A2C-B748-742EBAF51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7E6F7294-D94B-4BB6-94E3-2E1D610F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площадь круга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EE060C4B-C924-4422-A772-F7242601B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610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solidFill>
                  <a:srgbClr val="FF0000"/>
                </a:solidFill>
              </a:rPr>
              <a:t>Ответ. </a:t>
            </a:r>
            <a:r>
              <a:rPr lang="ru-RU" altLang="ru-RU" sz="3200" dirty="0">
                <a:cs typeface="Times New Roman" panose="02020603050405020304" pitchFamily="18" charset="0"/>
              </a:rPr>
              <a:t>Площадь круга равна половине произведения длины его окружности на радиус.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26">
            <a:extLst>
              <a:ext uri="{FF2B5EF4-FFF2-40B4-BE49-F238E27FC236}">
                <a16:creationId xmlns:a16="http://schemas.microsoft.com/office/drawing/2014/main" id="{FB46B718-B47B-447C-863F-11704F707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92515" name="Text Box 1027">
            <a:extLst>
              <a:ext uri="{FF2B5EF4-FFF2-40B4-BE49-F238E27FC236}">
                <a16:creationId xmlns:a16="http://schemas.microsoft.com/office/drawing/2014/main" id="{00CB4AAC-BED9-40D2-946E-3BCC35314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круговым сектором?</a:t>
            </a:r>
          </a:p>
        </p:txBody>
      </p:sp>
      <p:sp>
        <p:nvSpPr>
          <p:cNvPr id="192516" name="Text Box 1028">
            <a:extLst>
              <a:ext uri="{FF2B5EF4-FFF2-40B4-BE49-F238E27FC236}">
                <a16:creationId xmlns:a16="http://schemas.microsoft.com/office/drawing/2014/main" id="{065663ED-467F-4596-B4CF-F3A352754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40968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solidFill>
                  <a:srgbClr val="FF0000"/>
                </a:solidFill>
              </a:rPr>
              <a:t> Ответ. </a:t>
            </a:r>
            <a:r>
              <a:rPr lang="ru-RU" altLang="ru-RU" sz="3200" dirty="0">
                <a:cs typeface="Times New Roman" panose="02020603050405020304" pitchFamily="18" charset="0"/>
              </a:rPr>
              <a:t>Круговым сектором</a:t>
            </a:r>
            <a:r>
              <a:rPr lang="ru-RU" altLang="ru-RU" sz="3200" dirty="0"/>
              <a:t> н</a:t>
            </a:r>
            <a:r>
              <a:rPr lang="ru-RU" altLang="ru-RU" sz="3200" dirty="0">
                <a:cs typeface="Times New Roman" panose="02020603050405020304" pitchFamily="18" charset="0"/>
              </a:rPr>
              <a:t>азывается общая часть круга и центрального угла с вершиной в центре этого круга.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AC39F3CF-E241-4237-A01E-C83A4343C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94563" name="Text Box 3">
            <a:extLst>
              <a:ext uri="{FF2B5EF4-FFF2-40B4-BE49-F238E27FC236}">
                <a16:creationId xmlns:a16="http://schemas.microsoft.com/office/drawing/2014/main" id="{0A5BFB3C-90BC-48C0-9C32-C75ABAC70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площадь кругового сектора?</a:t>
            </a:r>
          </a:p>
        </p:txBody>
      </p:sp>
      <p:grpSp>
        <p:nvGrpSpPr>
          <p:cNvPr id="194571" name="Group 11">
            <a:extLst>
              <a:ext uri="{FF2B5EF4-FFF2-40B4-BE49-F238E27FC236}">
                <a16:creationId xmlns:a16="http://schemas.microsoft.com/office/drawing/2014/main" id="{4F2F83F8-34A3-4F8B-9AD9-A77465D2764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851900" cy="1976438"/>
            <a:chOff x="96" y="1104"/>
            <a:chExt cx="5576" cy="1245"/>
          </a:xfrm>
        </p:grpSpPr>
        <p:sp>
          <p:nvSpPr>
            <p:cNvPr id="194564" name="Text Box 4">
              <a:extLst>
                <a:ext uri="{FF2B5EF4-FFF2-40B4-BE49-F238E27FC236}">
                  <a16:creationId xmlns:a16="http://schemas.microsoft.com/office/drawing/2014/main" id="{FF67EF3D-37B4-47A6-968C-4B8E91CFA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104"/>
              <a:ext cx="542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/>
                <a:t>	</a:t>
              </a:r>
              <a:r>
                <a:rPr lang="ru-RU" altLang="ru-RU" sz="3200" dirty="0">
                  <a:solidFill>
                    <a:srgbClr val="FF0000"/>
                  </a:solidFill>
                </a:rPr>
                <a:t> Ответ. </a:t>
              </a:r>
              <a:r>
                <a:rPr lang="ru-RU" altLang="ru-RU" sz="3200" dirty="0"/>
                <a:t>П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лощадь сектора с центральным углом в  </a:t>
              </a:r>
              <a:r>
                <a:rPr lang="ru-RU" altLang="ru-RU" sz="3200" dirty="0"/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градусов будет выражаться формулой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4565" name="Object 5">
                  <a:extLst>
                    <a:ext uri="{FF2B5EF4-FFF2-40B4-BE49-F238E27FC236}">
                      <a16:creationId xmlns:a16="http://schemas.microsoft.com/office/drawing/2014/main" id="{04DC996C-388F-4E28-9617-1C585FB5198C}"/>
                    </a:ext>
                  </a:extLst>
                </p:cNvPr>
                <p:cNvSpPr txBox="1"/>
                <p:nvPr/>
              </p:nvSpPr>
              <p:spPr bwMode="auto">
                <a:xfrm>
                  <a:off x="2264" y="1789"/>
                  <a:ext cx="944" cy="5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360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94565" name="Object 5">
                  <a:extLst>
                    <a:ext uri="{FF2B5EF4-FFF2-40B4-BE49-F238E27FC236}">
                      <a16:creationId xmlns:a16="http://schemas.microsoft.com/office/drawing/2014/main" id="{04DC996C-388F-4E28-9617-1C585FB519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64" y="1789"/>
                  <a:ext cx="944" cy="56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4566" name="Object 6">
                  <a:extLst>
                    <a:ext uri="{FF2B5EF4-FFF2-40B4-BE49-F238E27FC236}">
                      <a16:creationId xmlns:a16="http://schemas.microsoft.com/office/drawing/2014/main" id="{EA93A9D5-5DA8-4E05-B452-7BF1D7F15FD3}"/>
                    </a:ext>
                  </a:extLst>
                </p:cNvPr>
                <p:cNvSpPr txBox="1"/>
                <p:nvPr/>
              </p:nvSpPr>
              <p:spPr bwMode="auto">
                <a:xfrm>
                  <a:off x="5520" y="1200"/>
                  <a:ext cx="152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94566" name="Object 6">
                  <a:extLst>
                    <a:ext uri="{FF2B5EF4-FFF2-40B4-BE49-F238E27FC236}">
                      <a16:creationId xmlns:a16="http://schemas.microsoft.com/office/drawing/2014/main" id="{EA93A9D5-5DA8-4E05-B452-7BF1D7F15F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520" y="1200"/>
                  <a:ext cx="152" cy="192"/>
                </a:xfrm>
                <a:prstGeom prst="rect">
                  <a:avLst/>
                </a:prstGeom>
                <a:blipFill>
                  <a:blip r:embed="rId4"/>
                  <a:stretch>
                    <a:fillRect r="-15385" b="-4000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4568" name="Group 8">
            <a:extLst>
              <a:ext uri="{FF2B5EF4-FFF2-40B4-BE49-F238E27FC236}">
                <a16:creationId xmlns:a16="http://schemas.microsoft.com/office/drawing/2014/main" id="{1DE0D873-9336-42F9-83A4-0AADFA803A36}"/>
              </a:ext>
            </a:extLst>
          </p:cNvPr>
          <p:cNvGrpSpPr>
            <a:grpSpLocks/>
          </p:cNvGrpSpPr>
          <p:nvPr/>
        </p:nvGrpSpPr>
        <p:grpSpPr bwMode="auto">
          <a:xfrm>
            <a:off x="0" y="3810000"/>
            <a:ext cx="9144000" cy="1731963"/>
            <a:chOff x="0" y="3168"/>
            <a:chExt cx="5760" cy="1091"/>
          </a:xfrm>
        </p:grpSpPr>
        <p:sp>
          <p:nvSpPr>
            <p:cNvPr id="194569" name="Text Box 9">
              <a:extLst>
                <a:ext uri="{FF2B5EF4-FFF2-40B4-BE49-F238E27FC236}">
                  <a16:creationId xmlns:a16="http://schemas.microsoft.com/office/drawing/2014/main" id="{BD9DD6FE-7A51-4310-A553-F11907A9FC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68"/>
              <a:ext cx="576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/>
                <a:t>	Площадь сектора круга, радиус которого равен </a:t>
              </a:r>
              <a:r>
                <a:rPr lang="en-US" altLang="ru-RU" sz="2800" i="1" dirty="0"/>
                <a:t>R</a:t>
              </a:r>
              <a:r>
                <a:rPr lang="ru-RU" altLang="ru-RU" sz="2800" dirty="0"/>
                <a:t>, а длина дуги равна </a:t>
              </a:r>
              <a:r>
                <a:rPr lang="en-US" altLang="ru-RU" sz="2800" i="1" dirty="0"/>
                <a:t>l</a:t>
              </a:r>
              <a:r>
                <a:rPr lang="ru-RU" altLang="ru-RU" sz="2800" dirty="0"/>
                <a:t>, выражается формулой</a:t>
              </a:r>
              <a:r>
                <a:rPr lang="ru-RU" altLang="ru-RU" dirty="0"/>
                <a:t>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4570" name="Object 10">
                  <a:extLst>
                    <a:ext uri="{FF2B5EF4-FFF2-40B4-BE49-F238E27FC236}">
                      <a16:creationId xmlns:a16="http://schemas.microsoft.com/office/drawing/2014/main" id="{99FBF3EE-C509-493E-8016-7F6162CE7953}"/>
                    </a:ext>
                  </a:extLst>
                </p:cNvPr>
                <p:cNvSpPr txBox="1"/>
                <p:nvPr/>
              </p:nvSpPr>
              <p:spPr bwMode="auto">
                <a:xfrm>
                  <a:off x="2160" y="3744"/>
                  <a:ext cx="864" cy="5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94570" name="Object 10">
                  <a:extLst>
                    <a:ext uri="{FF2B5EF4-FFF2-40B4-BE49-F238E27FC236}">
                      <a16:creationId xmlns:a16="http://schemas.microsoft.com/office/drawing/2014/main" id="{99FBF3EE-C509-493E-8016-7F6162CE79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60" y="3744"/>
                  <a:ext cx="864" cy="51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050">
            <a:extLst>
              <a:ext uri="{FF2B5EF4-FFF2-40B4-BE49-F238E27FC236}">
                <a16:creationId xmlns:a16="http://schemas.microsoft.com/office/drawing/2014/main" id="{CCAC1C27-A8DF-4DF0-BCF3-08568352C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96611" name="Text Box 2051">
            <a:extLst>
              <a:ext uri="{FF2B5EF4-FFF2-40B4-BE49-F238E27FC236}">
                <a16:creationId xmlns:a16="http://schemas.microsoft.com/office/drawing/2014/main" id="{A2AE2830-4404-4304-8836-7802DE4BC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круговым сегментом?</a:t>
            </a:r>
          </a:p>
        </p:txBody>
      </p:sp>
      <p:sp>
        <p:nvSpPr>
          <p:cNvPr id="196612" name="Text Box 2052">
            <a:extLst>
              <a:ext uri="{FF2B5EF4-FFF2-40B4-BE49-F238E27FC236}">
                <a16:creationId xmlns:a16="http://schemas.microsoft.com/office/drawing/2014/main" id="{8E055E0E-94CD-4076-A231-497E730FB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290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solidFill>
                  <a:srgbClr val="FF0000"/>
                </a:solidFill>
              </a:rPr>
              <a:t> Ответ. </a:t>
            </a:r>
            <a:r>
              <a:rPr lang="ru-RU" altLang="ru-RU" sz="3200" dirty="0">
                <a:cs typeface="Times New Roman" panose="02020603050405020304" pitchFamily="18" charset="0"/>
              </a:rPr>
              <a:t>Круговым сегментом называется часть круга, отсекаемая от него какой</a:t>
            </a:r>
            <a:r>
              <a:rPr lang="ru-RU" altLang="ru-RU" sz="3200" dirty="0"/>
              <a:t>-</a:t>
            </a:r>
            <a:r>
              <a:rPr lang="ru-RU" altLang="ru-RU" sz="3200" dirty="0">
                <a:cs typeface="Times New Roman" panose="02020603050405020304" pitchFamily="18" charset="0"/>
              </a:rPr>
              <a:t>нибудь хордой.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1948</Words>
  <Application>Microsoft Office PowerPoint</Application>
  <PresentationFormat>Экран (4:3)</PresentationFormat>
  <Paragraphs>252</Paragraphs>
  <Slides>41</Slides>
  <Notes>41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Cambria Math</vt:lpstr>
      <vt:lpstr>Times New Roman</vt:lpstr>
      <vt:lpstr>Оформление по умолчанию</vt:lpstr>
      <vt:lpstr>Площадь круга</vt:lpstr>
      <vt:lpstr>Презентация PowerPoint</vt:lpstr>
      <vt:lpstr>Площадь сектора</vt:lpstr>
      <vt:lpstr>Площадь сегмента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Упражнение 1</vt:lpstr>
      <vt:lpstr>Упражнение 2</vt:lpstr>
      <vt:lpstr>Упражнение 3 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75</cp:revision>
  <dcterms:created xsi:type="dcterms:W3CDTF">2008-04-30T05:51:18Z</dcterms:created>
  <dcterms:modified xsi:type="dcterms:W3CDTF">2024-10-08T05:18:43Z</dcterms:modified>
</cp:coreProperties>
</file>