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0" r:id="rId2"/>
    <p:sldId id="376" r:id="rId3"/>
    <p:sldId id="375" r:id="rId4"/>
    <p:sldId id="324" r:id="rId5"/>
    <p:sldId id="307" r:id="rId6"/>
    <p:sldId id="311" r:id="rId7"/>
    <p:sldId id="340" r:id="rId8"/>
    <p:sldId id="337" r:id="rId9"/>
    <p:sldId id="338" r:id="rId10"/>
    <p:sldId id="339" r:id="rId11"/>
    <p:sldId id="333" r:id="rId12"/>
    <p:sldId id="334" r:id="rId13"/>
    <p:sldId id="335" r:id="rId14"/>
    <p:sldId id="336" r:id="rId15"/>
    <p:sldId id="366" r:id="rId16"/>
    <p:sldId id="380" r:id="rId17"/>
    <p:sldId id="346" r:id="rId18"/>
    <p:sldId id="377" r:id="rId19"/>
    <p:sldId id="367" r:id="rId20"/>
    <p:sldId id="388" r:id="rId21"/>
    <p:sldId id="378" r:id="rId22"/>
    <p:sldId id="389" r:id="rId23"/>
    <p:sldId id="371" r:id="rId24"/>
    <p:sldId id="372" r:id="rId25"/>
    <p:sldId id="373" r:id="rId26"/>
    <p:sldId id="374" r:id="rId27"/>
    <p:sldId id="379" r:id="rId28"/>
    <p:sldId id="381" r:id="rId29"/>
    <p:sldId id="1457" r:id="rId30"/>
    <p:sldId id="1458" r:id="rId31"/>
    <p:sldId id="1459" r:id="rId32"/>
    <p:sldId id="1460" r:id="rId33"/>
    <p:sldId id="1461" r:id="rId34"/>
    <p:sldId id="1462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0929"/>
  </p:normalViewPr>
  <p:slideViewPr>
    <p:cSldViewPr>
      <p:cViewPr varScale="1">
        <p:scale>
          <a:sx n="95" d="100"/>
          <a:sy n="95" d="100"/>
        </p:scale>
        <p:origin x="1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108C57F-0B53-4C04-A2AF-54064F2FBA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4477E33-CF99-4EFD-8581-AEA49F4B16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1B959A4-5F49-40C5-8A0E-E0BFAD1547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03F8B88-5108-46A5-8593-E1DE162C73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962D435-2ED4-48A3-80D0-A4E6EF8790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48E3E1F3-33D9-4263-B4A2-5992DAC68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EE6669-3409-4284-BB33-5920212834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8E8FCA8-B96B-4B9F-9B74-628B85686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639962-40B7-4C09-8DDF-E14BD83D00F2}" type="slidenum">
              <a:rPr lang="ru-RU" altLang="ru-RU" sz="1200"/>
              <a:pPr/>
              <a:t>1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37DBD0-CBC5-4CFA-8294-811294F8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1677D46-CFB2-4E69-8653-28D488E8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1D21F82-70B3-4494-8E08-A077678BEE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B81DB6-B7C2-4DF5-B268-3E86781BA944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76B6101-9B23-465A-855A-49E8B01DE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BEBF0A6-94F2-4341-9FBE-50D19DA93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85629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9FAA78E-E1AB-4036-8E87-C05BE3392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1EF612-B0ED-40E2-9C11-76F6A0D4827B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EF39F73-2847-49D5-A100-899873806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720F092-BCD1-4FFA-8B6D-B321154A8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99240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595E4EF-EC78-4F87-BCFF-F8F8366B7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FCB2B5-AD39-43E4-9AC2-3BAE7E5AFE30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82217A9-9057-4F23-BDFF-3D48ED676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A62C66A9-64D8-48C5-A4A1-FAE78AFE6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924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288E7C8-0D5D-4AA8-8306-D0A3A6C13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D6B4B9-DA4E-4552-BB97-155DF0E4BA3B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328C000E-338D-42CD-8AB9-577D7D559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0317D8ED-3FEA-4DE7-BC2C-38EC30432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74650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34E03710-CCA1-4D9A-A226-9087ABC48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244A7B-8A9D-4153-8335-6B03FAF76A9C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D61AFC6-851E-4D46-BC54-402E8B8C6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F668AA65-ACE4-4882-88C1-90EC40698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80015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1C8FE7EE-2F42-4F81-AE6B-0A5611EA30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75B152-994B-4C0E-A683-41411D26772D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09BED99-609A-42CB-A4E4-BD8BC8D64D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EC52B58-1C00-4164-9AFD-498E3691B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8318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1C8FE7EE-2F42-4F81-AE6B-0A5611EA30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75B152-994B-4C0E-A683-41411D26772D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09BED99-609A-42CB-A4E4-BD8BC8D64D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EC52B58-1C00-4164-9AFD-498E3691B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77696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0A70C8F9-8233-4721-8744-3389CBA9E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9288FA-4CF8-4DB7-8F35-57A5E0A08BC5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8D95A542-9131-43AE-8C30-DC769631A7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6D60E691-A8B8-438A-98C4-894B87DC1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0768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1C8FE7EE-2F42-4F81-AE6B-0A5611EA30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75B152-994B-4C0E-A683-41411D26772D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09BED99-609A-42CB-A4E4-BD8BC8D64D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EC52B58-1C00-4164-9AFD-498E3691B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23134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2A2D31-6639-42B7-88B7-3276FAF19739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652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8E8FCA8-B96B-4B9F-9B74-628B85686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639962-40B7-4C09-8DDF-E14BD83D00F2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37DBD0-CBC5-4CFA-8294-811294F8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1677D46-CFB2-4E69-8653-28D488E8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60828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2A2D31-6639-42B7-88B7-3276FAF19739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1112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2A2D31-6639-42B7-88B7-3276FAF19739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02921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2A2D31-6639-42B7-88B7-3276FAF19739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2601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2746DA6-15BF-44F1-A1EF-F1C252217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23B871-AC6A-4C68-92C9-91C0823154FF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A2E4ED58-9297-4C59-915E-9016E1E3BA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6EACB961-3413-4247-A8C4-1B95E2C69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0936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0BCC3CC7-666E-48A0-A838-C05BF15C40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040B14-3BB7-4C75-958E-71CC08B66AF5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E6D8A66E-9773-4A6D-AE62-2DB9D2763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208615F-B327-40E4-8E70-2BCB231D5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9894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BC2A26CD-A87A-45F9-A892-A10AE606D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D287B6-2F7E-4C92-B1C3-4FEE79721DD0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189F367B-CFAB-4FC4-8C9B-0ED2F66E0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1883EA16-63C2-445D-BF5E-7C3BECC88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3625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2659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27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76791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28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6826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29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2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8E8FCA8-B96B-4B9F-9B74-628B85686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639962-40B7-4C09-8DDF-E14BD83D00F2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37DBD0-CBC5-4CFA-8294-811294F8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1677D46-CFB2-4E69-8653-28D488E8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63009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30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6159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31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2294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32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37147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33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1404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34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2170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5934325-4FC9-4437-B4E0-2C242DABC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1B8BCC-D5C8-44AD-B39E-14BF04DCED2F}" type="slidenum">
              <a:rPr lang="ru-RU" altLang="ru-RU" sz="1200"/>
              <a:pPr/>
              <a:t>4</a:t>
            </a:fld>
            <a:endParaRPr lang="ru-RU" altLang="ru-RU" sz="1200"/>
          </a:p>
        </p:txBody>
      </p:sp>
      <p:sp>
        <p:nvSpPr>
          <p:cNvPr id="51203" name="Rectangle 2050">
            <a:extLst>
              <a:ext uri="{FF2B5EF4-FFF2-40B4-BE49-F238E27FC236}">
                <a16:creationId xmlns:a16="http://schemas.microsoft.com/office/drawing/2014/main" id="{64CF93D8-B3F3-460E-B5DF-A09D267D0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2051">
            <a:extLst>
              <a:ext uri="{FF2B5EF4-FFF2-40B4-BE49-F238E27FC236}">
                <a16:creationId xmlns:a16="http://schemas.microsoft.com/office/drawing/2014/main" id="{5533E46D-D1A9-427A-9347-1DAAD71F6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1746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109AEF3-AA38-4A6B-A7E8-F38C09586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F50978-17EF-40D0-A3BF-F8BE7A42D489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8D073FC-9420-4EB8-B8F1-195491263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C5E5929-5CC1-4179-B8AF-9CA64FFF7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260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38A0446-4449-4BB6-8511-19D50A496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4CBB49-2623-458D-8D01-913BFC1A5459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5C924BD-F1E6-4D2E-83C1-DB3BBEB43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79D2524-7EC9-4ACA-8478-741FC94EA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239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D249D9B-7A21-4819-8EA5-880CBB90F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2E05CC-1F73-4AEF-A45E-E0FF22E89865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57347" name="Rectangle 1026">
            <a:extLst>
              <a:ext uri="{FF2B5EF4-FFF2-40B4-BE49-F238E27FC236}">
                <a16:creationId xmlns:a16="http://schemas.microsoft.com/office/drawing/2014/main" id="{1F0841D2-7AD3-403E-851C-013CBFCC1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1027">
            <a:extLst>
              <a:ext uri="{FF2B5EF4-FFF2-40B4-BE49-F238E27FC236}">
                <a16:creationId xmlns:a16="http://schemas.microsoft.com/office/drawing/2014/main" id="{F0D80766-22C8-413A-A13F-C56CA81FB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655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D3D1685-7721-4B69-9071-4CA78A5DE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B62C9A-45A5-4AD0-893E-8A3B262CFAAE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DAA94EA-6783-4970-AE0A-C91FD8FFB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3B29F2A-66CE-4AB9-891B-78BCCC461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959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E4C30A66-0EAD-4786-9744-69F3FD975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2CCB1D-CFD2-4E05-84F6-6CEA7B7C612D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86D956E8-122D-4DC9-B681-3B13A8CBEC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A64782E5-9D8B-491B-B0BD-9B3CC7914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6674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BE7868-2903-44FE-A7B6-767094663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E35E64-1495-40B4-8148-359996462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A85BC-8390-4CD6-B771-7800D2E21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4D1D7-BF4B-437D-9006-FCAF97EFDD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00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E16532-AFC8-4E87-ACC9-2FD48C6E0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2F464E-79AB-4200-AFFE-FEFA7996F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5FD0D1-ED9D-4F2A-9943-0FF38B06F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92DC2-B081-4BA7-B716-B9F6996A87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30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E00A28-D028-45B0-8718-04D4459CE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F4F615-AD3B-4296-8A1B-64A8B43B4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DC769B-9D85-4FA2-9DBF-1AE8CCDD4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0FC63-9298-4897-9E19-C335CD5B29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67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9D5338-BAFD-49A9-BEB6-F058725E3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BB20A-3B73-49B8-B2CA-BF54E5E8B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609CD-91BC-4C62-9F24-3B9238EB0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052A3-8F63-4FC7-A4A1-29EA24F821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32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68DE54-23DA-45FF-AF63-71840E70B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D07AA-66DD-4A86-93AF-FF043B0A7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973490-0B47-47C9-BE73-F5B7CBF53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B238-2776-4DE6-A74B-C6FF97A160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03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576AF-3188-4137-8B8D-49F29A34E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38A6F5-31E8-48C2-B216-D0F83FE27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DFB92-DB28-4CB4-8FAF-A3E8A780A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B47A2-6F77-49B6-B2B5-34B65FB3EA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06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54F7BF-4804-4E55-B359-B4FC31282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966BC6-5213-47CB-BE0F-1BB5FF8FD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7611C3-2A54-49B3-988A-7E9EE1062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F038-A0FB-46AF-A13F-F307E06155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14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181DB8-17A1-4E66-AA59-A7CF3FDA2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A4614D-E41D-4360-AEA3-BDB734CE0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DC04F9-829B-44C7-B966-9DFDFB564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13617-C29C-4A23-941D-A011C5AB4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66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F841C6-9ED7-4791-A278-D77CE64F5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01833-8C18-4418-82A0-CC80C04E2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463EEE-FCEC-4A7C-AE27-B754A2042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9A15B-6756-4491-AACC-A008199241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46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2130B0-9982-4EEF-8C77-E7DE10E16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4C81E-F8DD-46C2-9A0A-566600DB6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1EEFB-D19F-47B3-BB82-4C14A88C7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CBD78-0396-468E-8CE6-AE8D877F1E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07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3AB99-5C9E-4770-81CE-A912367B4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74E6BF-F02F-4CCD-A643-5F4ABD0A7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7161F-9B15-48AB-8422-0F6DF498F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4446D-0F28-42D7-93C1-B8D44BC0B9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21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AC42AE-EB6E-437B-883B-18BD6E08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90F3BB-C851-43EE-A05F-55F1D86BF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DE2428-8084-4600-8C50-57F6E80EF6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A027D9-0D48-4EC2-9B67-AAFAC96F67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EF41ED-BAE2-4E98-9FE4-72F0D7142A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8BDA8F1-E317-40FC-985F-94D75CAD05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F1A734-68C1-4F19-921C-1CEEF8517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72816"/>
            <a:ext cx="7772400" cy="972344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3300"/>
                </a:solidFill>
              </a:rPr>
              <a:t>12</a:t>
            </a:r>
            <a:r>
              <a:rPr lang="ru-RU" altLang="ru-RU" dirty="0">
                <a:solidFill>
                  <a:srgbClr val="FF3300"/>
                </a:solidFill>
              </a:rPr>
              <a:t>,б. Площадь многоугольника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E09D520-A0B9-4AFF-B966-A5415AF3B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F313DF4D-199B-49B5-BF31-383C13B70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Используя понятие площади, найдите радиус окружности, вписанной в треугольник, изображенный на клетчатой бумаге, клетками которой являются единичные квадраты.</a:t>
            </a:r>
          </a:p>
        </p:txBody>
      </p:sp>
      <p:grpSp>
        <p:nvGrpSpPr>
          <p:cNvPr id="62468" name="Group 4">
            <a:extLst>
              <a:ext uri="{FF2B5EF4-FFF2-40B4-BE49-F238E27FC236}">
                <a16:creationId xmlns:a16="http://schemas.microsoft.com/office/drawing/2014/main" id="{D9F19808-5FD5-43CE-8FEA-CCE04B7AD06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62600"/>
            <a:ext cx="8610600" cy="579438"/>
            <a:chOff x="192" y="3504"/>
            <a:chExt cx="5424" cy="365"/>
          </a:xfrm>
        </p:grpSpPr>
        <p:sp>
          <p:nvSpPr>
            <p:cNvPr id="62470" name="Text Box 5">
              <a:extLst>
                <a:ext uri="{FF2B5EF4-FFF2-40B4-BE49-F238E27FC236}">
                  <a16:creationId xmlns:a16="http://schemas.microsoft.com/office/drawing/2014/main" id="{D7DBEEDD-17C0-4725-BB69-167FC74E0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         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graphicFrame>
          <p:nvGraphicFramePr>
            <p:cNvPr id="62471" name="Object 6">
              <a:extLst>
                <a:ext uri="{FF2B5EF4-FFF2-40B4-BE49-F238E27FC236}">
                  <a16:creationId xmlns:a16="http://schemas.microsoft.com/office/drawing/2014/main" id="{7C104195-F624-4DB3-8708-1CD1C9BCBD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3" y="3600"/>
            <a:ext cx="481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82391" imgH="253890" progId="Equation.DSMT4">
                    <p:embed/>
                  </p:oleObj>
                </mc:Choice>
                <mc:Fallback>
                  <p:oleObj name="Equation" r:id="rId3" imgW="482391" imgH="253890" progId="Equation.DSMT4">
                    <p:embed/>
                    <p:pic>
                      <p:nvPicPr>
                        <p:cNvPr id="62471" name="Object 6">
                          <a:extLst>
                            <a:ext uri="{FF2B5EF4-FFF2-40B4-BE49-F238E27FC236}">
                              <a16:creationId xmlns:a16="http://schemas.microsoft.com/office/drawing/2014/main" id="{7C104195-F624-4DB3-8708-1CD1C9BCBD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3" y="3600"/>
                          <a:ext cx="481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2469" name="Picture 7">
            <a:extLst>
              <a:ext uri="{FF2B5EF4-FFF2-40B4-BE49-F238E27FC236}">
                <a16:creationId xmlns:a16="http://schemas.microsoft.com/office/drawing/2014/main" id="{D404FEAD-9B62-4BFB-813F-044BFCCA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13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933F2E9-460A-4194-BF0E-37B666580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9024960A-48F1-4A07-97F9-F0BE9605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В треугольнике </a:t>
            </a:r>
            <a:r>
              <a:rPr lang="en-US" altLang="ru-RU" sz="3200" i="1">
                <a:cs typeface="Times New Roman" panose="02020603050405020304" pitchFamily="18" charset="0"/>
              </a:rPr>
              <a:t>ABC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AC</a:t>
            </a:r>
            <a:r>
              <a:rPr lang="ru-RU" altLang="ru-RU" sz="3200" i="1">
                <a:cs typeface="Times New Roman" panose="02020603050405020304" pitchFamily="18" charset="0"/>
              </a:rPr>
              <a:t> = </a:t>
            </a:r>
            <a:r>
              <a:rPr lang="ru-RU" altLang="ru-RU" sz="3200">
                <a:cs typeface="Times New Roman" panose="02020603050405020304" pitchFamily="18" charset="0"/>
              </a:rPr>
              <a:t>4, </a:t>
            </a:r>
            <a:r>
              <a:rPr lang="en-US" altLang="ru-RU" sz="3200" i="1">
                <a:cs typeface="Times New Roman" panose="02020603050405020304" pitchFamily="18" charset="0"/>
              </a:rPr>
              <a:t>BC</a:t>
            </a:r>
            <a:r>
              <a:rPr lang="ru-RU" altLang="ru-RU" sz="3200" i="1">
                <a:cs typeface="Times New Roman" panose="02020603050405020304" pitchFamily="18" charset="0"/>
              </a:rPr>
              <a:t> = </a:t>
            </a:r>
            <a:r>
              <a:rPr lang="ru-RU" altLang="ru-RU" sz="3200">
                <a:cs typeface="Times New Roman" panose="02020603050405020304" pitchFamily="18" charset="0"/>
              </a:rPr>
              <a:t>3, угол 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>
                <a:cs typeface="Times New Roman" panose="02020603050405020304" pitchFamily="18" charset="0"/>
              </a:rPr>
              <a:t> равен 90</a:t>
            </a:r>
            <a:r>
              <a:rPr lang="ru-RU" altLang="ru-RU" sz="3200" baseline="30000">
                <a:cs typeface="Times New Roman" panose="02020603050405020304" pitchFamily="18" charset="0"/>
              </a:rPr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  <a:r>
              <a:rPr lang="ru-RU" altLang="ru-RU" sz="3200"/>
              <a:t>Используя понятие площади, н</a:t>
            </a:r>
            <a:r>
              <a:rPr lang="ru-RU" altLang="ru-RU" sz="3200">
                <a:cs typeface="Times New Roman" panose="02020603050405020304" pitchFamily="18" charset="0"/>
              </a:rPr>
              <a:t>айдите радиус вписанной окружности.</a:t>
            </a:r>
            <a:r>
              <a:rPr lang="ru-RU" altLang="ru-RU" sz="3200"/>
              <a:t> </a:t>
            </a:r>
          </a:p>
        </p:txBody>
      </p:sp>
      <p:sp>
        <p:nvSpPr>
          <p:cNvPr id="202756" name="Text Box 4">
            <a:extLst>
              <a:ext uri="{FF2B5EF4-FFF2-40B4-BE49-F238E27FC236}">
                <a16:creationId xmlns:a16="http://schemas.microsoft.com/office/drawing/2014/main" id="{0B72C1D5-17A5-4182-9EDA-53F01024D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EE291DE7-D08B-4D9A-B0F6-E2D5E8E6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297113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8D963EE-5EF1-4CDB-9263-D66786A8B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4835F31F-E008-4205-BE90-ACFE4E57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Катеты равнобедренного прямоугольного треугольника равны 1. </a:t>
            </a:r>
            <a:r>
              <a:rPr lang="ru-RU" altLang="ru-RU" sz="3200" dirty="0"/>
              <a:t>Используя понятие площади, н</a:t>
            </a:r>
            <a:r>
              <a:rPr lang="ru-RU" altLang="ru-RU" sz="3200" dirty="0">
                <a:cs typeface="Times New Roman" panose="02020603050405020304" pitchFamily="18" charset="0"/>
              </a:rPr>
              <a:t>айдите радиус окружности, вписанной в этот треугольник. 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25A01DA3-B3CE-47E7-A536-326B15798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3193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805" name="Group 5">
            <a:extLst>
              <a:ext uri="{FF2B5EF4-FFF2-40B4-BE49-F238E27FC236}">
                <a16:creationId xmlns:a16="http://schemas.microsoft.com/office/drawing/2014/main" id="{23071A1A-75D4-4FF4-9CD8-8A0B6AF7A90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648200"/>
            <a:ext cx="8610600" cy="779463"/>
            <a:chOff x="192" y="2928"/>
            <a:chExt cx="5424" cy="491"/>
          </a:xfrm>
        </p:grpSpPr>
        <p:sp>
          <p:nvSpPr>
            <p:cNvPr id="66566" name="Text Box 6">
              <a:extLst>
                <a:ext uri="{FF2B5EF4-FFF2-40B4-BE49-F238E27FC236}">
                  <a16:creationId xmlns:a16="http://schemas.microsoft.com/office/drawing/2014/main" id="{1BC61CC9-A52A-4EDA-B5E4-15CEE20E8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76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         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graphicFrame>
          <p:nvGraphicFramePr>
            <p:cNvPr id="66567" name="Object 7">
              <a:extLst>
                <a:ext uri="{FF2B5EF4-FFF2-40B4-BE49-F238E27FC236}">
                  <a16:creationId xmlns:a16="http://schemas.microsoft.com/office/drawing/2014/main" id="{DE9AF089-27CF-4AE4-8435-EF529316A0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6" y="2928"/>
            <a:ext cx="556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45863" imgH="482391" progId="Equation.DSMT4">
                    <p:embed/>
                  </p:oleObj>
                </mc:Choice>
                <mc:Fallback>
                  <p:oleObj name="Equation" r:id="rId4" imgW="545863" imgH="482391" progId="Equation.DSMT4">
                    <p:embed/>
                    <p:pic>
                      <p:nvPicPr>
                        <p:cNvPr id="66567" name="Object 7">
                          <a:extLst>
                            <a:ext uri="{FF2B5EF4-FFF2-40B4-BE49-F238E27FC236}">
                              <a16:creationId xmlns:a16="http://schemas.microsoft.com/office/drawing/2014/main" id="{DE9AF089-27CF-4AE4-8435-EF529316A0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928"/>
                          <a:ext cx="556" cy="4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788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A18184D-92EA-4336-91CD-9BA0C2E2E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A2A17B48-DC84-4CD6-BECE-82F68D3B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Радиус окружности, вписанной в равнобедренный прямоугольный треугольник, равен 1. </a:t>
            </a:r>
            <a:r>
              <a:rPr lang="ru-RU" altLang="ru-RU" sz="3200" dirty="0"/>
              <a:t>Используя понятие площади, н</a:t>
            </a:r>
            <a:r>
              <a:rPr lang="ru-RU" altLang="ru-RU" sz="3200" dirty="0">
                <a:cs typeface="Times New Roman" panose="02020603050405020304" pitchFamily="18" charset="0"/>
              </a:rPr>
              <a:t>айдите гипотенузу этого треугольника. </a:t>
            </a:r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A2308798-F794-4791-894A-540F4616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3193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853" name="Group 5">
            <a:extLst>
              <a:ext uri="{FF2B5EF4-FFF2-40B4-BE49-F238E27FC236}">
                <a16:creationId xmlns:a16="http://schemas.microsoft.com/office/drawing/2014/main" id="{B87112D4-4D16-43E7-9C59-7B661EE8654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724400"/>
            <a:ext cx="8610600" cy="579438"/>
            <a:chOff x="192" y="2976"/>
            <a:chExt cx="5424" cy="365"/>
          </a:xfrm>
        </p:grpSpPr>
        <p:sp>
          <p:nvSpPr>
            <p:cNvPr id="68614" name="Text Box 6">
              <a:extLst>
                <a:ext uri="{FF2B5EF4-FFF2-40B4-BE49-F238E27FC236}">
                  <a16:creationId xmlns:a16="http://schemas.microsoft.com/office/drawing/2014/main" id="{5DB0D06A-B857-4884-819D-EF269C971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76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         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graphicFrame>
          <p:nvGraphicFramePr>
            <p:cNvPr id="68615" name="Object 7">
              <a:extLst>
                <a:ext uri="{FF2B5EF4-FFF2-40B4-BE49-F238E27FC236}">
                  <a16:creationId xmlns:a16="http://schemas.microsoft.com/office/drawing/2014/main" id="{ACCB047B-B131-454F-A362-AB5BE6AEE8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044"/>
            <a:ext cx="620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09336" imgH="253890" progId="Equation.DSMT4">
                    <p:embed/>
                  </p:oleObj>
                </mc:Choice>
                <mc:Fallback>
                  <p:oleObj name="Equation" r:id="rId4" imgW="609336" imgH="253890" progId="Equation.DSMT4">
                    <p:embed/>
                    <p:pic>
                      <p:nvPicPr>
                        <p:cNvPr id="68615" name="Object 7">
                          <a:extLst>
                            <a:ext uri="{FF2B5EF4-FFF2-40B4-BE49-F238E27FC236}">
                              <a16:creationId xmlns:a16="http://schemas.microsoft.com/office/drawing/2014/main" id="{ACCB047B-B131-454F-A362-AB5BE6AEE8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044"/>
                          <a:ext cx="620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489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4170052-75AE-4272-A0AF-C7517C3FF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4995ABA3-9D6D-416F-A59A-17CF69DE5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Боковые стороны равнобедренного треугольника равны 5, основание равно 6. </a:t>
            </a:r>
            <a:r>
              <a:rPr lang="ru-RU" altLang="ru-RU" sz="3200" dirty="0"/>
              <a:t>Используя понятие площади, н</a:t>
            </a:r>
            <a:r>
              <a:rPr lang="ru-RU" altLang="ru-RU" sz="3200" dirty="0">
                <a:cs typeface="Times New Roman" panose="02020603050405020304" pitchFamily="18" charset="0"/>
              </a:rPr>
              <a:t>айдите радиус вписанной окружности.</a:t>
            </a:r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8C40A10A-A5DC-4609-8F1D-D0EE79A5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CFF0CC49-84B3-4C18-BDE0-5A7A30AE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2" y="2685603"/>
            <a:ext cx="2682875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9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7D980D1-158A-43C8-9F74-7E2DA539E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4823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12*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F635C1D3-D1D9-430A-911A-26F83E30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2377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 </a:t>
            </a:r>
            <a:r>
              <a:rPr lang="ru-RU" altLang="ru-RU" sz="2800" dirty="0"/>
              <a:t>Найдите площадь выпуклого пятиугольника </a:t>
            </a:r>
            <a:r>
              <a:rPr lang="en-US" altLang="ru-RU" sz="2800" i="1" dirty="0"/>
              <a:t>ABCDE</a:t>
            </a:r>
            <a:r>
              <a:rPr lang="ru-RU" altLang="ru-RU" sz="2800" dirty="0"/>
              <a:t>, для которого</a:t>
            </a:r>
            <a:r>
              <a:rPr lang="en-US" altLang="ru-RU" sz="2800" i="1" dirty="0"/>
              <a:t> </a:t>
            </a:r>
            <a:r>
              <a:rPr lang="ru-RU" altLang="ru-RU" sz="2800" dirty="0"/>
              <a:t>углы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E </a:t>
            </a:r>
            <a:r>
              <a:rPr lang="ru-RU" altLang="ru-RU" sz="2800" dirty="0"/>
              <a:t>равны 90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, стороны </a:t>
            </a:r>
            <a:r>
              <a:rPr lang="en-US" altLang="ru-RU" sz="2800" i="1" dirty="0"/>
              <a:t>AB</a:t>
            </a:r>
            <a:r>
              <a:rPr lang="en-US" altLang="ru-RU" sz="2800" dirty="0"/>
              <a:t>,</a:t>
            </a:r>
            <a:r>
              <a:rPr lang="en-US" altLang="ru-RU" sz="2800" i="1" dirty="0"/>
              <a:t> CD</a:t>
            </a:r>
            <a:r>
              <a:rPr lang="en-US" altLang="ru-RU" sz="2800" dirty="0"/>
              <a:t>, </a:t>
            </a:r>
            <a:r>
              <a:rPr lang="en-US" altLang="ru-RU" sz="2800" i="1" dirty="0"/>
              <a:t>DE </a:t>
            </a:r>
            <a:r>
              <a:rPr lang="ru-RU" altLang="ru-RU" sz="2800" dirty="0"/>
              <a:t>равны 1, сумма сторон </a:t>
            </a:r>
            <a:r>
              <a:rPr lang="en-US" altLang="ru-RU" sz="2800" i="1" dirty="0"/>
              <a:t>AE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BC </a:t>
            </a:r>
            <a:r>
              <a:rPr lang="ru-RU" altLang="ru-RU" sz="2800" dirty="0"/>
              <a:t>равна 1.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1A91F1-6B89-4D64-91B0-7CA44AE3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30" y="2150474"/>
            <a:ext cx="3015770" cy="2066124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4947DF-9C7D-4196-9053-1E397FBAA72C}"/>
              </a:ext>
            </a:extLst>
          </p:cNvPr>
          <p:cNvGrpSpPr/>
          <p:nvPr/>
        </p:nvGrpSpPr>
        <p:grpSpPr>
          <a:xfrm>
            <a:off x="0" y="2167071"/>
            <a:ext cx="9144000" cy="4245069"/>
            <a:chOff x="0" y="2542178"/>
            <a:chExt cx="9144000" cy="4245069"/>
          </a:xfrm>
        </p:grpSpPr>
        <p:sp>
          <p:nvSpPr>
            <p:cNvPr id="72710" name="Text Box 4">
              <a:extLst>
                <a:ext uri="{FF2B5EF4-FFF2-40B4-BE49-F238E27FC236}">
                  <a16:creationId xmlns:a16="http://schemas.microsoft.com/office/drawing/2014/main" id="{5F473CC0-0D73-4691-A80E-369669160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25144"/>
              <a:ext cx="9144000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0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000" dirty="0"/>
                <a:t>Проведём диагонали </a:t>
              </a:r>
              <a:r>
                <a:rPr lang="en-US" altLang="ru-RU" sz="2000" i="1" dirty="0"/>
                <a:t>AD </a:t>
              </a:r>
              <a:r>
                <a:rPr lang="ru-RU" altLang="ru-RU" sz="2000" dirty="0"/>
                <a:t>и </a:t>
              </a:r>
              <a:r>
                <a:rPr lang="en-US" altLang="ru-RU" sz="2000" i="1" dirty="0"/>
                <a:t>BD</a:t>
              </a:r>
              <a:r>
                <a:rPr lang="ru-RU" altLang="ru-RU" sz="2000" dirty="0"/>
                <a:t>. Заменим треугольник </a:t>
              </a:r>
              <a:r>
                <a:rPr lang="en-US" altLang="ru-RU" sz="2000" i="1" dirty="0"/>
                <a:t>ADE </a:t>
              </a:r>
              <a:r>
                <a:rPr lang="ru-RU" altLang="ru-RU" sz="2000" dirty="0"/>
                <a:t>на равный ему треугольник </a:t>
              </a:r>
              <a:r>
                <a:rPr lang="en-US" altLang="ru-RU" sz="2000" i="1" dirty="0"/>
                <a:t>FDC</a:t>
              </a:r>
              <a:r>
                <a:rPr lang="en-US" altLang="ru-RU" sz="2000" dirty="0"/>
                <a:t>. </a:t>
              </a:r>
              <a:r>
                <a:rPr lang="ru-RU" altLang="ru-RU" sz="2000" dirty="0"/>
                <a:t>Получим четырёхугольник </a:t>
              </a:r>
              <a:r>
                <a:rPr lang="en-US" altLang="ru-RU" sz="2000" i="1" dirty="0"/>
                <a:t>ABFD</a:t>
              </a:r>
              <a:r>
                <a:rPr lang="en-US" altLang="ru-RU" sz="2000" dirty="0"/>
                <a:t>. </a:t>
              </a:r>
              <a:r>
                <a:rPr lang="ru-RU" altLang="ru-RU" sz="2000" dirty="0"/>
                <a:t>В треугольнике </a:t>
              </a:r>
              <a:r>
                <a:rPr lang="en-US" altLang="ru-RU" sz="2000" i="1" dirty="0"/>
                <a:t>BFD </a:t>
              </a:r>
              <a:r>
                <a:rPr lang="ru-RU" altLang="ru-RU" sz="2000" dirty="0"/>
                <a:t>сторона </a:t>
              </a:r>
              <a:r>
                <a:rPr lang="en-US" altLang="ru-RU" sz="2000" i="1" dirty="0"/>
                <a:t>BF </a:t>
              </a:r>
              <a:r>
                <a:rPr lang="ru-RU" altLang="ru-RU" sz="2000" dirty="0"/>
                <a:t>и высота </a:t>
              </a:r>
              <a:r>
                <a:rPr lang="en-US" altLang="ru-RU" sz="2000" i="1" dirty="0"/>
                <a:t>DC </a:t>
              </a:r>
              <a:r>
                <a:rPr lang="ru-RU" altLang="ru-RU" sz="2000" dirty="0"/>
                <a:t>равны 1. Следовательно, его площадь равна 0,5. Треугольник </a:t>
              </a:r>
              <a:r>
                <a:rPr lang="en-US" altLang="ru-RU" sz="2000" i="1" dirty="0"/>
                <a:t>ABD </a:t>
              </a:r>
              <a:r>
                <a:rPr lang="ru-RU" altLang="ru-RU" sz="2000" dirty="0"/>
                <a:t>равен треугольнику </a:t>
              </a:r>
              <a:r>
                <a:rPr lang="en-US" altLang="ru-RU" sz="2000" i="1" dirty="0"/>
                <a:t>FBD </a:t>
              </a:r>
              <a:r>
                <a:rPr lang="en-US" altLang="ru-RU" sz="2000" dirty="0"/>
                <a:t>(</a:t>
              </a:r>
              <a:r>
                <a:rPr lang="ru-RU" altLang="ru-RU" sz="2000" dirty="0"/>
                <a:t>по трём сторонам). Следовательно, его площадь равна 0,5. Значит, площадь пятиугольника </a:t>
              </a:r>
              <a:r>
                <a:rPr lang="en-US" altLang="ru-RU" sz="2000" i="1" dirty="0"/>
                <a:t>ABCDE</a:t>
              </a:r>
              <a:r>
                <a:rPr lang="ru-RU" altLang="ru-RU" sz="2000" dirty="0"/>
                <a:t>, равна площади</a:t>
              </a:r>
              <a:r>
                <a:rPr lang="en-US" altLang="ru-RU" sz="2000" i="1" dirty="0"/>
                <a:t> </a:t>
              </a:r>
              <a:r>
                <a:rPr lang="ru-RU" altLang="ru-RU" sz="2000" dirty="0"/>
                <a:t>четырёхугольника </a:t>
              </a:r>
              <a:r>
                <a:rPr lang="en-US" altLang="ru-RU" sz="2000" i="1" dirty="0"/>
                <a:t>ABFD </a:t>
              </a:r>
              <a:r>
                <a:rPr lang="ru-RU" altLang="ru-RU" sz="2000" dirty="0"/>
                <a:t>и равна 1.</a:t>
              </a:r>
              <a:r>
                <a:rPr lang="en-US" altLang="ru-RU" sz="2000" i="1" dirty="0"/>
                <a:t> </a:t>
              </a:r>
              <a:endParaRPr lang="ru-RU" altLang="ru-RU" sz="2000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1ACCDBE-5E79-4046-99C6-AB164168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8595" y="2542178"/>
              <a:ext cx="6746891" cy="2049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95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7D980D1-158A-43C8-9F74-7E2DA539E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F635C1D3-D1D9-430A-911A-26F83E30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Докажите, что сумма расстояний от любой точки правильного многоугольника до его сторон не зависит от выбранной точки.</a:t>
            </a:r>
          </a:p>
        </p:txBody>
      </p:sp>
      <p:pic>
        <p:nvPicPr>
          <p:cNvPr id="72708" name="Picture 7">
            <a:extLst>
              <a:ext uri="{FF2B5EF4-FFF2-40B4-BE49-F238E27FC236}">
                <a16:creationId xmlns:a16="http://schemas.microsoft.com/office/drawing/2014/main" id="{9069802F-B18E-4598-A90B-235ACAC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333625"/>
            <a:ext cx="233997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0585" name="Group 9">
            <a:extLst>
              <a:ext uri="{FF2B5EF4-FFF2-40B4-BE49-F238E27FC236}">
                <a16:creationId xmlns:a16="http://schemas.microsoft.com/office/drawing/2014/main" id="{0DA11D9A-02CC-4604-8B8D-EA1F0AE187C2}"/>
              </a:ext>
            </a:extLst>
          </p:cNvPr>
          <p:cNvGrpSpPr>
            <a:grpSpLocks/>
          </p:cNvGrpSpPr>
          <p:nvPr/>
        </p:nvGrpSpPr>
        <p:grpSpPr bwMode="auto">
          <a:xfrm>
            <a:off x="0" y="2362200"/>
            <a:ext cx="9144000" cy="4608513"/>
            <a:chOff x="0" y="1488"/>
            <a:chExt cx="5760" cy="2903"/>
          </a:xfrm>
        </p:grpSpPr>
        <p:sp>
          <p:nvSpPr>
            <p:cNvPr id="72710" name="Text Box 4">
              <a:extLst>
                <a:ext uri="{FF2B5EF4-FFF2-40B4-BE49-F238E27FC236}">
                  <a16:creationId xmlns:a16="http://schemas.microsoft.com/office/drawing/2014/main" id="{5F473CC0-0D73-4691-A80E-369669160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976"/>
              <a:ext cx="5760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Решение. </a:t>
              </a:r>
              <a:r>
                <a:rPr lang="ru-RU" altLang="ru-RU" sz="2800" dirty="0"/>
                <a:t>Сумма расстояний от любой точки правильного многоугольника до его сторон равна удвоенной площади этого многоугольника деленой на длину его стороны. Следовательно, она не зависит от выбранной точки.</a:t>
              </a:r>
            </a:p>
          </p:txBody>
        </p:sp>
        <p:pic>
          <p:nvPicPr>
            <p:cNvPr id="72711" name="Picture 8">
              <a:extLst>
                <a:ext uri="{FF2B5EF4-FFF2-40B4-BE49-F238E27FC236}">
                  <a16:creationId xmlns:a16="http://schemas.microsoft.com/office/drawing/2014/main" id="{0D32025C-1ADC-445F-A6B4-CFECE9501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488"/>
              <a:ext cx="1474" cy="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C5C5836-846F-4B58-93CD-14AD8B85A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14*</a:t>
            </a: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34B020BC-01CD-434E-A393-4A9AAB611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59436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 рисунке изображен лотарингский крест, служивший эмблемой "Свободной Франции" (организации, которую в годы Второй мировой войны возглавлял генерал де Голль). Он составлен из тринадцати единичных квадратов. </a:t>
            </a:r>
            <a:r>
              <a:rPr lang="ru-RU" altLang="ru-RU" sz="2800" dirty="0"/>
              <a:t>В каком отношении делит отрезок </a:t>
            </a:r>
            <a:r>
              <a:rPr lang="en-US" altLang="ru-RU" sz="2800" i="1" dirty="0"/>
              <a:t>BC </a:t>
            </a:r>
            <a:r>
              <a:rPr lang="ru-RU" altLang="ru-RU" sz="2800" dirty="0"/>
              <a:t>п</a:t>
            </a:r>
            <a:r>
              <a:rPr lang="ru-RU" altLang="ru-RU" sz="2800" dirty="0">
                <a:cs typeface="Times New Roman" panose="02020603050405020304" pitchFamily="18" charset="0"/>
              </a:rPr>
              <a:t>рямая, проходящая через точку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и делящая площадь лотарингского креста на две равные части</a:t>
            </a:r>
            <a:r>
              <a:rPr lang="ru-RU" altLang="ru-RU" sz="2800" dirty="0"/>
              <a:t>?</a:t>
            </a:r>
            <a:endParaRPr lang="en-US" altLang="ru-RU" sz="2800" dirty="0"/>
          </a:p>
        </p:txBody>
      </p:sp>
      <p:sp>
        <p:nvSpPr>
          <p:cNvPr id="231428" name="Text Box 4">
            <a:extLst>
              <a:ext uri="{FF2B5EF4-FFF2-40B4-BE49-F238E27FC236}">
                <a16:creationId xmlns:a16="http://schemas.microsoft.com/office/drawing/2014/main" id="{B7B94944-F0FF-4B7A-8DBF-DC5EBA5A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В золотом отношении.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pic>
        <p:nvPicPr>
          <p:cNvPr id="84997" name="Picture 5">
            <a:extLst>
              <a:ext uri="{FF2B5EF4-FFF2-40B4-BE49-F238E27FC236}">
                <a16:creationId xmlns:a16="http://schemas.microsoft.com/office/drawing/2014/main" id="{EE970ED5-7CFC-4DEA-941C-49B1B40BE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617788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5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7D980D1-158A-43C8-9F74-7E2DA539E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7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15*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F635C1D3-D1D9-430A-911A-26F83E30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квадрат, вписанный в данную окружность, имеет наибольшую площадь среди всех четырёхугольников, вписанных в эту окружность.</a:t>
            </a:r>
            <a:endParaRPr lang="ru-RU" alt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294E818-C230-4D54-9E62-09AAB48F1F66}"/>
              </a:ext>
            </a:extLst>
          </p:cNvPr>
          <p:cNvGrpSpPr/>
          <p:nvPr/>
        </p:nvGrpSpPr>
        <p:grpSpPr>
          <a:xfrm>
            <a:off x="0" y="1953867"/>
            <a:ext cx="9144000" cy="4336599"/>
            <a:chOff x="0" y="1953867"/>
            <a:chExt cx="9144000" cy="4336599"/>
          </a:xfrm>
        </p:grpSpPr>
        <p:sp>
          <p:nvSpPr>
            <p:cNvPr id="72710" name="Text Box 4">
              <a:extLst>
                <a:ext uri="{FF2B5EF4-FFF2-40B4-BE49-F238E27FC236}">
                  <a16:creationId xmlns:a16="http://schemas.microsoft.com/office/drawing/2014/main" id="{5F473CC0-0D73-4691-A80E-369669160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659250"/>
              <a:ext cx="914400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/>
                <a:t>Синус угла между ними будет наибольшим, если они перпендикулярны. Следовательно, четырёхугольником, вписанным в данную окружность, имеющим наибольшую площадь является квадрат.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B9EE054-ADD7-4133-8FCA-366F67A39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270" y="2085256"/>
              <a:ext cx="2471341" cy="2471341"/>
            </a:xfrm>
            <a:prstGeom prst="rect">
              <a:avLst/>
            </a:prstGeom>
          </p:spPr>
        </p:pic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1F9ECA7D-4CBA-4B56-8BD1-CF5B721DF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1953867"/>
              <a:ext cx="5652120" cy="273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ts val="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 Решение. </a:t>
              </a:r>
              <a:r>
                <a:rPr lang="ru-RU" altLang="ru-RU" dirty="0"/>
                <a:t>Воспользуемся том, что площадь четырёхугольника равна половине произведения его диагоналей на синус угла между ними.</a:t>
              </a:r>
            </a:p>
            <a:p>
              <a:pPr algn="just" eaLnBrk="1" hangingPunct="1">
                <a:spcBef>
                  <a:spcPts val="0"/>
                </a:spcBef>
              </a:pPr>
              <a:r>
                <a:rPr lang="ru-RU" altLang="ru-RU" dirty="0"/>
                <a:t>	Для вписанного четырёхугольника диагонали будут наибольшими, если они являются диаметрами.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8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769255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В четырёхугольнике </a:t>
            </a:r>
            <a:r>
              <a:rPr lang="en-US" sz="2800" i="1" dirty="0"/>
              <a:t>ABCD </a:t>
            </a:r>
            <a:r>
              <a:rPr lang="ru-RU" sz="2800" dirty="0"/>
              <a:t>точки </a:t>
            </a:r>
            <a:r>
              <a:rPr lang="en-US" sz="2800" i="1" dirty="0"/>
              <a:t>E</a:t>
            </a:r>
            <a:r>
              <a:rPr lang="ru-RU" sz="2800" dirty="0"/>
              <a:t>, </a:t>
            </a:r>
            <a:r>
              <a:rPr lang="en-US" sz="2800" i="1" dirty="0"/>
              <a:t>F</a:t>
            </a:r>
            <a:r>
              <a:rPr lang="ru-RU" sz="2800" dirty="0"/>
              <a:t>, </a:t>
            </a:r>
            <a:r>
              <a:rPr lang="en-US" sz="2800" i="1" dirty="0"/>
              <a:t>G</a:t>
            </a:r>
            <a:r>
              <a:rPr lang="ru-RU" sz="2800" dirty="0"/>
              <a:t>, </a:t>
            </a:r>
            <a:r>
              <a:rPr lang="en-US" sz="2800" i="1" dirty="0"/>
              <a:t>H</a:t>
            </a:r>
            <a:r>
              <a:rPr lang="en-US" sz="2800" dirty="0"/>
              <a:t> </a:t>
            </a:r>
            <a:r>
              <a:rPr lang="ru-RU" sz="2800" dirty="0"/>
              <a:t>– середины</a:t>
            </a:r>
            <a:r>
              <a:rPr lang="ru-RU" sz="2800" i="1" dirty="0"/>
              <a:t> </a:t>
            </a:r>
            <a:r>
              <a:rPr lang="ru-RU" sz="2800" dirty="0"/>
              <a:t>соответствующих сторон. Докажите, что площади закрашенной и не закрашенной частей этого четырёхугольника равны. 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47678"/>
            <a:ext cx="3384376" cy="231356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2564904"/>
            <a:ext cx="9144000" cy="4293096"/>
            <a:chOff x="0" y="2564904"/>
            <a:chExt cx="9144000" cy="4293096"/>
          </a:xfrm>
        </p:grpSpPr>
        <p:sp>
          <p:nvSpPr>
            <p:cNvPr id="264197" name="Text Box 5"/>
            <p:cNvSpPr txBox="1">
              <a:spLocks noChangeArrowheads="1"/>
            </p:cNvSpPr>
            <p:nvPr/>
          </p:nvSpPr>
          <p:spPr bwMode="auto">
            <a:xfrm>
              <a:off x="0" y="4919008"/>
              <a:ext cx="91440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400" dirty="0"/>
                <a:t>Соединим отрезками точку </a:t>
              </a:r>
              <a:r>
                <a:rPr lang="en-US" altLang="ru-RU" sz="2400" i="1" dirty="0"/>
                <a:t>O </a:t>
              </a:r>
              <a:r>
                <a:rPr lang="ru-RU" altLang="ru-RU" sz="2400" dirty="0"/>
                <a:t>с вершинами четырёхугольника. Площади треугольников </a:t>
              </a:r>
              <a:r>
                <a:rPr lang="en-US" altLang="ru-RU" sz="2400" i="1" dirty="0"/>
                <a:t>AOE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BOE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BOF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COF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COG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DOG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AOH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DOH </a:t>
              </a:r>
              <a:r>
                <a:rPr lang="ru-RU" altLang="ru-RU" sz="2400" dirty="0"/>
                <a:t>равны. Следовательно, равны </a:t>
              </a:r>
              <a:r>
                <a:rPr lang="ru-RU" sz="2400" dirty="0"/>
                <a:t>площади закрашенной и не закрашенной частей этого четырёхугольника равны.</a:t>
              </a:r>
              <a:endParaRPr lang="ru-RU" altLang="ru-RU" sz="24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760" y="2564904"/>
              <a:ext cx="3384376" cy="2431031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ACE1D13-B27E-4725-B311-E6C14D4A9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6334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</p:spTree>
    <p:extLst>
      <p:ext uri="{BB962C8B-B14F-4D97-AF65-F5344CB8AC3E}">
        <p14:creationId xmlns:p14="http://schemas.microsoft.com/office/powerpoint/2010/main" val="15618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6">
            <a:extLst>
              <a:ext uri="{FF2B5EF4-FFF2-40B4-BE49-F238E27FC236}">
                <a16:creationId xmlns:a16="http://schemas.microsoft.com/office/drawing/2014/main" id="{F08DA414-D94A-4A64-BCBE-3575C386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246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     </a:t>
            </a: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многоугольника, описанного около окружности, равна половине произведения его периметра на радиус вписанной окружности.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18">
                <a:extLst>
                  <a:ext uri="{FF2B5EF4-FFF2-40B4-BE49-F238E27FC236}">
                    <a16:creationId xmlns:a16="http://schemas.microsoft.com/office/drawing/2014/main" id="{A7B8779C-AB74-4760-A922-EF7BBADF7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126405"/>
                <a:ext cx="9067800" cy="2674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R="111125" indent="349250" algn="just"/>
                <a:r>
                  <a:rPr lang="en-US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Площадь многоугольника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равна сумме площадей этих треугольников. Обозначим стороны многоугольника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… 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Тогда будет иметь место равенство</a:t>
                </a:r>
              </a:p>
              <a:p>
                <a:pPr marR="111125" indent="450215" algn="ctr"/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+…+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+…+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полупериметр данного многоугольника. </a:t>
                </a:r>
                <a:endParaRPr lang="en-US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78" name="Text Box 18">
                <a:extLst>
                  <a:ext uri="{FF2B5EF4-FFF2-40B4-BE49-F238E27FC236}">
                    <a16:creationId xmlns:a16="http://schemas.microsoft.com/office/drawing/2014/main" id="{A7B8779C-AB74-4760-A922-EF7BBADF7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26405"/>
                <a:ext cx="9067800" cy="2674322"/>
              </a:xfrm>
              <a:prstGeom prst="rect">
                <a:avLst/>
              </a:prstGeom>
              <a:blipFill>
                <a:blip r:embed="rId3"/>
                <a:stretch>
                  <a:fillRect l="-1008" r="-941" b="-4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090912-ED4C-472F-BA93-ADEA673BB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" y="1394434"/>
            <a:ext cx="2880320" cy="2549649"/>
          </a:xfrm>
          <a:prstGeom prst="rect">
            <a:avLst/>
          </a:prstGeom>
        </p:spPr>
      </p:pic>
      <p:sp>
        <p:nvSpPr>
          <p:cNvPr id="9" name="Text Box 26">
            <a:extLst>
              <a:ext uri="{FF2B5EF4-FFF2-40B4-BE49-F238E27FC236}">
                <a16:creationId xmlns:a16="http://schemas.microsoft.com/office/drawing/2014/main" id="{22AEDA29-E86C-4372-B0D5-5372FFC80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1394434"/>
            <a:ext cx="579613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     </a:t>
            </a: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Доказательство.</a:t>
            </a:r>
            <a:r>
              <a:rPr lang="ru-RU" altLang="ru-RU" sz="22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многоугольник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2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описанный около окружности с центром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Разобьем его на треугольники, одной вершиной которых является центр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вписанной окружности, противолежащей стороной является сторона данного многоугольника, а высота, опущенная на неё,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радиусу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вписанной. 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5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547508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В четырёхугольнике </a:t>
            </a:r>
            <a:r>
              <a:rPr lang="en-US" sz="2800" i="1" dirty="0"/>
              <a:t>ABCD </a:t>
            </a:r>
            <a:r>
              <a:rPr lang="ru-RU" sz="2800" dirty="0"/>
              <a:t>точки </a:t>
            </a:r>
            <a:r>
              <a:rPr lang="en-US" sz="2800" i="1" dirty="0"/>
              <a:t>E</a:t>
            </a:r>
            <a:r>
              <a:rPr lang="ru-RU" sz="2800" dirty="0"/>
              <a:t>, </a:t>
            </a:r>
            <a:r>
              <a:rPr lang="en-US" sz="2800" i="1" dirty="0"/>
              <a:t>F</a:t>
            </a:r>
            <a:r>
              <a:rPr lang="ru-RU" sz="2800" dirty="0"/>
              <a:t>, </a:t>
            </a:r>
            <a:r>
              <a:rPr lang="en-US" sz="2800" i="1" dirty="0"/>
              <a:t>G</a:t>
            </a:r>
            <a:r>
              <a:rPr lang="ru-RU" sz="2800" dirty="0"/>
              <a:t>, </a:t>
            </a:r>
            <a:r>
              <a:rPr lang="en-US" sz="2800" i="1" dirty="0"/>
              <a:t>H</a:t>
            </a:r>
            <a:r>
              <a:rPr lang="en-US" sz="2800" dirty="0"/>
              <a:t> </a:t>
            </a:r>
            <a:r>
              <a:rPr lang="ru-RU" sz="2800" dirty="0"/>
              <a:t>– середины</a:t>
            </a:r>
            <a:r>
              <a:rPr lang="ru-RU" sz="2800" i="1" dirty="0"/>
              <a:t> </a:t>
            </a:r>
            <a:r>
              <a:rPr lang="ru-RU" sz="2800" dirty="0"/>
              <a:t>соответствующих сторон. Площади четырёхугольников </a:t>
            </a:r>
            <a:r>
              <a:rPr lang="en-US" sz="2800" i="1" dirty="0"/>
              <a:t>AEOH</a:t>
            </a:r>
            <a:r>
              <a:rPr lang="en-US" sz="2800" dirty="0"/>
              <a:t>, </a:t>
            </a:r>
            <a:r>
              <a:rPr lang="en-US" sz="2800" i="1" dirty="0"/>
              <a:t>DGOH</a:t>
            </a:r>
            <a:r>
              <a:rPr lang="en-US" sz="2800" dirty="0"/>
              <a:t>, </a:t>
            </a:r>
            <a:r>
              <a:rPr lang="en-US" sz="2800" i="1" dirty="0"/>
              <a:t>CFOG </a:t>
            </a:r>
            <a:r>
              <a:rPr lang="ru-RU" sz="2800" dirty="0"/>
              <a:t>равны соответственно </a:t>
            </a:r>
            <a:r>
              <a:rPr lang="en-US" sz="2800" dirty="0"/>
              <a:t>7, 8, 12. </a:t>
            </a:r>
            <a:r>
              <a:rPr lang="ru-RU" sz="2800" dirty="0"/>
              <a:t>Найдите площадь четырёхугольника </a:t>
            </a:r>
            <a:r>
              <a:rPr lang="en-US" sz="2800" i="1" dirty="0"/>
              <a:t>BFOE</a:t>
            </a:r>
            <a:r>
              <a:rPr lang="en-US" sz="2800" dirty="0"/>
              <a:t>.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0" y="566124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	Ответ: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en-US" altLang="ru-RU" sz="2400" dirty="0"/>
              <a:t>11</a:t>
            </a:r>
            <a:r>
              <a:rPr lang="ru-RU" sz="2400" dirty="0"/>
              <a:t>.</a:t>
            </a:r>
            <a:endParaRPr lang="ru-RU" altLang="ru-RU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ACE1D13-B27E-4725-B311-E6C14D4A9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6334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414FFB-E394-580F-09D7-AB018BB7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041" y="2948694"/>
            <a:ext cx="3421918" cy="25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0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584459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 вершину выпуклого четырехугольника проведите прямую, разбивающую его на две равновеликие части.</a:t>
            </a:r>
            <a:endParaRPr lang="ru-RU" altLang="ru-RU" sz="2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ACE1D13-B27E-4725-B311-E6C14D4A9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6334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5D6DFFB-9A8E-426D-8874-4FE12D9B1FF4}"/>
              </a:ext>
            </a:extLst>
          </p:cNvPr>
          <p:cNvGrpSpPr/>
          <p:nvPr/>
        </p:nvGrpSpPr>
        <p:grpSpPr>
          <a:xfrm>
            <a:off x="9181" y="1935309"/>
            <a:ext cx="9144000" cy="4826357"/>
            <a:chOff x="9181" y="1935309"/>
            <a:chExt cx="9144000" cy="4826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19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181" y="4084010"/>
                  <a:ext cx="9144000" cy="26776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	Решение.</a:t>
                  </a:r>
                  <a:r>
                    <a:rPr lang="ru-RU" altLang="ru-RU" sz="24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2400" dirty="0"/>
                    <a:t>П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усть в данном четырехугольнике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ABCD S</a:t>
                  </a:r>
                  <a:r>
                    <a:rPr lang="ru-RU" sz="2400" i="1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ABC</a:t>
                  </a:r>
                  <a14:m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</a:t>
                  </a:r>
                  <a:r>
                    <a:rPr lang="ru-RU" sz="2400" i="1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ADC</a:t>
                  </a:r>
                  <a:r>
                    <a:rPr lang="ru-RU" sz="2400" dirty="0">
                      <a:ea typeface="Times New Roman" panose="02020603050405020304" pitchFamily="18" charset="0"/>
                    </a:rPr>
                    <a:t>.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Через его вершину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проведем прямую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BE||AC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(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</a:t>
                  </a:r>
                  <a14:m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AD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). Тогда треугольники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ABC 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и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AEC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равновелики. Данный четырехугольник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ABCD 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и треугольник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CED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также равновелики. Прямая, содержащая медиану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CM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треугольника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CED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делит этот треугольник на две равновеликие части. Следовательно, она делит данный четырехугольник также на две равновеликие части.</a:t>
                  </a:r>
                  <a:endParaRPr lang="ru-RU" altLang="ru-RU" sz="2400" dirty="0"/>
                </a:p>
              </p:txBody>
            </p:sp>
          </mc:Choice>
          <mc:Fallback xmlns="">
            <p:sp>
              <p:nvSpPr>
                <p:cNvPr id="264197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81" y="4084010"/>
                  <a:ext cx="9144000" cy="2677656"/>
                </a:xfrm>
                <a:prstGeom prst="rect">
                  <a:avLst/>
                </a:prstGeom>
                <a:blipFill>
                  <a:blip r:embed="rId3"/>
                  <a:stretch>
                    <a:fillRect l="-1067" t="-1822" r="-1000" b="-432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A25983B-C2B0-4C6A-82C0-018CA55A0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760" y="1935309"/>
              <a:ext cx="3923714" cy="214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584459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 </a:t>
            </a:r>
            <a:r>
              <a:rPr lang="ru-RU" sz="2800" dirty="0">
                <a:ea typeface="Times New Roman" panose="02020603050405020304" pitchFamily="18" charset="0"/>
              </a:rPr>
              <a:t>точку на стороне треугольника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проведите прямую, разбивающую его на две равновеликие части.</a:t>
            </a:r>
            <a:endParaRPr lang="ru-RU" altLang="ru-RU" sz="2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ACE1D13-B27E-4725-B311-E6C14D4A9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6334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80A990-E0F4-E769-D81E-7DD4CE84D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580" y="1749912"/>
            <a:ext cx="2866839" cy="223140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BF2E1DE-F2F9-5D59-E93E-C52F7A28433C}"/>
              </a:ext>
            </a:extLst>
          </p:cNvPr>
          <p:cNvGrpSpPr/>
          <p:nvPr/>
        </p:nvGrpSpPr>
        <p:grpSpPr>
          <a:xfrm>
            <a:off x="9181" y="1749912"/>
            <a:ext cx="9144000" cy="5011754"/>
            <a:chOff x="9181" y="1749912"/>
            <a:chExt cx="9144000" cy="50117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19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181" y="4084010"/>
                  <a:ext cx="9144000" cy="26776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	Решение</a:t>
                  </a:r>
                  <a:r>
                    <a:rPr lang="ru-RU" altLang="ru-RU" sz="24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2400" dirty="0"/>
                    <a:t>аналогично решению предыдущей задачи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Пусть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S</a:t>
                  </a:r>
                  <a:r>
                    <a:rPr lang="ru-RU" sz="2400" i="1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AC</a:t>
                  </a:r>
                  <a:r>
                    <a:rPr lang="en-US" sz="2400" i="1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</a:t>
                  </a:r>
                  <a14:m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</a:t>
                  </a:r>
                  <a:r>
                    <a:rPr lang="ru-RU" sz="2400" i="1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</a:t>
                  </a:r>
                  <a:r>
                    <a:rPr lang="en-US" sz="2400" i="1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</a:t>
                  </a:r>
                  <a:r>
                    <a:rPr lang="ru-RU" sz="2400" i="1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</a:t>
                  </a:r>
                  <a:r>
                    <a:rPr lang="ru-RU" sz="2400" dirty="0">
                      <a:ea typeface="Times New Roman" panose="02020603050405020304" pitchFamily="18" charset="0"/>
                    </a:rPr>
                    <a:t>.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Через его вершину </a:t>
                  </a:r>
                  <a:r>
                    <a:rPr lang="en-US" sz="2400" i="1" dirty="0">
                      <a:ea typeface="Times New Roman" panose="02020603050405020304" pitchFamily="18" charset="0"/>
                    </a:rPr>
                    <a:t>C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проведем прямую </a:t>
                  </a:r>
                  <a:r>
                    <a:rPr lang="en-US" sz="2400" i="1" dirty="0">
                      <a:ea typeface="Times New Roman" panose="02020603050405020304" pitchFamily="18" charset="0"/>
                    </a:rPr>
                    <a:t>C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E||A</a:t>
                  </a:r>
                  <a:r>
                    <a:rPr lang="en-US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(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</a:t>
                  </a:r>
                  <a14:m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</a:t>
                  </a:r>
                  <a:r>
                    <a:rPr lang="en-US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). Тогда треугольники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</a:t>
                  </a:r>
                  <a:r>
                    <a:rPr lang="en-US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 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и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</a:t>
                  </a:r>
                  <a:r>
                    <a:rPr lang="en-US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DE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равновелики. Данный треугольник </a:t>
                  </a:r>
                  <a:r>
                    <a:rPr lang="ru-RU" sz="24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ABC 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и треугольник </a:t>
                  </a:r>
                  <a:r>
                    <a:rPr lang="en-US" sz="2400" i="1" dirty="0">
                      <a:ea typeface="Times New Roman" panose="02020603050405020304" pitchFamily="18" charset="0"/>
                    </a:rPr>
                    <a:t>BDE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также равновелики. Прямая, содержащая медиану </a:t>
                  </a:r>
                  <a:r>
                    <a:rPr lang="en-US" sz="2400" i="1" dirty="0">
                      <a:ea typeface="Times New Roman" panose="02020603050405020304" pitchFamily="18" charset="0"/>
                    </a:rPr>
                    <a:t>DF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треугольника </a:t>
                  </a:r>
                  <a:r>
                    <a:rPr lang="en-US" sz="2400" i="1" dirty="0">
                      <a:ea typeface="Times New Roman" panose="02020603050405020304" pitchFamily="18" charset="0"/>
                    </a:rPr>
                    <a:t>BDE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делит этот треугольник на две равновеликие части. Следовательно, она делит </a:t>
                  </a:r>
                  <a:r>
                    <a:rPr lang="ru-RU" sz="2400" dirty="0">
                      <a:ea typeface="Times New Roman" panose="02020603050405020304" pitchFamily="18" charset="0"/>
                    </a:rPr>
                    <a:t>и </a:t>
                  </a: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данный треугольник также на две равновеликие части.</a:t>
                  </a:r>
                  <a:endParaRPr lang="ru-RU" altLang="ru-RU" sz="2400" dirty="0"/>
                </a:p>
              </p:txBody>
            </p:sp>
          </mc:Choice>
          <mc:Fallback xmlns="">
            <p:sp>
              <p:nvSpPr>
                <p:cNvPr id="264197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81" y="4084010"/>
                  <a:ext cx="9144000" cy="2677656"/>
                </a:xfrm>
                <a:prstGeom prst="rect">
                  <a:avLst/>
                </a:prstGeom>
                <a:blipFill>
                  <a:blip r:embed="rId4"/>
                  <a:stretch>
                    <a:fillRect l="-1067" t="-1822" r="-1000" b="-432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EFACB12-B31D-5A2A-8DB0-ABEDFD801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7101" y="1749912"/>
              <a:ext cx="3929925" cy="239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5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2">
            <a:extLst>
              <a:ext uri="{FF2B5EF4-FFF2-40B4-BE49-F238E27FC236}">
                <a16:creationId xmlns:a16="http://schemas.microsoft.com/office/drawing/2014/main" id="{04DE0670-C2CC-4DA0-BE76-FC8E20D94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79488"/>
            <a:ext cx="903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Площади треугольников, закрашенных коричневым цветом, равны соответственно 4 и 7. Найдите площадь четырёхугольника, закрашенного красным цветом.</a:t>
            </a:r>
          </a:p>
        </p:txBody>
      </p:sp>
      <p:pic>
        <p:nvPicPr>
          <p:cNvPr id="91139" name="Рисунок 3">
            <a:extLst>
              <a:ext uri="{FF2B5EF4-FFF2-40B4-BE49-F238E27FC236}">
                <a16:creationId xmlns:a16="http://schemas.microsoft.com/office/drawing/2014/main" id="{10EBFCBF-BD1F-48A5-AB5B-1A01F4A8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05038"/>
            <a:ext cx="4284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C0B75E4-8F97-4284-BDD8-57E90A90A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5157788"/>
            <a:ext cx="66960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solidFill>
                  <a:srgbClr val="FF3300"/>
                </a:solidFill>
              </a:rPr>
              <a:t>	</a:t>
            </a:r>
            <a:r>
              <a:rPr lang="ru-RU" altLang="ru-RU" sz="2400">
                <a:solidFill>
                  <a:srgbClr val="FF3300"/>
                </a:solidFill>
              </a:rPr>
              <a:t>Ответ. </a:t>
            </a:r>
            <a:r>
              <a:rPr lang="ru-RU" altLang="ru-RU" sz="2400"/>
              <a:t>11.</a:t>
            </a:r>
          </a:p>
        </p:txBody>
      </p:sp>
      <p:sp>
        <p:nvSpPr>
          <p:cNvPr id="91141" name="Rectangle 2">
            <a:extLst>
              <a:ext uri="{FF2B5EF4-FFF2-40B4-BE49-F238E27FC236}">
                <a16:creationId xmlns:a16="http://schemas.microsoft.com/office/drawing/2014/main" id="{9A17403F-0EB3-4DA1-B2DF-C73E6538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20*</a:t>
            </a:r>
          </a:p>
        </p:txBody>
      </p:sp>
    </p:spTree>
    <p:extLst>
      <p:ext uri="{BB962C8B-B14F-4D97-AF65-F5344CB8AC3E}">
        <p14:creationId xmlns:p14="http://schemas.microsoft.com/office/powerpoint/2010/main" val="40591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2">
            <a:extLst>
              <a:ext uri="{FF2B5EF4-FFF2-40B4-BE49-F238E27FC236}">
                <a16:creationId xmlns:a16="http://schemas.microsoft.com/office/drawing/2014/main" id="{121C83AF-B926-4037-B5B3-447F8C3D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9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Площади многоугольников, закрашенных коричневым цветом, равны соответственно 110, 100, 15, 5. Найдите площадь треугольника, закрашенного красным цветом.</a:t>
            </a:r>
          </a:p>
        </p:txBody>
      </p:sp>
      <p:pic>
        <p:nvPicPr>
          <p:cNvPr id="93187" name="Рисунок 5">
            <a:extLst>
              <a:ext uri="{FF2B5EF4-FFF2-40B4-BE49-F238E27FC236}">
                <a16:creationId xmlns:a16="http://schemas.microsoft.com/office/drawing/2014/main" id="{1479EEA7-5A7D-4CC4-97EB-0714198C2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2938"/>
            <a:ext cx="46863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F70B19E-6B77-4158-B9CA-09A51555C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732463"/>
            <a:ext cx="669607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solidFill>
                  <a:srgbClr val="FF3300"/>
                </a:solidFill>
              </a:rPr>
              <a:t>	</a:t>
            </a:r>
            <a:r>
              <a:rPr lang="ru-RU" altLang="ru-RU" sz="2400">
                <a:solidFill>
                  <a:srgbClr val="FF3300"/>
                </a:solidFill>
              </a:rPr>
              <a:t>Ответ. </a:t>
            </a:r>
            <a:r>
              <a:rPr lang="ru-RU" altLang="ru-RU" sz="2400"/>
              <a:t>20.</a:t>
            </a:r>
          </a:p>
        </p:txBody>
      </p:sp>
      <p:sp>
        <p:nvSpPr>
          <p:cNvPr id="93189" name="Rectangle 2">
            <a:extLst>
              <a:ext uri="{FF2B5EF4-FFF2-40B4-BE49-F238E27FC236}">
                <a16:creationId xmlns:a16="http://schemas.microsoft.com/office/drawing/2014/main" id="{52E9F8DE-51C2-4975-9151-57195E214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1*</a:t>
            </a:r>
          </a:p>
        </p:txBody>
      </p:sp>
    </p:spTree>
    <p:extLst>
      <p:ext uri="{BB962C8B-B14F-4D97-AF65-F5344CB8AC3E}">
        <p14:creationId xmlns:p14="http://schemas.microsoft.com/office/powerpoint/2010/main" val="23095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5">
            <a:extLst>
              <a:ext uri="{FF2B5EF4-FFF2-40B4-BE49-F238E27FC236}">
                <a16:creationId xmlns:a16="http://schemas.microsoft.com/office/drawing/2014/main" id="{2044B9E2-15CC-45AA-93B8-A7BE7B23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738" y="554038"/>
            <a:ext cx="914400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Площади многоугольников, закрашенных коричневым цветом, равны соответственно 150, 100, 25, 20, 10, 1. Найдите площадь многоугольника, закрашенного красным цветом.</a:t>
            </a:r>
          </a:p>
        </p:txBody>
      </p:sp>
      <p:pic>
        <p:nvPicPr>
          <p:cNvPr id="95235" name="Рисунок 2">
            <a:extLst>
              <a:ext uri="{FF2B5EF4-FFF2-40B4-BE49-F238E27FC236}">
                <a16:creationId xmlns:a16="http://schemas.microsoft.com/office/drawing/2014/main" id="{157C13F8-6AC5-4C73-A231-BCA45941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73225"/>
            <a:ext cx="467995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A6CBBE4-415D-4064-8F30-78534BF4E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9175"/>
            <a:ext cx="669607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solidFill>
                  <a:srgbClr val="FF3300"/>
                </a:solidFill>
              </a:rPr>
              <a:t>	</a:t>
            </a:r>
            <a:r>
              <a:rPr lang="ru-RU" altLang="ru-RU" sz="2400">
                <a:solidFill>
                  <a:srgbClr val="FF3300"/>
                </a:solidFill>
              </a:rPr>
              <a:t>Ответ. </a:t>
            </a:r>
            <a:r>
              <a:rPr lang="ru-RU" altLang="ru-RU" sz="2400"/>
              <a:t>66.</a:t>
            </a:r>
          </a:p>
        </p:txBody>
      </p:sp>
      <p:sp>
        <p:nvSpPr>
          <p:cNvPr id="95237" name="Rectangle 2">
            <a:extLst>
              <a:ext uri="{FF2B5EF4-FFF2-40B4-BE49-F238E27FC236}">
                <a16:creationId xmlns:a16="http://schemas.microsoft.com/office/drawing/2014/main" id="{8A41E2BB-DA04-4385-BA1E-74BBC38F9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22*</a:t>
            </a:r>
          </a:p>
        </p:txBody>
      </p:sp>
    </p:spTree>
    <p:extLst>
      <p:ext uri="{BB962C8B-B14F-4D97-AF65-F5344CB8AC3E}">
        <p14:creationId xmlns:p14="http://schemas.microsoft.com/office/powerpoint/2010/main" val="34929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5">
            <a:extLst>
              <a:ext uri="{FF2B5EF4-FFF2-40B4-BE49-F238E27FC236}">
                <a16:creationId xmlns:a16="http://schemas.microsoft.com/office/drawing/2014/main" id="{A59E0952-4DFC-47AE-98D1-E2341502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803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Площади многоугольников, закрашенных коричневым цветом, равны соответственно 84, 65, 58, 50, 23, 21, 12, 12, 10, 2, 1. Найдите площадь многоугольника, закрашенного красным цветом.</a:t>
            </a:r>
          </a:p>
        </p:txBody>
      </p:sp>
      <p:pic>
        <p:nvPicPr>
          <p:cNvPr id="97283" name="Рисунок 1">
            <a:extLst>
              <a:ext uri="{FF2B5EF4-FFF2-40B4-BE49-F238E27FC236}">
                <a16:creationId xmlns:a16="http://schemas.microsoft.com/office/drawing/2014/main" id="{2D5FF8B0-47D4-4C62-BA23-7398D21D8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05025"/>
            <a:ext cx="4560888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CBEF0CD-A837-4B6D-9B90-56922012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132513"/>
            <a:ext cx="66960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solidFill>
                  <a:srgbClr val="FF3300"/>
                </a:solidFill>
              </a:rPr>
              <a:t>	</a:t>
            </a:r>
            <a:r>
              <a:rPr lang="ru-RU" altLang="ru-RU" sz="2400">
                <a:solidFill>
                  <a:srgbClr val="FF3300"/>
                </a:solidFill>
              </a:rPr>
              <a:t>Ответ. </a:t>
            </a:r>
            <a:r>
              <a:rPr lang="ru-RU" altLang="ru-RU" sz="2400"/>
              <a:t>8.</a:t>
            </a:r>
          </a:p>
        </p:txBody>
      </p:sp>
      <p:sp>
        <p:nvSpPr>
          <p:cNvPr id="97285" name="Rectangle 2">
            <a:extLst>
              <a:ext uri="{FF2B5EF4-FFF2-40B4-BE49-F238E27FC236}">
                <a16:creationId xmlns:a16="http://schemas.microsoft.com/office/drawing/2014/main" id="{62D94CAB-FF61-4A6F-9F11-9D6F65947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3*</a:t>
            </a:r>
          </a:p>
        </p:txBody>
      </p:sp>
    </p:spTree>
    <p:extLst>
      <p:ext uri="{BB962C8B-B14F-4D97-AF65-F5344CB8AC3E}">
        <p14:creationId xmlns:p14="http://schemas.microsoft.com/office/powerpoint/2010/main" val="36724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5">
            <a:extLst>
              <a:ext uri="{FF2B5EF4-FFF2-40B4-BE49-F238E27FC236}">
                <a16:creationId xmlns:a16="http://schemas.microsoft.com/office/drawing/2014/main" id="{A59E0952-4DFC-47AE-98D1-E2341502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4081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Вершины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dirty="0"/>
              <a:t>, </a:t>
            </a:r>
            <a:r>
              <a:rPr lang="en-US" altLang="ru-RU" i="1" dirty="0"/>
              <a:t>D </a:t>
            </a:r>
            <a:r>
              <a:rPr lang="ru-RU" altLang="ru-RU" dirty="0"/>
              <a:t>выпуклого четырёхугольника</a:t>
            </a:r>
            <a:r>
              <a:rPr lang="en-US" altLang="ru-RU" dirty="0"/>
              <a:t> </a:t>
            </a:r>
            <a:r>
              <a:rPr lang="en-US" altLang="ru-RU" i="1" dirty="0"/>
              <a:t>ABCD</a:t>
            </a:r>
            <a:r>
              <a:rPr lang="ru-RU" altLang="ru-RU" dirty="0"/>
              <a:t> соединены отрезками с серединами </a:t>
            </a:r>
            <a:r>
              <a:rPr lang="en-US" altLang="ru-RU" i="1" dirty="0"/>
              <a:t>E</a:t>
            </a:r>
            <a:r>
              <a:rPr lang="en-US" altLang="ru-RU" dirty="0"/>
              <a:t>, </a:t>
            </a:r>
            <a:r>
              <a:rPr lang="en-US" altLang="ru-RU" i="1" dirty="0"/>
              <a:t>F</a:t>
            </a:r>
            <a:r>
              <a:rPr lang="en-US" altLang="ru-RU" dirty="0"/>
              <a:t>, </a:t>
            </a:r>
            <a:r>
              <a:rPr lang="en-US" altLang="ru-RU" i="1" dirty="0"/>
              <a:t>G</a:t>
            </a:r>
            <a:r>
              <a:rPr lang="en-US" altLang="ru-RU" dirty="0"/>
              <a:t>, </a:t>
            </a:r>
            <a:r>
              <a:rPr lang="en-US" altLang="ru-RU" i="1" dirty="0"/>
              <a:t>H </a:t>
            </a:r>
            <a:r>
              <a:rPr lang="ru-RU" altLang="ru-RU" dirty="0"/>
              <a:t>сторон</a:t>
            </a:r>
            <a:r>
              <a:rPr lang="en-US" altLang="ru-RU" dirty="0"/>
              <a:t> </a:t>
            </a:r>
            <a:r>
              <a:rPr lang="ru-RU" altLang="ru-RU" dirty="0"/>
              <a:t>соответственно</a:t>
            </a:r>
            <a:r>
              <a:rPr lang="en-US" altLang="ru-RU" dirty="0"/>
              <a:t> </a:t>
            </a:r>
            <a:r>
              <a:rPr lang="en-US" altLang="ru-RU" i="1" dirty="0"/>
              <a:t>BC</a:t>
            </a:r>
            <a:r>
              <a:rPr lang="en-US" altLang="ru-RU" dirty="0"/>
              <a:t>, </a:t>
            </a:r>
            <a:r>
              <a:rPr lang="en-US" altLang="ru-RU" i="1" dirty="0"/>
              <a:t>CD</a:t>
            </a:r>
            <a:r>
              <a:rPr lang="en-US" altLang="ru-RU" dirty="0"/>
              <a:t>, </a:t>
            </a:r>
            <a:r>
              <a:rPr lang="en-US" altLang="ru-RU" i="1" dirty="0"/>
              <a:t>AD</a:t>
            </a:r>
            <a:r>
              <a:rPr lang="en-US" altLang="ru-RU" dirty="0"/>
              <a:t>, </a:t>
            </a:r>
            <a:r>
              <a:rPr lang="en-US" altLang="ru-RU" i="1" dirty="0"/>
              <a:t>AB</a:t>
            </a:r>
            <a:r>
              <a:rPr lang="ru-RU" altLang="ru-RU" dirty="0"/>
              <a:t>.</a:t>
            </a:r>
            <a:r>
              <a:rPr lang="en-US" altLang="ru-RU" dirty="0"/>
              <a:t> </a:t>
            </a:r>
            <a:r>
              <a:rPr lang="ru-RU" altLang="ru-RU" dirty="0"/>
              <a:t>Докажите, что сумма площадей закрашенных треугольников равна площади закрашенного четырёхугольника.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BEF0CD-A837-4B6D-9B90-56922012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3096"/>
            <a:ext cx="91440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000" dirty="0">
                <a:solidFill>
                  <a:srgbClr val="FF3300"/>
                </a:solidFill>
              </a:rPr>
              <a:t>Решение. </a:t>
            </a:r>
            <a:r>
              <a:rPr lang="ru-RU" altLang="ru-RU" sz="2000" dirty="0"/>
              <a:t>Сумма площадей треугольников </a:t>
            </a:r>
            <a:r>
              <a:rPr lang="en-US" altLang="ru-RU" sz="2000" i="1" dirty="0"/>
              <a:t>ABE </a:t>
            </a:r>
            <a:r>
              <a:rPr lang="ru-RU" altLang="ru-RU" sz="2000" dirty="0"/>
              <a:t>и </a:t>
            </a:r>
            <a:r>
              <a:rPr lang="en-US" altLang="ru-RU" sz="2000" i="1" dirty="0"/>
              <a:t>CDG </a:t>
            </a:r>
            <a:r>
              <a:rPr lang="ru-RU" altLang="ru-RU" sz="2000" dirty="0"/>
              <a:t>равна половине площади четырёхугольника </a:t>
            </a:r>
            <a:r>
              <a:rPr lang="en-US" altLang="ru-RU" sz="2000" i="1" dirty="0"/>
              <a:t>ABCD</a:t>
            </a:r>
            <a:r>
              <a:rPr lang="ru-RU" altLang="ru-RU" sz="2000" dirty="0"/>
              <a:t>. Аналогично сумма площадей треугольников </a:t>
            </a:r>
            <a:r>
              <a:rPr lang="en-US" altLang="ru-RU" sz="2000" i="1" dirty="0"/>
              <a:t>BCF </a:t>
            </a:r>
            <a:r>
              <a:rPr lang="ru-RU" altLang="ru-RU" sz="2000" dirty="0"/>
              <a:t>и </a:t>
            </a:r>
            <a:r>
              <a:rPr lang="en-US" altLang="ru-RU" sz="2000" i="1" dirty="0"/>
              <a:t>DAH </a:t>
            </a:r>
            <a:r>
              <a:rPr lang="ru-RU" altLang="ru-RU" sz="2000" dirty="0"/>
              <a:t>также равна половине площади четырёхугольника </a:t>
            </a:r>
            <a:r>
              <a:rPr lang="en-US" altLang="ru-RU" sz="2000" i="1" dirty="0"/>
              <a:t>ABCD</a:t>
            </a:r>
            <a:r>
              <a:rPr lang="ru-RU" altLang="ru-RU" sz="2000" dirty="0"/>
              <a:t>. Значит, сумма площадей всех этих треугольников равна площади четырёхугольника </a:t>
            </a:r>
            <a:r>
              <a:rPr lang="en-US" altLang="ru-RU" sz="2000" i="1" dirty="0"/>
              <a:t>ABCD</a:t>
            </a:r>
            <a:r>
              <a:rPr lang="en-US" altLang="ru-RU" sz="2000" dirty="0"/>
              <a:t>. </a:t>
            </a:r>
            <a:r>
              <a:rPr lang="ru-RU" altLang="ru-RU" sz="2000" dirty="0"/>
              <a:t>Следовательно, площадь той части четырёхугольника </a:t>
            </a:r>
            <a:r>
              <a:rPr lang="en-US" altLang="ru-RU" sz="2000" i="1" dirty="0"/>
              <a:t>ABCD</a:t>
            </a:r>
            <a:r>
              <a:rPr lang="ru-RU" altLang="ru-RU" sz="2000" dirty="0"/>
              <a:t>, которую эти треугольники покрывают дважды (это закрашенные треугольники), равна площади части, которую эти треугольники не покрывают (это закрашенный четырёхугольник).</a:t>
            </a:r>
          </a:p>
        </p:txBody>
      </p:sp>
      <p:sp>
        <p:nvSpPr>
          <p:cNvPr id="97285" name="Rectangle 2">
            <a:extLst>
              <a:ext uri="{FF2B5EF4-FFF2-40B4-BE49-F238E27FC236}">
                <a16:creationId xmlns:a16="http://schemas.microsoft.com/office/drawing/2014/main" id="{62D94CAB-FF61-4A6F-9F11-9D6F65947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4*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865A2A-E560-4CDF-A0C8-2DDAE96FB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043741"/>
            <a:ext cx="3384376" cy="23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4081"/>
                <a:ext cx="9144000" cy="2863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dirty="0"/>
                  <a:t>	</a:t>
                </a:r>
                <a:r>
                  <a:rPr lang="ru-RU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Теорема*.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Площадь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многоугольника, вершины которого расположены в узлах целочисленной решётки, выражается формулой</a:t>
                </a:r>
              </a:p>
              <a:p>
                <a:pPr algn="ctr" eaLnBrk="1" hangingPunct="1"/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=В+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Г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just" eaLnBrk="1" hangingPunct="1"/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В – число узлов решётки, расположенных внутри многоугольника,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Г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число узлов решётки, расположенных на его границе.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4081"/>
                <a:ext cx="9144000" cy="2863348"/>
              </a:xfrm>
              <a:prstGeom prst="rect">
                <a:avLst/>
              </a:prstGeom>
              <a:blipFill>
                <a:blip r:embed="rId3"/>
                <a:stretch>
                  <a:fillRect l="-1000" t="-1706" r="-1000" b="-31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85" name="Rectangle 2">
            <a:extLst>
              <a:ext uri="{FF2B5EF4-FFF2-40B4-BE49-F238E27FC236}">
                <a16:creationId xmlns:a16="http://schemas.microsoft.com/office/drawing/2014/main" id="{62D94CAB-FF61-4A6F-9F11-9D6F65947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Формула Пика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AC181C6-DEA4-5130-5F03-F340F872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78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рисунке изображён пятиугольник, у которого В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17,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Его площадь равна 20,5.</a:t>
            </a:r>
            <a:endParaRPr lang="ru-RU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131A10-ECDE-87F1-9F30-5AEB52C25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789040"/>
            <a:ext cx="3182324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89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817BDAFC-2FC9-4866-ADFA-58D945AAF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41576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Для доказательства формулы Пика рассмотрим функцию, которая каждому многоугольнику М, вершины которого расположены в узлах единичной квадратной сетки, сопоставляет число </a:t>
                </a:r>
                <a:r>
                  <a:rPr lang="en-US" altLang="ru-RU" sz="2800" dirty="0">
                    <a:latin typeface="+mj-lt"/>
                    <a:cs typeface="Times New Roman" panose="02020603050405020304" pitchFamily="18" charset="0"/>
                  </a:rPr>
                  <a:t>F(</a:t>
                </a:r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М) =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В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Г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ru-RU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	Покажем, что она удовлетворяет свойствам площади.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	1. Она неотрицательна.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	2. На равных многоугольниках её значения равны.	</a:t>
                </a:r>
              </a:p>
            </p:txBody>
          </p:sp>
        </mc:Choice>
        <mc:Fallback xmlns="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817BDAFC-2FC9-4866-ADFA-58D945AA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4157677"/>
              </a:xfrm>
              <a:prstGeom prst="rect">
                <a:avLst/>
              </a:prstGeom>
              <a:blipFill>
                <a:blip r:embed="rId3"/>
                <a:stretch>
                  <a:fillRect l="-1333" t="-1466" r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70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18">
                <a:extLst>
                  <a:ext uri="{FF2B5EF4-FFF2-40B4-BE49-F238E27FC236}">
                    <a16:creationId xmlns:a16="http://schemas.microsoft.com/office/drawing/2014/main" id="{A7B8779C-AB74-4760-A922-EF7BBADF7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115887"/>
                <a:ext cx="9067800" cy="2200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ru-RU" sz="2800" b="1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Следствие</a:t>
                </a:r>
                <a:r>
                  <a:rPr lang="en-US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1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Радиус </a:t>
                </a:r>
                <a:r>
                  <a:rPr lang="en-US" altLang="ru-RU" sz="28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 </a:t>
                </a:r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окружности, вписанной в многоугольник, выражается формулой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altLang="ru-RU" sz="28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  <m:r>
                      <a:rPr lang="en-US" altLang="ru-RU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ts val="600"/>
                  </a:spcBef>
                </a:pPr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где </a:t>
                </a:r>
                <a:r>
                  <a:rPr lang="en-US" altLang="ru-RU" sz="28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</a:t>
                </a:r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– угольника, </a:t>
                </a:r>
                <a:r>
                  <a:rPr lang="en-US" altLang="ru-RU" sz="28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</a:t>
                </a:r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– его полупериметр.</a:t>
                </a:r>
                <a:endParaRPr lang="en-US" altLang="ru-RU" sz="28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78" name="Text Box 18">
                <a:extLst>
                  <a:ext uri="{FF2B5EF4-FFF2-40B4-BE49-F238E27FC236}">
                    <a16:creationId xmlns:a16="http://schemas.microsoft.com/office/drawing/2014/main" id="{A7B8779C-AB74-4760-A922-EF7BBADF7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15887"/>
                <a:ext cx="9067800" cy="2200474"/>
              </a:xfrm>
              <a:prstGeom prst="rect">
                <a:avLst/>
              </a:prstGeom>
              <a:blipFill>
                <a:blip r:embed="rId3"/>
                <a:stretch>
                  <a:fillRect l="-1412" t="-2770" r="-1345" b="-69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8">
                <a:extLst>
                  <a:ext uri="{FF2B5EF4-FFF2-40B4-BE49-F238E27FC236}">
                    <a16:creationId xmlns:a16="http://schemas.microsoft.com/office/drawing/2014/main" id="{AF34D0B2-6220-4A7F-A64C-CBA6464F22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2492896"/>
                <a:ext cx="9067800" cy="2943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ru-RU" sz="2800" b="1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Следствие</a:t>
                </a:r>
                <a:r>
                  <a:rPr lang="en-US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2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Площадь правильного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-угольника выражается формулой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ru-RU" sz="2800" dirty="0">
                    <a:cs typeface="Times New Roman" panose="02020603050405020304" pitchFamily="18" charset="0"/>
                  </a:rPr>
                  <a:t>,</a:t>
                </a:r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где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– сторона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-угольника,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– радиус вписанной окружности.</a:t>
                </a:r>
                <a:endParaRPr lang="en-US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18">
                <a:extLst>
                  <a:ext uri="{FF2B5EF4-FFF2-40B4-BE49-F238E27FC236}">
                    <a16:creationId xmlns:a16="http://schemas.microsoft.com/office/drawing/2014/main" id="{AF34D0B2-6220-4A7F-A64C-CBA6464F2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2492896"/>
                <a:ext cx="9067800" cy="2943883"/>
              </a:xfrm>
              <a:prstGeom prst="rect">
                <a:avLst/>
              </a:prstGeom>
              <a:blipFill>
                <a:blip r:embed="rId4"/>
                <a:stretch>
                  <a:fillRect l="-1412" t="-2277" r="-1345" b="-49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543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3. Докажем аддитивность. Пусть многоугольник М составлен из многоугольников М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и М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с общей стороной, на которой расположены </a:t>
            </a:r>
            <a:r>
              <a:rPr lang="en-US" altLang="ru-RU" i="1" dirty="0">
                <a:latin typeface="+mj-lt"/>
                <a:cs typeface="Times New Roman" panose="02020603050405020304" pitchFamily="18" charset="0"/>
              </a:rPr>
              <a:t>n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узлов сетки, отличных от вершин этих многоугольников. На рисунке </a:t>
            </a:r>
            <a:r>
              <a:rPr lang="en-US" altLang="ru-RU" i="1" dirty="0">
                <a:latin typeface="+mj-lt"/>
                <a:cs typeface="Times New Roman" panose="02020603050405020304" pitchFamily="18" charset="0"/>
              </a:rPr>
              <a:t>n =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3.</a:t>
            </a:r>
            <a:r>
              <a:rPr lang="en-US" altLang="ru-RU" i="1" dirty="0"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F54FD44-6E37-AD68-5BD8-1E1FCA796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2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latin typeface="+mj-lt"/>
                <a:cs typeface="Times New Roman" panose="02020603050405020304" pitchFamily="18" charset="0"/>
              </a:rPr>
              <a:t>	Пусть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F(M</a:t>
            </a:r>
            <a:r>
              <a:rPr lang="en-US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) =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В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+ Г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/2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– 1,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F(M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) =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В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+ Г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/2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– 1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Тогда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(М) = В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+ В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+ </a:t>
            </a:r>
            <a:r>
              <a:rPr lang="en-US" altLang="ru-RU" i="1" dirty="0">
                <a:latin typeface="+mj-lt"/>
                <a:cs typeface="Times New Roman" panose="02020603050405020304" pitchFamily="18" charset="0"/>
              </a:rPr>
              <a:t>n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+ (Г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+ Г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– 2 – 2</a:t>
            </a:r>
            <a:r>
              <a:rPr lang="en-US" altLang="ru-RU" i="1" dirty="0">
                <a:latin typeface="+mj-lt"/>
                <a:cs typeface="Times New Roman" panose="02020603050405020304" pitchFamily="18" charset="0"/>
              </a:rPr>
              <a:t>n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/2 – 1 = F(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М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) +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(М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B110FD-E8F2-A9B6-9DA2-84583ECC0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41186"/>
            <a:ext cx="4321571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54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4. Непосредственно проверяется, что для прямоугольника, стороны которого расположены на линиях сетки,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(М) равно площади этого прямоугольника. Например, для прямоугольника, показанного на рисунке, В =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15,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Г = 20,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F(M) = 24 = S(M).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D0124E-1C6A-FA09-17EC-E524B300E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70" y="2105489"/>
            <a:ext cx="4906060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3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Следствие 1.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Для треугольника Т, две стороны которого расположены на линиях сетки,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(Т) равно площади этого треугольника. Например,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для треугольников, показанных на рисунке,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F(ABC) = F(ABCD)/2 = 12 = S(ABC).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BCAEB4-2576-3553-6BA1-5BCD3AD7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44" y="2564904"/>
            <a:ext cx="4744112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7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Следствие </a:t>
            </a:r>
            <a:r>
              <a:rPr lang="en-US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Для произвольного треугольника Т значение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(Т) равно площади этого треугольника.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latin typeface="+mj-lt"/>
                <a:cs typeface="Times New Roman" panose="02020603050405020304" pitchFamily="18" charset="0"/>
              </a:rPr>
              <a:t>	Действительно, произвольный треугольник Т можно достроить до прямоугольника М, добавив не более трёх треугольников, две стороны которых расположены на линиях сетки. Из аддитивности функции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следует, что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F(T) = S(T).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AEEA6-72AC-6C96-E225-8061D56EF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636912"/>
            <a:ext cx="3105583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5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Следствие </a:t>
            </a:r>
            <a:r>
              <a:rPr lang="en-US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Для произвольного многоугольника М значение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(М) равно площади этого многоугольника.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latin typeface="+mj-lt"/>
                <a:cs typeface="Times New Roman" panose="02020603050405020304" pitchFamily="18" charset="0"/>
              </a:rPr>
              <a:t>	Действительно, произвольный многоугольник М можно разбить на треугольники Из аддитивности функции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следует, что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М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) = S(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М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).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C5AE3C-2D34-CF77-4D72-4D969E876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492896"/>
            <a:ext cx="396295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5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F574B91-D766-4A23-9276-BAF1D78D8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3E6C5E45-04B3-427A-9A34-D9AA23C3C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Около окружности, радиуса </a:t>
            </a:r>
            <a:r>
              <a:rPr lang="en-US" altLang="ru-RU" sz="32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см, описан многоугольник, периметра </a:t>
            </a:r>
            <a:r>
              <a:rPr lang="en-US" altLang="ru-RU" sz="3200" dirty="0">
                <a:cs typeface="Times New Roman" panose="02020603050405020304" pitchFamily="18" charset="0"/>
              </a:rPr>
              <a:t>10</a:t>
            </a:r>
            <a:r>
              <a:rPr lang="ru-RU" altLang="ru-RU" sz="3200" dirty="0">
                <a:cs typeface="Times New Roman" panose="02020603050405020304" pitchFamily="18" charset="0"/>
              </a:rPr>
              <a:t> см. Найдите его площадь.</a:t>
            </a:r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A9D92691-EEF4-42EC-83FF-F4B7D4FAC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5</a:t>
            </a:r>
            <a:r>
              <a:rPr lang="ru-RU" altLang="ru-RU" sz="3200">
                <a:cs typeface="Times New Roman" panose="02020603050405020304" pitchFamily="18" charset="0"/>
              </a:rPr>
              <a:t> см</a:t>
            </a:r>
            <a:r>
              <a:rPr lang="ru-RU" altLang="ru-RU" sz="3200" baseline="30000">
                <a:cs typeface="Times New Roman" panose="02020603050405020304" pitchFamily="18" charset="0"/>
              </a:rPr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06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F2763BF-EC13-47D2-8C21-74B5997C1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DB3CAD21-294B-4E6F-9575-8F92F5C7D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Площадь многоугольника, описанного около окружности радиуса 3 см, равна </a:t>
            </a:r>
            <a:r>
              <a:rPr lang="en-US" altLang="ru-RU" sz="3200" dirty="0">
                <a:cs typeface="Times New Roman" panose="02020603050405020304" pitchFamily="18" charset="0"/>
              </a:rPr>
              <a:t>30</a:t>
            </a:r>
            <a:r>
              <a:rPr lang="ru-RU" altLang="ru-RU" sz="3200" dirty="0">
                <a:cs typeface="Times New Roman" panose="02020603050405020304" pitchFamily="18" charset="0"/>
              </a:rPr>
              <a:t> см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. На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дите периметр многоугольника.</a:t>
            </a:r>
          </a:p>
        </p:txBody>
      </p:sp>
      <p:sp>
        <p:nvSpPr>
          <p:cNvPr id="149508" name="Text Box 4">
            <a:extLst>
              <a:ext uri="{FF2B5EF4-FFF2-40B4-BE49-F238E27FC236}">
                <a16:creationId xmlns:a16="http://schemas.microsoft.com/office/drawing/2014/main" id="{E3498220-8E27-4C8D-9625-EFCF34B3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3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3200">
                <a:cs typeface="Times New Roman" panose="02020603050405020304" pitchFamily="18" charset="0"/>
              </a:rPr>
              <a:t>20</a:t>
            </a:r>
            <a:r>
              <a:rPr lang="ru-RU" altLang="ru-RU" sz="3200">
                <a:cs typeface="Times New Roman" panose="02020603050405020304" pitchFamily="18" charset="0"/>
              </a:rPr>
              <a:t> см. </a:t>
            </a:r>
          </a:p>
        </p:txBody>
      </p:sp>
    </p:spTree>
    <p:extLst>
      <p:ext uri="{BB962C8B-B14F-4D97-AF65-F5344CB8AC3E}">
        <p14:creationId xmlns:p14="http://schemas.microsoft.com/office/powerpoint/2010/main" val="27748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86580CF-7CE0-4BD0-915A-39F66F2E7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81F8BCF4-A19C-4412-83BB-812CEF1FD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Около окружности описан четырехугольник. Найдите площадь четырехугольника, если две его противоположные стороны равны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cs typeface="Times New Roman" panose="02020603050405020304" pitchFamily="18" charset="0"/>
              </a:rPr>
              <a:t>, радиус окружности равен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7700" name="Text Box 4">
            <a:extLst>
              <a:ext uri="{FF2B5EF4-FFF2-40B4-BE49-F238E27FC236}">
                <a16:creationId xmlns:a16="http://schemas.microsoft.com/office/drawing/2014/main" id="{881C235E-958C-4378-80CE-542B5A385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(</a:t>
            </a:r>
            <a:r>
              <a:rPr lang="en-US" altLang="ru-RU" sz="3200" i="1">
                <a:cs typeface="Times New Roman" panose="02020603050405020304" pitchFamily="18" charset="0"/>
              </a:rPr>
              <a:t>a + b</a:t>
            </a:r>
            <a:r>
              <a:rPr lang="en-US" altLang="ru-RU" sz="3200">
                <a:cs typeface="Times New Roman" panose="02020603050405020304" pitchFamily="18" charset="0"/>
              </a:rPr>
              <a:t>)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95DE5A65-011F-4E25-A293-E048123A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32908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33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2980B9E-B601-4CFE-9D65-24F774018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 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39F0FF79-07BE-4315-8394-A81F3597E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правильного шестиугольника, описанного около окружности, радиуса 1 см.</a:t>
            </a:r>
          </a:p>
        </p:txBody>
      </p:sp>
      <p:grpSp>
        <p:nvGrpSpPr>
          <p:cNvPr id="217096" name="Group 8">
            <a:extLst>
              <a:ext uri="{FF2B5EF4-FFF2-40B4-BE49-F238E27FC236}">
                <a16:creationId xmlns:a16="http://schemas.microsoft.com/office/drawing/2014/main" id="{EFB236EF-9816-4A54-A272-9CAC7C78BD54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562600"/>
            <a:ext cx="5943600" cy="579438"/>
            <a:chOff x="528" y="3504"/>
            <a:chExt cx="3744" cy="365"/>
          </a:xfrm>
        </p:grpSpPr>
        <p:sp>
          <p:nvSpPr>
            <p:cNvPr id="56326" name="Text Box 5">
              <a:extLst>
                <a:ext uri="{FF2B5EF4-FFF2-40B4-BE49-F238E27FC236}">
                  <a16:creationId xmlns:a16="http://schemas.microsoft.com/office/drawing/2014/main" id="{85A38DE8-270D-4825-B46E-551C56196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504"/>
              <a:ext cx="37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3200">
                  <a:solidFill>
                    <a:schemeClr val="accent1"/>
                  </a:solidFill>
                </a:rPr>
                <a:t>        </a:t>
              </a:r>
              <a:r>
                <a:rPr lang="ru-RU" altLang="ru-RU" sz="3200">
                  <a:cs typeface="Times New Roman" panose="02020603050405020304" pitchFamily="18" charset="0"/>
                </a:rPr>
                <a:t>см</a:t>
              </a:r>
              <a:r>
                <a:rPr lang="ru-RU" altLang="ru-RU" sz="3200" baseline="30000">
                  <a:cs typeface="Times New Roman" panose="02020603050405020304" pitchFamily="18" charset="0"/>
                </a:rPr>
                <a:t>2</a:t>
              </a:r>
              <a:r>
                <a:rPr lang="ru-RU" altLang="ru-RU" sz="3200"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56327" name="Object 6">
              <a:extLst>
                <a:ext uri="{FF2B5EF4-FFF2-40B4-BE49-F238E27FC236}">
                  <a16:creationId xmlns:a16="http://schemas.microsoft.com/office/drawing/2014/main" id="{21D8CAF5-C825-41C2-A75D-61E58DB90F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3552"/>
            <a:ext cx="40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47419" imgH="444307" progId="Equation.DSMT4">
                    <p:embed/>
                  </p:oleObj>
                </mc:Choice>
                <mc:Fallback>
                  <p:oleObj name="Equation" r:id="rId3" imgW="647419" imgH="444307" progId="Equation.DSMT4">
                    <p:embed/>
                    <p:pic>
                      <p:nvPicPr>
                        <p:cNvPr id="56327" name="Object 6">
                          <a:extLst>
                            <a:ext uri="{FF2B5EF4-FFF2-40B4-BE49-F238E27FC236}">
                              <a16:creationId xmlns:a16="http://schemas.microsoft.com/office/drawing/2014/main" id="{21D8CAF5-C825-41C2-A75D-61E58DB90F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552"/>
                          <a:ext cx="40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6325" name="Picture 7">
            <a:extLst>
              <a:ext uri="{FF2B5EF4-FFF2-40B4-BE49-F238E27FC236}">
                <a16:creationId xmlns:a16="http://schemas.microsoft.com/office/drawing/2014/main" id="{A56716E4-0E88-4B3C-9F91-6AB8EB229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195638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2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E3DA1DD-D3D7-475D-9BE5-CA093AC4A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44660F9E-D02F-449A-93FB-9B9D4ACC6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радиус окружности, вписанной в ромб, изображенный на клетчатой бумаге, клетками которой являются единичные квадраты.</a:t>
            </a:r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0FBD60AE-ED5E-40D8-B5FC-EC784281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0949" name="Group 5">
            <a:extLst>
              <a:ext uri="{FF2B5EF4-FFF2-40B4-BE49-F238E27FC236}">
                <a16:creationId xmlns:a16="http://schemas.microsoft.com/office/drawing/2014/main" id="{2F195140-6847-4614-958E-894592275B5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410200"/>
            <a:ext cx="8610600" cy="781050"/>
            <a:chOff x="192" y="3408"/>
            <a:chExt cx="5424" cy="492"/>
          </a:xfrm>
        </p:grpSpPr>
        <p:sp>
          <p:nvSpPr>
            <p:cNvPr id="58374" name="Text Box 6">
              <a:extLst>
                <a:ext uri="{FF2B5EF4-FFF2-40B4-BE49-F238E27FC236}">
                  <a16:creationId xmlns:a16="http://schemas.microsoft.com/office/drawing/2014/main" id="{CF9B3026-8200-48F3-B9B1-CCB890915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      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graphicFrame>
          <p:nvGraphicFramePr>
            <p:cNvPr id="58375" name="Object 7">
              <a:extLst>
                <a:ext uri="{FF2B5EF4-FFF2-40B4-BE49-F238E27FC236}">
                  <a16:creationId xmlns:a16="http://schemas.microsoft.com/office/drawing/2014/main" id="{C0B954CC-1AA8-4D2E-9A46-76597D911F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4" y="3408"/>
            <a:ext cx="455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57002" imgH="495085" progId="Equation.DSMT4">
                    <p:embed/>
                  </p:oleObj>
                </mc:Choice>
                <mc:Fallback>
                  <p:oleObj name="Equation" r:id="rId4" imgW="457002" imgH="495085" progId="Equation.DSMT4">
                    <p:embed/>
                    <p:pic>
                      <p:nvPicPr>
                        <p:cNvPr id="58375" name="Object 7">
                          <a:extLst>
                            <a:ext uri="{FF2B5EF4-FFF2-40B4-BE49-F238E27FC236}">
                              <a16:creationId xmlns:a16="http://schemas.microsoft.com/office/drawing/2014/main" id="{C0B954CC-1AA8-4D2E-9A46-76597D911F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4" y="3408"/>
                          <a:ext cx="455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447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35F6513-3240-4A82-AD96-44787ECB4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9C463CA1-426F-4153-9225-78B915D61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радиус окружности, вписанной в треугольник, изображенный на клетчатой бумаге, клетками которой являются единичные квадраты.</a:t>
            </a:r>
          </a:p>
        </p:txBody>
      </p:sp>
      <p:grpSp>
        <p:nvGrpSpPr>
          <p:cNvPr id="212996" name="Group 4">
            <a:extLst>
              <a:ext uri="{FF2B5EF4-FFF2-40B4-BE49-F238E27FC236}">
                <a16:creationId xmlns:a16="http://schemas.microsoft.com/office/drawing/2014/main" id="{EA242618-22A2-4A4B-8DB6-E289B05B7F3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62600"/>
            <a:ext cx="8610600" cy="579438"/>
            <a:chOff x="192" y="3504"/>
            <a:chExt cx="5424" cy="365"/>
          </a:xfrm>
        </p:grpSpPr>
        <p:sp>
          <p:nvSpPr>
            <p:cNvPr id="60422" name="Text Box 5">
              <a:extLst>
                <a:ext uri="{FF2B5EF4-FFF2-40B4-BE49-F238E27FC236}">
                  <a16:creationId xmlns:a16="http://schemas.microsoft.com/office/drawing/2014/main" id="{A103DC8D-7119-4CDE-AB84-934FDCE2D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         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graphicFrame>
          <p:nvGraphicFramePr>
            <p:cNvPr id="60423" name="Object 6">
              <a:extLst>
                <a:ext uri="{FF2B5EF4-FFF2-40B4-BE49-F238E27FC236}">
                  <a16:creationId xmlns:a16="http://schemas.microsoft.com/office/drawing/2014/main" id="{510F8270-3D45-469D-B4F6-A2FBBE5F4B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600"/>
            <a:ext cx="607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09336" imgH="253890" progId="Equation.DSMT4">
                    <p:embed/>
                  </p:oleObj>
                </mc:Choice>
                <mc:Fallback>
                  <p:oleObj name="Equation" r:id="rId3" imgW="609336" imgH="253890" progId="Equation.DSMT4">
                    <p:embed/>
                    <p:pic>
                      <p:nvPicPr>
                        <p:cNvPr id="60423" name="Object 6">
                          <a:extLst>
                            <a:ext uri="{FF2B5EF4-FFF2-40B4-BE49-F238E27FC236}">
                              <a16:creationId xmlns:a16="http://schemas.microsoft.com/office/drawing/2014/main" id="{510F8270-3D45-469D-B4F6-A2FBBE5F4B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600"/>
                          <a:ext cx="607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0421" name="Picture 7">
            <a:extLst>
              <a:ext uri="{FF2B5EF4-FFF2-40B4-BE49-F238E27FC236}">
                <a16:creationId xmlns:a16="http://schemas.microsoft.com/office/drawing/2014/main" id="{710AF10B-689A-4838-80C2-D2D0ED10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2141</Words>
  <Application>Microsoft Office PowerPoint</Application>
  <PresentationFormat>Экран (4:3)</PresentationFormat>
  <Paragraphs>171</Paragraphs>
  <Slides>34</Slides>
  <Notes>34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Cambria Math</vt:lpstr>
      <vt:lpstr>Times New Roman</vt:lpstr>
      <vt:lpstr>Оформление по умолчанию</vt:lpstr>
      <vt:lpstr>Equation</vt:lpstr>
      <vt:lpstr>12,б. Площадь многоугольника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 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12*</vt:lpstr>
      <vt:lpstr>Упражнение 13</vt:lpstr>
      <vt:lpstr>Упражнение 14*</vt:lpstr>
      <vt:lpstr>Упражнение 15*</vt:lpstr>
      <vt:lpstr>Упражнение 16</vt:lpstr>
      <vt:lpstr>Упражнение 17</vt:lpstr>
      <vt:lpstr>Упражнение 18</vt:lpstr>
      <vt:lpstr>Упражнение 19</vt:lpstr>
      <vt:lpstr>Упражнение 20*</vt:lpstr>
      <vt:lpstr>Упражнение 21*</vt:lpstr>
      <vt:lpstr>Упражнение 22*</vt:lpstr>
      <vt:lpstr>Упражнение 23*</vt:lpstr>
      <vt:lpstr>Упражнение 24*</vt:lpstr>
      <vt:lpstr>Формула Пика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92</cp:revision>
  <dcterms:created xsi:type="dcterms:W3CDTF">2008-04-30T05:51:18Z</dcterms:created>
  <dcterms:modified xsi:type="dcterms:W3CDTF">2025-03-01T16:45:47Z</dcterms:modified>
</cp:coreProperties>
</file>