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377" r:id="rId3"/>
    <p:sldId id="316" r:id="rId4"/>
    <p:sldId id="325" r:id="rId5"/>
    <p:sldId id="326" r:id="rId6"/>
    <p:sldId id="327" r:id="rId7"/>
    <p:sldId id="328" r:id="rId8"/>
    <p:sldId id="329" r:id="rId9"/>
    <p:sldId id="355" r:id="rId10"/>
    <p:sldId id="378" r:id="rId11"/>
    <p:sldId id="379" r:id="rId12"/>
    <p:sldId id="351" r:id="rId13"/>
    <p:sldId id="352" r:id="rId14"/>
    <p:sldId id="433" r:id="rId15"/>
    <p:sldId id="434" r:id="rId16"/>
    <p:sldId id="356" r:id="rId17"/>
    <p:sldId id="435" r:id="rId18"/>
    <p:sldId id="358" r:id="rId19"/>
    <p:sldId id="360" r:id="rId20"/>
    <p:sldId id="365" r:id="rId21"/>
    <p:sldId id="361" r:id="rId22"/>
    <p:sldId id="362" r:id="rId23"/>
    <p:sldId id="359" r:id="rId24"/>
    <p:sldId id="436" r:id="rId25"/>
    <p:sldId id="364" r:id="rId26"/>
    <p:sldId id="363" r:id="rId27"/>
    <p:sldId id="390" r:id="rId2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90929"/>
  </p:normalViewPr>
  <p:slideViewPr>
    <p:cSldViewPr>
      <p:cViewPr varScale="1">
        <p:scale>
          <a:sx n="97" d="100"/>
          <a:sy n="97" d="100"/>
        </p:scale>
        <p:origin x="1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08C57F-0B53-4C04-A2AF-54064F2FBA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4477E33-CF99-4EFD-8581-AEA49F4B162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1B959A4-5F49-40C5-8A0E-E0BFAD15473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03F8B88-5108-46A5-8593-E1DE162C734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962D435-2ED4-48A3-80D0-A4E6EF8790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8E3E1F3-33D9-4263-B4A2-5992DAC685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EE6669-3409-4284-BB33-59202128349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8E8FCA8-B96B-4B9F-9B74-628B856860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639962-40B7-4C09-8DDF-E14BD83D00F2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37DBD0-CBC5-4CFA-8294-811294F810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1677D46-CFB2-4E69-8653-28D488E8E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E349598-F854-43A3-ACB8-BD4D0BFEE5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E7F966-F416-4125-917F-50EBD41A4455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BC5810B-C423-48FD-AB15-BBB5FD00A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EE448DC-8756-43D4-9DDC-921106572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7320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E349598-F854-43A3-ACB8-BD4D0BFEE5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E7F966-F416-4125-917F-50EBD41A4455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BC5810B-C423-48FD-AB15-BBB5FD00A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EE448DC-8756-43D4-9DDC-921106572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67499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144CDB6-1CA1-44F3-B2D1-BADDF58DF0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522074-9434-4F9C-808F-C87AC639AEEC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B378D80-BA25-46AA-9733-84F920C9D6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F58FC5DC-58A0-4ACA-BA57-44D2709DF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26F5461-0D0C-4299-A960-7388B70AF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9AD20AE-A7F8-4680-97CE-54694922DEAD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9E6AC9C-A40A-4DFB-B74A-23C02EEC10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2C6BDA21-89EC-46AC-A596-6E84447B2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5FC7B-EB14-4B29-AE04-98A0218E9EBE}" type="slidenum">
              <a:rPr lang="ru-RU"/>
              <a:pPr/>
              <a:t>14</a:t>
            </a:fld>
            <a:endParaRPr lang="ru-RU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10464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5FC7B-EB14-4B29-AE04-98A0218E9EBE}" type="slidenum">
              <a:rPr lang="ru-RU"/>
              <a:pPr/>
              <a:t>15</a:t>
            </a:fld>
            <a:endParaRPr lang="ru-RU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44481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944907B-0E81-4CDB-9A4A-0E24A8AD1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463FDF-018B-4891-84B5-7C56074FEF90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D603478B-9BEC-4D0E-8E8C-C00242E5A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0DBD597A-4F70-4038-96DD-8513040BD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944907B-0E81-4CDB-9A4A-0E24A8AD1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463FDF-018B-4891-84B5-7C56074FEF90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D603478B-9BEC-4D0E-8E8C-C00242E5A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0DBD597A-4F70-4038-96DD-8513040BD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940132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BACB80D-FB9D-43D3-BC5C-A4D10B119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9DBED9-95BC-4ADD-AB21-A2CE7BAAB177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8ADB3ED3-096A-4B1A-8A24-7E62B35946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7B4ADAD1-9561-4AD3-83DC-5D77A4DE9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F85C64D-83E1-4403-8F96-45310AF2A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1CA1BE-54A3-4874-BD2C-FF97FED87F5F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92B39EA-948C-4603-8E3D-7DE315F69D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EC3366D-8869-4CAF-A76C-E1C1C2689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8E8FCA8-B96B-4B9F-9B74-628B856860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639962-40B7-4C09-8DDF-E14BD83D00F2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37DBD0-CBC5-4CFA-8294-811294F810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1677D46-CFB2-4E69-8653-28D488E8E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4984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C15A9F6B-67B5-4335-890D-E009E806AF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4F1DC5-6E09-4830-92C0-603B2B71E78C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1BAE3DF6-54D4-442D-95B0-3F8FAD488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327E7DD-CD0B-4DB4-BC11-AE1344FBA1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F94C8D9C-8466-48C8-B373-D4D469BFED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6716F7-12E5-4240-8255-5E14D1BDED67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6F386350-C19E-4429-90A6-4FD1FA4707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61F6A9E4-A177-4277-9FCD-3E80C890F6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5E9A920-C9CF-4B50-9A4B-94F7B58901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45C6CF-1686-4118-ADB5-5E198E4740BD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59F21FF-5219-4106-8E09-7E1B1ADBE1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9E267C2-4DF3-48B5-8A7A-93E06352E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195B321-496F-43BA-BF1F-56F8AA7A9D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B837E6-F0C4-424F-8AB3-4BDD60B04E83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1B4E6C8-87ED-4C5E-9778-2E8A3EBB72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B0C8BE6E-D813-47A4-9851-8B9292B61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46D8011A-352E-4126-B463-9D0E05BFDF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6BDF14-DE46-4E30-8699-A1D513B9890A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D909876-7391-45D6-9AF6-178C1B50EF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F7BF629-78DA-4BFD-941C-428374091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F8122A9-4173-40A0-95AA-EE6DC8617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24A626-3855-400C-AEEB-2D9496CDA794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4DFFDA99-36AD-4DF9-B62E-B6E8C0F387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1EC3635-D0CE-4CB7-877F-D341CA72E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B15A26-69DB-43AA-B1E7-D6364C4967CE}" type="slidenum">
              <a:rPr lang="ru-RU" altLang="ru-RU"/>
              <a:pPr>
                <a:spcBef>
                  <a:spcPct val="0"/>
                </a:spcBef>
              </a:pPr>
              <a:t>26</a:t>
            </a:fld>
            <a:endParaRPr lang="ru-RU" alt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96070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B15A26-69DB-43AA-B1E7-D6364C4967CE}" type="slidenum">
              <a:rPr lang="ru-RU" altLang="ru-RU"/>
              <a:pPr>
                <a:spcBef>
                  <a:spcPct val="0"/>
                </a:spcBef>
              </a:pPr>
              <a:t>27</a:t>
            </a:fld>
            <a:endParaRPr lang="ru-RU" alt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0637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6C44778B-677D-4586-8AED-BB285EFD6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70E459-ABE7-447A-A925-C56389E0CCCA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A2BE7FC-F7E6-4DE1-862A-A48A2BA680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017CC42-E56F-4479-BA76-B5005B23E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2AA8DCE-C837-44FE-B5C3-023F5D5570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95CD65-28C4-4A1B-BC05-D797BEDF8ABD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B0B4CC-BF7C-4F19-9409-AB0DC5DE9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67A5ACB-A2E2-468F-8C8F-0C37D94E0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73DE3DE-6D64-4B39-93B4-1F53D28BB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5BED3A-BC7E-4831-9CFC-E34B51964A09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0243" name="Rectangle 2050">
            <a:extLst>
              <a:ext uri="{FF2B5EF4-FFF2-40B4-BE49-F238E27FC236}">
                <a16:creationId xmlns:a16="http://schemas.microsoft.com/office/drawing/2014/main" id="{A87334E1-1BC9-4973-A05C-0EC2A7D731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2051">
            <a:extLst>
              <a:ext uri="{FF2B5EF4-FFF2-40B4-BE49-F238E27FC236}">
                <a16:creationId xmlns:a16="http://schemas.microsoft.com/office/drawing/2014/main" id="{35ECB8D2-B102-4572-AD93-1920114D2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B1383AE-52C8-4EA1-A029-B0F9E0341B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030B1B-4816-40B8-90E7-5D6E575DC979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2291" name="Rectangle 1026">
            <a:extLst>
              <a:ext uri="{FF2B5EF4-FFF2-40B4-BE49-F238E27FC236}">
                <a16:creationId xmlns:a16="http://schemas.microsoft.com/office/drawing/2014/main" id="{852F4EAD-7B77-46B1-9A38-BF0D7F174F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1027">
            <a:extLst>
              <a:ext uri="{FF2B5EF4-FFF2-40B4-BE49-F238E27FC236}">
                <a16:creationId xmlns:a16="http://schemas.microsoft.com/office/drawing/2014/main" id="{FE134E52-D5CD-4993-928A-3568BDD9A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94ADCEFE-4CA6-49E5-85CB-75C5AA6153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00A562-9B6F-4BB8-9CDB-D785775337D9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F5D89EBE-80D4-4268-B1F3-FF23F9EEA2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D95982AF-E784-4093-9B8F-BF85330B2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701447D-2354-4850-8805-37A9205193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2BFBD0-1E14-4295-8426-02D718CA5E73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D7FC0B4-2F89-4CDC-B100-5D54AAF73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2784213-8370-44C8-B550-BB1782EC8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E349598-F854-43A3-ACB8-BD4D0BFEE5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E7F966-F416-4125-917F-50EBD41A4455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BC5810B-C423-48FD-AB15-BBB5FD00A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EE448DC-8756-43D4-9DDC-921106572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BE7868-2903-44FE-A7B6-767094663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E35E64-1495-40B4-8148-359996462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FA85BC-8390-4CD6-B771-7800D2E21D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4D1D7-BF4B-437D-9006-FCAF97EFDD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100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E16532-AFC8-4E87-ACC9-2FD48C6E07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2F464E-79AB-4200-AFFE-FEFA7996FF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5FD0D1-ED9D-4F2A-9943-0FF38B06F7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92DC2-B081-4BA7-B716-B9F6996A87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30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E00A28-D028-45B0-8718-04D4459CE0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F4F615-AD3B-4296-8A1B-64A8B43B4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DC769B-9D85-4FA2-9DBF-1AE8CCDD4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0FC63-9298-4897-9E19-C335CD5B29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36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9D5338-BAFD-49A9-BEB6-F058725E3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3BB20A-3B73-49B8-B2CA-BF54E5E8B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5609CD-91BC-4C62-9F24-3B9238EB03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052A3-8F63-4FC7-A4A1-29EA24F821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232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68DE54-23DA-45FF-AF63-71840E70B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CD07AA-66DD-4A86-93AF-FF043B0A72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973490-0B47-47C9-BE73-F5B7CBF53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CB238-2776-4DE6-A74B-C6FF97A160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603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A576AF-3188-4137-8B8D-49F29A34E7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38A6F5-31E8-48C2-B216-D0F83FE27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EDFB92-DB28-4CB4-8FAF-A3E8A780A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B47A2-6F77-49B6-B2B5-34B65FB3EA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006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654F7BF-4804-4E55-B359-B4FC31282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966BC6-5213-47CB-BE0F-1BB5FF8FD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87611C3-2A54-49B3-988A-7E9EE1062B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5F038-A0FB-46AF-A13F-F307E06155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114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181DB8-17A1-4E66-AA59-A7CF3FDA2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A4614D-E41D-4360-AEA3-BDB734CE0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DC04F9-829B-44C7-B966-9DFDFB564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13617-C29C-4A23-941D-A011C5AB44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866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BF841C6-9ED7-4791-A278-D77CE64F5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601833-8C18-4418-82A0-CC80C04E2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6463EEE-FCEC-4A7C-AE27-B754A20424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79A15B-6756-4491-AACC-A008199241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646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2130B0-9982-4EEF-8C77-E7DE10E16C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C4C81E-F8DD-46C2-9A0A-566600DB6C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81EEFB-D19F-47B3-BB82-4C14A88C75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CBD78-0396-468E-8CE6-AE8D877F1E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907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A3AB99-5C9E-4770-81CE-A912367B44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74E6BF-F02F-4CCD-A643-5F4ABD0A77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27161F-9B15-48AB-8422-0F6DF498F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44446D-0F28-42D7-93C1-B8D44BC0B9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021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AC42AE-EB6E-437B-883B-18BD6E08FC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D90F3BB-C851-43EE-A05F-55F1D86BF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6DE2428-8084-4600-8C50-57F6E80EF6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0A027D9-0D48-4EC2-9B67-AAFAC96F67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EF41ED-BAE2-4E98-9FE4-72F0D7142A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8BDA8F1-E317-40FC-985F-94D75CAD05F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3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4F1A734-68C1-4F19-921C-1CEEF8517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72816"/>
            <a:ext cx="7772400" cy="972344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12</a:t>
            </a:r>
            <a:r>
              <a:rPr lang="ru-RU" altLang="ru-RU" dirty="0">
                <a:solidFill>
                  <a:srgbClr val="FF3300"/>
                </a:solidFill>
              </a:rPr>
              <a:t>,</a:t>
            </a:r>
            <a:r>
              <a:rPr lang="ru-RU" altLang="ru-RU">
                <a:solidFill>
                  <a:srgbClr val="FF3300"/>
                </a:solidFill>
              </a:rPr>
              <a:t>а. Площадь </a:t>
            </a:r>
            <a:r>
              <a:rPr lang="ru-RU" altLang="ru-RU" dirty="0">
                <a:solidFill>
                  <a:srgbClr val="FF3300"/>
                </a:solidFill>
              </a:rPr>
              <a:t>многоугольника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14084B6-F79C-459D-9A20-67AC586FD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FA29502-F612-44D4-B79C-41D1964B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Диагонали выпуклого четырёхугольника равны 6 и 8, угол между ними равен 30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Найдите площадь этого четырёхугольника.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53956" name="Text Box 4">
            <a:extLst>
              <a:ext uri="{FF2B5EF4-FFF2-40B4-BE49-F238E27FC236}">
                <a16:creationId xmlns:a16="http://schemas.microsoft.com/office/drawing/2014/main" id="{7B8A72F1-2AC9-43F9-988E-AF3375311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389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14084B6-F79C-459D-9A20-67AC586FD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FA29502-F612-44D4-B79C-41D1964B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Диагонали выпуклого четырёхугольника равны 8 и 10. Какую наибольшую площадь может иметь этот четырёхугольник?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253956" name="Text Box 4">
            <a:extLst>
              <a:ext uri="{FF2B5EF4-FFF2-40B4-BE49-F238E27FC236}">
                <a16:creationId xmlns:a16="http://schemas.microsoft.com/office/drawing/2014/main" id="{7B8A72F1-2AC9-43F9-988E-AF3375311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en-US" altLang="ru-RU" sz="3200" dirty="0">
                <a:cs typeface="Times New Roman" panose="02020603050405020304" pitchFamily="18" charset="0"/>
              </a:rPr>
              <a:t>40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262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28DD95F-28A8-4389-B6F4-C16428762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5EE9650B-401A-4075-BABA-ECB582943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Периметр четырехугольника равен 100 м. Может ли его площадь быть меньше одного квадратного метра, если этот четырехугольник: а) параллелограмм; б) прямоугольник; в) ромб; г) квадрат; д) трапеция?</a:t>
            </a:r>
          </a:p>
        </p:txBody>
      </p:sp>
      <p:sp>
        <p:nvSpPr>
          <p:cNvPr id="245764" name="Text Box 4">
            <a:extLst>
              <a:ext uri="{FF2B5EF4-FFF2-40B4-BE49-F238E27FC236}">
                <a16:creationId xmlns:a16="http://schemas.microsoft.com/office/drawing/2014/main" id="{5B50E074-A0A2-4104-B8A3-81C0C477B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Да; </a:t>
            </a:r>
          </a:p>
        </p:txBody>
      </p:sp>
      <p:sp>
        <p:nvSpPr>
          <p:cNvPr id="245765" name="Text Box 5">
            <a:extLst>
              <a:ext uri="{FF2B5EF4-FFF2-40B4-BE49-F238E27FC236}">
                <a16:creationId xmlns:a16="http://schemas.microsoft.com/office/drawing/2014/main" id="{64438472-C355-42FC-B146-AAEC8DE77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6482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да;</a:t>
            </a:r>
          </a:p>
        </p:txBody>
      </p:sp>
      <p:sp>
        <p:nvSpPr>
          <p:cNvPr id="245766" name="Text Box 6">
            <a:extLst>
              <a:ext uri="{FF2B5EF4-FFF2-40B4-BE49-F238E27FC236}">
                <a16:creationId xmlns:a16="http://schemas.microsoft.com/office/drawing/2014/main" id="{32BB3A2B-7A13-4E36-97AF-6B6CEE862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054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 да;</a:t>
            </a:r>
          </a:p>
        </p:txBody>
      </p:sp>
      <p:sp>
        <p:nvSpPr>
          <p:cNvPr id="245767" name="Text Box 7">
            <a:extLst>
              <a:ext uri="{FF2B5EF4-FFF2-40B4-BE49-F238E27FC236}">
                <a16:creationId xmlns:a16="http://schemas.microsoft.com/office/drawing/2014/main" id="{6EAE580E-5BB3-4650-9EBB-09835AEEF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626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нет</a:t>
            </a:r>
            <a:r>
              <a:rPr lang="ru-RU" altLang="ru-RU" sz="3200"/>
              <a:t>;</a:t>
            </a:r>
          </a:p>
        </p:txBody>
      </p:sp>
      <p:sp>
        <p:nvSpPr>
          <p:cNvPr id="245768" name="Text Box 8">
            <a:extLst>
              <a:ext uri="{FF2B5EF4-FFF2-40B4-BE49-F238E27FC236}">
                <a16:creationId xmlns:a16="http://schemas.microsoft.com/office/drawing/2014/main" id="{A8ACFDE8-D047-4086-A929-6261A6864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198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) </a:t>
            </a:r>
            <a:r>
              <a:rPr lang="ru-RU" altLang="ru-RU" sz="320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4" grpId="0" autoUpdateAnimBg="0"/>
      <p:bldP spid="245765" grpId="0" autoUpdateAnimBg="0"/>
      <p:bldP spid="245766" grpId="0" autoUpdateAnimBg="0"/>
      <p:bldP spid="245767" grpId="0" autoUpdateAnimBg="0"/>
      <p:bldP spid="24576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CD85331-E7C6-4A5D-879E-15375BE6C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AA9C5AF3-5D61-42E0-B1A0-524BE4E67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Середины сторон </a:t>
            </a:r>
            <a:r>
              <a:rPr lang="ru-RU" altLang="ru-RU" sz="2800" dirty="0"/>
              <a:t>выпуклого четырёхугольника</a:t>
            </a:r>
            <a:r>
              <a:rPr lang="ru-RU" altLang="ru-RU" sz="2800" dirty="0">
                <a:cs typeface="Times New Roman" panose="02020603050405020304" pitchFamily="18" charset="0"/>
              </a:rPr>
              <a:t> последовательно соединены между собой. </a:t>
            </a:r>
            <a:r>
              <a:rPr lang="ru-RU" altLang="ru-RU" sz="2800" dirty="0"/>
              <a:t>Найдите площадь получившегося четырёхугольника</a:t>
            </a:r>
            <a:r>
              <a:rPr lang="ru-RU" altLang="ru-RU" sz="2800" dirty="0">
                <a:cs typeface="Times New Roman" panose="02020603050405020304" pitchFamily="18" charset="0"/>
              </a:rPr>
              <a:t>, если площадь данного </a:t>
            </a:r>
            <a:r>
              <a:rPr lang="ru-RU" altLang="ru-RU" sz="2800" dirty="0"/>
              <a:t>четырехугольника</a:t>
            </a:r>
            <a:r>
              <a:rPr lang="ru-RU" altLang="ru-RU" sz="2800" dirty="0">
                <a:cs typeface="Times New Roman" panose="02020603050405020304" pitchFamily="18" charset="0"/>
              </a:rPr>
              <a:t> равна 16</a:t>
            </a:r>
            <a:r>
              <a:rPr lang="ru-RU" altLang="ru-RU" sz="2800" dirty="0"/>
              <a:t>.</a:t>
            </a:r>
          </a:p>
        </p:txBody>
      </p:sp>
      <p:sp>
        <p:nvSpPr>
          <p:cNvPr id="247812" name="Text Box 4">
            <a:extLst>
              <a:ext uri="{FF2B5EF4-FFF2-40B4-BE49-F238E27FC236}">
                <a16:creationId xmlns:a16="http://schemas.microsoft.com/office/drawing/2014/main" id="{EC7B1B21-6799-4752-9F20-9980CED41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8. </a:t>
            </a:r>
          </a:p>
        </p:txBody>
      </p:sp>
      <p:pic>
        <p:nvPicPr>
          <p:cNvPr id="23557" name="Picture 5">
            <a:extLst>
              <a:ext uri="{FF2B5EF4-FFF2-40B4-BE49-F238E27FC236}">
                <a16:creationId xmlns:a16="http://schemas.microsoft.com/office/drawing/2014/main" id="{89F2EB78-7576-4F01-BF6A-D78F692DE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2339975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404664"/>
            <a:ext cx="916460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cs typeface="Times New Roman" charset="0"/>
              </a:rPr>
              <a:t>	</a:t>
            </a:r>
            <a:r>
              <a:rPr lang="ru-RU" sz="2800" dirty="0"/>
              <a:t>Отрезки, соединяющие середины противоположных сторон выпуклого четырёхугольника, взаимно перпендикулярны и равны 2 и 7. Найдите площадь этого четырёхугольника.</a:t>
            </a:r>
            <a:endParaRPr lang="en-US" sz="2800" dirty="0">
              <a:cs typeface="Times New Roman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165" y="2751756"/>
            <a:ext cx="487700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E049D6F7-6E2F-4F49-80D4-69109A879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807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6260ED5-2E38-4541-92E2-18524620047B}"/>
              </a:ext>
            </a:extLst>
          </p:cNvPr>
          <p:cNvGrpSpPr/>
          <p:nvPr/>
        </p:nvGrpSpPr>
        <p:grpSpPr>
          <a:xfrm>
            <a:off x="3674" y="2420888"/>
            <a:ext cx="9164601" cy="4018236"/>
            <a:chOff x="3674" y="2420888"/>
            <a:chExt cx="9164601" cy="4018236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67004E0D-3CE5-44C2-9062-2316B9CAA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4" y="5238795"/>
              <a:ext cx="9164601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dirty="0">
                  <a:cs typeface="Times New Roman" charset="0"/>
                </a:rPr>
                <a:t>	</a:t>
              </a:r>
              <a:r>
                <a:rPr lang="ru-RU" dirty="0">
                  <a:solidFill>
                    <a:srgbClr val="FF0000"/>
                  </a:solidFill>
                  <a:cs typeface="Times New Roman" charset="0"/>
                </a:rPr>
                <a:t>Решение. </a:t>
              </a:r>
              <a:r>
                <a:rPr lang="ru-RU" dirty="0">
                  <a:cs typeface="Times New Roman" charset="0"/>
                </a:rPr>
                <a:t>Четырёхугольник </a:t>
              </a:r>
              <a:r>
                <a:rPr lang="en-US" i="1" dirty="0">
                  <a:cs typeface="Times New Roman" charset="0"/>
                </a:rPr>
                <a:t>EHFG </a:t>
              </a:r>
              <a:r>
                <a:rPr lang="ru-RU" dirty="0">
                  <a:cs typeface="Times New Roman" charset="0"/>
                </a:rPr>
                <a:t>является ромбом. Его площадь равна 7. Она равна половине площади четырёхугольника </a:t>
              </a:r>
              <a:r>
                <a:rPr lang="en-US" i="1" dirty="0">
                  <a:cs typeface="Times New Roman" charset="0"/>
                </a:rPr>
                <a:t>ABCD</a:t>
              </a:r>
              <a:r>
                <a:rPr lang="ru-RU" i="1" dirty="0">
                  <a:cs typeface="Times New Roman" charset="0"/>
                </a:rPr>
                <a:t>. </a:t>
              </a:r>
              <a:r>
                <a:rPr lang="ru-RU" dirty="0">
                  <a:cs typeface="Times New Roman" charset="0"/>
                </a:rPr>
                <a:t>Следовательно, площадь четырёхугольника </a:t>
              </a:r>
              <a:r>
                <a:rPr lang="en-US" i="1" dirty="0">
                  <a:cs typeface="Times New Roman" charset="0"/>
                </a:rPr>
                <a:t>ABCD </a:t>
              </a:r>
              <a:r>
                <a:rPr lang="ru-RU" dirty="0">
                  <a:cs typeface="Times New Roman" charset="0"/>
                </a:rPr>
                <a:t>равна 14.</a:t>
              </a:r>
              <a:r>
                <a:rPr lang="ru-RU" i="1" dirty="0">
                  <a:cs typeface="Times New Roman" charset="0"/>
                </a:rPr>
                <a:t> </a:t>
              </a:r>
              <a:endParaRPr lang="en-US" dirty="0">
                <a:cs typeface="Times New Roman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942A0E77-96D1-4706-81B1-98DF767CD6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7279" y="2420888"/>
              <a:ext cx="5078778" cy="2736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1232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Text Box 3"/>
          <p:cNvSpPr txBox="1">
            <a:spLocks noChangeArrowheads="1"/>
          </p:cNvSpPr>
          <p:nvPr/>
        </p:nvSpPr>
        <p:spPr bwMode="auto">
          <a:xfrm>
            <a:off x="-20602" y="620688"/>
            <a:ext cx="9164601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cs typeface="Times New Roman" charset="0"/>
              </a:rPr>
              <a:t>	</a:t>
            </a:r>
            <a:r>
              <a:rPr lang="ru-RU" dirty="0"/>
              <a:t>Отрезки, соединяющие середины противоположных сторон выпуклого четырёхугольника, равны между собой. Найдите площадь этого четырёхугольника, если его диагонали равны 8 и 12.</a:t>
            </a:r>
            <a:endParaRPr lang="en-US" dirty="0">
              <a:cs typeface="Times New Roman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14253"/>
            <a:ext cx="3065862" cy="2416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45408C7-3DB0-4B7B-A39F-3DE25DAD4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807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BCB2788-3415-4894-B581-9C7AE8B8CB3D}"/>
              </a:ext>
            </a:extLst>
          </p:cNvPr>
          <p:cNvGrpSpPr/>
          <p:nvPr/>
        </p:nvGrpSpPr>
        <p:grpSpPr>
          <a:xfrm>
            <a:off x="0" y="2034888"/>
            <a:ext cx="9144000" cy="4441682"/>
            <a:chOff x="0" y="2034888"/>
            <a:chExt cx="9144000" cy="4441682"/>
          </a:xfrm>
        </p:grpSpPr>
        <p:sp>
          <p:nvSpPr>
            <p:cNvPr id="8" name="Text Box 3">
              <a:extLst>
                <a:ext uri="{FF2B5EF4-FFF2-40B4-BE49-F238E27FC236}">
                  <a16:creationId xmlns:a16="http://schemas.microsoft.com/office/drawing/2014/main" id="{DC33F29E-790D-4186-93DB-F17C057EC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906910"/>
              <a:ext cx="9144000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dirty="0">
                  <a:cs typeface="Times New Roman" charset="0"/>
                </a:rPr>
                <a:t>	</a:t>
              </a:r>
              <a:r>
                <a:rPr lang="ru-RU" dirty="0">
                  <a:solidFill>
                    <a:srgbClr val="FF0000"/>
                  </a:solidFill>
                  <a:cs typeface="Times New Roman" charset="0"/>
                </a:rPr>
                <a:t>Решение. </a:t>
              </a:r>
              <a:r>
                <a:rPr lang="ru-RU" dirty="0">
                  <a:cs typeface="Times New Roman" charset="0"/>
                </a:rPr>
                <a:t>Четырёхугольник </a:t>
              </a:r>
              <a:r>
                <a:rPr lang="en-US" i="1" dirty="0">
                  <a:cs typeface="Times New Roman" charset="0"/>
                </a:rPr>
                <a:t>EGFH </a:t>
              </a:r>
              <a:r>
                <a:rPr lang="ru-RU" dirty="0">
                  <a:cs typeface="Times New Roman" charset="0"/>
                </a:rPr>
                <a:t>является прямоугольником. Следовательно, диагонали </a:t>
              </a:r>
              <a:r>
                <a:rPr lang="en-US" i="1" dirty="0">
                  <a:cs typeface="Times New Roman" charset="0"/>
                </a:rPr>
                <a:t>AC </a:t>
              </a:r>
              <a:r>
                <a:rPr lang="ru-RU" dirty="0">
                  <a:cs typeface="Times New Roman" charset="0"/>
                </a:rPr>
                <a:t>и </a:t>
              </a:r>
              <a:r>
                <a:rPr lang="en-US" i="1" dirty="0">
                  <a:cs typeface="Times New Roman" charset="0"/>
                </a:rPr>
                <a:t>BD </a:t>
              </a:r>
              <a:r>
                <a:rPr lang="ru-RU" dirty="0">
                  <a:cs typeface="Times New Roman" charset="0"/>
                </a:rPr>
                <a:t>четырёхугольника </a:t>
              </a:r>
              <a:r>
                <a:rPr lang="en-US" i="1" dirty="0">
                  <a:cs typeface="Times New Roman" charset="0"/>
                </a:rPr>
                <a:t>ABCD </a:t>
              </a:r>
              <a:r>
                <a:rPr lang="ru-RU" dirty="0">
                  <a:cs typeface="Times New Roman" charset="0"/>
                </a:rPr>
                <a:t>перпендикулярны. Площадь прямоугольника </a:t>
              </a:r>
              <a:r>
                <a:rPr lang="en-US" i="1" dirty="0">
                  <a:cs typeface="Times New Roman" charset="0"/>
                </a:rPr>
                <a:t>EGFH </a:t>
              </a:r>
              <a:r>
                <a:rPr lang="ru-RU" dirty="0">
                  <a:cs typeface="Times New Roman" charset="0"/>
                </a:rPr>
                <a:t>равна </a:t>
              </a:r>
              <a:r>
                <a:rPr lang="en-US" dirty="0">
                  <a:cs typeface="Times New Roman" charset="0"/>
                </a:rPr>
                <a:t>24</a:t>
              </a:r>
              <a:r>
                <a:rPr lang="ru-RU" dirty="0">
                  <a:cs typeface="Times New Roman" charset="0"/>
                </a:rPr>
                <a:t>.</a:t>
              </a:r>
              <a:r>
                <a:rPr lang="ru-RU" i="1" dirty="0">
                  <a:cs typeface="Times New Roman" charset="0"/>
                </a:rPr>
                <a:t> </a:t>
              </a:r>
              <a:endParaRPr lang="en-US" dirty="0">
                <a:cs typeface="Times New Roman" charset="0"/>
              </a:endParaRPr>
            </a:p>
          </p:txBody>
        </p:sp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297F991E-C4D5-4904-9A30-F1A4BCD9BB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444" y="2034888"/>
              <a:ext cx="3095847" cy="2416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058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207715E6-A41D-4A4D-8B91-03DAA8188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5603" name="Text Box 1027">
            <a:extLst>
              <a:ext uri="{FF2B5EF4-FFF2-40B4-BE49-F238E27FC236}">
                <a16:creationId xmlns:a16="http://schemas.microsoft.com/office/drawing/2014/main" id="{306D8F58-8F7D-4B6B-89AD-E66E1D6FA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>
                <a:cs typeface="Times New Roman" panose="02020603050405020304" pitchFamily="18" charset="0"/>
              </a:rPr>
              <a:t>	</a:t>
            </a:r>
            <a:r>
              <a:rPr lang="ru-RU" altLang="ru-RU" sz="2800"/>
              <a:t>Вершины </a:t>
            </a:r>
            <a:r>
              <a:rPr lang="en-US" altLang="ru-RU" sz="2800" i="1"/>
              <a:t>A </a:t>
            </a:r>
            <a:r>
              <a:rPr lang="ru-RU" altLang="ru-RU" sz="2800"/>
              <a:t>и </a:t>
            </a:r>
            <a:r>
              <a:rPr lang="en-US" altLang="ru-RU" sz="2800" i="1"/>
              <a:t>C </a:t>
            </a:r>
            <a:r>
              <a:rPr lang="ru-RU" altLang="ru-RU" sz="2800"/>
              <a:t>выпуклого четырехугольника </a:t>
            </a:r>
            <a:r>
              <a:rPr lang="en-US" altLang="ru-RU" sz="2800" i="1"/>
              <a:t>ABCD </a:t>
            </a:r>
            <a:r>
              <a:rPr lang="ru-RU" altLang="ru-RU" sz="2800"/>
              <a:t>соединены отрезками с серединами </a:t>
            </a:r>
            <a:r>
              <a:rPr lang="en-US" altLang="ru-RU" sz="2800" i="1"/>
              <a:t>E </a:t>
            </a:r>
            <a:r>
              <a:rPr lang="ru-RU" altLang="ru-RU" sz="2800"/>
              <a:t>и </a:t>
            </a:r>
            <a:r>
              <a:rPr lang="en-US" altLang="ru-RU" sz="2800" i="1"/>
              <a:t>F </a:t>
            </a:r>
            <a:r>
              <a:rPr lang="ru-RU" altLang="ru-RU" sz="2800"/>
              <a:t>сторон соответственно </a:t>
            </a:r>
            <a:r>
              <a:rPr lang="en-US" altLang="ru-RU" sz="2800" i="1"/>
              <a:t>BC </a:t>
            </a:r>
            <a:r>
              <a:rPr lang="ru-RU" altLang="ru-RU" sz="2800"/>
              <a:t>и </a:t>
            </a:r>
            <a:r>
              <a:rPr lang="en-US" altLang="ru-RU" sz="2800" i="1"/>
              <a:t>AD</a:t>
            </a:r>
            <a:r>
              <a:rPr lang="ru-RU" altLang="ru-RU" sz="2800"/>
              <a:t>. Найдите площадь четырехугольника </a:t>
            </a:r>
            <a:r>
              <a:rPr lang="en-US" altLang="ru-RU" sz="2800" i="1"/>
              <a:t>AECF</a:t>
            </a:r>
            <a:r>
              <a:rPr lang="ru-RU" altLang="ru-RU" sz="2800"/>
              <a:t>, если площадь данного четырехугольника равна 12.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256004" name="Text Box 1028">
            <a:extLst>
              <a:ext uri="{FF2B5EF4-FFF2-40B4-BE49-F238E27FC236}">
                <a16:creationId xmlns:a16="http://schemas.microsoft.com/office/drawing/2014/main" id="{8576D2F5-1784-47D6-9424-7805ADF2A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61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6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5605" name="Picture 1029">
            <a:extLst>
              <a:ext uri="{FF2B5EF4-FFF2-40B4-BE49-F238E27FC236}">
                <a16:creationId xmlns:a16="http://schemas.microsoft.com/office/drawing/2014/main" id="{012F20D2-6742-482F-A830-04572CC32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95600"/>
            <a:ext cx="2554288" cy="202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207715E6-A41D-4A4D-8B91-03DAA8188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15*</a:t>
            </a:r>
          </a:p>
        </p:txBody>
      </p:sp>
      <p:sp>
        <p:nvSpPr>
          <p:cNvPr id="25603" name="Text Box 1027">
            <a:extLst>
              <a:ext uri="{FF2B5EF4-FFF2-40B4-BE49-F238E27FC236}">
                <a16:creationId xmlns:a16="http://schemas.microsoft.com/office/drawing/2014/main" id="{306D8F58-8F7D-4B6B-89AD-E66E1D6FA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/>
              <a:t>В четырёхугольнике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углы </a:t>
            </a:r>
            <a:r>
              <a:rPr lang="en-US" altLang="ru-RU" sz="2800" i="1" dirty="0"/>
              <a:t>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 </a:t>
            </a:r>
            <a:r>
              <a:rPr lang="ru-RU" altLang="ru-RU" sz="2800" dirty="0"/>
              <a:t>прямые. Стороны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 </a:t>
            </a:r>
            <a:r>
              <a:rPr lang="ru-RU" altLang="ru-RU" sz="2800" dirty="0"/>
              <a:t>равны. Высота </a:t>
            </a:r>
            <a:r>
              <a:rPr lang="en-US" altLang="ru-RU" sz="2800" i="1" dirty="0"/>
              <a:t>DH</a:t>
            </a:r>
            <a:r>
              <a:rPr lang="ru-RU" altLang="ru-RU" sz="2800" dirty="0"/>
              <a:t>, опущенная на сторону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равна 1. Найдите площадь этого четырёхугольника.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3E97EE-F1EB-4564-AABF-79DE03B37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3124" y="2663041"/>
            <a:ext cx="2697752" cy="2058811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6500C91D-9FA6-4D00-9A7B-6DD0C0C56E9B}"/>
              </a:ext>
            </a:extLst>
          </p:cNvPr>
          <p:cNvGrpSpPr/>
          <p:nvPr/>
        </p:nvGrpSpPr>
        <p:grpSpPr>
          <a:xfrm>
            <a:off x="304800" y="2626923"/>
            <a:ext cx="8610600" cy="3406272"/>
            <a:chOff x="304800" y="2626923"/>
            <a:chExt cx="8610600" cy="3406272"/>
          </a:xfrm>
        </p:grpSpPr>
        <p:sp>
          <p:nvSpPr>
            <p:cNvPr id="256004" name="Text Box 1028">
              <a:extLst>
                <a:ext uri="{FF2B5EF4-FFF2-40B4-BE49-F238E27FC236}">
                  <a16:creationId xmlns:a16="http://schemas.microsoft.com/office/drawing/2014/main" id="{8576D2F5-1784-47D6-9424-7805ADF2A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4648200"/>
              <a:ext cx="8610600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Повернём треугольник </a:t>
              </a:r>
              <a:r>
                <a:rPr lang="en-US" altLang="ru-RU" sz="2800" i="1" dirty="0"/>
                <a:t>ADE </a:t>
              </a:r>
              <a:r>
                <a:rPr lang="ru-RU" altLang="ru-RU" sz="2800" dirty="0"/>
                <a:t>вокруг вершины </a:t>
              </a:r>
              <a:r>
                <a:rPr lang="en-US" altLang="ru-RU" sz="2800" i="1" dirty="0"/>
                <a:t>D </a:t>
              </a:r>
              <a:r>
                <a:rPr lang="ru-RU" altLang="ru-RU" sz="2800" dirty="0"/>
                <a:t>на угол 90</a:t>
              </a:r>
              <a:r>
                <a:rPr lang="ru-RU" altLang="ru-RU" sz="2800" baseline="30000" dirty="0"/>
                <a:t>о </a:t>
              </a:r>
              <a:r>
                <a:rPr lang="ru-RU" altLang="ru-RU" sz="2800" dirty="0"/>
                <a:t>против часовой стрелке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Получим квадрат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HBED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Его площадь равна 1.</a:t>
              </a: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A0888127-036A-469C-AC7F-6FFF0F70A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49490" y="2626923"/>
              <a:ext cx="2671386" cy="20949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713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117F35E-233B-44EA-A284-C3FC0640A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9F9434BE-38AD-49AC-A5B0-754AEC0EA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>
                <a:cs typeface="Times New Roman" panose="02020603050405020304" pitchFamily="18" charset="0"/>
              </a:rPr>
              <a:t>	</a:t>
            </a:r>
            <a:r>
              <a:rPr lang="ru-RU" altLang="ru-RU" sz="2800"/>
              <a:t>Стороны выпуклого четырехугольника </a:t>
            </a:r>
            <a:r>
              <a:rPr lang="en-US" altLang="ru-RU" sz="2800" i="1"/>
              <a:t>ABCD </a:t>
            </a:r>
            <a:r>
              <a:rPr lang="ru-RU" altLang="ru-RU" sz="2800"/>
              <a:t>разделены каждая на три равные части соответственно точками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/>
              <a:t>, 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/>
              <a:t>, 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ru-RU" altLang="ru-RU" sz="2800"/>
              <a:t>.</a:t>
            </a:r>
            <a:r>
              <a:rPr lang="en-US" altLang="ru-RU" sz="2800"/>
              <a:t> </a:t>
            </a:r>
            <a:r>
              <a:rPr lang="ru-RU" altLang="ru-RU" sz="2800"/>
              <a:t>Найдите площадь восьмиугольника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A</a:t>
            </a:r>
            <a:r>
              <a:rPr lang="en-US" altLang="ru-RU" sz="2800" baseline="-25000"/>
              <a:t>2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2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C</a:t>
            </a:r>
            <a:r>
              <a:rPr lang="en-US" altLang="ru-RU" sz="2800" baseline="-25000"/>
              <a:t>2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 i="1"/>
              <a:t>D</a:t>
            </a:r>
            <a:r>
              <a:rPr lang="en-US" altLang="ru-RU" sz="2800" baseline="-25000"/>
              <a:t>2</a:t>
            </a:r>
            <a:r>
              <a:rPr lang="en-US" altLang="ru-RU" sz="2800"/>
              <a:t>,</a:t>
            </a:r>
            <a:r>
              <a:rPr lang="ru-RU" altLang="ru-RU" sz="2800"/>
              <a:t> если площадь данного четырехугольника равна 18.</a:t>
            </a:r>
            <a:r>
              <a:rPr lang="en-US" altLang="ru-RU" sz="2800"/>
              <a:t> </a:t>
            </a:r>
            <a:endParaRPr lang="ru-RU" altLang="ru-RU" sz="2800"/>
          </a:p>
        </p:txBody>
      </p:sp>
      <p:sp>
        <p:nvSpPr>
          <p:cNvPr id="264197" name="Text Box 5">
            <a:extLst>
              <a:ext uri="{FF2B5EF4-FFF2-40B4-BE49-F238E27FC236}">
                <a16:creationId xmlns:a16="http://schemas.microsoft.com/office/drawing/2014/main" id="{B5DAE780-1F1C-4356-B3A7-78D385B74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743200"/>
            <a:ext cx="5943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Сумма площадей треугольников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равна сумме площадей треугольников </a:t>
            </a:r>
            <a:r>
              <a:rPr lang="en-US" altLang="ru-RU" i="1" dirty="0"/>
              <a:t>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DD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dirty="0"/>
              <a:t> </a:t>
            </a:r>
            <a:r>
              <a:rPr lang="ru-RU" altLang="ru-RU" dirty="0"/>
              <a:t>и равна одной девятой площади данного четырехугольника. </a:t>
            </a:r>
          </a:p>
        </p:txBody>
      </p:sp>
      <p:sp>
        <p:nvSpPr>
          <p:cNvPr id="264199" name="Text Box 7">
            <a:extLst>
              <a:ext uri="{FF2B5EF4-FFF2-40B4-BE49-F238E27FC236}">
                <a16:creationId xmlns:a16="http://schemas.microsoft.com/office/drawing/2014/main" id="{66860D36-F0DC-4668-8FA7-318A8ACA6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Следовательно, площадь восьмиугольника равна семи девятым площади четырехугольника и равна 14.</a:t>
            </a:r>
          </a:p>
        </p:txBody>
      </p:sp>
      <p:pic>
        <p:nvPicPr>
          <p:cNvPr id="29702" name="Picture 9">
            <a:extLst>
              <a:ext uri="{FF2B5EF4-FFF2-40B4-BE49-F238E27FC236}">
                <a16:creationId xmlns:a16="http://schemas.microsoft.com/office/drawing/2014/main" id="{87E0BDFD-EB9C-4E3C-BBAE-053451101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23399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7" grpId="0" autoUpdateAnimBg="0"/>
      <p:bldP spid="26419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4AF951F-0E6C-4351-A9A7-1BC7E20887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21933ED4-B521-4E2C-B8BC-45B582EEF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Правильный треугольник площади 1</a:t>
            </a:r>
            <a:r>
              <a:rPr lang="ru-RU" altLang="ru-RU" sz="3200" dirty="0">
                <a:cs typeface="Times New Roman" panose="02020603050405020304" pitchFamily="18" charset="0"/>
              </a:rPr>
              <a:t> повернут вокруг центра </a:t>
            </a:r>
            <a:r>
              <a:rPr lang="ru-RU" altLang="ru-RU" sz="3200" dirty="0"/>
              <a:t>описанной окружности на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ru-RU" altLang="ru-RU" sz="3200" dirty="0"/>
              <a:t>60</a:t>
            </a:r>
            <a:r>
              <a:rPr lang="ru-RU" altLang="ru-RU" sz="3200" dirty="0">
                <a:cs typeface="Times New Roman" panose="02020603050405020304" pitchFamily="18" charset="0"/>
              </a:rPr>
              <a:t>°. Найдите площадь фигуры, которая является общей частью (пересечением) </a:t>
            </a:r>
            <a:r>
              <a:rPr lang="ru-RU" altLang="ru-RU" sz="3200" dirty="0"/>
              <a:t>треугольников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CA0A8EB1-16D5-41F7-9F69-60DB8036E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971800"/>
            <a:ext cx="259715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8293" name="Group 5">
            <a:extLst>
              <a:ext uri="{FF2B5EF4-FFF2-40B4-BE49-F238E27FC236}">
                <a16:creationId xmlns:a16="http://schemas.microsoft.com/office/drawing/2014/main" id="{5ACAC2A4-9F71-4AAA-B2D3-4A0514CD31D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971800"/>
            <a:ext cx="8610600" cy="3398838"/>
            <a:chOff x="240" y="1872"/>
            <a:chExt cx="5424" cy="2141"/>
          </a:xfrm>
        </p:grpSpPr>
        <p:sp>
          <p:nvSpPr>
            <p:cNvPr id="35846" name="Text Box 6">
              <a:extLst>
                <a:ext uri="{FF2B5EF4-FFF2-40B4-BE49-F238E27FC236}">
                  <a16:creationId xmlns:a16="http://schemas.microsoft.com/office/drawing/2014/main" id="{7DF16F13-DE8D-4AF7-A12F-08CEDD614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4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2/3.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5847" name="Picture 7">
              <a:extLst>
                <a:ext uri="{FF2B5EF4-FFF2-40B4-BE49-F238E27FC236}">
                  <a16:creationId xmlns:a16="http://schemas.microsoft.com/office/drawing/2014/main" id="{95A4A046-21EB-49C9-85E1-35D9D4E841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872"/>
              <a:ext cx="1649" cy="1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6">
            <a:extLst>
              <a:ext uri="{FF2B5EF4-FFF2-40B4-BE49-F238E27FC236}">
                <a16:creationId xmlns:a16="http://schemas.microsoft.com/office/drawing/2014/main" id="{F08DA414-D94A-4A64-BCBE-3575C386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1246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     </a:t>
            </a: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Площадь выпуклого четырёхугольника равна половине произведения его диагоналей на синус угла между ними.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6">
                <a:extLst>
                  <a:ext uri="{FF2B5EF4-FFF2-40B4-BE49-F238E27FC236}">
                    <a16:creationId xmlns:a16="http://schemas.microsoft.com/office/drawing/2014/main" id="{22AEDA29-E86C-4372-B0D5-5372FFC80E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32" y="3234237"/>
                <a:ext cx="9144000" cy="3650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>
                  <a:tabLst>
                    <a:tab pos="-3330575" algn="l"/>
                  </a:tabLst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     </a:t>
                </a: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2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Доказательство.</a:t>
                </a:r>
                <a:r>
                  <a:rPr lang="ru-RU" altLang="ru-RU" sz="2200" b="1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Пусть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ABCD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– выпуклый четырёхугольник,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– точка пересечения его диагоналей,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– угол между этими диагоналями. Тогда</a:t>
                </a:r>
              </a:p>
              <a:p>
                <a:pPr algn="ctr">
                  <a:tabLst>
                    <a:tab pos="-333057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𝐴𝑂𝐵</m:t>
                        </m:r>
                      </m:sub>
                    </m:sSub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𝑂𝐴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𝑂𝐵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∠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𝐴𝑂𝐵</m:t>
                        </m:r>
                        <m:r>
                          <a:rPr lang="ru-RU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</m:e>
                    </m:func>
                  </m:oMath>
                </a14:m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𝐵𝑂𝐶</m:t>
                        </m:r>
                      </m:sub>
                    </m:sSub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𝑂𝐶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𝑂𝐵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∠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𝐵𝑂𝐶</m:t>
                        </m:r>
                        <m:r>
                          <a:rPr lang="ru-RU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</m:e>
                    </m:func>
                  </m:oMath>
                </a14:m>
                <a:endParaRPr lang="ru-RU" sz="2200" dirty="0">
                  <a:effectLst/>
                  <a:ea typeface="Times New Roman" panose="02020603050405020304" pitchFamily="18" charset="0"/>
                </a:endParaRPr>
              </a:p>
              <a:p>
                <a:pPr algn="ctr">
                  <a:tabLst>
                    <a:tab pos="-333057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𝐴𝑂𝐷</m:t>
                        </m:r>
                      </m:sub>
                    </m:sSub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𝑂𝐴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𝑂𝐷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∠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𝐴𝑂𝐷</m:t>
                        </m:r>
                        <m:r>
                          <a:rPr lang="ru-RU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</m:e>
                    </m:func>
                  </m:oMath>
                </a14:m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𝐶𝑂𝐷</m:t>
                        </m:r>
                      </m:sub>
                    </m:sSub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𝑂𝐶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𝑂𝐷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∠</m:t>
                        </m:r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𝐶𝑂𝐷</m:t>
                        </m:r>
                        <m:r>
                          <a:rPr lang="ru-RU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.</m:t>
                        </m:r>
                      </m:e>
                    </m:func>
                  </m:oMath>
                </a14:m>
                <a:endParaRPr lang="ru-RU" sz="2200" dirty="0">
                  <a:effectLst/>
                  <a:ea typeface="Times New Roman" panose="02020603050405020304" pitchFamily="18" charset="0"/>
                </a:endParaRPr>
              </a:p>
              <a:p>
                <a:pPr algn="just">
                  <a:tabLst>
                    <a:tab pos="-3330575" algn="l"/>
                  </a:tabLst>
                </a:pP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		Складывая эти равенства и учитывая, что синусы всех указанных углов равны синусу угла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получим искомую формулу площади выпуклого четырёхугольника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𝐴𝐵𝐶𝐷</m:t>
                        </m:r>
                      </m:sub>
                    </m:sSub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𝐴𝐶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ru-RU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φ</m:t>
                        </m:r>
                        <m:r>
                          <a:rPr lang="ru-RU" sz="2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</m:e>
                    </m:func>
                  </m:oMath>
                </a14:m>
                <a:r>
                  <a:rPr lang="en-US" sz="2200" dirty="0">
                    <a:effectLst/>
                    <a:ea typeface="Times New Roman" panose="02020603050405020304" pitchFamily="18" charset="0"/>
                  </a:rPr>
                  <a:t> </a:t>
                </a:r>
                <a:endParaRPr lang="ru-RU" altLang="ru-RU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 Box 26">
                <a:extLst>
                  <a:ext uri="{FF2B5EF4-FFF2-40B4-BE49-F238E27FC236}">
                    <a16:creationId xmlns:a16="http://schemas.microsoft.com/office/drawing/2014/main" id="{22AEDA29-E86C-4372-B0D5-5372FFC80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32" y="3234237"/>
                <a:ext cx="9144000" cy="3650230"/>
              </a:xfrm>
              <a:prstGeom prst="rect">
                <a:avLst/>
              </a:prstGeom>
              <a:blipFill>
                <a:blip r:embed="rId3"/>
                <a:stretch>
                  <a:fillRect l="-867" r="-8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7963712-71FE-4C78-BB4E-7BF174929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106688"/>
            <a:ext cx="3258005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761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E96241B-3AE9-4998-9AD6-2C1376F0A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0A89DD78-A70A-426D-90E1-54F31D593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общей части правильного треугольника площади 1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и симметричного ему треугольника относительно центра описанной окружности.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id="{EEC610CF-0BE1-4668-B609-68EF81153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971800"/>
            <a:ext cx="259715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8533" name="Group 5">
            <a:extLst>
              <a:ext uri="{FF2B5EF4-FFF2-40B4-BE49-F238E27FC236}">
                <a16:creationId xmlns:a16="http://schemas.microsoft.com/office/drawing/2014/main" id="{CD6493A8-80F5-4027-8F11-8A8F623139B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971800"/>
            <a:ext cx="8610600" cy="3398838"/>
            <a:chOff x="240" y="1872"/>
            <a:chExt cx="5424" cy="2141"/>
          </a:xfrm>
        </p:grpSpPr>
        <p:sp>
          <p:nvSpPr>
            <p:cNvPr id="37894" name="Text Box 6">
              <a:extLst>
                <a:ext uri="{FF2B5EF4-FFF2-40B4-BE49-F238E27FC236}">
                  <a16:creationId xmlns:a16="http://schemas.microsoft.com/office/drawing/2014/main" id="{20BB6EF1-A9A5-456D-BB38-0EFB10B96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4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2/3.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7895" name="Picture 7">
              <a:extLst>
                <a:ext uri="{FF2B5EF4-FFF2-40B4-BE49-F238E27FC236}">
                  <a16:creationId xmlns:a16="http://schemas.microsoft.com/office/drawing/2014/main" id="{14E4C035-487C-4466-BA67-25D0C41C9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872"/>
              <a:ext cx="1649" cy="18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7C7FD2F-C10F-4795-8EE8-1D900E577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450439BA-71C8-4797-82DB-0ED1076E0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Треугольник площади 1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симметрично отражен относительно прямой, содержащей его среднюю линию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площадь фигуры, которая является общей частью (пересечением) </a:t>
            </a:r>
            <a:r>
              <a:rPr lang="ru-RU" altLang="ru-RU" sz="3200" dirty="0"/>
              <a:t>треугольников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9940" name="Picture 9">
            <a:extLst>
              <a:ext uri="{FF2B5EF4-FFF2-40B4-BE49-F238E27FC236}">
                <a16:creationId xmlns:a16="http://schemas.microsoft.com/office/drawing/2014/main" id="{405EA441-481C-4C00-B054-A01D9670C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013" y="3352800"/>
            <a:ext cx="2084387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0347" name="Group 11">
            <a:extLst>
              <a:ext uri="{FF2B5EF4-FFF2-40B4-BE49-F238E27FC236}">
                <a16:creationId xmlns:a16="http://schemas.microsoft.com/office/drawing/2014/main" id="{30266216-5111-424E-95E6-12659267392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352800"/>
            <a:ext cx="8610600" cy="3017838"/>
            <a:chOff x="240" y="2112"/>
            <a:chExt cx="5424" cy="1901"/>
          </a:xfrm>
        </p:grpSpPr>
        <p:sp>
          <p:nvSpPr>
            <p:cNvPr id="39942" name="Text Box 6">
              <a:extLst>
                <a:ext uri="{FF2B5EF4-FFF2-40B4-BE49-F238E27FC236}">
                  <a16:creationId xmlns:a16="http://schemas.microsoft.com/office/drawing/2014/main" id="{522C5315-FFD6-4641-AADC-67DCB825C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4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0,5.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9943" name="Picture 10">
              <a:extLst>
                <a:ext uri="{FF2B5EF4-FFF2-40B4-BE49-F238E27FC236}">
                  <a16:creationId xmlns:a16="http://schemas.microsoft.com/office/drawing/2014/main" id="{B1B90830-903D-4663-92A3-12F28C3504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3" y="2112"/>
              <a:ext cx="1313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5E9B83F-1EC7-4C80-813C-BD04D07BC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6B43D754-4F90-4C23-9DAD-47E6CBA11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Правильный треугольник со стороной 1</a:t>
            </a:r>
            <a:r>
              <a:rPr lang="ru-RU" altLang="ru-RU" sz="3200" dirty="0">
                <a:cs typeface="Times New Roman" panose="02020603050405020304" pitchFamily="18" charset="0"/>
              </a:rPr>
              <a:t> повернут вокруг центра </a:t>
            </a:r>
            <a:r>
              <a:rPr lang="ru-RU" altLang="ru-RU" sz="3200" dirty="0"/>
              <a:t>описанной окружности на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ru-RU" altLang="ru-RU" sz="3200" dirty="0"/>
              <a:t>90</a:t>
            </a:r>
            <a:r>
              <a:rPr lang="ru-RU" altLang="ru-RU" sz="3200" dirty="0">
                <a:cs typeface="Times New Roman" panose="02020603050405020304" pitchFamily="18" charset="0"/>
              </a:rPr>
              <a:t>°. Найдите площадь фигуры, которая является общей частью (пересечением) </a:t>
            </a:r>
            <a:r>
              <a:rPr lang="ru-RU" altLang="ru-RU" sz="3200" dirty="0"/>
              <a:t>треугольников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1988" name="Picture 8">
            <a:extLst>
              <a:ext uri="{FF2B5EF4-FFF2-40B4-BE49-F238E27FC236}">
                <a16:creationId xmlns:a16="http://schemas.microsoft.com/office/drawing/2014/main" id="{6C4F81A2-4CE0-49CF-9D1D-BDA6FF879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3124200"/>
            <a:ext cx="259715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2395" name="Group 11">
            <a:extLst>
              <a:ext uri="{FF2B5EF4-FFF2-40B4-BE49-F238E27FC236}">
                <a16:creationId xmlns:a16="http://schemas.microsoft.com/office/drawing/2014/main" id="{21E09791-E431-4C7F-ACAD-4399820B215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124200"/>
            <a:ext cx="8610600" cy="3362325"/>
            <a:chOff x="240" y="1968"/>
            <a:chExt cx="5424" cy="2118"/>
          </a:xfrm>
        </p:grpSpPr>
        <p:sp>
          <p:nvSpPr>
            <p:cNvPr id="41990" name="Text Box 6">
              <a:extLst>
                <a:ext uri="{FF2B5EF4-FFF2-40B4-BE49-F238E27FC236}">
                  <a16:creationId xmlns:a16="http://schemas.microsoft.com/office/drawing/2014/main" id="{F23DA5B5-AAB2-4AB8-8CDC-C1634D8787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4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41991" name="Picture 9">
              <a:extLst>
                <a:ext uri="{FF2B5EF4-FFF2-40B4-BE49-F238E27FC236}">
                  <a16:creationId xmlns:a16="http://schemas.microsoft.com/office/drawing/2014/main" id="{464F868B-F651-48DF-8978-554400BAF3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968"/>
              <a:ext cx="1750" cy="1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41992" name="Object 10">
              <a:extLst>
                <a:ext uri="{FF2B5EF4-FFF2-40B4-BE49-F238E27FC236}">
                  <a16:creationId xmlns:a16="http://schemas.microsoft.com/office/drawing/2014/main" id="{B8221158-31EF-4A09-8B13-E2007FD05C7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600"/>
            <a:ext cx="576" cy="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6" imgW="571252" imgH="482391" progId="Equation.DSMT4">
                    <p:embed/>
                  </p:oleObj>
                </mc:Choice>
                <mc:Fallback>
                  <p:oleObj name="Equation" r:id="rId6" imgW="571252" imgH="482391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600"/>
                          <a:ext cx="576" cy="4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519DCF9-16E1-4F47-A928-86596B109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2959641B-8AC5-4461-A0CE-4951AF1A3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Квадрат </a:t>
            </a:r>
            <a:r>
              <a:rPr lang="ru-RU" altLang="ru-RU" sz="3200" dirty="0"/>
              <a:t>со стороной 1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повернут вокруг центра симметрии на угол 45°. Найдите площадь фигуры, которая является общей частью (пересечением) квадратов.</a:t>
            </a:r>
          </a:p>
        </p:txBody>
      </p:sp>
      <p:pic>
        <p:nvPicPr>
          <p:cNvPr id="44036" name="Picture 9">
            <a:extLst>
              <a:ext uri="{FF2B5EF4-FFF2-40B4-BE49-F238E27FC236}">
                <a16:creationId xmlns:a16="http://schemas.microsoft.com/office/drawing/2014/main" id="{48B4EE81-B1E2-4CAB-A6EC-037A9A71D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5" y="3200400"/>
            <a:ext cx="2062163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6251" name="Group 11">
            <a:extLst>
              <a:ext uri="{FF2B5EF4-FFF2-40B4-BE49-F238E27FC236}">
                <a16:creationId xmlns:a16="http://schemas.microsoft.com/office/drawing/2014/main" id="{540FF22E-9A17-4375-8C52-2312A146739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743200"/>
            <a:ext cx="8610600" cy="3627438"/>
            <a:chOff x="240" y="1728"/>
            <a:chExt cx="5424" cy="2285"/>
          </a:xfrm>
        </p:grpSpPr>
        <p:grpSp>
          <p:nvGrpSpPr>
            <p:cNvPr id="44038" name="Group 8">
              <a:extLst>
                <a:ext uri="{FF2B5EF4-FFF2-40B4-BE49-F238E27FC236}">
                  <a16:creationId xmlns:a16="http://schemas.microsoft.com/office/drawing/2014/main" id="{3E2EF3B8-4061-40AB-8927-D992FB7E82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3648"/>
              <a:ext cx="5424" cy="365"/>
              <a:chOff x="240" y="3648"/>
              <a:chExt cx="5424" cy="365"/>
            </a:xfrm>
          </p:grpSpPr>
          <p:sp>
            <p:nvSpPr>
              <p:cNvPr id="44040" name="Text Box 5">
                <a:extLst>
                  <a:ext uri="{FF2B5EF4-FFF2-40B4-BE49-F238E27FC236}">
                    <a16:creationId xmlns:a16="http://schemas.microsoft.com/office/drawing/2014/main" id="{7CB29A78-0D5D-4887-B93A-D734D4055B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" y="3648"/>
                <a:ext cx="542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ru-RU" altLang="ru-RU" sz="3200">
                    <a:solidFill>
                      <a:srgbClr val="FF3300"/>
                    </a:solidFill>
                  </a:rPr>
                  <a:t>Ответ:</a:t>
                </a:r>
                <a:endPara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4041" name="Object 6">
                <a:extLst>
                  <a:ext uri="{FF2B5EF4-FFF2-40B4-BE49-F238E27FC236}">
                    <a16:creationId xmlns:a16="http://schemas.microsoft.com/office/drawing/2014/main" id="{8FCF7249-67EC-48B8-AF2C-06F4EC17EA5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104" y="3696"/>
              <a:ext cx="888" cy="3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2" name="Equation" r:id="rId5" imgW="1409088" imgH="495085" progId="Equation.DSMT4">
                      <p:embed/>
                    </p:oleObj>
                  </mc:Choice>
                  <mc:Fallback>
                    <p:oleObj name="Equation" r:id="rId5" imgW="1409088" imgH="495085" progId="Equation.DSMT4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04" y="3696"/>
                            <a:ext cx="888" cy="3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44039" name="Picture 10">
              <a:extLst>
                <a:ext uri="{FF2B5EF4-FFF2-40B4-BE49-F238E27FC236}">
                  <a16:creationId xmlns:a16="http://schemas.microsoft.com/office/drawing/2014/main" id="{08BDBA82-8D06-4990-AFB9-6D6C513FDF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728"/>
              <a:ext cx="1838" cy="18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AC01336-D122-46E1-905B-BE9DDA46E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522AAC06-C642-4035-A591-7120A1C02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Вершина одного единичного квадрата находится в центре другого единичного квадрата. Найдите площадь их общей части.</a:t>
            </a:r>
          </a:p>
        </p:txBody>
      </p:sp>
      <p:pic>
        <p:nvPicPr>
          <p:cNvPr id="50180" name="Picture 6">
            <a:extLst>
              <a:ext uri="{FF2B5EF4-FFF2-40B4-BE49-F238E27FC236}">
                <a16:creationId xmlns:a16="http://schemas.microsoft.com/office/drawing/2014/main" id="{14ADDDCE-1E7F-44E9-A059-FBE3EE849C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3943350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0472" name="Group 8">
            <a:extLst>
              <a:ext uri="{FF2B5EF4-FFF2-40B4-BE49-F238E27FC236}">
                <a16:creationId xmlns:a16="http://schemas.microsoft.com/office/drawing/2014/main" id="{EE5B0C6B-3C66-4702-9757-CD2AC4B197D7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8610600" cy="3551238"/>
            <a:chOff x="240" y="1488"/>
            <a:chExt cx="5424" cy="2237"/>
          </a:xfrm>
        </p:grpSpPr>
        <p:sp>
          <p:nvSpPr>
            <p:cNvPr id="50182" name="Text Box 4">
              <a:extLst>
                <a:ext uri="{FF2B5EF4-FFF2-40B4-BE49-F238E27FC236}">
                  <a16:creationId xmlns:a16="http://schemas.microsoft.com/office/drawing/2014/main" id="{58C01EC9-91AE-4604-B9FE-6555ED3C33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60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0,25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0183" name="Picture 7">
              <a:extLst>
                <a:ext uri="{FF2B5EF4-FFF2-40B4-BE49-F238E27FC236}">
                  <a16:creationId xmlns:a16="http://schemas.microsoft.com/office/drawing/2014/main" id="{EC52431C-23A5-479E-AD6A-0BCFF9C6F9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488"/>
              <a:ext cx="2484" cy="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209F81A-3369-4CC5-8827-BFEAE2853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BEA8999B-B0C3-423A-952E-B43609CC2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Правильный шестиугольник площади 1</a:t>
            </a:r>
            <a:r>
              <a:rPr lang="en-US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повернут вокруг центра симметрии на угол 9</a:t>
            </a:r>
            <a:r>
              <a:rPr lang="ru-RU" altLang="ru-RU" sz="3200" dirty="0"/>
              <a:t>0</a:t>
            </a:r>
            <a:r>
              <a:rPr lang="ru-RU" altLang="ru-RU" sz="3200" dirty="0">
                <a:cs typeface="Times New Roman" panose="02020603050405020304" pitchFamily="18" charset="0"/>
              </a:rPr>
              <a:t>°. Найдите площадь фигуры, которая является общей частью (пересечением) </a:t>
            </a:r>
            <a:r>
              <a:rPr lang="ru-RU" altLang="ru-RU" sz="3200" dirty="0"/>
              <a:t>шестиугольников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6084" name="Picture 10">
            <a:extLst>
              <a:ext uri="{FF2B5EF4-FFF2-40B4-BE49-F238E27FC236}">
                <a16:creationId xmlns:a16="http://schemas.microsoft.com/office/drawing/2014/main" id="{0DFE25F7-F168-4536-8424-9A4002E3B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5" y="3200400"/>
            <a:ext cx="3067050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494" name="Group 14">
            <a:extLst>
              <a:ext uri="{FF2B5EF4-FFF2-40B4-BE49-F238E27FC236}">
                <a16:creationId xmlns:a16="http://schemas.microsoft.com/office/drawing/2014/main" id="{704D3D9A-64FB-41A3-B651-6E1DB1FFE13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610600" cy="3322638"/>
            <a:chOff x="240" y="1920"/>
            <a:chExt cx="5424" cy="2093"/>
          </a:xfrm>
        </p:grpSpPr>
        <p:sp>
          <p:nvSpPr>
            <p:cNvPr id="46086" name="Text Box 7">
              <a:extLst>
                <a:ext uri="{FF2B5EF4-FFF2-40B4-BE49-F238E27FC236}">
                  <a16:creationId xmlns:a16="http://schemas.microsoft.com/office/drawing/2014/main" id="{7CC7C9F4-2507-4A00-9F14-C0B70DAC4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48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6087" name="Picture 11">
              <a:extLst>
                <a:ext uri="{FF2B5EF4-FFF2-40B4-BE49-F238E27FC236}">
                  <a16:creationId xmlns:a16="http://schemas.microsoft.com/office/drawing/2014/main" id="{9F1713D1-C1AC-4850-A729-6A93C85705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920"/>
              <a:ext cx="1932" cy="19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46088" name="Object 13">
              <a:extLst>
                <a:ext uri="{FF2B5EF4-FFF2-40B4-BE49-F238E27FC236}">
                  <a16:creationId xmlns:a16="http://schemas.microsoft.com/office/drawing/2014/main" id="{628BD580-3F97-4D86-B946-184D6CED76E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56" y="3696"/>
            <a:ext cx="72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Equation" r:id="rId6" imgW="634725" imgH="253890" progId="Equation.DSMT4">
                    <p:embed/>
                  </p:oleObj>
                </mc:Choice>
                <mc:Fallback>
                  <p:oleObj name="Equation" r:id="rId6" imgW="634725" imgH="25389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696"/>
                          <a:ext cx="720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56126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</a:t>
            </a:r>
            <a:r>
              <a:rPr lang="ru-RU" sz="2800" dirty="0"/>
              <a:t>лощадь шестиугольника </a:t>
            </a:r>
            <a:r>
              <a:rPr lang="en-US" sz="2800" i="1" dirty="0"/>
              <a:t>ABCDEF</a:t>
            </a:r>
            <a:r>
              <a:rPr lang="ru-RU" sz="2800" dirty="0"/>
              <a:t>, у которого противолежащие стороны равны и параллельны, равна 1. Найдите площадь закрашенного треугольника </a:t>
            </a:r>
            <a:r>
              <a:rPr lang="en-US" sz="2800" i="1" dirty="0"/>
              <a:t>ACE</a:t>
            </a:r>
            <a:r>
              <a:rPr lang="ru-RU" sz="2800" dirty="0"/>
              <a:t>.</a:t>
            </a:r>
            <a:endParaRPr lang="ru-RU" alt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6005" y="1946261"/>
            <a:ext cx="3938203" cy="2556692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266698" y="1946261"/>
            <a:ext cx="8610600" cy="4911739"/>
            <a:chOff x="266698" y="1628126"/>
            <a:chExt cx="8610600" cy="4911739"/>
          </a:xfrm>
        </p:grpSpPr>
        <p:sp>
          <p:nvSpPr>
            <p:cNvPr id="223236" name="Text Box 4"/>
            <p:cNvSpPr txBox="1">
              <a:spLocks noChangeArrowheads="1"/>
            </p:cNvSpPr>
            <p:nvPr/>
          </p:nvSpPr>
          <p:spPr bwMode="auto">
            <a:xfrm>
              <a:off x="266698" y="4293096"/>
              <a:ext cx="8610600" cy="22467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Обозначим 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центр симметрии шестиугольника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Соединим его отрезками с вершинами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E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Получим параллелограммы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ABCO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CDEO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AFEO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Следовательно, площадь закрашенного треугольника равна 0,5.</a:t>
              </a:r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06005" y="1628126"/>
              <a:ext cx="3938203" cy="2512895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4555CDCC-1BB7-4677-852E-82F67F925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029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632141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</a:t>
            </a:r>
            <a:r>
              <a:rPr lang="ru-RU" sz="2800" dirty="0"/>
              <a:t>лощадь правильного восьмиугольника </a:t>
            </a:r>
            <a:r>
              <a:rPr lang="en-US" sz="2800" i="1" dirty="0"/>
              <a:t>ABCDEFGH </a:t>
            </a:r>
            <a:r>
              <a:rPr lang="ru-RU" sz="2800" dirty="0"/>
              <a:t>равна 1. Найдите площадь закрашенного прямоугольника </a:t>
            </a:r>
            <a:r>
              <a:rPr lang="en-US" sz="2800" i="1" dirty="0"/>
              <a:t>CDGH</a:t>
            </a:r>
            <a:r>
              <a:rPr lang="ru-RU" sz="2800" dirty="0"/>
              <a:t>.</a:t>
            </a:r>
            <a:endParaRPr lang="ru-RU" alt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1860" y="1985749"/>
            <a:ext cx="2911336" cy="2911336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0" y="2045661"/>
            <a:ext cx="9144000" cy="4752039"/>
            <a:chOff x="0" y="2045661"/>
            <a:chExt cx="9144000" cy="4752039"/>
          </a:xfrm>
        </p:grpSpPr>
        <p:sp>
          <p:nvSpPr>
            <p:cNvPr id="223236" name="Text Box 4"/>
            <p:cNvSpPr txBox="1">
              <a:spLocks noChangeArrowheads="1"/>
            </p:cNvSpPr>
            <p:nvPr/>
          </p:nvSpPr>
          <p:spPr bwMode="auto">
            <a:xfrm>
              <a:off x="0" y="4797152"/>
              <a:ext cx="9144000" cy="2000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400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sz="2400" dirty="0">
                  <a:solidFill>
                    <a:schemeClr val="accent1"/>
                  </a:solidFill>
                </a:rPr>
                <a:t> </a:t>
              </a:r>
              <a:r>
                <a:rPr lang="ru-RU" sz="2400" dirty="0"/>
                <a:t>В правильном восьмиугольнике проведём диагонали </a:t>
              </a:r>
              <a:r>
                <a:rPr lang="en-US" sz="2400" i="1" dirty="0"/>
                <a:t>AF </a:t>
              </a:r>
              <a:r>
                <a:rPr lang="ru-RU" sz="2400" dirty="0"/>
                <a:t>и </a:t>
              </a:r>
              <a:r>
                <a:rPr lang="en-US" sz="2400" i="1" dirty="0"/>
                <a:t>BE</a:t>
              </a:r>
              <a:r>
                <a:rPr lang="ru-RU" sz="2400" dirty="0"/>
                <a:t>. В квадрате </a:t>
              </a:r>
              <a:r>
                <a:rPr lang="en-US" sz="2400" i="1" dirty="0"/>
                <a:t>PQRS </a:t>
              </a:r>
              <a:r>
                <a:rPr lang="ru-RU" sz="2400" dirty="0"/>
                <a:t>также проведём диагонали. Эти диагонали разбивают восьмиугольник на попарно равные части. Следовательно, площадь прямоугольника </a:t>
              </a:r>
              <a:r>
                <a:rPr lang="en-US" sz="2400" i="1" dirty="0"/>
                <a:t>CDGH </a:t>
              </a:r>
              <a:r>
                <a:rPr lang="ru-RU" sz="2400" dirty="0"/>
                <a:t>равна половине площади восьмиугольника.</a:t>
              </a:r>
              <a:endParaRPr lang="ru-RU" altLang="ru-RU" sz="2400" dirty="0"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70868" y="2045661"/>
              <a:ext cx="2952328" cy="2812133"/>
            </a:xfrm>
            <a:prstGeom prst="rect">
              <a:avLst/>
            </a:prstGeom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ACD6FCFC-58CB-4374-B417-7ABB345AF1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306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7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B82984E-DC8C-4E83-8E98-EEE713CD4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F80D5E0A-8FD3-47A3-BC04-D35CB4388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ромба,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12BE474D-8F92-4FD6-8446-B9C9C2AF3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8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125" name="Picture 8">
            <a:extLst>
              <a:ext uri="{FF2B5EF4-FFF2-40B4-BE49-F238E27FC236}">
                <a16:creationId xmlns:a16="http://schemas.microsoft.com/office/drawing/2014/main" id="{29B70113-8945-4AFB-8215-24F0AB218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CCA841E-3E38-4AB1-87DB-5BE94D777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E92301F3-78A1-42DC-8EC8-2305F8833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многоугольника,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EE1169B0-DA7E-4379-9BA6-F64D5B00D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7,5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40D570E0-660E-4CEF-BA53-05A97921A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5825C09-1DC3-479C-933C-1A8CF0046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38CC3F59-8B0C-47BA-AAD1-887A264A1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многоугольника,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B8D3E352-6AFB-4555-A015-7B0F939B4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9221" name="Picture 6">
            <a:extLst>
              <a:ext uri="{FF2B5EF4-FFF2-40B4-BE49-F238E27FC236}">
                <a16:creationId xmlns:a16="http://schemas.microsoft.com/office/drawing/2014/main" id="{1E61CDB2-1265-43DB-A7F7-B81147ACB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D1C46DC-FB0C-4116-AB5D-F3EDF105B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245D0FD2-CB95-45BC-9AAF-F45E18A15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многоугольника,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86D8646C-9C4A-4649-B09B-C5E77E6B2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1269" name="Picture 6">
            <a:extLst>
              <a:ext uri="{FF2B5EF4-FFF2-40B4-BE49-F238E27FC236}">
                <a16:creationId xmlns:a16="http://schemas.microsoft.com/office/drawing/2014/main" id="{3C1EBA77-D27D-46A4-8F8C-830DAD155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A734AEDD-75CD-4E86-95BE-D9EA6D3BB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3315" name="Text Box 1027">
            <a:extLst>
              <a:ext uri="{FF2B5EF4-FFF2-40B4-BE49-F238E27FC236}">
                <a16:creationId xmlns:a16="http://schemas.microsoft.com/office/drawing/2014/main" id="{12C0CE7B-6C03-49BA-9D94-68E4970D2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многоугольника,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92516" name="Text Box 1028">
            <a:extLst>
              <a:ext uri="{FF2B5EF4-FFF2-40B4-BE49-F238E27FC236}">
                <a16:creationId xmlns:a16="http://schemas.microsoft.com/office/drawing/2014/main" id="{9B221DE9-C14F-4B9D-8EFD-1879E927C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3317" name="Picture 1030">
            <a:extLst>
              <a:ext uri="{FF2B5EF4-FFF2-40B4-BE49-F238E27FC236}">
                <a16:creationId xmlns:a16="http://schemas.microsoft.com/office/drawing/2014/main" id="{BDFBD035-5687-4342-B977-66536D8E4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14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3E4DCCB-5A82-4580-96D0-1E1AB0FFA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CE6AFEE-232C-42A9-BE96-5F9EB9CA4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Найдите площадь многоугольника, изображенного на клетчатой бумаге, клетками которой являются единичные квадраты.</a:t>
            </a: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B6F5440F-778D-4D39-81B7-3E4038DA6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5365" name="Picture 6">
            <a:extLst>
              <a:ext uri="{FF2B5EF4-FFF2-40B4-BE49-F238E27FC236}">
                <a16:creationId xmlns:a16="http://schemas.microsoft.com/office/drawing/2014/main" id="{29ECE742-F3AC-42E4-BC59-BF3C7F23B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3087688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14084B6-F79C-459D-9A20-67AC586FD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FA29502-F612-44D4-B79C-41D1964B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Диагонали четырехугольника перпендикулярны и равны 4 см и 5 см. Найдите площадь этого четырехугольника.</a:t>
            </a:r>
          </a:p>
        </p:txBody>
      </p:sp>
      <p:sp>
        <p:nvSpPr>
          <p:cNvPr id="253956" name="Text Box 4">
            <a:extLst>
              <a:ext uri="{FF2B5EF4-FFF2-40B4-BE49-F238E27FC236}">
                <a16:creationId xmlns:a16="http://schemas.microsoft.com/office/drawing/2014/main" id="{7B8A72F1-2AC9-43F9-988E-AF3375311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10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1267</Words>
  <Application>Microsoft Office PowerPoint</Application>
  <PresentationFormat>Экран (4:3)</PresentationFormat>
  <Paragraphs>141</Paragraphs>
  <Slides>27</Slides>
  <Notes>27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Times New Roman</vt:lpstr>
      <vt:lpstr>Оформление по умолчанию</vt:lpstr>
      <vt:lpstr>Equation</vt:lpstr>
      <vt:lpstr>12,а. Площадь многоугольника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15*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86</cp:revision>
  <dcterms:created xsi:type="dcterms:W3CDTF">2008-04-30T05:51:18Z</dcterms:created>
  <dcterms:modified xsi:type="dcterms:W3CDTF">2022-01-29T04:29:14Z</dcterms:modified>
</cp:coreProperties>
</file>