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80" r:id="rId2"/>
    <p:sldId id="350" r:id="rId3"/>
    <p:sldId id="456" r:id="rId4"/>
    <p:sldId id="317" r:id="rId5"/>
    <p:sldId id="457" r:id="rId6"/>
    <p:sldId id="351" r:id="rId7"/>
    <p:sldId id="339" r:id="rId8"/>
    <p:sldId id="514" r:id="rId9"/>
    <p:sldId id="344" r:id="rId10"/>
    <p:sldId id="452" r:id="rId11"/>
    <p:sldId id="340" r:id="rId12"/>
    <p:sldId id="347" r:id="rId13"/>
    <p:sldId id="330" r:id="rId14"/>
    <p:sldId id="343" r:id="rId15"/>
    <p:sldId id="341" r:id="rId16"/>
    <p:sldId id="516" r:id="rId17"/>
    <p:sldId id="348" r:id="rId18"/>
    <p:sldId id="352" r:id="rId19"/>
    <p:sldId id="454" r:id="rId20"/>
    <p:sldId id="458" r:id="rId21"/>
    <p:sldId id="513" r:id="rId22"/>
    <p:sldId id="349" r:id="rId23"/>
    <p:sldId id="453" r:id="rId24"/>
    <p:sldId id="515" r:id="rId25"/>
    <p:sldId id="455" r:id="rId2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84" autoAdjust="0"/>
    <p:restoredTop sz="90929"/>
  </p:normalViewPr>
  <p:slideViewPr>
    <p:cSldViewPr>
      <p:cViewPr varScale="1">
        <p:scale>
          <a:sx n="93" d="100"/>
          <a:sy n="93" d="100"/>
        </p:scale>
        <p:origin x="1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>
            <a:extLst>
              <a:ext uri="{FF2B5EF4-FFF2-40B4-BE49-F238E27FC236}">
                <a16:creationId xmlns:a16="http://schemas.microsoft.com/office/drawing/2014/main" id="{B7EA5CFA-4B58-45F5-9588-01C50C84CF9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5382DCB5-8787-4F35-84B4-557E473834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32452" name="Rectangle 4">
            <a:extLst>
              <a:ext uri="{FF2B5EF4-FFF2-40B4-BE49-F238E27FC236}">
                <a16:creationId xmlns:a16="http://schemas.microsoft.com/office/drawing/2014/main" id="{C85074E3-4F90-4D48-8C7F-DBF754B472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32453" name="Rectangle 5">
            <a:extLst>
              <a:ext uri="{FF2B5EF4-FFF2-40B4-BE49-F238E27FC236}">
                <a16:creationId xmlns:a16="http://schemas.microsoft.com/office/drawing/2014/main" id="{B54DC498-765D-43EB-9E82-032DBB047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DE55F92-0159-4BC2-A844-AAA73689A1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DF593C-A8BE-43F8-BCA7-3D5999A410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DBDD3E9-8F1D-496C-8784-827D59CF8D7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1413542-6743-41A7-9151-024C1C36D91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16FA3E6-82C1-4556-B7C2-3904CFD1597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6571A14F-3D93-4DBF-BEE6-993FDA1DDDF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9D21B4A-5F69-454D-9666-28931FDD32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CF060F4-06F1-4A57-BECD-2C049C6B328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E321DA2-F35F-4341-B1F2-5C43B4425A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1460C1-177D-4CC7-AFF6-E1BCC0D79549}" type="slidenum">
              <a:rPr lang="ru-RU" altLang="ru-RU" sz="1200"/>
              <a:pPr/>
              <a:t>1</a:t>
            </a:fld>
            <a:endParaRPr lang="ru-RU" altLang="ru-RU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36A3647-5375-4BB3-84BA-2E37402EFB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874751B-768F-4AC8-8EAD-A74CE85123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F6BD178-7FF3-43C2-9B9C-1A03B86F4B97}" type="slidenum">
              <a:rPr lang="ru-RU" sz="1200" smtClean="0"/>
              <a:pPr eaLnBrk="1" hangingPunct="1"/>
              <a:t>10</a:t>
            </a:fld>
            <a:endParaRPr lang="ru-RU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199116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4C29A7C3-AE2B-4171-B702-781985AE88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C1E714-47A1-4EB6-8D8D-0F73EDD8F43D}" type="slidenum">
              <a:rPr lang="ru-RU" altLang="ru-RU" sz="1200"/>
              <a:pPr/>
              <a:t>11</a:t>
            </a:fld>
            <a:endParaRPr lang="ru-RU" altLang="ru-RU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9377A21A-E68B-4829-95E7-8BD760B1E2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B4B648B3-1C2B-43BD-8EEA-0493D91D7F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231416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86DCAAB9-E39C-4FF2-90D7-CDC4DE347C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DCE0AE5-C7EE-4457-B8F4-EFF63DC77D7D}" type="slidenum">
              <a:rPr lang="ru-RU" altLang="ru-RU" sz="1200"/>
              <a:pPr/>
              <a:t>12</a:t>
            </a:fld>
            <a:endParaRPr lang="ru-RU" altLang="ru-RU" sz="12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00ABE718-CAF1-4376-969A-743B1722FB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3566E79A-4A21-45B8-A526-81D455B5B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185370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99515C68-D49A-4A6F-8BF4-6C5F8A87C8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C9608D-1E8A-434A-A018-160FFD24D6C4}" type="slidenum">
              <a:rPr lang="ru-RU" altLang="ru-RU" sz="1200"/>
              <a:pPr/>
              <a:t>13</a:t>
            </a:fld>
            <a:endParaRPr lang="ru-RU" altLang="ru-RU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89E5F068-32B0-43FB-B012-65625CBF9B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6FE5B67D-29E0-4647-AB3F-4BC1A68B6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303573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D57D5036-8E68-4905-8CB7-066229B1EB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3A009D4-649C-4A83-A499-B145845831A8}" type="slidenum">
              <a:rPr lang="ru-RU" altLang="ru-RU" sz="1200"/>
              <a:pPr/>
              <a:t>14</a:t>
            </a:fld>
            <a:endParaRPr lang="ru-RU" altLang="ru-RU" sz="12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0FF7DAB8-A613-4AE5-8622-7F2A48756A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348F1D1D-7F0A-43CF-82F8-E33DAC83F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715731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6FC65402-77F9-4DDF-996E-94F38A961A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A4AAB52-CDFD-4FD0-B179-030A0F3E013B}" type="slidenum">
              <a:rPr lang="ru-RU" altLang="ru-RU" sz="1200"/>
              <a:pPr/>
              <a:t>15</a:t>
            </a:fld>
            <a:endParaRPr lang="ru-RU" altLang="ru-RU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83400D29-796D-44C5-98E6-7BD15BC8BE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EBB00B9E-EA4C-4CF2-B456-2DF65CE27A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58047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6FC65402-77F9-4DDF-996E-94F38A961A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A4AAB52-CDFD-4FD0-B179-030A0F3E013B}" type="slidenum">
              <a:rPr lang="ru-RU" altLang="ru-RU" sz="1200"/>
              <a:pPr/>
              <a:t>16</a:t>
            </a:fld>
            <a:endParaRPr lang="ru-RU" altLang="ru-RU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83400D29-796D-44C5-98E6-7BD15BC8BE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EBB00B9E-EA4C-4CF2-B456-2DF65CE27A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255045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E321DA2-F35F-4341-B1F2-5C43B4425A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1460C1-177D-4CC7-AFF6-E1BCC0D79549}" type="slidenum">
              <a:rPr lang="ru-RU" altLang="ru-RU" sz="1200"/>
              <a:pPr/>
              <a:t>17</a:t>
            </a:fld>
            <a:endParaRPr lang="ru-RU" altLang="ru-RU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36A3647-5375-4BB3-84BA-2E37402EFB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874751B-768F-4AC8-8EAD-A74CE85123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708239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99515C68-D49A-4A6F-8BF4-6C5F8A87C8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C9608D-1E8A-434A-A018-160FFD24D6C4}" type="slidenum">
              <a:rPr lang="ru-RU" altLang="ru-RU" sz="1200"/>
              <a:pPr/>
              <a:t>18</a:t>
            </a:fld>
            <a:endParaRPr lang="ru-RU" altLang="ru-RU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89E5F068-32B0-43FB-B012-65625CBF9B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6FE5B67D-29E0-4647-AB3F-4BC1A68B6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701244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99515C68-D49A-4A6F-8BF4-6C5F8A87C8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C9608D-1E8A-434A-A018-160FFD24D6C4}" type="slidenum">
              <a:rPr lang="ru-RU" altLang="ru-RU" sz="1200"/>
              <a:pPr/>
              <a:t>19</a:t>
            </a:fld>
            <a:endParaRPr lang="ru-RU" altLang="ru-RU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89E5F068-32B0-43FB-B012-65625CBF9B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6FE5B67D-29E0-4647-AB3F-4BC1A68B6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14101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DCB3E-FE43-4987-A182-3DF96A0EEC39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58881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99515C68-D49A-4A6F-8BF4-6C5F8A87C8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C9608D-1E8A-434A-A018-160FFD24D6C4}" type="slidenum">
              <a:rPr lang="ru-RU" altLang="ru-RU" sz="1200"/>
              <a:pPr/>
              <a:t>20</a:t>
            </a:fld>
            <a:endParaRPr lang="ru-RU" altLang="ru-RU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89E5F068-32B0-43FB-B012-65625CBF9B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6FE5B67D-29E0-4647-AB3F-4BC1A68B6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946206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1FDC3E-84F7-41B5-95F6-233603BAA2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F00CCA-F909-4F51-A3AD-E0C75AFFE14D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285698" name="Rectangle 2">
            <a:extLst>
              <a:ext uri="{FF2B5EF4-FFF2-40B4-BE49-F238E27FC236}">
                <a16:creationId xmlns:a16="http://schemas.microsoft.com/office/drawing/2014/main" id="{ACD0B979-1A85-4B21-80C5-E165DB960C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5699" name="Rectangle 3">
            <a:extLst>
              <a:ext uri="{FF2B5EF4-FFF2-40B4-BE49-F238E27FC236}">
                <a16:creationId xmlns:a16="http://schemas.microsoft.com/office/drawing/2014/main" id="{53EDBE55-A83D-4052-8693-BD7D0A15BA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751166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E321DA2-F35F-4341-B1F2-5C43B4425A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1460C1-177D-4CC7-AFF6-E1BCC0D79549}" type="slidenum">
              <a:rPr lang="ru-RU" altLang="ru-RU" sz="1200"/>
              <a:pPr/>
              <a:t>22</a:t>
            </a:fld>
            <a:endParaRPr lang="ru-RU" altLang="ru-RU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36A3647-5375-4BB3-84BA-2E37402EFB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874751B-768F-4AC8-8EAD-A74CE85123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562516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99515C68-D49A-4A6F-8BF4-6C5F8A87C8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C9608D-1E8A-434A-A018-160FFD24D6C4}" type="slidenum">
              <a:rPr lang="ru-RU" altLang="ru-RU" sz="1200"/>
              <a:pPr/>
              <a:t>23</a:t>
            </a:fld>
            <a:endParaRPr lang="ru-RU" altLang="ru-RU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89E5F068-32B0-43FB-B012-65625CBF9B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6FE5B67D-29E0-4647-AB3F-4BC1A68B6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052285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99515C68-D49A-4A6F-8BF4-6C5F8A87C8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C9608D-1E8A-434A-A018-160FFD24D6C4}" type="slidenum">
              <a:rPr lang="ru-RU" altLang="ru-RU" sz="1200"/>
              <a:pPr/>
              <a:t>24</a:t>
            </a:fld>
            <a:endParaRPr lang="ru-RU" altLang="ru-RU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89E5F068-32B0-43FB-B012-65625CBF9B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6FE5B67D-29E0-4647-AB3F-4BC1A68B6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555399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99515C68-D49A-4A6F-8BF4-6C5F8A87C8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C9608D-1E8A-434A-A018-160FFD24D6C4}" type="slidenum">
              <a:rPr lang="ru-RU" altLang="ru-RU" sz="1200"/>
              <a:pPr/>
              <a:t>25</a:t>
            </a:fld>
            <a:endParaRPr lang="ru-RU" altLang="ru-RU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89E5F068-32B0-43FB-B012-65625CBF9B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6FE5B67D-29E0-4647-AB3F-4BC1A68B6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2683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DCB3E-FE43-4987-A182-3DF96A0EEC39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85599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A4B761B6-BB5F-4C56-B851-FA702CD484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936932-0537-4AC6-B366-3DB5AA466E40}" type="slidenum">
              <a:rPr lang="ru-RU" altLang="ru-RU" sz="1200"/>
              <a:pPr/>
              <a:t>4</a:t>
            </a:fld>
            <a:endParaRPr lang="ru-RU" altLang="ru-RU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ED2CD4DC-D090-4555-9062-66489C9942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70FFFF23-81E2-41F9-ACA2-E89E27AF5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A4B761B6-BB5F-4C56-B851-FA702CD484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936932-0537-4AC6-B366-3DB5AA466E40}" type="slidenum">
              <a:rPr lang="ru-RU" altLang="ru-RU" sz="1200"/>
              <a:pPr/>
              <a:t>5</a:t>
            </a:fld>
            <a:endParaRPr lang="ru-RU" altLang="ru-RU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ED2CD4DC-D090-4555-9062-66489C9942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70FFFF23-81E2-41F9-ACA2-E89E27AF5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12413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5872EB-B5C6-49F7-8DE2-DC2FA25C2A6B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62582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10D5E1B9-C7F6-4C81-B6BA-81C96DC850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876F773-4677-4F72-A13D-CD4903549F3C}" type="slidenum">
              <a:rPr lang="ru-RU" altLang="ru-RU" sz="1200"/>
              <a:pPr/>
              <a:t>7</a:t>
            </a:fld>
            <a:endParaRPr lang="ru-RU" altLang="ru-RU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5673F49C-EAEC-4016-A115-E8CC9C4E3D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8177BEE5-CBA1-4189-90A5-D47DFA5989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41999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10D5E1B9-C7F6-4C81-B6BA-81C96DC850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876F773-4677-4F72-A13D-CD4903549F3C}" type="slidenum">
              <a:rPr lang="ru-RU" altLang="ru-RU" sz="1200"/>
              <a:pPr/>
              <a:t>8</a:t>
            </a:fld>
            <a:endParaRPr lang="ru-RU" altLang="ru-RU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5673F49C-EAEC-4016-A115-E8CC9C4E3D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8177BEE5-CBA1-4189-90A5-D47DFA5989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18402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130ED33E-8FD8-4767-A775-84D80950E9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0E30642-2662-4CD7-896D-C529199E08B0}" type="slidenum">
              <a:rPr lang="ru-RU" altLang="ru-RU" sz="1200"/>
              <a:pPr/>
              <a:t>9</a:t>
            </a:fld>
            <a:endParaRPr lang="ru-RU" altLang="ru-RU" sz="1200"/>
          </a:p>
        </p:txBody>
      </p:sp>
      <p:sp>
        <p:nvSpPr>
          <p:cNvPr id="62467" name="Rectangle 1026">
            <a:extLst>
              <a:ext uri="{FF2B5EF4-FFF2-40B4-BE49-F238E27FC236}">
                <a16:creationId xmlns:a16="http://schemas.microsoft.com/office/drawing/2014/main" id="{86366908-30D1-4CDA-A951-B6E18481F0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1027">
            <a:extLst>
              <a:ext uri="{FF2B5EF4-FFF2-40B4-BE49-F238E27FC236}">
                <a16:creationId xmlns:a16="http://schemas.microsoft.com/office/drawing/2014/main" id="{91EAFDD8-4CFA-4591-8ACB-F0BD7C6DA7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66481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3E12D5-CC7D-4FC6-9155-8F77B712F3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E5394F-0957-4196-B2E9-A13045D45F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085219-B2FC-4E8D-B46E-24AAB0145F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768E4A-6613-4D56-ACEC-B4783F6241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313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628427-F74A-4E3A-B0B2-A0B17B4354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AF5144-102C-4B73-8AFF-3AFA66E41A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843D9D-A484-462B-8C38-73EF5B50FA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73A814-2F76-4ADF-A161-C641F4EE28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8687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CC1552-AFCE-4E50-84A5-AF1A73CB9C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5330CB-C76C-478B-AA8D-B5ADD4FD26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39CDDB-7927-4535-94B6-0CBB509E97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6B975F-766C-4BEB-BEB3-B78C35F9D6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0520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4466D9-1999-4581-8393-7963B39A87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772109-3A7F-43A1-9625-B341F003D2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F0268B-E92A-4679-8D8D-771C08BCAC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7ECAB6-358C-4A3F-A4C0-B58A75BF765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0142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17EEEC-B018-420B-B74F-ADDA8910A6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9A20FC-6023-4891-8624-119C21858B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45D801-220E-4770-8DAF-31711E8613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2B8C7-5815-4D9A-B496-F0DC739BDA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059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4B4198-8609-4026-B7EF-0A0B36B29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2E726A-2E63-4C60-8B17-9F61199AE2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FC77EC-DE86-47BE-AFE2-1BB8552F9E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ACD4F6-B124-447F-9667-CEFB9611A13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6137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5E9CE4A-1F24-47CB-A732-2094969091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5DE6322-3088-40D4-B060-91B2989583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237E879-605B-4A95-9742-78E15241D8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74BFE0-1485-4B22-90F0-A14E488D37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34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6CCD16E-63FE-433B-AEA6-8B44A97718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2E24D8C-F24E-44E9-8083-F26A201F4D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9C51AC0-A8B6-4F9E-876B-786FF3D75E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2756F3-E6B6-49B2-AD16-3467F2203E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342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AED49B7-85B4-4FA8-B9BA-11256E6222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12AF5C8-5A9D-4451-95CF-F99E86FB7A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A24CA40-9ACD-498C-9376-9A8E8BD148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D4B111-3DB2-40D7-BA7F-DB32828F27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82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37F02B-5040-4B55-A137-C34659A04F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124805-6B81-4058-BB52-67A0ED955D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9FA93D-B09E-4000-894B-BFDD97C746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05661-5985-41E6-99A0-76C3061CBC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0589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451C84-CAB8-408D-90ED-7122262CC3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3B038C-2D8B-421C-BABA-FB981495E3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F3B4BC-D940-426C-9A0B-9E730D7DF9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559E43-3F81-45B5-B0BE-4B006DCB1F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890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1387662-03D3-4ED2-8DEC-EFC28A027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A233FA-860B-4EA7-9146-ACCA8DDFD8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9F4F206-B134-4CA5-A405-01CD6C9F3F8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B83BE76-F904-43FE-8937-A4200DD6BF7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F3CEAF5-8519-4604-98E1-EE974BBBE3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69386E2-3A75-401E-8548-4107AE48D16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1F27909-7735-45CB-9AE0-24A998C885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764146"/>
            <a:ext cx="7772400" cy="1692424"/>
          </a:xfrm>
        </p:spPr>
        <p:txBody>
          <a:bodyPr/>
          <a:lstStyle/>
          <a:p>
            <a:pPr eaLnBrk="1" hangingPunct="1"/>
            <a:r>
              <a:rPr lang="ru-RU" altLang="ru-RU">
                <a:solidFill>
                  <a:srgbClr val="FF3300"/>
                </a:solidFill>
              </a:rPr>
              <a:t>10,б. </a:t>
            </a:r>
            <a:r>
              <a:rPr lang="ru-RU" altLang="ru-RU" dirty="0">
                <a:solidFill>
                  <a:srgbClr val="FF3300"/>
                </a:solidFill>
              </a:rPr>
              <a:t>Площадь треугольника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19455" y="580653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	На продолжении стороны </a:t>
            </a:r>
            <a:r>
              <a:rPr lang="ru-RU" i="1" dirty="0"/>
              <a:t>AB </a:t>
            </a:r>
            <a:r>
              <a:rPr lang="ru-RU" dirty="0"/>
              <a:t>треугольника </a:t>
            </a:r>
            <a:r>
              <a:rPr lang="ru-RU" i="1" dirty="0"/>
              <a:t>ABC </a:t>
            </a:r>
            <a:r>
              <a:rPr lang="ru-RU" dirty="0"/>
              <a:t>взята точка </a:t>
            </a:r>
            <a:r>
              <a:rPr lang="ru-RU" i="1" dirty="0"/>
              <a:t>D</a:t>
            </a:r>
            <a:r>
              <a:rPr lang="ru-RU" dirty="0"/>
              <a:t>, </a:t>
            </a:r>
            <a:r>
              <a:rPr lang="ru-RU" i="1" dirty="0"/>
              <a:t>AB = BD</a:t>
            </a:r>
            <a:r>
              <a:rPr lang="ru-RU" dirty="0"/>
              <a:t>. Через неё и середину </a:t>
            </a:r>
            <a:r>
              <a:rPr lang="ru-RU" i="1" dirty="0"/>
              <a:t>E </a:t>
            </a:r>
            <a:r>
              <a:rPr lang="ru-RU" dirty="0"/>
              <a:t>стороны </a:t>
            </a:r>
            <a:r>
              <a:rPr lang="ru-RU" i="1" dirty="0"/>
              <a:t>AC </a:t>
            </a:r>
            <a:r>
              <a:rPr lang="ru-RU" dirty="0"/>
              <a:t>проведена прямая, пересекающая сторону </a:t>
            </a:r>
            <a:r>
              <a:rPr lang="ru-RU" i="1" dirty="0"/>
              <a:t>BC </a:t>
            </a:r>
            <a:r>
              <a:rPr lang="ru-RU" dirty="0"/>
              <a:t>в точке </a:t>
            </a:r>
            <a:r>
              <a:rPr lang="ru-RU" i="1" dirty="0"/>
              <a:t>F</a:t>
            </a:r>
            <a:r>
              <a:rPr lang="ru-RU" dirty="0"/>
              <a:t>. Найдите отношение </a:t>
            </a:r>
            <a:r>
              <a:rPr lang="ru-RU" i="1" dirty="0"/>
              <a:t>BF </a:t>
            </a:r>
            <a:r>
              <a:rPr lang="ru-RU" dirty="0"/>
              <a:t>: </a:t>
            </a:r>
            <a:r>
              <a:rPr lang="ru-RU" i="1" dirty="0"/>
              <a:t>FC</a:t>
            </a:r>
            <a:r>
              <a:rPr lang="ru-RU" dirty="0"/>
              <a:t>. Найдите площадь треугольника </a:t>
            </a:r>
            <a:r>
              <a:rPr lang="en-US" i="1" dirty="0"/>
              <a:t>CEF</a:t>
            </a:r>
            <a:r>
              <a:rPr lang="ru-RU" dirty="0"/>
              <a:t>, если площадь треугольника </a:t>
            </a:r>
            <a:r>
              <a:rPr lang="en-US" i="1" dirty="0"/>
              <a:t>ABC </a:t>
            </a:r>
            <a:r>
              <a:rPr lang="ru-RU" dirty="0"/>
              <a:t>равна 1.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126" y="2611126"/>
            <a:ext cx="4017418" cy="1986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F549FB27-0094-469C-A21A-B12D2D0A68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46B91380-D8C4-43AD-98F3-C85CD64CA68B}"/>
              </a:ext>
            </a:extLst>
          </p:cNvPr>
          <p:cNvGrpSpPr/>
          <p:nvPr/>
        </p:nvGrpSpPr>
        <p:grpSpPr>
          <a:xfrm>
            <a:off x="-5541" y="2647190"/>
            <a:ext cx="9144000" cy="3432364"/>
            <a:chOff x="-5541" y="2647190"/>
            <a:chExt cx="9144000" cy="34323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Прямоугольник 8">
                  <a:extLst>
                    <a:ext uri="{FF2B5EF4-FFF2-40B4-BE49-F238E27FC236}">
                      <a16:creationId xmlns:a16="http://schemas.microsoft.com/office/drawing/2014/main" id="{447F66D8-535F-485A-AE78-8365D9EA260F}"/>
                    </a:ext>
                  </a:extLst>
                </p:cNvPr>
                <p:cNvSpPr/>
                <p:nvPr/>
              </p:nvSpPr>
              <p:spPr>
                <a:xfrm>
                  <a:off x="-5541" y="4725144"/>
                  <a:ext cx="9144000" cy="13544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ru-RU" dirty="0"/>
                    <a:t>	</a:t>
                  </a:r>
                  <a:r>
                    <a:rPr lang="ru-RU" dirty="0">
                      <a:solidFill>
                        <a:srgbClr val="FF0000"/>
                      </a:solidFill>
                    </a:rPr>
                    <a:t>Решение.</a:t>
                  </a:r>
                  <a:r>
                    <a:rPr lang="ru-RU" dirty="0"/>
                    <a:t> Через точку </a:t>
                  </a:r>
                  <a:r>
                    <a:rPr lang="en-US" i="1" dirty="0"/>
                    <a:t>B </a:t>
                  </a:r>
                  <a:r>
                    <a:rPr lang="ru-RU" dirty="0"/>
                    <a:t>проведём прямую, параллельную </a:t>
                  </a:r>
                  <a:r>
                    <a:rPr lang="en-US" i="1" dirty="0"/>
                    <a:t>DE</a:t>
                  </a:r>
                  <a:r>
                    <a:rPr lang="en-US" dirty="0"/>
                    <a:t>. </a:t>
                  </a:r>
                  <a:r>
                    <a:rPr lang="ru-RU" dirty="0"/>
                    <a:t>Обозначим </a:t>
                  </a:r>
                  <a:r>
                    <a:rPr lang="en-US" i="1" dirty="0"/>
                    <a:t>G </a:t>
                  </a:r>
                  <a:r>
                    <a:rPr lang="ru-RU" dirty="0"/>
                    <a:t>её точку пересечения со стороной </a:t>
                  </a:r>
                  <a:r>
                    <a:rPr lang="en-US" i="1" dirty="0"/>
                    <a:t>AC</a:t>
                  </a:r>
                  <a:r>
                    <a:rPr lang="en-US" dirty="0"/>
                    <a:t>. </a:t>
                  </a:r>
                  <a:r>
                    <a:rPr lang="ru-RU" dirty="0"/>
                    <a:t>Тогда </a:t>
                  </a:r>
                  <a:r>
                    <a:rPr lang="en-US" i="1" dirty="0"/>
                    <a:t>BF </a:t>
                  </a:r>
                  <a:r>
                    <a:rPr lang="en-US" dirty="0"/>
                    <a:t>: </a:t>
                  </a:r>
                  <a:r>
                    <a:rPr lang="en-US" i="1" dirty="0"/>
                    <a:t>FC</a:t>
                  </a:r>
                  <a:r>
                    <a:rPr lang="en-US" dirty="0"/>
                    <a:t> = </a:t>
                  </a:r>
                  <a:r>
                    <a:rPr lang="en-US" i="1" dirty="0"/>
                    <a:t>GE </a:t>
                  </a:r>
                  <a:r>
                    <a:rPr lang="en-US" dirty="0"/>
                    <a:t>: </a:t>
                  </a:r>
                  <a:r>
                    <a:rPr lang="en-US" i="1" dirty="0"/>
                    <a:t>EC = </a:t>
                  </a:r>
                  <a:r>
                    <a:rPr lang="en-US" dirty="0"/>
                    <a:t>1 : 2. </a:t>
                  </a:r>
                  <a:r>
                    <a:rPr lang="ru-RU" dirty="0"/>
                    <a:t>Площадь треугольника </a:t>
                  </a:r>
                  <a:r>
                    <a:rPr lang="en-US" i="1" dirty="0"/>
                    <a:t>CEF </a:t>
                  </a:r>
                  <a:r>
                    <a:rPr lang="ru-RU" dirty="0"/>
                    <a:t>равна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ru-RU" b="0" i="1" smtClean="0">
                          <a:latin typeface="Cambria Math"/>
                        </a:rPr>
                        <m:t>.</m:t>
                      </m:r>
                    </m:oMath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9" name="Прямоугольник 8">
                  <a:extLst>
                    <a:ext uri="{FF2B5EF4-FFF2-40B4-BE49-F238E27FC236}">
                      <a16:creationId xmlns:a16="http://schemas.microsoft.com/office/drawing/2014/main" id="{447F66D8-535F-485A-AE78-8365D9EA260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5541" y="4725144"/>
                  <a:ext cx="9144000" cy="1354410"/>
                </a:xfrm>
                <a:prstGeom prst="rect">
                  <a:avLst/>
                </a:prstGeom>
                <a:blipFill>
                  <a:blip r:embed="rId4"/>
                  <a:stretch>
                    <a:fillRect l="-1000" t="-3604" r="-1067" b="-3604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DE0A37D0-DD58-4C6D-9C50-AE34BEBABC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5126" y="2647190"/>
              <a:ext cx="3994857" cy="18760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0577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7AB7AF0A-50BA-4416-8EC2-E166A4EE0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1203" name="Text Box 3">
            <a:extLst>
              <a:ext uri="{FF2B5EF4-FFF2-40B4-BE49-F238E27FC236}">
                <a16:creationId xmlns:a16="http://schemas.microsoft.com/office/drawing/2014/main" id="{9D063909-0B4B-4D08-AA32-F9A918109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Точки </a:t>
            </a:r>
            <a:r>
              <a:rPr lang="en-US" altLang="ru-RU" sz="3200" i="1" dirty="0"/>
              <a:t>A</a:t>
            </a:r>
            <a:r>
              <a:rPr lang="en-US" altLang="ru-RU" sz="3200" baseline="-25000" dirty="0"/>
              <a:t>1</a:t>
            </a:r>
            <a:r>
              <a:rPr lang="en-US" altLang="ru-RU" sz="3200" dirty="0"/>
              <a:t>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</a:t>
            </a:r>
            <a:r>
              <a:rPr lang="en-US" altLang="ru-RU" sz="3200" baseline="-25000" dirty="0"/>
              <a:t>1</a:t>
            </a:r>
            <a:r>
              <a:rPr lang="en-US" altLang="ru-RU" sz="3200" dirty="0"/>
              <a:t> </a:t>
            </a:r>
            <a:r>
              <a:rPr lang="ru-RU" altLang="ru-RU" sz="3200" dirty="0"/>
              <a:t>делят стороны </a:t>
            </a:r>
            <a:r>
              <a:rPr lang="en-US" altLang="ru-RU" sz="3200" i="1" dirty="0"/>
              <a:t>BC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AC </a:t>
            </a:r>
            <a:r>
              <a:rPr lang="ru-RU" altLang="ru-RU" sz="3200" dirty="0"/>
              <a:t>треугольника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в отношениях соответственно 1:2 и 2:3. Отрезки </a:t>
            </a:r>
            <a:r>
              <a:rPr lang="en-US" altLang="ru-RU" sz="3200" i="1" dirty="0"/>
              <a:t>AA</a:t>
            </a:r>
            <a:r>
              <a:rPr lang="en-US" altLang="ru-RU" sz="3200" baseline="-25000" dirty="0"/>
              <a:t>1</a:t>
            </a:r>
            <a:r>
              <a:rPr lang="en-US" altLang="ru-RU" sz="3200" dirty="0"/>
              <a:t>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BB</a:t>
            </a:r>
            <a:r>
              <a:rPr lang="en-US" altLang="ru-RU" sz="3200" baseline="-25000" dirty="0"/>
              <a:t>1</a:t>
            </a:r>
            <a:r>
              <a:rPr lang="en-US" altLang="ru-RU" sz="3200" dirty="0"/>
              <a:t> </a:t>
            </a:r>
            <a:r>
              <a:rPr lang="ru-RU" altLang="ru-RU" sz="3200" dirty="0"/>
              <a:t>пересекаются в точке </a:t>
            </a:r>
            <a:r>
              <a:rPr lang="en-US" altLang="ru-RU" sz="3200" i="1" dirty="0"/>
              <a:t>M</a:t>
            </a:r>
            <a:r>
              <a:rPr lang="ru-RU" altLang="ru-RU" sz="3200" dirty="0"/>
              <a:t>.</a:t>
            </a:r>
            <a:r>
              <a:rPr lang="en-US" altLang="ru-RU" sz="3200" i="1" dirty="0"/>
              <a:t> </a:t>
            </a:r>
            <a:r>
              <a:rPr lang="ru-RU" altLang="ru-RU" sz="3200" dirty="0"/>
              <a:t>Найдите площадь треугольника </a:t>
            </a:r>
            <a:r>
              <a:rPr lang="en-US" altLang="ru-RU" sz="3200" i="1" dirty="0"/>
              <a:t>ABM</a:t>
            </a:r>
            <a:r>
              <a:rPr lang="ru-RU" altLang="ru-RU" sz="3200" dirty="0"/>
              <a:t>, если площадь треугольника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равна 15.</a:t>
            </a:r>
            <a:endParaRPr lang="en-US" altLang="ru-RU" sz="3200" dirty="0"/>
          </a:p>
        </p:txBody>
      </p:sp>
      <p:pic>
        <p:nvPicPr>
          <p:cNvPr id="51204" name="Picture 5">
            <a:extLst>
              <a:ext uri="{FF2B5EF4-FFF2-40B4-BE49-F238E27FC236}">
                <a16:creationId xmlns:a16="http://schemas.microsoft.com/office/drawing/2014/main" id="{5B112549-2277-462A-9A85-845E87C47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76600"/>
            <a:ext cx="2671763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3241" name="Group 9">
            <a:extLst>
              <a:ext uri="{FF2B5EF4-FFF2-40B4-BE49-F238E27FC236}">
                <a16:creationId xmlns:a16="http://schemas.microsoft.com/office/drawing/2014/main" id="{FDC28581-FA93-4DB8-8DBE-3ED2981E83C1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3200400"/>
            <a:ext cx="8839200" cy="2554288"/>
            <a:chOff x="192" y="2016"/>
            <a:chExt cx="5568" cy="1609"/>
          </a:xfrm>
        </p:grpSpPr>
        <p:sp>
          <p:nvSpPr>
            <p:cNvPr id="51207" name="Text Box 4">
              <a:extLst>
                <a:ext uri="{FF2B5EF4-FFF2-40B4-BE49-F238E27FC236}">
                  <a16:creationId xmlns:a16="http://schemas.microsoft.com/office/drawing/2014/main" id="{C4EE1B86-57AC-4901-9537-C6D4F6BCFF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2016"/>
              <a:ext cx="3792" cy="16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3200" dirty="0"/>
                <a:t>Через точку </a:t>
              </a:r>
              <a:r>
                <a:rPr lang="en-US" altLang="ru-RU" sz="3200" i="1" dirty="0"/>
                <a:t>A</a:t>
              </a:r>
              <a:r>
                <a:rPr lang="en-US" altLang="ru-RU" sz="3200" baseline="-25000" dirty="0"/>
                <a:t>1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</a:t>
              </a:r>
              <a:r>
                <a:rPr lang="ru-RU" altLang="ru-RU" sz="3200" dirty="0"/>
                <a:t>проведем отрезок </a:t>
              </a:r>
              <a:r>
                <a:rPr lang="en-US" altLang="ru-RU" sz="3200" i="1" dirty="0"/>
                <a:t>A</a:t>
              </a:r>
              <a:r>
                <a:rPr lang="en-US" altLang="ru-RU" sz="3200" baseline="-25000" dirty="0"/>
                <a:t>1</a:t>
              </a:r>
              <a:r>
                <a:rPr lang="en-US" altLang="ru-RU" sz="3200" i="1" dirty="0"/>
                <a:t>D</a:t>
              </a:r>
              <a:r>
                <a:rPr lang="ru-RU" altLang="ru-RU" sz="3200" dirty="0"/>
                <a:t>, параллельный прямой </a:t>
              </a:r>
              <a:r>
                <a:rPr lang="en-US" altLang="ru-RU" sz="3200" i="1" dirty="0"/>
                <a:t>BB</a:t>
              </a:r>
              <a:r>
                <a:rPr lang="en-US" altLang="ru-RU" sz="3200" baseline="-25000" dirty="0"/>
                <a:t>1</a:t>
              </a:r>
              <a:r>
                <a:rPr lang="en-US" altLang="ru-RU" sz="3200" dirty="0"/>
                <a:t>. </a:t>
              </a:r>
              <a:r>
                <a:rPr lang="ru-RU" altLang="ru-RU" sz="3200" dirty="0"/>
                <a:t>Тогда </a:t>
              </a:r>
              <a:r>
                <a:rPr lang="en-US" altLang="ru-RU" sz="3200" i="1" dirty="0"/>
                <a:t>B</a:t>
              </a:r>
              <a:r>
                <a:rPr lang="en-US" altLang="ru-RU" sz="3200" baseline="-25000" dirty="0"/>
                <a:t>1</a:t>
              </a:r>
              <a:r>
                <a:rPr lang="en-US" altLang="ru-RU" sz="3200" i="1" dirty="0"/>
                <a:t>D</a:t>
              </a:r>
              <a:r>
                <a:rPr lang="en-US" altLang="ru-RU" sz="3200" dirty="0"/>
                <a:t>:</a:t>
              </a:r>
              <a:r>
                <a:rPr lang="en-US" altLang="ru-RU" sz="3200" i="1" dirty="0"/>
                <a:t>DC</a:t>
              </a:r>
              <a:r>
                <a:rPr lang="en-US" altLang="ru-RU" sz="3200" dirty="0"/>
                <a:t> = 1:2, </a:t>
              </a:r>
              <a:r>
                <a:rPr lang="ru-RU" altLang="ru-RU" sz="3200" dirty="0"/>
                <a:t>следовательно, </a:t>
              </a:r>
              <a:r>
                <a:rPr lang="en-US" altLang="ru-RU" sz="3200" i="1" dirty="0"/>
                <a:t>AM</a:t>
              </a:r>
              <a:r>
                <a:rPr lang="en-US" altLang="ru-RU" sz="3200" dirty="0"/>
                <a:t>:</a:t>
              </a:r>
              <a:r>
                <a:rPr lang="en-US" altLang="ru-RU" sz="3200" i="1" dirty="0"/>
                <a:t>MA</a:t>
              </a:r>
              <a:r>
                <a:rPr lang="en-US" altLang="ru-RU" sz="3200" baseline="-25000" dirty="0"/>
                <a:t>1</a:t>
              </a:r>
              <a:r>
                <a:rPr lang="en-US" altLang="ru-RU" sz="3200" dirty="0"/>
                <a:t> = 2:1. </a:t>
              </a:r>
              <a:endParaRPr lang="ru-RU" altLang="ru-RU" sz="3200" i="1" dirty="0"/>
            </a:p>
          </p:txBody>
        </p:sp>
        <p:pic>
          <p:nvPicPr>
            <p:cNvPr id="51208" name="Picture 7">
              <a:extLst>
                <a:ext uri="{FF2B5EF4-FFF2-40B4-BE49-F238E27FC236}">
                  <a16:creationId xmlns:a16="http://schemas.microsoft.com/office/drawing/2014/main" id="{8DEFE32A-737F-41AC-A2BC-CF50239962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2064"/>
              <a:ext cx="1683" cy="1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23240" name="Text Box 8">
            <a:extLst>
              <a:ext uri="{FF2B5EF4-FFF2-40B4-BE49-F238E27FC236}">
                <a16:creationId xmlns:a16="http://schemas.microsoft.com/office/drawing/2014/main" id="{B9151A62-B23B-46E9-BF7E-113314C9B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38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Площадь треугольника </a:t>
            </a:r>
            <a:r>
              <a:rPr lang="en-US" altLang="ru-RU" sz="3200" i="1" dirty="0"/>
              <a:t>ABA</a:t>
            </a:r>
            <a:r>
              <a:rPr lang="en-US" altLang="ru-RU" sz="3200" baseline="-25000" dirty="0"/>
              <a:t>1</a:t>
            </a:r>
            <a:r>
              <a:rPr lang="en-US" altLang="ru-RU" sz="3200" dirty="0"/>
              <a:t> </a:t>
            </a:r>
            <a:r>
              <a:rPr lang="ru-RU" altLang="ru-RU" sz="3200" dirty="0"/>
              <a:t>равна 6. Искомая площадь треугольника </a:t>
            </a:r>
            <a:r>
              <a:rPr lang="en-US" altLang="ru-RU" sz="3200" i="1" dirty="0"/>
              <a:t>ABM </a:t>
            </a:r>
            <a:r>
              <a:rPr lang="ru-RU" altLang="ru-RU" sz="3200" dirty="0"/>
              <a:t>равна 4.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2235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3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3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Box 2">
            <a:extLst>
              <a:ext uri="{FF2B5EF4-FFF2-40B4-BE49-F238E27FC236}">
                <a16:creationId xmlns:a16="http://schemas.microsoft.com/office/drawing/2014/main" id="{0D3DCB1A-373D-4EF9-BC00-4C4E7601D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7838"/>
            <a:ext cx="91535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altLang="ru-RU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Площадь параллелограмма </a:t>
            </a:r>
            <a:r>
              <a:rPr lang="en-US" altLang="ru-RU" i="1" dirty="0">
                <a:cs typeface="Times New Roman" panose="02020603050405020304" pitchFamily="18" charset="0"/>
              </a:rPr>
              <a:t>ABCD </a:t>
            </a:r>
            <a:r>
              <a:rPr lang="ru-RU" altLang="ru-RU" dirty="0">
                <a:cs typeface="Times New Roman" panose="02020603050405020304" pitchFamily="18" charset="0"/>
              </a:rPr>
              <a:t>равна 1. Точки 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G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H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середины сторон соответственно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CD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DA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. Найдите площадь четырёхугольника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A’B’C’D’</a:t>
            </a:r>
            <a:r>
              <a:rPr lang="ru-RU" altLang="ru-RU" dirty="0">
                <a:cs typeface="Times New Roman" panose="02020603050405020304" pitchFamily="18" charset="0"/>
              </a:rPr>
              <a:t>, ограниченного прямыми </a:t>
            </a:r>
            <a:r>
              <a:rPr lang="en-US" altLang="ru-RU" i="1" dirty="0">
                <a:cs typeface="Times New Roman" panose="02020603050405020304" pitchFamily="18" charset="0"/>
              </a:rPr>
              <a:t>AE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BF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CG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DH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endParaRPr lang="ru-RU" altLang="ru-RU" dirty="0"/>
          </a:p>
        </p:txBody>
      </p:sp>
      <p:pic>
        <p:nvPicPr>
          <p:cNvPr id="63491" name="Рисунок 1">
            <a:extLst>
              <a:ext uri="{FF2B5EF4-FFF2-40B4-BE49-F238E27FC236}">
                <a16:creationId xmlns:a16="http://schemas.microsoft.com/office/drawing/2014/main" id="{2B982D0E-512C-4303-BDEE-84C3E3FEE2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44824"/>
            <a:ext cx="3455988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2" name="Rectangle 2">
            <a:extLst>
              <a:ext uri="{FF2B5EF4-FFF2-40B4-BE49-F238E27FC236}">
                <a16:creationId xmlns:a16="http://schemas.microsoft.com/office/drawing/2014/main" id="{E139E8E2-0216-49AE-887E-182F998C82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0563" y="20638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2">
                <a:extLst>
                  <a:ext uri="{FF2B5EF4-FFF2-40B4-BE49-F238E27FC236}">
                    <a16:creationId xmlns:a16="http://schemas.microsoft.com/office/drawing/2014/main" id="{FAC79B68-7CDE-4958-BAC0-0989D58C43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143524"/>
                <a:ext cx="9153525" cy="27719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/>
                <a:r>
                  <a:rPr lang="en-US" altLang="ru-RU" sz="2000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Решение.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Точка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A’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делит отрезок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DH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в отношении 4:1. Следовательно, площадь треугольника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AA’D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равна одной пятой площади треугольника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AHD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ru-RU" alt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Аналогично, площади треугольников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AB’B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BC’C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CD’D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равны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.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Площадь прямоугольника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A’B’C’D’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равна площади параллелограмма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ABCD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минус площади указанных четырёх треугольников, т. е.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ru-RU" alt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ru-RU" altLang="ru-RU" dirty="0"/>
              </a:p>
            </p:txBody>
          </p:sp>
        </mc:Choice>
        <mc:Fallback xmlns="">
          <p:sp>
            <p:nvSpPr>
              <p:cNvPr id="8" name="TextBox 2">
                <a:extLst>
                  <a:ext uri="{FF2B5EF4-FFF2-40B4-BE49-F238E27FC236}">
                    <a16:creationId xmlns:a16="http://schemas.microsoft.com/office/drawing/2014/main" id="{FAC79B68-7CDE-4958-BAC0-0989D58C43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143524"/>
                <a:ext cx="9153525" cy="2771913"/>
              </a:xfrm>
              <a:prstGeom prst="rect">
                <a:avLst/>
              </a:prstGeom>
              <a:blipFill>
                <a:blip r:embed="rId4"/>
                <a:stretch>
                  <a:fillRect l="-999" t="-1762" r="-932" b="-13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884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EDFA2FF8-8FE4-4E5C-8AEE-C2897CB34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5299" name="Text Box 3">
            <a:extLst>
              <a:ext uri="{FF2B5EF4-FFF2-40B4-BE49-F238E27FC236}">
                <a16:creationId xmlns:a16="http://schemas.microsoft.com/office/drawing/2014/main" id="{D4033A07-8FEF-4A3D-8950-C5995A152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В прямоугольном треугольнике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катеты </a:t>
            </a:r>
            <a:r>
              <a:rPr lang="en-US" altLang="ru-RU" sz="2800" i="1" dirty="0"/>
              <a:t>AC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 </a:t>
            </a:r>
            <a:r>
              <a:rPr lang="ru-RU" altLang="ru-RU" sz="2800" dirty="0"/>
              <a:t>равны соответственно 4 и 3, </a:t>
            </a:r>
            <a:r>
              <a:rPr lang="en-US" altLang="ru-RU" sz="2800" i="1" dirty="0"/>
              <a:t>CD </a:t>
            </a:r>
            <a:r>
              <a:rPr lang="ru-RU" altLang="ru-RU" sz="2800" dirty="0"/>
              <a:t>– биссектриса. Найдите площадь </a:t>
            </a:r>
            <a:r>
              <a:rPr lang="ru-RU" altLang="ru-RU" sz="2800" dirty="0">
                <a:cs typeface="Times New Roman" panose="02020603050405020304" pitchFamily="18" charset="0"/>
              </a:rPr>
              <a:t>треугольника </a:t>
            </a:r>
            <a:r>
              <a:rPr lang="en-US" altLang="ru-RU" sz="2800" i="1" dirty="0"/>
              <a:t>A</a:t>
            </a:r>
            <a:r>
              <a:rPr lang="ru-RU" altLang="ru-RU" sz="2800" i="1" dirty="0"/>
              <a:t>С</a:t>
            </a:r>
            <a:r>
              <a:rPr lang="en-US" altLang="ru-RU" sz="2800" i="1" dirty="0"/>
              <a:t>D</a:t>
            </a:r>
            <a:r>
              <a:rPr lang="en-US" altLang="ru-RU" sz="2800" dirty="0"/>
              <a:t>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98660" name="Text Box 4">
            <a:extLst>
              <a:ext uri="{FF2B5EF4-FFF2-40B4-BE49-F238E27FC236}">
                <a16:creationId xmlns:a16="http://schemas.microsoft.com/office/drawing/2014/main" id="{41F79260-CB1C-47BF-8EEC-0DF751F77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981200"/>
            <a:ext cx="54864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Решение.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Воспользуемся тем, что биссектриса треугольника делит его сторону на части, пропорциональные прилежащим к ней сторонам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303" name="Text Box 6">
                <a:extLst>
                  <a:ext uri="{FF2B5EF4-FFF2-40B4-BE49-F238E27FC236}">
                    <a16:creationId xmlns:a16="http://schemas.microsoft.com/office/drawing/2014/main" id="{0C4D7355-9688-43E6-A400-B6E6656786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553942"/>
                <a:ext cx="9144000" cy="1601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2800" dirty="0"/>
                  <a:t>	Отрезок </a:t>
                </a:r>
                <a:r>
                  <a:rPr lang="en-US" altLang="ru-RU" sz="2800" i="1" dirty="0"/>
                  <a:t>AD </a:t>
                </a:r>
                <a:r>
                  <a:rPr lang="ru-RU" altLang="ru-RU" sz="2800" dirty="0"/>
                  <a:t>составляет четыре седьмых отрезка </a:t>
                </a:r>
                <a:r>
                  <a:rPr lang="en-US" altLang="ru-RU" sz="2800" i="1" dirty="0"/>
                  <a:t>AB</a:t>
                </a:r>
                <a:r>
                  <a:rPr lang="ru-RU" altLang="ru-RU" sz="2800" dirty="0"/>
                  <a:t>, следовательно, площадь треугольника </a:t>
                </a:r>
                <a:r>
                  <a:rPr lang="en-US" altLang="ru-RU" sz="2800" i="1" dirty="0"/>
                  <a:t>ACD </a:t>
                </a:r>
                <a:r>
                  <a:rPr lang="ru-RU" altLang="ru-RU" sz="2800" dirty="0"/>
                  <a:t>равна четыре седьмых площади треугольника </a:t>
                </a:r>
                <a:r>
                  <a:rPr lang="en-US" altLang="ru-RU" sz="2800" i="1" dirty="0"/>
                  <a:t>ABC</a:t>
                </a:r>
                <a:r>
                  <a:rPr lang="ru-RU" altLang="ru-RU" sz="2800" dirty="0"/>
                  <a:t>, т.</a:t>
                </a:r>
                <a:r>
                  <a:rPr lang="en-US" altLang="ru-RU" sz="2800" dirty="0"/>
                  <a:t> </a:t>
                </a:r>
                <a:r>
                  <a:rPr lang="ru-RU" altLang="ru-RU" sz="2800" dirty="0"/>
                  <a:t>е. равна </a:t>
                </a:r>
                <a14:m>
                  <m:oMath xmlns:m="http://schemas.openxmlformats.org/officeDocument/2006/math">
                    <m:r>
                      <a:rPr lang="en-US" altLang="ru-RU" sz="2800" b="0" i="1" smtClean="0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US" altLang="ru-RU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ru-RU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303" name="Text Box 6">
                <a:extLst>
                  <a:ext uri="{FF2B5EF4-FFF2-40B4-BE49-F238E27FC236}">
                    <a16:creationId xmlns:a16="http://schemas.microsoft.com/office/drawing/2014/main" id="{0C4D7355-9688-43E6-A400-B6E6656786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553942"/>
                <a:ext cx="9144000" cy="1601788"/>
              </a:xfrm>
              <a:prstGeom prst="rect">
                <a:avLst/>
              </a:prstGeom>
              <a:blipFill>
                <a:blip r:embed="rId3"/>
                <a:stretch>
                  <a:fillRect l="-1333" t="-3802" r="-1333" b="-15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0524102-792F-4007-A272-624E5A72F9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2328267"/>
            <a:ext cx="2808975" cy="2015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24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BB6AD4A1-6E9E-488A-A643-847BFF08A5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9395" name="Text Box 3">
            <a:extLst>
              <a:ext uri="{FF2B5EF4-FFF2-40B4-BE49-F238E27FC236}">
                <a16:creationId xmlns:a16="http://schemas.microsoft.com/office/drawing/2014/main" id="{130D5987-1C91-40D6-B763-6FD22E1C7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В треугольнике </a:t>
            </a:r>
            <a:r>
              <a:rPr lang="en-US" altLang="ru-RU" sz="2800" i="1" dirty="0"/>
              <a:t>ABC AC</a:t>
            </a:r>
            <a:r>
              <a:rPr lang="ru-RU" altLang="ru-RU" sz="2800" i="1" dirty="0"/>
              <a:t>=</a:t>
            </a:r>
            <a:r>
              <a:rPr lang="en-US" altLang="ru-RU" sz="2800" i="1" dirty="0"/>
              <a:t>BC=</a:t>
            </a:r>
            <a:r>
              <a:rPr lang="en-US" altLang="ru-RU" sz="2800" dirty="0"/>
              <a:t>5</a:t>
            </a:r>
            <a:r>
              <a:rPr lang="ru-RU" altLang="ru-RU" sz="2800" dirty="0"/>
              <a:t>, </a:t>
            </a:r>
            <a:r>
              <a:rPr lang="en-US" altLang="ru-RU" sz="2800" i="1" dirty="0"/>
              <a:t>AB</a:t>
            </a:r>
            <a:r>
              <a:rPr lang="ru-RU" altLang="ru-RU" sz="2800" i="1" dirty="0"/>
              <a:t>=</a:t>
            </a:r>
            <a:r>
              <a:rPr lang="en-US" altLang="ru-RU" sz="2800" dirty="0"/>
              <a:t>6</a:t>
            </a:r>
            <a:r>
              <a:rPr lang="ru-RU" altLang="ru-RU" sz="2800" dirty="0"/>
              <a:t>, биссектрисы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пересекаются в точке </a:t>
            </a:r>
            <a:r>
              <a:rPr lang="en-US" altLang="ru-RU" sz="2800" i="1" dirty="0"/>
              <a:t>D</a:t>
            </a:r>
            <a:r>
              <a:rPr lang="ru-RU" altLang="ru-RU" sz="2800" dirty="0"/>
              <a:t>. Найдите площадь </a:t>
            </a:r>
            <a:r>
              <a:rPr lang="ru-RU" altLang="ru-RU" sz="2800" dirty="0">
                <a:cs typeface="Times New Roman" panose="02020603050405020304" pitchFamily="18" charset="0"/>
              </a:rPr>
              <a:t>треугольника </a:t>
            </a:r>
            <a:r>
              <a:rPr lang="en-US" altLang="ru-RU" sz="2800" i="1" dirty="0"/>
              <a:t>ABD</a:t>
            </a:r>
            <a:r>
              <a:rPr lang="en-US" altLang="ru-RU" sz="2800" dirty="0"/>
              <a:t>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29380" name="Text Box 4">
            <a:extLst>
              <a:ext uri="{FF2B5EF4-FFF2-40B4-BE49-F238E27FC236}">
                <a16:creationId xmlns:a16="http://schemas.microsoft.com/office/drawing/2014/main" id="{7942C88E-47BF-48DD-AEAB-01719B1C0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981200"/>
            <a:ext cx="54864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Решение.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Воспользуемся тем, что биссектриса треугольника делит его сторону на части, пропорциональные прилежащим к ней сторонам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29381" name="Text Box 5">
            <a:extLst>
              <a:ext uri="{FF2B5EF4-FFF2-40B4-BE49-F238E27FC236}">
                <a16:creationId xmlns:a16="http://schemas.microsoft.com/office/drawing/2014/main" id="{D9FB6490-B4B2-45B0-BF0A-1F0BFC70E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148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Площадь треугольника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равна </a:t>
            </a:r>
            <a:r>
              <a:rPr lang="en-US" altLang="ru-RU" sz="2800" dirty="0"/>
              <a:t>12</a:t>
            </a:r>
            <a:r>
              <a:rPr lang="ru-RU" altLang="ru-RU" sz="2800" dirty="0"/>
              <a:t>. Отрезок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составляет </a:t>
            </a:r>
            <a:r>
              <a:rPr lang="en-US" altLang="ru-RU" sz="2800" dirty="0"/>
              <a:t>6/11</a:t>
            </a:r>
            <a:r>
              <a:rPr lang="ru-RU" altLang="ru-RU" sz="2800" dirty="0"/>
              <a:t> отрезка </a:t>
            </a:r>
            <a:r>
              <a:rPr lang="en-US" altLang="ru-RU" sz="2800" i="1" dirty="0"/>
              <a:t>AC</a:t>
            </a:r>
            <a:r>
              <a:rPr lang="ru-RU" altLang="ru-RU" sz="2800" dirty="0"/>
              <a:t>, следовательно, площадь треугольника </a:t>
            </a:r>
            <a:r>
              <a:rPr lang="en-US" altLang="ru-RU" sz="2800" i="1" dirty="0"/>
              <a:t>ABB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равна </a:t>
            </a:r>
            <a:r>
              <a:rPr lang="en-US" altLang="ru-RU" sz="2800" dirty="0"/>
              <a:t>72/11</a:t>
            </a:r>
            <a:r>
              <a:rPr lang="ru-RU" altLang="ru-RU" sz="2800" dirty="0"/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59398" name="Picture 8">
            <a:extLst>
              <a:ext uri="{FF2B5EF4-FFF2-40B4-BE49-F238E27FC236}">
                <a16:creationId xmlns:a16="http://schemas.microsoft.com/office/drawing/2014/main" id="{FE069EE5-D134-44FE-82E1-3E3D02E7E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2757488" cy="17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9387" name="Group 11">
            <a:extLst>
              <a:ext uri="{FF2B5EF4-FFF2-40B4-BE49-F238E27FC236}">
                <a16:creationId xmlns:a16="http://schemas.microsoft.com/office/drawing/2014/main" id="{0F2286C6-BA5C-427A-BE1C-2FC2B47AF0F0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00"/>
            <a:ext cx="9144000" cy="4497388"/>
            <a:chOff x="0" y="1440"/>
            <a:chExt cx="5760" cy="2833"/>
          </a:xfrm>
        </p:grpSpPr>
        <p:sp>
          <p:nvSpPr>
            <p:cNvPr id="59400" name="Text Box 9">
              <a:extLst>
                <a:ext uri="{FF2B5EF4-FFF2-40B4-BE49-F238E27FC236}">
                  <a16:creationId xmlns:a16="http://schemas.microsoft.com/office/drawing/2014/main" id="{038AECD9-5617-458A-8A97-0B28D2E5AA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408"/>
              <a:ext cx="5760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2800" dirty="0"/>
                <a:t>	Проведем отрезок </a:t>
              </a:r>
              <a:r>
                <a:rPr lang="en-US" altLang="ru-RU" sz="2800" i="1" dirty="0"/>
                <a:t>B</a:t>
              </a:r>
              <a:r>
                <a:rPr lang="en-US" altLang="ru-RU" sz="2800" baseline="-25000" dirty="0"/>
                <a:t>1</a:t>
              </a:r>
              <a:r>
                <a:rPr lang="en-US" altLang="ru-RU" sz="2800" i="1" dirty="0"/>
                <a:t>E</a:t>
              </a:r>
              <a:r>
                <a:rPr lang="en-US" altLang="ru-RU" sz="2800" dirty="0"/>
                <a:t>, </a:t>
              </a:r>
              <a:r>
                <a:rPr lang="ru-RU" altLang="ru-RU" sz="2800" dirty="0"/>
                <a:t>параллельный прямой </a:t>
              </a:r>
              <a:r>
                <a:rPr lang="en-US" altLang="ru-RU" sz="2800" i="1" dirty="0"/>
                <a:t>AA</a:t>
              </a:r>
              <a:r>
                <a:rPr lang="en-US" altLang="ru-RU" sz="2800" baseline="-25000" dirty="0"/>
                <a:t>1</a:t>
              </a:r>
              <a:r>
                <a:rPr lang="ru-RU" altLang="ru-RU" sz="2800" dirty="0"/>
                <a:t>. Тогда </a:t>
              </a:r>
              <a:r>
                <a:rPr lang="en-US" altLang="ru-RU" sz="2800" i="1" dirty="0"/>
                <a:t> CE</a:t>
              </a:r>
              <a:r>
                <a:rPr lang="en-US" altLang="ru-RU" sz="2800" dirty="0"/>
                <a:t>:</a:t>
              </a:r>
              <a:r>
                <a:rPr lang="en-US" altLang="ru-RU" sz="2800" i="1" dirty="0"/>
                <a:t>EA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 = 5:6, </a:t>
              </a:r>
              <a:r>
                <a:rPr lang="en-US" altLang="ru-RU" sz="2800" i="1" dirty="0"/>
                <a:t>EA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:</a:t>
              </a:r>
              <a:r>
                <a:rPr lang="en-US" altLang="ru-RU" sz="2800" i="1" dirty="0"/>
                <a:t>A</a:t>
              </a:r>
              <a:r>
                <a:rPr lang="en-US" altLang="ru-RU" sz="2800" baseline="-25000" dirty="0"/>
                <a:t>1</a:t>
              </a:r>
              <a:r>
                <a:rPr lang="en-US" altLang="ru-RU" sz="2800" i="1" dirty="0"/>
                <a:t>B =</a:t>
              </a:r>
              <a:r>
                <a:rPr lang="en-US" altLang="ru-RU" sz="2800" dirty="0"/>
                <a:t> 5:11.</a:t>
              </a:r>
              <a:r>
                <a:rPr lang="en-US" altLang="ru-RU" sz="2800" i="1" dirty="0"/>
                <a:t> </a:t>
              </a:r>
              <a:r>
                <a:rPr lang="ru-RU" altLang="ru-RU" sz="2800" dirty="0"/>
                <a:t>Площадь треугольника </a:t>
              </a:r>
              <a:r>
                <a:rPr lang="en-US" altLang="ru-RU" sz="2800" i="1" dirty="0"/>
                <a:t>ABD </a:t>
              </a:r>
              <a:r>
                <a:rPr lang="ru-RU" altLang="ru-RU" sz="2800" dirty="0"/>
                <a:t>равна </a:t>
              </a:r>
              <a:r>
                <a:rPr lang="en-US" altLang="ru-RU" sz="2800" dirty="0"/>
                <a:t>4,5.</a:t>
              </a:r>
              <a:endParaRPr lang="ru-RU" altLang="ru-RU" sz="2800" dirty="0">
                <a:cs typeface="Times New Roman" panose="02020603050405020304" pitchFamily="18" charset="0"/>
              </a:endParaRPr>
            </a:p>
          </p:txBody>
        </p:sp>
        <p:pic>
          <p:nvPicPr>
            <p:cNvPr id="59401" name="Picture 10">
              <a:extLst>
                <a:ext uri="{FF2B5EF4-FFF2-40B4-BE49-F238E27FC236}">
                  <a16:creationId xmlns:a16="http://schemas.microsoft.com/office/drawing/2014/main" id="{7958529C-9FC7-4C76-A037-AF8EED06BA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440"/>
              <a:ext cx="1737" cy="1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1020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29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0" grpId="0" autoUpdateAnimBg="0"/>
      <p:bldP spid="22938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EE2B7740-F8F4-4511-B48C-617C67D016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5*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3251" name="Text Box 3">
            <a:extLst>
              <a:ext uri="{FF2B5EF4-FFF2-40B4-BE49-F238E27FC236}">
                <a16:creationId xmlns:a16="http://schemas.microsoft.com/office/drawing/2014/main" id="{47DAF182-7AD8-4C39-98FA-DDC0000B3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763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Точки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делят стороны </a:t>
            </a:r>
            <a:r>
              <a:rPr lang="en-US" altLang="ru-RU" sz="2800" i="1" dirty="0"/>
              <a:t>BC</a:t>
            </a:r>
            <a:r>
              <a:rPr lang="en-US" altLang="ru-RU" sz="2800" dirty="0"/>
              <a:t>,</a:t>
            </a:r>
            <a:r>
              <a:rPr lang="ru-RU" altLang="ru-RU" sz="2800" dirty="0"/>
              <a:t> </a:t>
            </a:r>
            <a:r>
              <a:rPr lang="en-US" altLang="ru-RU" sz="2800" i="1" dirty="0"/>
              <a:t>CA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в отношении 1:2. Найдите площадь треугольника </a:t>
            </a:r>
            <a:r>
              <a:rPr lang="en-US" altLang="ru-RU" sz="2800" i="1" dirty="0"/>
              <a:t>A’B’C’</a:t>
            </a:r>
            <a:r>
              <a:rPr lang="ru-RU" altLang="ru-RU" sz="2800" dirty="0"/>
              <a:t>, ограниченного отрезками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en-US" altLang="ru-RU" sz="2800" i="1" dirty="0"/>
              <a:t>BB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en-US" altLang="ru-RU" sz="2800" i="1" dirty="0"/>
              <a:t>CC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</a:t>
            </a:r>
            <a:r>
              <a:rPr lang="en-US" altLang="ru-RU" sz="2800" i="1" dirty="0"/>
              <a:t> </a:t>
            </a:r>
            <a:r>
              <a:rPr lang="ru-RU" altLang="ru-RU" sz="2800" dirty="0"/>
              <a:t>если площадь треугольника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равна 1.</a:t>
            </a:r>
            <a:endParaRPr lang="en-US" altLang="ru-RU" sz="2800" dirty="0"/>
          </a:p>
        </p:txBody>
      </p:sp>
      <p:sp>
        <p:nvSpPr>
          <p:cNvPr id="225286" name="Text Box 6">
            <a:extLst>
              <a:ext uri="{FF2B5EF4-FFF2-40B4-BE49-F238E27FC236}">
                <a16:creationId xmlns:a16="http://schemas.microsoft.com/office/drawing/2014/main" id="{DF01EBB6-849F-4DBC-A2AB-8BD09339B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286000"/>
            <a:ext cx="60198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Площадь треугольника </a:t>
            </a:r>
            <a:r>
              <a:rPr lang="en-US" altLang="ru-RU" i="1" dirty="0"/>
              <a:t>A’B’C’ </a:t>
            </a:r>
            <a:r>
              <a:rPr lang="ru-RU" altLang="ru-RU" dirty="0"/>
              <a:t>равна площади треугольника </a:t>
            </a:r>
            <a:r>
              <a:rPr lang="en-US" altLang="ru-RU" i="1" dirty="0"/>
              <a:t>ABC </a:t>
            </a:r>
            <a:r>
              <a:rPr lang="ru-RU" altLang="ru-RU" dirty="0"/>
              <a:t>минус площади треугольников </a:t>
            </a:r>
            <a:r>
              <a:rPr lang="en-US" altLang="ru-RU" i="1" dirty="0"/>
              <a:t>AB’B</a:t>
            </a:r>
            <a:r>
              <a:rPr lang="en-US" altLang="ru-RU" dirty="0"/>
              <a:t>, </a:t>
            </a:r>
            <a:r>
              <a:rPr lang="en-US" altLang="ru-RU" i="1" dirty="0"/>
              <a:t>BC’C</a:t>
            </a:r>
            <a:r>
              <a:rPr lang="en-US" altLang="ru-RU" dirty="0"/>
              <a:t>, </a:t>
            </a:r>
            <a:r>
              <a:rPr lang="en-US" altLang="ru-RU" i="1" dirty="0"/>
              <a:t>CA’A</a:t>
            </a:r>
            <a:r>
              <a:rPr lang="en-US" altLang="ru-RU" dirty="0"/>
              <a:t>. </a:t>
            </a:r>
            <a:r>
              <a:rPr lang="ru-RU" altLang="ru-RU" dirty="0"/>
              <a:t>Для нахождения площади треугольника </a:t>
            </a:r>
            <a:r>
              <a:rPr lang="ru-RU" altLang="ru-RU" i="1" dirty="0"/>
              <a:t>С</a:t>
            </a:r>
            <a:r>
              <a:rPr lang="en-US" altLang="ru-RU" i="1" dirty="0"/>
              <a:t>A’A</a:t>
            </a:r>
            <a:r>
              <a:rPr lang="ru-RU" altLang="ru-RU" dirty="0"/>
              <a:t> проведем отрезок 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 </a:t>
            </a:r>
            <a:r>
              <a:rPr lang="ru-RU" altLang="ru-RU" dirty="0"/>
              <a:t>параллельный прямой </a:t>
            </a:r>
            <a:r>
              <a:rPr lang="en-US" altLang="ru-RU" i="1" dirty="0"/>
              <a:t>AA</a:t>
            </a:r>
            <a:r>
              <a:rPr lang="en-US" altLang="ru-RU" baseline="-25000" dirty="0"/>
              <a:t>1</a:t>
            </a:r>
            <a:r>
              <a:rPr lang="en-US" altLang="ru-RU" dirty="0"/>
              <a:t>.</a:t>
            </a:r>
            <a:r>
              <a:rPr lang="ru-RU" altLang="ru-RU" dirty="0"/>
              <a:t> </a:t>
            </a:r>
          </a:p>
        </p:txBody>
      </p:sp>
      <p:pic>
        <p:nvPicPr>
          <p:cNvPr id="53253" name="Picture 9">
            <a:extLst>
              <a:ext uri="{FF2B5EF4-FFF2-40B4-BE49-F238E27FC236}">
                <a16:creationId xmlns:a16="http://schemas.microsoft.com/office/drawing/2014/main" id="{C2A17705-8EB6-4951-9CD4-CE659FCD2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62200"/>
            <a:ext cx="2671763" cy="233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5296" name="Group 16">
            <a:extLst>
              <a:ext uri="{FF2B5EF4-FFF2-40B4-BE49-F238E27FC236}">
                <a16:creationId xmlns:a16="http://schemas.microsoft.com/office/drawing/2014/main" id="{87C65A6A-3823-4486-8C3A-40CBA9F3500F}"/>
              </a:ext>
            </a:extLst>
          </p:cNvPr>
          <p:cNvGrpSpPr>
            <a:grpSpLocks/>
          </p:cNvGrpSpPr>
          <p:nvPr/>
        </p:nvGrpSpPr>
        <p:grpSpPr bwMode="auto">
          <a:xfrm>
            <a:off x="0" y="2362200"/>
            <a:ext cx="9144000" cy="3783013"/>
            <a:chOff x="0" y="1488"/>
            <a:chExt cx="5760" cy="2383"/>
          </a:xfrm>
        </p:grpSpPr>
        <p:sp>
          <p:nvSpPr>
            <p:cNvPr id="53255" name="Text Box 11">
              <a:extLst>
                <a:ext uri="{FF2B5EF4-FFF2-40B4-BE49-F238E27FC236}">
                  <a16:creationId xmlns:a16="http://schemas.microsoft.com/office/drawing/2014/main" id="{FF07A38E-FB0D-497B-8A94-7E9620277B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882"/>
              <a:ext cx="5760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/>
                <a:t>	Тогда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D</a:t>
              </a:r>
              <a:r>
                <a:rPr lang="en-US" altLang="ru-RU" dirty="0"/>
                <a:t>:</a:t>
              </a:r>
              <a:r>
                <a:rPr lang="en-US" altLang="ru-RU" i="1" dirty="0"/>
                <a:t>DB = </a:t>
              </a:r>
              <a:r>
                <a:rPr lang="en-US" altLang="ru-RU" dirty="0"/>
                <a:t>1:2, </a:t>
              </a:r>
              <a:r>
                <a:rPr lang="en-US" altLang="ru-RU" i="1" dirty="0"/>
                <a:t>A’C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:</a:t>
              </a:r>
              <a:r>
                <a:rPr lang="en-US" altLang="ru-RU" i="1" dirty="0"/>
                <a:t>CA’ =</a:t>
              </a:r>
              <a:r>
                <a:rPr lang="en-US" altLang="ru-RU" dirty="0"/>
                <a:t>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D</a:t>
              </a:r>
              <a:r>
                <a:rPr lang="en-US" altLang="ru-RU" dirty="0"/>
                <a:t>:</a:t>
              </a:r>
              <a:r>
                <a:rPr lang="en-US" altLang="ru-RU" i="1" dirty="0"/>
                <a:t>CA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= 1:6. </a:t>
              </a:r>
              <a:r>
                <a:rPr lang="ru-RU" altLang="ru-RU" dirty="0"/>
                <a:t>Значит, площадь треугольника </a:t>
              </a:r>
              <a:r>
                <a:rPr lang="en-US" altLang="ru-RU" i="1" dirty="0"/>
                <a:t>CA’A</a:t>
              </a:r>
              <a:r>
                <a:rPr lang="en-US" altLang="ru-RU" dirty="0"/>
                <a:t> </a:t>
              </a:r>
              <a:r>
                <a:rPr lang="ru-RU" altLang="ru-RU" dirty="0"/>
                <a:t>равна </a:t>
              </a:r>
              <a:r>
                <a:rPr lang="en-US" altLang="ru-RU" dirty="0"/>
                <a:t>6/7</a:t>
              </a:r>
              <a:r>
                <a:rPr lang="ru-RU" altLang="ru-RU" dirty="0"/>
                <a:t> площади треугольника </a:t>
              </a:r>
              <a:r>
                <a:rPr lang="en-US" altLang="ru-RU" i="1" dirty="0"/>
                <a:t>ACC</a:t>
              </a:r>
              <a:r>
                <a:rPr lang="en-US" altLang="ru-RU" baseline="-25000" dirty="0"/>
                <a:t>1 </a:t>
              </a:r>
              <a:r>
                <a:rPr lang="ru-RU" altLang="ru-RU" dirty="0"/>
                <a:t>и равна </a:t>
              </a:r>
              <a:r>
                <a:rPr lang="en-US" altLang="ru-RU" dirty="0"/>
                <a:t>2</a:t>
              </a:r>
              <a:r>
                <a:rPr lang="ru-RU" altLang="ru-RU" dirty="0"/>
                <a:t>/</a:t>
              </a:r>
              <a:r>
                <a:rPr lang="en-US" altLang="ru-RU" dirty="0"/>
                <a:t>7</a:t>
              </a:r>
              <a:r>
                <a:rPr lang="ru-RU" altLang="ru-RU" dirty="0"/>
                <a:t>. Треугольники </a:t>
              </a:r>
              <a:r>
                <a:rPr lang="en-US" altLang="ru-RU" i="1" dirty="0"/>
                <a:t>AB’B</a:t>
              </a:r>
              <a:r>
                <a:rPr lang="ru-RU" altLang="ru-RU" dirty="0"/>
                <a:t> и</a:t>
              </a:r>
              <a:r>
                <a:rPr lang="en-US" altLang="ru-RU" dirty="0"/>
                <a:t> </a:t>
              </a:r>
              <a:r>
                <a:rPr lang="en-US" altLang="ru-RU" i="1" dirty="0"/>
                <a:t>BC’C</a:t>
              </a:r>
              <a:r>
                <a:rPr lang="ru-RU" altLang="ru-RU" dirty="0"/>
                <a:t> имеют такую же площадь. Следовательно, площадь треугольника </a:t>
              </a:r>
              <a:r>
                <a:rPr lang="en-US" altLang="ru-RU" i="1" dirty="0"/>
                <a:t>A’B’C’ </a:t>
              </a:r>
              <a:r>
                <a:rPr lang="ru-RU" altLang="ru-RU" dirty="0"/>
                <a:t>равна 1/7.</a:t>
              </a:r>
            </a:p>
          </p:txBody>
        </p:sp>
        <p:pic>
          <p:nvPicPr>
            <p:cNvPr id="53256" name="Picture 15">
              <a:extLst>
                <a:ext uri="{FF2B5EF4-FFF2-40B4-BE49-F238E27FC236}">
                  <a16:creationId xmlns:a16="http://schemas.microsoft.com/office/drawing/2014/main" id="{1F292349-A41D-4B13-8130-AE9BBA6511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488"/>
              <a:ext cx="1683" cy="14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9277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5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EE2B7740-F8F4-4511-B48C-617C67D016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6*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3251" name="Text Box 3">
            <a:extLst>
              <a:ext uri="{FF2B5EF4-FFF2-40B4-BE49-F238E27FC236}">
                <a16:creationId xmlns:a16="http://schemas.microsoft.com/office/drawing/2014/main" id="{47DAF182-7AD8-4C39-98FA-DDC0000B3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763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Площади треугольников </a:t>
            </a:r>
            <a:r>
              <a:rPr lang="en-US" altLang="ru-RU" sz="2800" i="1" dirty="0"/>
              <a:t>ABF</a:t>
            </a:r>
            <a:r>
              <a:rPr lang="en-US" altLang="ru-RU" sz="2800" dirty="0"/>
              <a:t>, </a:t>
            </a:r>
            <a:r>
              <a:rPr lang="en-US" altLang="ru-RU" sz="2800" i="1" dirty="0"/>
              <a:t>AEF</a:t>
            </a:r>
            <a:r>
              <a:rPr lang="en-US" altLang="ru-RU" sz="2800" dirty="0"/>
              <a:t>, </a:t>
            </a:r>
            <a:r>
              <a:rPr lang="en-US" altLang="ru-RU" sz="2800" i="1" dirty="0"/>
              <a:t>BDF </a:t>
            </a:r>
            <a:r>
              <a:rPr lang="ru-RU" altLang="ru-RU" sz="2800" dirty="0"/>
              <a:t>равны соответственно 4, 3, 2. Найдите площадь четырёхугольника </a:t>
            </a:r>
            <a:r>
              <a:rPr lang="en-US" altLang="ru-RU" sz="2800" i="1" dirty="0"/>
              <a:t>CDFE</a:t>
            </a:r>
            <a:r>
              <a:rPr lang="en-US" altLang="ru-RU" sz="2800" dirty="0"/>
              <a:t>.</a:t>
            </a:r>
            <a:r>
              <a:rPr lang="ru-RU" altLang="ru-RU" sz="2800" dirty="0"/>
              <a:t> </a:t>
            </a:r>
            <a:endParaRPr lang="en-US" altLang="ru-RU" sz="2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DB9A582-8111-8B20-8B71-E24B69D43C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2118458"/>
            <a:ext cx="2448267" cy="2295845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6677F7BF-B343-0E95-2D3A-9EFA854A9693}"/>
              </a:ext>
            </a:extLst>
          </p:cNvPr>
          <p:cNvGrpSpPr/>
          <p:nvPr/>
        </p:nvGrpSpPr>
        <p:grpSpPr>
          <a:xfrm>
            <a:off x="0" y="2126786"/>
            <a:ext cx="8991600" cy="4624906"/>
            <a:chOff x="0" y="2126786"/>
            <a:chExt cx="8991600" cy="462490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5286" name="Text Box 6">
                  <a:extLst>
                    <a:ext uri="{FF2B5EF4-FFF2-40B4-BE49-F238E27FC236}">
                      <a16:creationId xmlns:a16="http://schemas.microsoft.com/office/drawing/2014/main" id="{DF01EBB6-849F-4DBC-A2AB-8BD09339B0E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4616492"/>
                  <a:ext cx="8991600" cy="21352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ts val="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</a:t>
                  </a:r>
                  <a:r>
                    <a:rPr lang="ru-RU" altLang="ru-RU" dirty="0">
                      <a:solidFill>
                        <a:schemeClr val="accent1"/>
                      </a:solidFill>
                    </a:rPr>
                    <a:t> </a:t>
                  </a:r>
                  <a:r>
                    <a:rPr lang="ru-RU" altLang="ru-RU" dirty="0"/>
                    <a:t>Проведём отрезок </a:t>
                  </a:r>
                  <a:r>
                    <a:rPr lang="en-US" altLang="ru-RU" i="1" dirty="0"/>
                    <a:t>CF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Обозначим площади треугольников </a:t>
                  </a:r>
                  <a:r>
                    <a:rPr lang="en-US" altLang="ru-RU" i="1" dirty="0"/>
                    <a:t>CDF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CEF </a:t>
                  </a:r>
                  <a:r>
                    <a:rPr lang="ru-RU" altLang="ru-RU" dirty="0"/>
                    <a:t>соответственно </a:t>
                  </a:r>
                  <a:r>
                    <a:rPr lang="en-US" altLang="ru-RU" i="1" dirty="0"/>
                    <a:t>x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y</a:t>
                  </a:r>
                  <a:r>
                    <a:rPr lang="ru-RU" altLang="ru-RU" dirty="0"/>
                    <a:t>. Тогда</a:t>
                  </a:r>
                </a:p>
                <a:p>
                  <a:pPr algn="ctr" eaLnBrk="1" hangingPunct="1">
                    <a:spcBef>
                      <a:spcPts val="0"/>
                    </a:spcBef>
                  </a:pPr>
                  <a14:m>
                    <m:oMath xmlns:m="http://schemas.openxmlformats.org/officeDocument/2006/math">
                      <m:f>
                        <m:fPr>
                          <m:ctrlPr>
                            <a:rPr lang="ru-RU" alt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alt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US" altLang="ru-RU" dirty="0"/>
                    <a:t>,</a:t>
                  </a:r>
                  <a:r>
                    <a:rPr lang="ru-RU" altLang="ru-RU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alt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i="1">
                              <a:latin typeface="Cambria Math" panose="02040503050406030204" pitchFamily="18" charset="0"/>
                            </a:rPr>
                            <m:t>3+</m:t>
                          </m:r>
                          <m:r>
                            <a:rPr lang="en-US" altLang="ru-RU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altLang="ru-RU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altLang="ru-RU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ru-RU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ru-RU" b="0" i="0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en-US" altLang="ru-RU" dirty="0"/>
                </a:p>
                <a:p>
                  <a:pPr algn="just" eaLnBrk="1" hangingPunct="1">
                    <a:spcBef>
                      <a:spcPts val="0"/>
                    </a:spcBef>
                  </a:pPr>
                  <a:r>
                    <a:rPr lang="ru-RU" altLang="ru-RU" dirty="0"/>
                    <a:t>Откуда находим </a:t>
                  </a:r>
                  <a:r>
                    <a:rPr lang="en-US" altLang="ru-RU" i="1" dirty="0"/>
                    <a:t>x = </a:t>
                  </a:r>
                  <a:r>
                    <a:rPr lang="en-US" altLang="ru-RU" dirty="0"/>
                    <a:t>4,2, </a:t>
                  </a:r>
                  <a:r>
                    <a:rPr lang="en-US" altLang="ru-RU" i="1" dirty="0"/>
                    <a:t>y</a:t>
                  </a:r>
                  <a:r>
                    <a:rPr lang="en-US" altLang="ru-RU" dirty="0"/>
                    <a:t> = 3,6. </a:t>
                  </a:r>
                  <a:r>
                    <a:rPr lang="ru-RU" altLang="ru-RU" dirty="0"/>
                    <a:t>Следовательно, искомая площадь равна 7,8.</a:t>
                  </a:r>
                </a:p>
              </p:txBody>
            </p:sp>
          </mc:Choice>
          <mc:Fallback>
            <p:sp>
              <p:nvSpPr>
                <p:cNvPr id="225286" name="Text Box 6">
                  <a:extLst>
                    <a:ext uri="{FF2B5EF4-FFF2-40B4-BE49-F238E27FC236}">
                      <a16:creationId xmlns:a16="http://schemas.microsoft.com/office/drawing/2014/main" id="{DF01EBB6-849F-4DBC-A2AB-8BD09339B0E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616492"/>
                  <a:ext cx="8991600" cy="2135200"/>
                </a:xfrm>
                <a:prstGeom prst="rect">
                  <a:avLst/>
                </a:prstGeom>
                <a:blipFill>
                  <a:blip r:embed="rId4"/>
                  <a:stretch>
                    <a:fillRect l="-1017" t="-2279" r="-1017" b="-541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7984FFCE-0187-D358-51D0-C29B41F9829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35896" y="2126786"/>
              <a:ext cx="2448267" cy="22958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4939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Text Box 16">
                <a:extLst>
                  <a:ext uri="{FF2B5EF4-FFF2-40B4-BE49-F238E27FC236}">
                    <a16:creationId xmlns:a16="http://schemas.microsoft.com/office/drawing/2014/main" id="{DA5233F2-B2C1-4134-BBEA-E0B2CDDFA9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3867"/>
                <a:ext cx="8991600" cy="14920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R="55880" indent="349250" algn="just"/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Теорема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 </a:t>
                </a:r>
                <a:r>
                  <a:rPr lang="en-US" altLang="ru-RU" dirty="0">
                    <a:solidFill>
                      <a:srgbClr val="FF3300"/>
                    </a:solidFill>
                  </a:rPr>
                  <a:t>(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формула Герона)</a:t>
                </a:r>
                <a:r>
                  <a:rPr lang="ru-RU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.</a:t>
                </a:r>
                <a:r>
                  <a: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Площадь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S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треугольника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ABC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для которого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AB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AC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BC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p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+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+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) – полупериметр, выражается формулой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𝑆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𝑝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(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𝑝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)(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𝑝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)(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𝑝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𝑐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</m:t>
                        </m:r>
                      </m:e>
                    </m:rad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99" name="Text Box 16">
                <a:extLst>
                  <a:ext uri="{FF2B5EF4-FFF2-40B4-BE49-F238E27FC236}">
                    <a16:creationId xmlns:a16="http://schemas.microsoft.com/office/drawing/2014/main" id="{DA5233F2-B2C1-4134-BBEA-E0B2CDDFA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3867"/>
                <a:ext cx="8991600" cy="1492012"/>
              </a:xfrm>
              <a:prstGeom prst="rect">
                <a:avLst/>
              </a:prstGeom>
              <a:blipFill>
                <a:blip r:embed="rId3"/>
                <a:stretch>
                  <a:fillRect l="-1017" r="-407" b="-737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00" name="Text Box 18">
                <a:extLst>
                  <a:ext uri="{FF2B5EF4-FFF2-40B4-BE49-F238E27FC236}">
                    <a16:creationId xmlns:a16="http://schemas.microsoft.com/office/drawing/2014/main" id="{4EC04C62-3EE3-451A-B2C1-8B868CFE04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628800"/>
                <a:ext cx="9144000" cy="50250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indent="457200" algn="just"/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sz="20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Доказательство.</a:t>
                </a:r>
                <a:r>
                  <a:rPr lang="ru-RU" altLang="ru-RU" sz="20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Воспользуемся формулой площади треугольника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</a:t>
                </a:r>
                <a:r>
                  <a:rPr lang="ru-RU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∙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sin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Выразим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sin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через стороны треугольника. Получим</a:t>
                </a:r>
              </a:p>
              <a:p>
                <a:pPr algn="ctr"/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sin</a:t>
                </a:r>
                <a:r>
                  <a:rPr lang="en-US" sz="20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1 - cos</a:t>
                </a:r>
                <a:r>
                  <a:rPr lang="en-US" sz="20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(1 + cos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(1 - cos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).</a:t>
                </a:r>
                <a:endPara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209550" indent="240030" algn="just">
                  <a:spcBef>
                    <a:spcPts val="555"/>
                  </a:spcBef>
                  <a:spcAft>
                    <a:spcPts val="555"/>
                  </a:spcAft>
                </a:pPr>
                <a:r>
                  <a:rPr lang="ru-RU" sz="2000" i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По теореме косинусов  с</a:t>
                </a:r>
                <a:r>
                  <a:rPr lang="en-US" sz="2000" i="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os</a:t>
                </a:r>
                <a:r>
                  <a:rPr lang="en-US" sz="2000" i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sz="2000" i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  <m: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𝑎𝑏</m:t>
                        </m:r>
                      </m:den>
                    </m:f>
                  </m:oMath>
                </a14:m>
                <a:r>
                  <a:rPr lang="ru-RU" sz="2000" i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Подставляя это выражение в формулу для </a:t>
                </a:r>
                <a:r>
                  <a:rPr lang="en-US" sz="2000" i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sin</a:t>
                </a:r>
                <a:r>
                  <a:rPr lang="ru-RU" sz="2000" i="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sz="2000" i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, будем иметь</a:t>
                </a:r>
                <a:endPara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sin</a:t>
                </a:r>
                <a:r>
                  <a:rPr lang="en-US" sz="20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  <m: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𝑎𝑏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  <m: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𝑎𝑏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  <m: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𝑎𝑏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  <m: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𝑎𝑏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</m:oMath>
                </a14:m>
                <a:endPara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90170" algn="ctr"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(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𝑐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)(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𝑐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)(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𝑐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)(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𝑐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𝑝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(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𝑝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)(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𝑝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)(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𝑝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𝑐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Следовательно,</a:t>
                </a:r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𝐶</m:t>
                        </m:r>
                        <m: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𝑎𝑏</m:t>
                            </m:r>
                          </m:den>
                        </m:f>
                        <m:rad>
                          <m:radPr>
                            <m:degHide m:val="on"/>
                            <m:ctrlP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𝑝</m:t>
                            </m:r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𝑝</m:t>
                            </m:r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)(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𝑝</m:t>
                            </m:r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𝑏</m:t>
                            </m:r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)(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𝑝</m:t>
                            </m:r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𝑐</m:t>
                            </m:r>
                            <m:r>
                              <a:rPr lang="ru-RU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)</m:t>
                            </m:r>
                          </m:e>
                        </m:rad>
                        <m: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.</m:t>
                        </m:r>
                      </m:e>
                    </m:func>
                  </m:oMath>
                </a14:m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R="55880" indent="457200" algn="just">
                  <a:tabLst>
                    <a:tab pos="2178050" algn="l"/>
                  </a:tabLst>
                </a:pPr>
                <a:r>
                  <a:rPr lang="ru-RU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Подставляя это выражение в формулу площади треугольника, окончательно получим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ru-RU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</m:fName>
                        <m:e>
                          <m:r>
                            <a:rPr lang="ru-RU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ru-RU" sz="20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  <m:r>
                                <a:rPr lang="ru-RU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  <m:r>
                                <a:rPr lang="ru-RU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ru-RU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)(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  <m:r>
                                <a:rPr lang="ru-RU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  <m:r>
                                <a:rPr lang="ru-RU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)(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  <m:r>
                                <a:rPr lang="ru-RU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  <m:r>
                                <a:rPr lang="ru-RU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</m:rad>
                          <m:r>
                            <a:rPr lang="ru-RU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</m:e>
                      </m:func>
                    </m:oMath>
                  </m:oMathPara>
                </a14:m>
                <a:endParaRPr lang="ru-RU" altLang="ru-RU" sz="20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00" name="Text Box 18">
                <a:extLst>
                  <a:ext uri="{FF2B5EF4-FFF2-40B4-BE49-F238E27FC236}">
                    <a16:creationId xmlns:a16="http://schemas.microsoft.com/office/drawing/2014/main" id="{4EC04C62-3EE3-451A-B2C1-8B868CFE04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628800"/>
                <a:ext cx="9144000" cy="5025030"/>
              </a:xfrm>
              <a:prstGeom prst="rect">
                <a:avLst/>
              </a:prstGeom>
              <a:blipFill>
                <a:blip r:embed="rId4"/>
                <a:stretch>
                  <a:fillRect l="-667" r="-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7344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EDFA2FF8-8FE4-4E5C-8AEE-C2897CB34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5299" name="Text Box 3">
            <a:extLst>
              <a:ext uri="{FF2B5EF4-FFF2-40B4-BE49-F238E27FC236}">
                <a16:creationId xmlns:a16="http://schemas.microsoft.com/office/drawing/2014/main" id="{D4033A07-8FEF-4A3D-8950-C5995A152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Найдите площадь треугольника, стороны которого равны 5, 6, 7.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8660" name="Text Box 4">
                <a:extLst>
                  <a:ext uri="{FF2B5EF4-FFF2-40B4-BE49-F238E27FC236}">
                    <a16:creationId xmlns:a16="http://schemas.microsoft.com/office/drawing/2014/main" id="{41F79260-CB1C-47BF-8EEC-0DF751F77E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504" y="4653136"/>
                <a:ext cx="8884096" cy="583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Ответ. </a:t>
                </a:r>
                <a14:m>
                  <m:oMath xmlns:m="http://schemas.openxmlformats.org/officeDocument/2006/math">
                    <m:r>
                      <a:rPr lang="ru-RU" altLang="ru-RU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ru-RU" alt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  <m:r>
                      <a:rPr lang="ru-RU" altLang="ru-RU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8660" name="Text Box 4">
                <a:extLst>
                  <a:ext uri="{FF2B5EF4-FFF2-40B4-BE49-F238E27FC236}">
                    <a16:creationId xmlns:a16="http://schemas.microsoft.com/office/drawing/2014/main" id="{41F79260-CB1C-47BF-8EEC-0DF751F77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4653136"/>
                <a:ext cx="8884096" cy="583750"/>
              </a:xfrm>
              <a:prstGeom prst="rect">
                <a:avLst/>
              </a:prstGeom>
              <a:blipFill>
                <a:blip r:embed="rId3"/>
                <a:stretch>
                  <a:fillRect t="-3125" b="-25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731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EDFA2FF8-8FE4-4E5C-8AEE-C2897CB34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5299" name="Text Box 3">
            <a:extLst>
              <a:ext uri="{FF2B5EF4-FFF2-40B4-BE49-F238E27FC236}">
                <a16:creationId xmlns:a16="http://schemas.microsoft.com/office/drawing/2014/main" id="{D4033A07-8FEF-4A3D-8950-C5995A152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Найдите площадь параллелограмма одна сторона которого равна 6, а диагонали равны 8 и 10.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8660" name="Text Box 4">
                <a:extLst>
                  <a:ext uri="{FF2B5EF4-FFF2-40B4-BE49-F238E27FC236}">
                    <a16:creationId xmlns:a16="http://schemas.microsoft.com/office/drawing/2014/main" id="{41F79260-CB1C-47BF-8EEC-0DF751F77E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504" y="4653136"/>
                <a:ext cx="8884096" cy="5631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Ответ.</a:t>
                </a:r>
                <a14:m>
                  <m:oMath xmlns:m="http://schemas.openxmlformats.org/officeDocument/2006/math">
                    <m:r>
                      <a:rPr lang="ru-RU" altLang="ru-RU" sz="2800" i="1">
                        <a:latin typeface="Cambria Math" panose="02040503050406030204" pitchFamily="18" charset="0"/>
                      </a:rPr>
                      <m:t>15</m:t>
                    </m:r>
                    <m:rad>
                      <m:radPr>
                        <m:degHide m:val="on"/>
                        <m:ctrlPr>
                          <a:rPr lang="ru-RU" altLang="ru-RU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sz="2800" i="1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rad>
                    <m:r>
                      <a:rPr lang="ru-RU" altLang="ru-RU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8660" name="Text Box 4">
                <a:extLst>
                  <a:ext uri="{FF2B5EF4-FFF2-40B4-BE49-F238E27FC236}">
                    <a16:creationId xmlns:a16="http://schemas.microsoft.com/office/drawing/2014/main" id="{41F79260-CB1C-47BF-8EEC-0DF751F77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4653136"/>
                <a:ext cx="8884096" cy="563103"/>
              </a:xfrm>
              <a:prstGeom prst="rect">
                <a:avLst/>
              </a:prstGeom>
              <a:blipFill>
                <a:blip r:embed="rId3"/>
                <a:stretch>
                  <a:fillRect t="-3226" b="-2903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790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Text Box 3"/>
          <p:cNvSpPr txBox="1">
            <a:spLocks noChangeArrowheads="1"/>
          </p:cNvSpPr>
          <p:nvPr/>
        </p:nvSpPr>
        <p:spPr bwMode="auto">
          <a:xfrm>
            <a:off x="41599" y="658274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Два параллелограмма расположены так, как показано на рисунке. Докажите, что их площади равны. (В.В. Произволов. Задачи на вырост)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2576547"/>
            <a:ext cx="3539582" cy="1800200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0" y="2576547"/>
            <a:ext cx="9144000" cy="4120137"/>
            <a:chOff x="0" y="1844825"/>
            <a:chExt cx="9144000" cy="4120137"/>
          </a:xfrm>
        </p:grpSpPr>
        <p:sp>
          <p:nvSpPr>
            <p:cNvPr id="233476" name="Text Box 4"/>
            <p:cNvSpPr txBox="1">
              <a:spLocks noChangeArrowheads="1"/>
            </p:cNvSpPr>
            <p:nvPr/>
          </p:nvSpPr>
          <p:spPr bwMode="auto">
            <a:xfrm>
              <a:off x="0" y="4149080"/>
              <a:ext cx="9144000" cy="18158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Эти параллелограммы имеют общий треугольник, площадь которого равна половине площади как одного, так и другого  Следовательно, площади данных параллелограммов равны.</a:t>
              </a:r>
              <a:endParaRPr lang="ru-RU" altLang="ru-RU" sz="2800" dirty="0">
                <a:cs typeface="Times New Roman" panose="02020603050405020304" pitchFamily="18" charset="0"/>
              </a:endParaRPr>
            </a:p>
          </p:txBody>
        </p:sp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43808" y="1844825"/>
              <a:ext cx="3539582" cy="1800200"/>
            </a:xfrm>
            <a:prstGeom prst="rect">
              <a:avLst/>
            </a:prstGeom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9BD1CFB0-E134-4C30-924D-7B9BF517EB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</p:spTree>
    <p:extLst>
      <p:ext uri="{BB962C8B-B14F-4D97-AF65-F5344CB8AC3E}">
        <p14:creationId xmlns:p14="http://schemas.microsoft.com/office/powerpoint/2010/main" val="258015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EDFA2FF8-8FE4-4E5C-8AEE-C2897CB34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r>
              <a:rPr lang="ru-RU" altLang="ru-RU" sz="3600" dirty="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55299" name="Text Box 3">
            <a:extLst>
              <a:ext uri="{FF2B5EF4-FFF2-40B4-BE49-F238E27FC236}">
                <a16:creationId xmlns:a16="http://schemas.microsoft.com/office/drawing/2014/main" id="{D4033A07-8FEF-4A3D-8950-C5995A152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dirty="0"/>
              <a:t>Используя формулу Герона, докажите, что среди всех треугольников данного периметра наибольшую площадь имеет равносторонний треугольник.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5B05E8EC-B847-46B5-9747-20CB50594E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719084"/>
                <a:ext cx="9144000" cy="50127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/>
                <a:r>
                  <a:rPr lang="ru-RU" altLang="ru-RU" dirty="0"/>
                  <a:t>	</a:t>
                </a:r>
                <a:r>
                  <a:rPr lang="ru-RU" altLang="ru-RU" dirty="0">
                    <a:solidFill>
                      <a:srgbClr val="FF0000"/>
                    </a:solidFill>
                  </a:rPr>
                  <a:t>Доказательство. </a:t>
                </a:r>
                <a:r>
                  <a:rPr lang="ru-RU" altLang="ru-RU" dirty="0"/>
                  <a:t>Пусть стороны треугольника равны </a:t>
                </a:r>
                <a:r>
                  <a:rPr lang="en-US" altLang="ru-RU" i="1" dirty="0"/>
                  <a:t>a</a:t>
                </a:r>
                <a:r>
                  <a:rPr lang="en-US" altLang="ru-RU" dirty="0"/>
                  <a:t>, </a:t>
                </a:r>
                <a:r>
                  <a:rPr lang="en-US" altLang="ru-RU" i="1" dirty="0"/>
                  <a:t>b</a:t>
                </a:r>
                <a:r>
                  <a:rPr lang="en-US" altLang="ru-RU" dirty="0"/>
                  <a:t>, </a:t>
                </a:r>
                <a:r>
                  <a:rPr lang="en-US" altLang="ru-RU" i="1" dirty="0"/>
                  <a:t>c</a:t>
                </a:r>
                <a:r>
                  <a:rPr lang="en-US" altLang="ru-RU" dirty="0"/>
                  <a:t>. </a:t>
                </a:r>
                <a:r>
                  <a:rPr lang="ru-RU" altLang="ru-RU" dirty="0"/>
                  <a:t>Воспользуемся формулой Герона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r>
                  <a:rPr lang="ru-RU" dirty="0"/>
                  <a:t>, где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dirty="0"/>
                  <a:t> – полупериметр. </a:t>
                </a:r>
              </a:p>
              <a:p>
                <a:pPr algn="just"/>
                <a:r>
                  <a:rPr lang="ru-RU" dirty="0"/>
                  <a:t>	Для неотрицательных чисел </a:t>
                </a:r>
                <a:r>
                  <a:rPr lang="en-US" i="1" dirty="0"/>
                  <a:t>x</a:t>
                </a:r>
                <a:r>
                  <a:rPr lang="en-US" dirty="0"/>
                  <a:t>, </a:t>
                </a:r>
                <a:r>
                  <a:rPr lang="en-US" i="1" dirty="0"/>
                  <a:t>y</a:t>
                </a:r>
                <a:r>
                  <a:rPr lang="en-US" dirty="0"/>
                  <a:t>, </a:t>
                </a:r>
                <a:r>
                  <a:rPr lang="en-US" i="1" dirty="0"/>
                  <a:t>z </a:t>
                </a:r>
                <a:r>
                  <a:rPr lang="ru-RU" dirty="0"/>
                  <a:t>имеет место неравенство</a:t>
                </a:r>
                <a:r>
                  <a:rPr lang="en-US" dirty="0"/>
                  <a:t> </a:t>
                </a:r>
                <a:r>
                  <a:rPr lang="ru-RU" dirty="0"/>
                  <a:t>Коши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𝑥𝑦𝑧</m:t>
                        </m:r>
                      </m:e>
                    </m:rad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, </a:t>
                </a:r>
                <a:r>
                  <a:rPr lang="ru-RU" dirty="0"/>
                  <a:t>равенство в котором достигается только в случае </a:t>
                </a:r>
                <a:r>
                  <a:rPr lang="en-US" i="1" dirty="0"/>
                  <a:t>x = y = z. </a:t>
                </a:r>
                <a:endParaRPr lang="ru-RU" i="1" dirty="0"/>
              </a:p>
              <a:p>
                <a:pPr algn="just"/>
                <a:r>
                  <a:rPr lang="ru-RU" i="1" dirty="0"/>
                  <a:t>	</a:t>
                </a:r>
                <a:r>
                  <a:rPr lang="ru-RU" dirty="0"/>
                  <a:t>Применяя это неравенство к числам </a:t>
                </a:r>
                <a:r>
                  <a:rPr lang="en-US" i="1" dirty="0"/>
                  <a:t>x = p – a</a:t>
                </a:r>
                <a:r>
                  <a:rPr lang="en-US" dirty="0"/>
                  <a:t>, </a:t>
                </a:r>
                <a:r>
                  <a:rPr lang="en-US" i="1" dirty="0"/>
                  <a:t>y = p – b</a:t>
                </a:r>
                <a:r>
                  <a:rPr lang="en-US" dirty="0"/>
                  <a:t>, </a:t>
                </a:r>
                <a:r>
                  <a:rPr lang="en-US" i="1" dirty="0"/>
                  <a:t>z = p – c, </a:t>
                </a:r>
                <a:r>
                  <a:rPr lang="ru-RU" dirty="0"/>
                  <a:t>получим неравенство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)(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)(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)≤</m:t>
                    </m:r>
                  </m:oMath>
                </a14:m>
                <a:r>
                  <a:rPr lang="ru-RU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ru-RU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ru-RU" b="0" i="0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  <a:r>
                  <a:rPr lang="ru-RU" dirty="0"/>
                  <a:t>Из него следует неравенство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ru-RU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  <m:rad>
                          <m:radPr>
                            <m:degHide m:val="on"/>
                            <m:ctrlPr>
                              <a:rPr lang="ru-RU" b="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dirty="0"/>
                  <a:t>, </a:t>
                </a:r>
                <a:r>
                  <a:rPr lang="ru-RU" dirty="0"/>
                  <a:t>равенство в котором достигается, если </a:t>
                </a:r>
                <a:r>
                  <a:rPr lang="en-US" i="1" dirty="0"/>
                  <a:t>p – a = p – b = p – c</a:t>
                </a:r>
                <a:r>
                  <a:rPr lang="en-US" dirty="0"/>
                  <a:t>, </a:t>
                </a:r>
                <a:r>
                  <a:rPr lang="ru-RU" dirty="0"/>
                  <a:t>т. е. если </a:t>
                </a:r>
                <a:r>
                  <a:rPr lang="en-US" i="1" dirty="0"/>
                  <a:t>a = b = c</a:t>
                </a:r>
                <a:r>
                  <a:rPr lang="en-US" dirty="0"/>
                  <a:t>.</a:t>
                </a:r>
              </a:p>
              <a:p>
                <a:pPr algn="just"/>
                <a:r>
                  <a:rPr lang="en-US" altLang="ru-RU" dirty="0"/>
                  <a:t>	</a:t>
                </a:r>
                <a:r>
                  <a:rPr lang="ru-RU" altLang="ru-RU" dirty="0"/>
                  <a:t>Следовательно, искомый треугольник равносторонний.</a:t>
                </a:r>
                <a:endParaRPr lang="en-US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5B05E8EC-B847-46B5-9747-20CB50594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719084"/>
                <a:ext cx="9144000" cy="5012783"/>
              </a:xfrm>
              <a:prstGeom prst="rect">
                <a:avLst/>
              </a:prstGeom>
              <a:blipFill>
                <a:blip r:embed="rId3"/>
                <a:stretch>
                  <a:fillRect l="-1000" t="-973" r="-1000" b="-194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602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5" name="Text Box 3">
            <a:extLst>
              <a:ext uri="{FF2B5EF4-FFF2-40B4-BE49-F238E27FC236}">
                <a16:creationId xmlns:a16="http://schemas.microsoft.com/office/drawing/2014/main" id="{503F7BC0-DC9A-4D96-859E-7CABC545D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789257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Периметр треугольника равен 1. Укажите наибольшую возможную площадь этого треугольника.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4676" name="Text Box 4">
                <a:extLst>
                  <a:ext uri="{FF2B5EF4-FFF2-40B4-BE49-F238E27FC236}">
                    <a16:creationId xmlns:a16="http://schemas.microsoft.com/office/drawing/2014/main" id="{2C1D126F-5C73-4D16-B520-67D600DE2C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" y="3501008"/>
                <a:ext cx="9144001" cy="10683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Решение.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Наибольшая площадь будет у равностороннего треугольника. Она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36</m:t>
                        </m:r>
                      </m:den>
                    </m:f>
                    <m:r>
                      <a:rPr lang="ru-RU" alt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4676" name="Text Box 4">
                <a:extLst>
                  <a:ext uri="{FF2B5EF4-FFF2-40B4-BE49-F238E27FC236}">
                    <a16:creationId xmlns:a16="http://schemas.microsoft.com/office/drawing/2014/main" id="{2C1D126F-5C73-4D16-B520-67D600DE2C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" y="3501008"/>
                <a:ext cx="9144001" cy="1068369"/>
              </a:xfrm>
              <a:prstGeom prst="rect">
                <a:avLst/>
              </a:prstGeom>
              <a:blipFill>
                <a:blip r:embed="rId3"/>
                <a:stretch>
                  <a:fillRect l="-1000" t="-4545" r="-1000" b="-22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7660EC7A-D5E0-43A6-859C-A0A8EA4592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80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Text Box 16">
                <a:extLst>
                  <a:ext uri="{FF2B5EF4-FFF2-40B4-BE49-F238E27FC236}">
                    <a16:creationId xmlns:a16="http://schemas.microsoft.com/office/drawing/2014/main" id="{DA5233F2-B2C1-4134-BBEA-E0B2CDDFA9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-2212"/>
                <a:ext cx="8991600" cy="18557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R="55880" indent="349250" algn="just"/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Теорема.</a:t>
                </a:r>
                <a:r>
                  <a: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Радиус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R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окружности, описанной около треугольника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ABC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для которого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AB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AC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BC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выражается формулой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𝑎𝑏𝑐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, где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S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– площадь этого треугольника.</a:t>
                </a:r>
              </a:p>
            </p:txBody>
          </p:sp>
        </mc:Choice>
        <mc:Fallback xmlns="">
          <p:sp>
            <p:nvSpPr>
              <p:cNvPr id="4099" name="Text Box 16">
                <a:extLst>
                  <a:ext uri="{FF2B5EF4-FFF2-40B4-BE49-F238E27FC236}">
                    <a16:creationId xmlns:a16="http://schemas.microsoft.com/office/drawing/2014/main" id="{DA5233F2-B2C1-4134-BBEA-E0B2CDDFA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-2212"/>
                <a:ext cx="8991600" cy="1855764"/>
              </a:xfrm>
              <a:prstGeom prst="rect">
                <a:avLst/>
              </a:prstGeom>
              <a:blipFill>
                <a:blip r:embed="rId3"/>
                <a:stretch>
                  <a:fillRect l="-1085" r="-407" b="-361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00" name="Text Box 18">
                <a:extLst>
                  <a:ext uri="{FF2B5EF4-FFF2-40B4-BE49-F238E27FC236}">
                    <a16:creationId xmlns:a16="http://schemas.microsoft.com/office/drawing/2014/main" id="{4EC04C62-3EE3-451A-B2C1-8B868CFE04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820129"/>
                <a:ext cx="9144000" cy="53883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/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sz="20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Доказательство.</a:t>
                </a:r>
                <a:r>
                  <a:rPr lang="ru-RU" altLang="ru-RU" sz="20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sz="2000" dirty="0">
                    <a:ea typeface="Times New Roman" panose="02020603050405020304" pitchFamily="18" charset="0"/>
                  </a:rPr>
                  <a:t>Воспользуемся формулой площади треугольника </a:t>
                </a:r>
                <a:r>
                  <a:rPr lang="en-US" sz="2000" i="1" dirty="0">
                    <a:ea typeface="Times New Roman" panose="02020603050405020304" pitchFamily="18" charset="0"/>
                  </a:rPr>
                  <a:t>S</a:t>
                </a:r>
                <a:r>
                  <a:rPr lang="ru-RU" sz="2000" dirty="0"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i="1" dirty="0">
                    <a:ea typeface="Times New Roman" panose="02020603050405020304" pitchFamily="18" charset="0"/>
                  </a:rPr>
                  <a:t>ab</a:t>
                </a:r>
                <a:r>
                  <a:rPr lang="ru-RU" sz="2000" i="1" dirty="0">
                    <a:ea typeface="Times New Roman" panose="02020603050405020304" pitchFamily="18" charset="0"/>
                  </a:rPr>
                  <a:t>∙</a:t>
                </a:r>
                <a:r>
                  <a:rPr lang="en-US" sz="2000" dirty="0">
                    <a:ea typeface="Times New Roman" panose="02020603050405020304" pitchFamily="18" charset="0"/>
                  </a:rPr>
                  <a:t>sin </a:t>
                </a:r>
                <a:r>
                  <a:rPr lang="en-US" sz="2000" i="1" dirty="0">
                    <a:ea typeface="Times New Roman" panose="02020603050405020304" pitchFamily="18" charset="0"/>
                  </a:rPr>
                  <a:t>C</a:t>
                </a:r>
                <a:r>
                  <a:rPr lang="ru-RU" sz="2000" dirty="0">
                    <a:ea typeface="Times New Roman" panose="02020603050405020304" pitchFamily="18" charset="0"/>
                  </a:rPr>
                  <a:t>. </a:t>
                </a:r>
                <a:r>
                  <a:rPr lang="ru-RU" sz="2000" dirty="0"/>
                  <a:t>По теореме синусов для треугольника </a:t>
                </a:r>
                <a:r>
                  <a:rPr lang="en-US" sz="2000" i="1" dirty="0"/>
                  <a:t>ABC </a:t>
                </a:r>
                <a:r>
                  <a:rPr lang="ru-RU" sz="2000" dirty="0"/>
                  <a:t>со сторонами </a:t>
                </a:r>
                <a:r>
                  <a:rPr lang="en-US" sz="2000" i="1" dirty="0"/>
                  <a:t>AB</a:t>
                </a:r>
                <a:r>
                  <a:rPr lang="ru-RU" sz="2000" i="1" dirty="0"/>
                  <a:t> = </a:t>
                </a:r>
                <a:r>
                  <a:rPr lang="en-US" sz="2000" i="1" dirty="0"/>
                  <a:t>c</a:t>
                </a:r>
                <a:r>
                  <a:rPr lang="ru-RU" sz="2000" dirty="0"/>
                  <a:t>, </a:t>
                </a:r>
                <a:r>
                  <a:rPr lang="en-US" sz="2000" i="1" dirty="0"/>
                  <a:t>AC</a:t>
                </a:r>
                <a:r>
                  <a:rPr lang="ru-RU" sz="2000" i="1" dirty="0"/>
                  <a:t> = </a:t>
                </a:r>
                <a:r>
                  <a:rPr lang="en-US" sz="2000" i="1" dirty="0"/>
                  <a:t>b</a:t>
                </a:r>
                <a:r>
                  <a:rPr lang="ru-RU" sz="2000" dirty="0"/>
                  <a:t>, </a:t>
                </a:r>
                <a:r>
                  <a:rPr lang="en-US" sz="2000" i="1" dirty="0"/>
                  <a:t>BC</a:t>
                </a:r>
                <a:r>
                  <a:rPr lang="ru-RU" sz="2000" i="1" dirty="0"/>
                  <a:t> = </a:t>
                </a:r>
                <a:r>
                  <a:rPr lang="en-US" sz="2000" i="1" dirty="0"/>
                  <a:t>a</a:t>
                </a:r>
                <a:r>
                  <a:rPr lang="ru-RU" sz="2000" dirty="0"/>
                  <a:t> имеет место формула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func>
                            <m:func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func>
                            <m:func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func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func>
                            <m:func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func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sz="2000" dirty="0"/>
              </a:p>
              <a:p>
                <a:r>
                  <a:rPr lang="ru-RU" sz="2000" dirty="0"/>
                  <a:t>где </a:t>
                </a:r>
                <a:r>
                  <a:rPr lang="en-US" sz="2000" i="1" dirty="0"/>
                  <a:t>R </a:t>
                </a:r>
                <a:r>
                  <a:rPr lang="ru-RU" sz="2000" dirty="0"/>
                  <a:t>– радиус окружности, описанной около треугольника.</a:t>
                </a:r>
              </a:p>
              <a:p>
                <a:r>
                  <a:rPr lang="ru-RU" sz="2000" dirty="0"/>
                  <a:t>	Выразим из неё </a:t>
                </a:r>
                <a:r>
                  <a:rPr lang="en-US" sz="2000" dirty="0"/>
                  <a:t>sin </a:t>
                </a:r>
                <a:r>
                  <a:rPr lang="en-US" sz="2000" i="1" dirty="0"/>
                  <a:t>C</a:t>
                </a:r>
                <a:r>
                  <a:rPr lang="ru-RU" sz="2000" dirty="0"/>
                  <a:t>. Получим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func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dirty="0"/>
              </a:p>
              <a:p>
                <a:r>
                  <a:rPr lang="ru-RU" sz="2000" dirty="0"/>
                  <a:t>	Подставляя это выражение синуса в формулу площади треугольника, получим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𝑎𝑏𝑐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dirty="0"/>
              </a:p>
              <a:p>
                <a:r>
                  <a:rPr lang="ru-RU" sz="2000" dirty="0"/>
                  <a:t>Откуда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𝑎𝑏𝑐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𝑆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dirty="0"/>
              </a:p>
              <a:p>
                <a:endParaRPr lang="ru-RU" altLang="ru-RU" sz="20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00" name="Text Box 18">
                <a:extLst>
                  <a:ext uri="{FF2B5EF4-FFF2-40B4-BE49-F238E27FC236}">
                    <a16:creationId xmlns:a16="http://schemas.microsoft.com/office/drawing/2014/main" id="{4EC04C62-3EE3-451A-B2C1-8B868CFE04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820129"/>
                <a:ext cx="9144000" cy="5388398"/>
              </a:xfrm>
              <a:prstGeom prst="rect">
                <a:avLst/>
              </a:prstGeom>
              <a:blipFill>
                <a:blip r:embed="rId4"/>
                <a:stretch>
                  <a:fillRect l="-667" r="-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520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EDFA2FF8-8FE4-4E5C-8AEE-C2897CB34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5299" name="Text Box 3">
            <a:extLst>
              <a:ext uri="{FF2B5EF4-FFF2-40B4-BE49-F238E27FC236}">
                <a16:creationId xmlns:a16="http://schemas.microsoft.com/office/drawing/2014/main" id="{D4033A07-8FEF-4A3D-8950-C5995A152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Найдите радиус окружности, описанной около правильного треугольника, стороны которого равны 1.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8660" name="Text Box 4">
                <a:extLst>
                  <a:ext uri="{FF2B5EF4-FFF2-40B4-BE49-F238E27FC236}">
                    <a16:creationId xmlns:a16="http://schemas.microsoft.com/office/drawing/2014/main" id="{41F79260-CB1C-47BF-8EEC-0DF751F77E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504" y="4653136"/>
                <a:ext cx="8884096" cy="8008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Ответ.</a:t>
                </a:r>
                <a14:m>
                  <m:oMath xmlns:m="http://schemas.openxmlformats.org/officeDocument/2006/math">
                    <m:r>
                      <a:rPr lang="ru-RU" altLang="ru-RU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alt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sz="28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alt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ru-RU" altLang="ru-RU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8660" name="Text Box 4">
                <a:extLst>
                  <a:ext uri="{FF2B5EF4-FFF2-40B4-BE49-F238E27FC236}">
                    <a16:creationId xmlns:a16="http://schemas.microsoft.com/office/drawing/2014/main" id="{41F79260-CB1C-47BF-8EEC-0DF751F77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4653136"/>
                <a:ext cx="8884096" cy="800860"/>
              </a:xfrm>
              <a:prstGeom prst="rect">
                <a:avLst/>
              </a:prstGeom>
              <a:blipFill>
                <a:blip r:embed="rId3"/>
                <a:stretch>
                  <a:fillRect b="-530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686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EDFA2FF8-8FE4-4E5C-8AEE-C2897CB34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5299" name="Text Box 3">
            <a:extLst>
              <a:ext uri="{FF2B5EF4-FFF2-40B4-BE49-F238E27FC236}">
                <a16:creationId xmlns:a16="http://schemas.microsoft.com/office/drawing/2014/main" id="{D4033A07-8FEF-4A3D-8950-C5995A152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Найдите радиус окружности, описанной около равнобедренного треугольника, стороны которого равны 5, 5, 6.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8660" name="Text Box 4">
                <a:extLst>
                  <a:ext uri="{FF2B5EF4-FFF2-40B4-BE49-F238E27FC236}">
                    <a16:creationId xmlns:a16="http://schemas.microsoft.com/office/drawing/2014/main" id="{41F79260-CB1C-47BF-8EEC-0DF751F77E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504" y="4653136"/>
                <a:ext cx="8884096" cy="7036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Ответ.</a:t>
                </a:r>
                <a14:m>
                  <m:oMath xmlns:m="http://schemas.openxmlformats.org/officeDocument/2006/math">
                    <m:r>
                      <a:rPr lang="ru-RU" altLang="ru-RU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3</m:t>
                    </m:r>
                    <m:f>
                      <m:fPr>
                        <m:ctrlPr>
                          <a:rPr lang="ru-RU" alt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alt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alt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ru-RU" altLang="ru-RU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8660" name="Text Box 4">
                <a:extLst>
                  <a:ext uri="{FF2B5EF4-FFF2-40B4-BE49-F238E27FC236}">
                    <a16:creationId xmlns:a16="http://schemas.microsoft.com/office/drawing/2014/main" id="{41F79260-CB1C-47BF-8EEC-0DF751F77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4653136"/>
                <a:ext cx="8884096" cy="703654"/>
              </a:xfrm>
              <a:prstGeom prst="rect">
                <a:avLst/>
              </a:prstGeom>
              <a:blipFill>
                <a:blip r:embed="rId3"/>
                <a:stretch>
                  <a:fillRect b="-948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942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EDFA2FF8-8FE4-4E5C-8AEE-C2897CB34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5299" name="Text Box 3">
            <a:extLst>
              <a:ext uri="{FF2B5EF4-FFF2-40B4-BE49-F238E27FC236}">
                <a16:creationId xmlns:a16="http://schemas.microsoft.com/office/drawing/2014/main" id="{D4033A07-8FEF-4A3D-8950-C5995A152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Найдите радиус окружности, описанной около треугольника, стороны которого равны 4, 5, 6.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8660" name="Text Box 4">
                <a:extLst>
                  <a:ext uri="{FF2B5EF4-FFF2-40B4-BE49-F238E27FC236}">
                    <a16:creationId xmlns:a16="http://schemas.microsoft.com/office/drawing/2014/main" id="{41F79260-CB1C-47BF-8EEC-0DF751F77E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504" y="4653136"/>
                <a:ext cx="8884096" cy="7985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Ответ.</a:t>
                </a:r>
                <a14:m>
                  <m:oMath xmlns:m="http://schemas.openxmlformats.org/officeDocument/2006/math">
                    <m:r>
                      <a:rPr lang="ru-RU" altLang="ru-RU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ru-RU" alt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alt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ad>
                          <m:radPr>
                            <m:degHide m:val="on"/>
                            <m:ctrlPr>
                              <a:rPr lang="ru-RU" altLang="ru-RU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rad>
                      </m:num>
                      <m:den>
                        <m:r>
                          <a:rPr lang="ru-RU" alt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ru-RU" altLang="ru-RU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8660" name="Text Box 4">
                <a:extLst>
                  <a:ext uri="{FF2B5EF4-FFF2-40B4-BE49-F238E27FC236}">
                    <a16:creationId xmlns:a16="http://schemas.microsoft.com/office/drawing/2014/main" id="{41F79260-CB1C-47BF-8EEC-0DF751F77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4653136"/>
                <a:ext cx="8884096" cy="798552"/>
              </a:xfrm>
              <a:prstGeom prst="rect">
                <a:avLst/>
              </a:prstGeom>
              <a:blipFill>
                <a:blip r:embed="rId3"/>
                <a:stretch>
                  <a:fillRect b="-61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042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33476" name="Text Box 4"/>
              <p:cNvSpPr txBox="1">
                <a:spLocks noChangeArrowheads="1"/>
              </p:cNvSpPr>
              <p:nvPr/>
            </p:nvSpPr>
            <p:spPr bwMode="auto">
              <a:xfrm>
                <a:off x="19665" y="4901418"/>
                <a:ext cx="9144000" cy="19420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Решение.</a:t>
                </a:r>
                <a:r>
                  <a:rPr lang="ru-RU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dirty="0"/>
                  <a:t>Пусть </a:t>
                </a:r>
                <a:r>
                  <a:rPr lang="en-US" altLang="ru-RU" i="1" dirty="0"/>
                  <a:t>BE = x</a:t>
                </a:r>
                <a:r>
                  <a:rPr lang="en-US" altLang="ru-RU" dirty="0"/>
                  <a:t>.</a:t>
                </a:r>
                <a:r>
                  <a:rPr lang="en-US" altLang="ru-RU" i="1" dirty="0"/>
                  <a:t> </a:t>
                </a:r>
                <a:r>
                  <a:rPr lang="ru-RU" altLang="ru-RU" dirty="0"/>
                  <a:t>Тогда </a:t>
                </a:r>
                <a:r>
                  <a:rPr lang="en-US" altLang="ru-RU" i="1" dirty="0"/>
                  <a:t>AE = </a:t>
                </a:r>
                <a:r>
                  <a:rPr lang="en-US" altLang="ru-RU" dirty="0"/>
                  <a:t>4 – </a:t>
                </a:r>
                <a:r>
                  <a:rPr lang="en-US" altLang="ru-RU" i="1" dirty="0"/>
                  <a:t>x</a:t>
                </a:r>
                <a:r>
                  <a:rPr lang="en-US" altLang="ru-RU" dirty="0"/>
                  <a:t>. </a:t>
                </a:r>
                <a:r>
                  <a:rPr lang="en-US" altLang="ru-RU" i="1" dirty="0"/>
                  <a:t>CE</a:t>
                </a:r>
                <a:r>
                  <a:rPr lang="en-US" altLang="ru-RU" baseline="30000" dirty="0"/>
                  <a:t>2</a:t>
                </a:r>
                <a:r>
                  <a:rPr lang="en-US" altLang="ru-RU" dirty="0"/>
                  <a:t> = </a:t>
                </a:r>
                <a:r>
                  <a:rPr lang="en-US" altLang="ru-RU" i="1" dirty="0"/>
                  <a:t>x</a:t>
                </a:r>
                <a:r>
                  <a:rPr lang="en-US" altLang="ru-RU" baseline="30000" dirty="0"/>
                  <a:t>2</a:t>
                </a:r>
                <a:r>
                  <a:rPr lang="en-US" altLang="ru-RU" dirty="0"/>
                  <a:t> + 9. </a:t>
                </a:r>
                <a:r>
                  <a:rPr lang="ru-RU" altLang="ru-RU" dirty="0"/>
                  <a:t>Так как </a:t>
                </a:r>
                <a:r>
                  <a:rPr lang="en-US" altLang="ru-RU" i="1" dirty="0"/>
                  <a:t>AE = CE</a:t>
                </a:r>
                <a:r>
                  <a:rPr lang="ru-RU" altLang="ru-RU" dirty="0"/>
                  <a:t>, то получаем уравнение (</a:t>
                </a:r>
                <a:r>
                  <a:rPr lang="en-US" altLang="ru-RU" dirty="0"/>
                  <a:t>4 – </a:t>
                </a:r>
                <a:r>
                  <a:rPr lang="en-US" altLang="ru-RU" i="1" dirty="0"/>
                  <a:t>x</a:t>
                </a:r>
                <a:r>
                  <a:rPr lang="en-US" altLang="ru-RU" dirty="0"/>
                  <a:t>)</a:t>
                </a:r>
                <a:r>
                  <a:rPr lang="en-US" altLang="ru-RU" baseline="30000" dirty="0"/>
                  <a:t>2</a:t>
                </a:r>
                <a:r>
                  <a:rPr lang="en-US" altLang="ru-RU" dirty="0"/>
                  <a:t> = </a:t>
                </a:r>
                <a:r>
                  <a:rPr lang="en-US" altLang="ru-RU" i="1" dirty="0"/>
                  <a:t>x</a:t>
                </a:r>
                <a:r>
                  <a:rPr lang="en-US" altLang="ru-RU" baseline="30000" dirty="0"/>
                  <a:t>2</a:t>
                </a:r>
                <a:r>
                  <a:rPr lang="en-US" altLang="ru-RU" dirty="0"/>
                  <a:t> + 9</a:t>
                </a:r>
                <a:r>
                  <a:rPr lang="ru-RU" altLang="ru-RU" dirty="0"/>
                  <a:t>, из которого находим </a:t>
                </a:r>
                <a:r>
                  <a:rPr lang="en-US" altLang="ru-RU" i="1" dirty="0"/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dirty="0"/>
                  <a:t> </a:t>
                </a:r>
                <a:r>
                  <a:rPr lang="ru-RU" altLang="ru-RU" dirty="0"/>
                  <a:t>Площади треугольников </a:t>
                </a:r>
                <a:r>
                  <a:rPr lang="en-US" altLang="ru-RU" i="1" dirty="0"/>
                  <a:t>BCE </a:t>
                </a:r>
                <a:r>
                  <a:rPr lang="ru-RU" altLang="ru-RU" dirty="0"/>
                  <a:t>и </a:t>
                </a:r>
                <a:r>
                  <a:rPr lang="en-US" altLang="ru-RU" i="1" dirty="0"/>
                  <a:t>ADF </a:t>
                </a:r>
                <a:r>
                  <a:rPr lang="ru-RU" altLang="ru-RU" dirty="0"/>
                  <a:t>равны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ru-RU" altLang="ru-RU" dirty="0"/>
                  <a:t>. Следовательно, площадь параллелограмма </a:t>
                </a:r>
                <a:r>
                  <a:rPr lang="en-US" altLang="ru-RU" i="1" dirty="0"/>
                  <a:t>AECF </a:t>
                </a:r>
                <a:r>
                  <a:rPr lang="ru-RU" altLang="ru-RU" dirty="0"/>
                  <a:t>равна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</a:rPr>
                      <m:t>9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ru-RU" altLang="ru-RU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/>
                  <a:t> </a:t>
                </a:r>
                <a:r>
                  <a:rPr lang="en-US" altLang="ru-RU" dirty="0"/>
                  <a:t> </a:t>
                </a:r>
                <a:r>
                  <a:rPr lang="en-US" altLang="ru-RU" i="1" dirty="0"/>
                  <a:t> 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3476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665" y="4901418"/>
                <a:ext cx="9144000" cy="1942006"/>
              </a:xfrm>
              <a:prstGeom prst="rect">
                <a:avLst/>
              </a:prstGeom>
              <a:blipFill>
                <a:blip r:embed="rId3"/>
                <a:stretch>
                  <a:fillRect l="-1000" r="-1067" b="-188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>
            <a:extLst>
              <a:ext uri="{FF2B5EF4-FFF2-40B4-BE49-F238E27FC236}">
                <a16:creationId xmlns:a16="http://schemas.microsoft.com/office/drawing/2014/main" id="{9BD1CFB0-E134-4C30-924D-7B9BF517EB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32266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7DE77B90-91F2-4437-A4B6-416875D62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67" y="469368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dirty="0"/>
              <a:t>Прямоугольник </a:t>
            </a:r>
            <a:r>
              <a:rPr lang="en-US" altLang="ru-RU" i="1" dirty="0"/>
              <a:t>ABCD</a:t>
            </a:r>
            <a:r>
              <a:rPr lang="ru-RU" altLang="ru-RU" dirty="0"/>
              <a:t>, стороны </a:t>
            </a:r>
            <a:r>
              <a:rPr lang="en-US" altLang="ru-RU" i="1" dirty="0"/>
              <a:t>AB </a:t>
            </a:r>
            <a:r>
              <a:rPr lang="ru-RU" altLang="ru-RU" dirty="0"/>
              <a:t>и </a:t>
            </a:r>
            <a:r>
              <a:rPr lang="en-US" altLang="ru-RU" i="1" dirty="0"/>
              <a:t>AD </a:t>
            </a:r>
            <a:r>
              <a:rPr lang="ru-RU" altLang="ru-RU" dirty="0"/>
              <a:t>которого равны </a:t>
            </a:r>
            <a:r>
              <a:rPr lang="en-US" altLang="ru-RU" dirty="0"/>
              <a:t>4</a:t>
            </a:r>
            <a:r>
              <a:rPr lang="ru-RU" altLang="ru-RU" dirty="0"/>
              <a:t> и </a:t>
            </a:r>
            <a:r>
              <a:rPr lang="en-US" altLang="ru-RU" dirty="0"/>
              <a:t>3</a:t>
            </a:r>
            <a:r>
              <a:rPr lang="ru-RU" altLang="ru-RU" dirty="0"/>
              <a:t>, симметрично отражен относительно прямой, содержащей его диагональ</a:t>
            </a:r>
            <a:r>
              <a:rPr lang="en-US" altLang="ru-RU" dirty="0"/>
              <a:t> </a:t>
            </a:r>
            <a:r>
              <a:rPr lang="en-US" altLang="ru-RU" i="1" dirty="0"/>
              <a:t>AC</a:t>
            </a:r>
            <a:r>
              <a:rPr lang="ru-RU" altLang="ru-RU" dirty="0">
                <a:cs typeface="Times New Roman" panose="02020603050405020304" pitchFamily="18" charset="0"/>
              </a:rPr>
              <a:t>. Найдите площадь параллелограмма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AECF</a:t>
            </a:r>
            <a:r>
              <a:rPr lang="ru-RU" altLang="ru-RU" dirty="0">
                <a:cs typeface="Times New Roman" panose="02020603050405020304" pitchFamily="18" charset="0"/>
              </a:rPr>
              <a:t>, который является общей частью (пересечением) </a:t>
            </a:r>
            <a:r>
              <a:rPr lang="ru-RU" altLang="ru-RU" dirty="0"/>
              <a:t>прямоугольников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23AE8A3-61AD-4C68-8F70-AD38D949CE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848" y="2110855"/>
            <a:ext cx="2295907" cy="247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06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3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60971515-AF06-4533-9F9E-E3D7896413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65539" name="Text Box 3">
            <a:extLst>
              <a:ext uri="{FF2B5EF4-FFF2-40B4-BE49-F238E27FC236}">
                <a16:creationId xmlns:a16="http://schemas.microsoft.com/office/drawing/2014/main" id="{A77F7FBE-73FF-4B55-A7E3-D051FE55C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08504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геометрическое место вершин треугольников, равновеликих данному треугольнику и имеющих с ним одну общую сторону.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69991" name="Text Box 7">
            <a:extLst>
              <a:ext uri="{FF2B5EF4-FFF2-40B4-BE49-F238E27FC236}">
                <a16:creationId xmlns:a16="http://schemas.microsoft.com/office/drawing/2014/main" id="{BA069927-CAB9-46FB-BFFD-4592816CC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81400"/>
            <a:ext cx="8610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Две параллельные прямые.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9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60971515-AF06-4533-9F9E-E3D7896413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65539" name="Text Box 3">
            <a:extLst>
              <a:ext uri="{FF2B5EF4-FFF2-40B4-BE49-F238E27FC236}">
                <a16:creationId xmlns:a16="http://schemas.microsoft.com/office/drawing/2014/main" id="{A77F7FBE-73FF-4B55-A7E3-D051FE55C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Из всех треугольников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данной стороной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данной площадью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найдите треугольник </a:t>
            </a:r>
            <a:r>
              <a:rPr lang="ru-RU" dirty="0">
                <a:ea typeface="Times New Roman" panose="02020603050405020304" pitchFamily="18" charset="0"/>
              </a:rPr>
              <a:t>наименьшего периметра.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CBE001B9-471B-4A14-84AC-CB189F220476}"/>
              </a:ext>
            </a:extLst>
          </p:cNvPr>
          <p:cNvGrpSpPr/>
          <p:nvPr/>
        </p:nvGrpSpPr>
        <p:grpSpPr>
          <a:xfrm>
            <a:off x="381000" y="2018216"/>
            <a:ext cx="8610600" cy="4102375"/>
            <a:chOff x="381000" y="2018216"/>
            <a:chExt cx="8610600" cy="4102375"/>
          </a:xfrm>
        </p:grpSpPr>
        <p:sp>
          <p:nvSpPr>
            <p:cNvPr id="169991" name="Text Box 7">
              <a:extLst>
                <a:ext uri="{FF2B5EF4-FFF2-40B4-BE49-F238E27FC236}">
                  <a16:creationId xmlns:a16="http://schemas.microsoft.com/office/drawing/2014/main" id="{BA069927-CAB9-46FB-BFFD-4592816CC1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" y="4797152"/>
              <a:ext cx="8610600" cy="1323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Ответ: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Равнобедренный треугольник</a:t>
              </a:r>
              <a:r>
                <a:rPr lang="en-US" altLang="ru-RU" dirty="0">
                  <a:cs typeface="Times New Roman" panose="02020603050405020304" pitchFamily="18" charset="0"/>
                </a:rPr>
                <a:t> </a:t>
              </a:r>
              <a:r>
                <a:rPr lang="en-US" altLang="ru-RU" i="1" dirty="0">
                  <a:cs typeface="Times New Roman" panose="02020603050405020304" pitchFamily="18" charset="0"/>
                </a:rPr>
                <a:t>ABC</a:t>
              </a:r>
              <a:r>
                <a:rPr lang="ru-RU" altLang="ru-RU" dirty="0">
                  <a:cs typeface="Times New Roman" panose="02020603050405020304" pitchFamily="18" charset="0"/>
                </a:rPr>
                <a:t>.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Для любых других треугольников </a:t>
              </a:r>
              <a:r>
                <a:rPr lang="en-US" altLang="ru-RU" i="1" dirty="0">
                  <a:cs typeface="Times New Roman" panose="02020603050405020304" pitchFamily="18" charset="0"/>
                </a:rPr>
                <a:t>ABC’ </a:t>
              </a:r>
              <a:r>
                <a:rPr lang="ru-RU" altLang="ru-RU" dirty="0">
                  <a:cs typeface="Times New Roman" panose="02020603050405020304" pitchFamily="18" charset="0"/>
                </a:rPr>
                <a:t>такой же площади периметр будет больше.</a:t>
              </a:r>
              <a:endParaRPr lang="ru-RU" altLang="ru-RU" sz="3200" dirty="0">
                <a:cs typeface="Times New Roman" panose="02020603050405020304" pitchFamily="18" charset="0"/>
              </a:endParaRP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03039F6A-48AA-4815-8AFE-602DBF9175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87824" y="2018216"/>
              <a:ext cx="2958764" cy="26349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829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9139" name="Text Box 3"/>
              <p:cNvSpPr txBox="1">
                <a:spLocks noChangeArrowheads="1"/>
              </p:cNvSpPr>
              <p:nvPr/>
            </p:nvSpPr>
            <p:spPr bwMode="auto">
              <a:xfrm>
                <a:off x="0" y="620688"/>
                <a:ext cx="9144000" cy="26253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sz="2800" dirty="0"/>
                  <a:t>	Площадь треугольника </a:t>
                </a:r>
                <a:r>
                  <a:rPr lang="en-US" altLang="ru-RU" sz="2800" i="1" dirty="0"/>
                  <a:t>ABC </a:t>
                </a:r>
                <a:r>
                  <a:rPr lang="ru-RU" altLang="ru-RU" sz="2800" dirty="0"/>
                  <a:t>равна </a:t>
                </a:r>
                <a:r>
                  <a:rPr lang="en-US" altLang="ru-RU" sz="2800" i="1" dirty="0"/>
                  <a:t>S</a:t>
                </a:r>
                <a:r>
                  <a:rPr lang="en-US" altLang="ru-RU" sz="2800" dirty="0"/>
                  <a:t>,</a:t>
                </a:r>
                <a:r>
                  <a:rPr lang="en-US" altLang="ru-RU" sz="2800" i="1" dirty="0"/>
                  <a:t> </a:t>
                </a:r>
                <a:r>
                  <a:rPr lang="ru-RU" altLang="ru-RU" sz="2800" dirty="0"/>
                  <a:t>а точки </a:t>
                </a:r>
                <a:r>
                  <a:rPr lang="en-US" altLang="ru-RU" sz="2800" i="1" dirty="0"/>
                  <a:t>A</a:t>
                </a:r>
                <a:r>
                  <a:rPr lang="en-US" altLang="ru-RU" sz="2800" baseline="-25000" dirty="0"/>
                  <a:t>1</a:t>
                </a:r>
                <a:r>
                  <a:rPr lang="en-US" altLang="ru-RU" sz="2800" dirty="0"/>
                  <a:t> </a:t>
                </a:r>
                <a:r>
                  <a:rPr lang="ru-RU" altLang="ru-RU" sz="2800" dirty="0"/>
                  <a:t>и </a:t>
                </a:r>
                <a:r>
                  <a:rPr lang="en-US" altLang="ru-RU" sz="2800" i="1" dirty="0"/>
                  <a:t>B</a:t>
                </a:r>
                <a:r>
                  <a:rPr lang="en-US" altLang="ru-RU" sz="2800" baseline="-25000" dirty="0"/>
                  <a:t>1</a:t>
                </a:r>
                <a:r>
                  <a:rPr lang="en-US" altLang="ru-RU" sz="2800" dirty="0"/>
                  <a:t> </a:t>
                </a:r>
                <a:r>
                  <a:rPr lang="ru-RU" altLang="ru-RU" sz="2800" dirty="0"/>
                  <a:t>делят стороны </a:t>
                </a:r>
                <a:r>
                  <a:rPr lang="en-US" altLang="ru-RU" sz="2800" i="1" dirty="0"/>
                  <a:t>BC </a:t>
                </a:r>
                <a:r>
                  <a:rPr lang="ru-RU" altLang="ru-RU" sz="2800" dirty="0"/>
                  <a:t>и </a:t>
                </a:r>
                <a:r>
                  <a:rPr lang="en-US" altLang="ru-RU" sz="2800" i="1" dirty="0"/>
                  <a:t>AC </a:t>
                </a:r>
                <a:r>
                  <a:rPr lang="ru-RU" altLang="ru-RU" sz="2800" dirty="0"/>
                  <a:t>в отношениях:</a:t>
                </a:r>
              </a:p>
              <a:p>
                <a:pPr algn="just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altLang="ru-RU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altLang="ru-RU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ru-RU" sz="2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ru-RU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ru-RU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US" altLang="ru-RU" sz="28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  <m:r>
                        <a:rPr lang="en-US" altLang="ru-R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ru-RU" altLang="ru-R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alt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ru-RU" sz="28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altLang="ru-R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ru-RU" sz="2800" i="1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US" altLang="ru-RU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altLang="ru-RU" sz="2800" i="1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en-US" altLang="ru-RU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altLang="ru-RU" sz="2800" dirty="0"/>
              </a:p>
              <a:p>
                <a:pPr algn="just">
                  <a:spcBef>
                    <a:spcPts val="0"/>
                  </a:spcBef>
                </a:pPr>
                <a:r>
                  <a:rPr lang="en-US" altLang="ru-RU" sz="2800" dirty="0"/>
                  <a:t>	</a:t>
                </a:r>
                <a:r>
                  <a:rPr lang="ru-RU" altLang="ru-RU" sz="2800" dirty="0"/>
                  <a:t>Докажите, что площадь треугольника </a:t>
                </a:r>
                <a:r>
                  <a:rPr lang="en-US" altLang="ru-RU" sz="2800" i="1" dirty="0"/>
                  <a:t>A</a:t>
                </a:r>
                <a:r>
                  <a:rPr lang="en-US" altLang="ru-RU" sz="2800" baseline="-25000" dirty="0"/>
                  <a:t>1</a:t>
                </a:r>
                <a:r>
                  <a:rPr lang="en-US" altLang="ru-RU" sz="2800" i="1" dirty="0"/>
                  <a:t>B</a:t>
                </a:r>
                <a:r>
                  <a:rPr lang="en-US" altLang="ru-RU" sz="2800" baseline="-25000" dirty="0"/>
                  <a:t>1</a:t>
                </a:r>
                <a:r>
                  <a:rPr lang="en-US" altLang="ru-RU" sz="2800" i="1" dirty="0"/>
                  <a:t>C </a:t>
                </a:r>
                <a:r>
                  <a:rPr lang="ru-RU" altLang="ru-RU" sz="2800" dirty="0"/>
                  <a:t>равна </a:t>
                </a:r>
                <a:r>
                  <a:rPr lang="en-US" altLang="ru-RU" sz="2800" i="1" dirty="0" err="1"/>
                  <a:t>klS</a:t>
                </a:r>
                <a:r>
                  <a:rPr lang="ru-RU" altLang="ru-RU" sz="2800" dirty="0"/>
                  <a:t>.</a:t>
                </a:r>
                <a:endParaRPr lang="en-US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913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20688"/>
                <a:ext cx="9144000" cy="2625334"/>
              </a:xfrm>
              <a:prstGeom prst="rect">
                <a:avLst/>
              </a:prstGeom>
              <a:blipFill>
                <a:blip r:embed="rId3"/>
                <a:stretch>
                  <a:fillRect l="-1333" t="-2558" r="-1333" b="-58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9140" name="Text Box 4"/>
              <p:cNvSpPr txBox="1">
                <a:spLocks noChangeArrowheads="1"/>
              </p:cNvSpPr>
              <p:nvPr/>
            </p:nvSpPr>
            <p:spPr bwMode="auto">
              <a:xfrm>
                <a:off x="0" y="5210904"/>
                <a:ext cx="9144000" cy="1622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Решение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. Имеем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f>
                          <m:fPr>
                            <m:ctrlPr>
                              <a:rPr lang="en-US" altLang="ru-RU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ru-RU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ru-RU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en-US" altLang="ru-R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func>
                      <m:funcPr>
                        <m:ctrlPr>
                          <a:rPr lang="en-US" altLang="ru-R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ru-RU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</m:func>
                  </m:oMath>
                </a14:m>
                <a:endParaRPr lang="en-US" altLang="ru-RU" sz="3200" dirty="0">
                  <a:cs typeface="Times New Roman" panose="02020603050405020304" pitchFamily="18" charset="0"/>
                </a:endParaRP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sz="3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ru-RU" sz="3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ru-RU" sz="3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ru-RU" sz="32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𝑘𝐴𝐶</m:t>
                      </m:r>
                      <m:r>
                        <a:rPr lang="en-US" altLang="ru-R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altLang="ru-R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𝑙𝐵𝐶</m:t>
                      </m:r>
                      <m:r>
                        <a:rPr lang="en-US" altLang="ru-R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en-US" altLang="ru-R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ru-RU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altLang="ru-R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  <m:r>
                            <a:rPr lang="en-US" altLang="ru-R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US" altLang="ru-R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𝑘𝑙𝑆</m:t>
                          </m:r>
                          <m:r>
                            <a:rPr lang="en-US" altLang="ru-RU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</m:e>
                      </m:func>
                    </m:oMath>
                  </m:oMathPara>
                </a14:m>
                <a:endParaRPr lang="ru-RU" altLang="ru-RU" sz="3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9140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210904"/>
                <a:ext cx="9144000" cy="16226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204B990-9724-456F-9CBC-C2435B958F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3848" y="2906929"/>
            <a:ext cx="3134083" cy="2303975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E1BD8050-56EA-411A-951F-3798EAE047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</p:spTree>
    <p:extLst>
      <p:ext uri="{BB962C8B-B14F-4D97-AF65-F5344CB8AC3E}">
        <p14:creationId xmlns:p14="http://schemas.microsoft.com/office/powerpoint/2010/main" val="63563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BA5EBF03-F1B4-4B4D-8699-0F1650499F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9155" name="Text Box 3">
            <a:extLst>
              <a:ext uri="{FF2B5EF4-FFF2-40B4-BE49-F238E27FC236}">
                <a16:creationId xmlns:a16="http://schemas.microsoft.com/office/drawing/2014/main" id="{39C6B231-ABB9-4ABC-8B6A-BFB019709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Точки </a:t>
            </a:r>
            <a:r>
              <a:rPr lang="en-US" altLang="ru-RU" sz="3200" i="1" dirty="0"/>
              <a:t>A</a:t>
            </a:r>
            <a:r>
              <a:rPr lang="en-US" altLang="ru-RU" sz="3200" baseline="-25000" dirty="0"/>
              <a:t>1</a:t>
            </a:r>
            <a:r>
              <a:rPr lang="en-US" altLang="ru-RU" sz="3200" dirty="0"/>
              <a:t>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</a:t>
            </a:r>
            <a:r>
              <a:rPr lang="en-US" altLang="ru-RU" sz="3200" baseline="-25000" dirty="0"/>
              <a:t>1</a:t>
            </a:r>
            <a:r>
              <a:rPr lang="en-US" altLang="ru-RU" sz="3200" dirty="0"/>
              <a:t> </a:t>
            </a:r>
            <a:r>
              <a:rPr lang="ru-RU" altLang="ru-RU" sz="3200" dirty="0"/>
              <a:t>делят стороны </a:t>
            </a:r>
            <a:r>
              <a:rPr lang="en-US" altLang="ru-RU" sz="3200" i="1" dirty="0"/>
              <a:t>AC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BC </a:t>
            </a:r>
            <a:r>
              <a:rPr lang="ru-RU" altLang="ru-RU" sz="3200" dirty="0"/>
              <a:t>треугольника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в отношениях соответственно </a:t>
            </a:r>
            <a:r>
              <a:rPr lang="en-US" altLang="ru-RU" sz="3200" dirty="0"/>
              <a:t>2</a:t>
            </a:r>
            <a:r>
              <a:rPr lang="ru-RU" altLang="ru-RU" sz="3200" dirty="0"/>
              <a:t>:</a:t>
            </a:r>
            <a:r>
              <a:rPr lang="en-US" altLang="ru-RU" sz="3200" dirty="0"/>
              <a:t>1</a:t>
            </a:r>
            <a:r>
              <a:rPr lang="ru-RU" altLang="ru-RU" sz="3200" dirty="0"/>
              <a:t> и </a:t>
            </a:r>
            <a:r>
              <a:rPr lang="en-US" altLang="ru-RU" sz="3200" dirty="0"/>
              <a:t>3</a:t>
            </a:r>
            <a:r>
              <a:rPr lang="ru-RU" altLang="ru-RU" sz="3200" dirty="0"/>
              <a:t>:</a:t>
            </a:r>
            <a:r>
              <a:rPr lang="en-US" altLang="ru-RU" sz="3200" dirty="0"/>
              <a:t>2</a:t>
            </a:r>
            <a:r>
              <a:rPr lang="ru-RU" altLang="ru-RU" sz="3200" dirty="0"/>
              <a:t>. Найдите площадь треугольника </a:t>
            </a:r>
            <a:r>
              <a:rPr lang="en-US" altLang="ru-RU" sz="3200" i="1" dirty="0"/>
              <a:t>A</a:t>
            </a:r>
            <a:r>
              <a:rPr lang="en-US" altLang="ru-RU" sz="3200" baseline="-25000" dirty="0"/>
              <a:t>1</a:t>
            </a:r>
            <a:r>
              <a:rPr lang="en-US" altLang="ru-RU" sz="3200" i="1" dirty="0"/>
              <a:t>B</a:t>
            </a:r>
            <a:r>
              <a:rPr lang="en-US" altLang="ru-RU" sz="3200" baseline="-25000" dirty="0"/>
              <a:t>1</a:t>
            </a:r>
            <a:r>
              <a:rPr lang="en-US" altLang="ru-RU" sz="3200" i="1" dirty="0"/>
              <a:t>C</a:t>
            </a:r>
            <a:r>
              <a:rPr lang="ru-RU" altLang="ru-RU" sz="3200" dirty="0"/>
              <a:t>, если площадь треугольника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равна 15.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219140" name="Text Box 4">
            <a:extLst>
              <a:ext uri="{FF2B5EF4-FFF2-40B4-BE49-F238E27FC236}">
                <a16:creationId xmlns:a16="http://schemas.microsoft.com/office/drawing/2014/main" id="{ADC8B0AB-B975-464B-8D44-F3E8A1A41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2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E67D8B2-8DB1-49D7-AC23-4F43299949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3035" y="2781209"/>
            <a:ext cx="3057929" cy="2247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900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BA5EBF03-F1B4-4B4D-8699-0F1650499F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9155" name="Text Box 3">
            <a:extLst>
              <a:ext uri="{FF2B5EF4-FFF2-40B4-BE49-F238E27FC236}">
                <a16:creationId xmlns:a16="http://schemas.microsoft.com/office/drawing/2014/main" id="{39C6B231-ABB9-4ABC-8B6A-BFB019709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Точки </a:t>
            </a:r>
            <a:r>
              <a:rPr lang="en-US" altLang="ru-RU" sz="3200" i="1" dirty="0"/>
              <a:t>A</a:t>
            </a:r>
            <a:r>
              <a:rPr lang="en-US" altLang="ru-RU" sz="3200" baseline="-25000" dirty="0"/>
              <a:t>1</a:t>
            </a:r>
            <a:r>
              <a:rPr lang="ru-RU" altLang="ru-RU" sz="3200" dirty="0"/>
              <a:t>, </a:t>
            </a:r>
            <a:r>
              <a:rPr lang="en-US" altLang="ru-RU" sz="3200" i="1" dirty="0"/>
              <a:t>B</a:t>
            </a:r>
            <a:r>
              <a:rPr lang="en-US" altLang="ru-RU" sz="3200" baseline="-25000" dirty="0"/>
              <a:t>1</a:t>
            </a:r>
            <a:r>
              <a:rPr lang="ru-RU" altLang="ru-RU" sz="3200" dirty="0"/>
              <a:t>, </a:t>
            </a:r>
            <a:r>
              <a:rPr lang="en-US" altLang="ru-RU" sz="3200" i="1" dirty="0"/>
              <a:t>C</a:t>
            </a:r>
            <a:r>
              <a:rPr lang="en-US" altLang="ru-RU" sz="3200" baseline="-25000" dirty="0"/>
              <a:t>1</a:t>
            </a:r>
            <a:r>
              <a:rPr lang="en-US" altLang="ru-RU" sz="3200" dirty="0"/>
              <a:t> </a:t>
            </a:r>
            <a:r>
              <a:rPr lang="ru-RU" altLang="ru-RU" sz="3200" dirty="0"/>
              <a:t>делят стороны </a:t>
            </a:r>
            <a:r>
              <a:rPr lang="en-US" altLang="ru-RU" sz="3200" i="1" dirty="0"/>
              <a:t>BC</a:t>
            </a:r>
            <a:r>
              <a:rPr lang="en-US" altLang="ru-RU" sz="3200" dirty="0"/>
              <a:t>, </a:t>
            </a:r>
            <a:r>
              <a:rPr lang="en-US" altLang="ru-RU" sz="3200" i="1" dirty="0"/>
              <a:t>AC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AB </a:t>
            </a:r>
            <a:r>
              <a:rPr lang="ru-RU" altLang="ru-RU" sz="3200" dirty="0"/>
              <a:t>треугольника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в отношении </a:t>
            </a:r>
            <a:r>
              <a:rPr lang="en-US" altLang="ru-RU" sz="3200" dirty="0"/>
              <a:t>1</a:t>
            </a:r>
            <a:r>
              <a:rPr lang="ru-RU" altLang="ru-RU" sz="3200" dirty="0"/>
              <a:t>:</a:t>
            </a:r>
            <a:r>
              <a:rPr lang="en-US" altLang="ru-RU" sz="3200" dirty="0"/>
              <a:t>2</a:t>
            </a:r>
            <a:r>
              <a:rPr lang="ru-RU" altLang="ru-RU" sz="3200" dirty="0"/>
              <a:t>. Найдите площадь треугольника </a:t>
            </a:r>
            <a:r>
              <a:rPr lang="en-US" altLang="ru-RU" sz="3200" i="1" dirty="0"/>
              <a:t>A</a:t>
            </a:r>
            <a:r>
              <a:rPr lang="en-US" altLang="ru-RU" sz="3200" baseline="-25000" dirty="0"/>
              <a:t>1</a:t>
            </a:r>
            <a:r>
              <a:rPr lang="en-US" altLang="ru-RU" sz="3200" i="1" dirty="0"/>
              <a:t>B</a:t>
            </a:r>
            <a:r>
              <a:rPr lang="en-US" altLang="ru-RU" sz="3200" baseline="-25000" dirty="0"/>
              <a:t>1</a:t>
            </a:r>
            <a:r>
              <a:rPr lang="en-US" altLang="ru-RU" sz="3200" i="1" dirty="0"/>
              <a:t>C</a:t>
            </a:r>
            <a:r>
              <a:rPr lang="ru-RU" altLang="ru-RU" sz="3200" baseline="-25000" dirty="0"/>
              <a:t>1</a:t>
            </a:r>
            <a:r>
              <a:rPr lang="ru-RU" altLang="ru-RU" sz="3200" dirty="0"/>
              <a:t>, если площадь треугольника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равна 1.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9140" name="Text Box 4">
                <a:extLst>
                  <a:ext uri="{FF2B5EF4-FFF2-40B4-BE49-F238E27FC236}">
                    <a16:creationId xmlns:a16="http://schemas.microsoft.com/office/drawing/2014/main" id="{ADC8B0AB-B975-464B-8D44-F3E8A1A414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5029200"/>
                <a:ext cx="8610600" cy="7902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sz="32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alt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alt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219140" name="Text Box 4">
                <a:extLst>
                  <a:ext uri="{FF2B5EF4-FFF2-40B4-BE49-F238E27FC236}">
                    <a16:creationId xmlns:a16="http://schemas.microsoft.com/office/drawing/2014/main" id="{ADC8B0AB-B975-464B-8D44-F3E8A1A414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5029200"/>
                <a:ext cx="8610600" cy="790216"/>
              </a:xfrm>
              <a:prstGeom prst="rect">
                <a:avLst/>
              </a:prstGeom>
              <a:blipFill>
                <a:blip r:embed="rId3"/>
                <a:stretch>
                  <a:fillRect l="-1841" b="-923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EE12529-BAFC-464D-852E-87A1030407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3556" y="2717699"/>
            <a:ext cx="2976887" cy="293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95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FB9AF6FA-6EA1-45CF-A919-B021F0EF50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1443" name="Text Box 3">
            <a:extLst>
              <a:ext uri="{FF2B5EF4-FFF2-40B4-BE49-F238E27FC236}">
                <a16:creationId xmlns:a16="http://schemas.microsoft.com/office/drawing/2014/main" id="{80DAB950-8CF6-4F6B-9950-2941857E9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В прямоугольнике </a:t>
            </a:r>
            <a:r>
              <a:rPr lang="en-US" altLang="ru-RU" sz="2800" i="1" dirty="0"/>
              <a:t>ABCD AB</a:t>
            </a:r>
            <a:r>
              <a:rPr lang="ru-RU" altLang="ru-RU" sz="2800" i="1" dirty="0"/>
              <a:t>=</a:t>
            </a:r>
            <a:r>
              <a:rPr lang="en-US" altLang="ru-RU" sz="2800" dirty="0"/>
              <a:t>4, </a:t>
            </a:r>
            <a:r>
              <a:rPr lang="en-US" altLang="ru-RU" sz="2800" i="1" dirty="0"/>
              <a:t>BC=</a:t>
            </a:r>
            <a:r>
              <a:rPr lang="en-US" altLang="ru-RU" sz="2800" dirty="0"/>
              <a:t>6, </a:t>
            </a:r>
            <a:r>
              <a:rPr lang="en-US" altLang="ru-RU" sz="2800" i="1" dirty="0"/>
              <a:t>E </a:t>
            </a:r>
            <a:r>
              <a:rPr lang="ru-RU" altLang="ru-RU" sz="2800" dirty="0"/>
              <a:t>– середина стороны </a:t>
            </a:r>
            <a:r>
              <a:rPr lang="en-US" altLang="ru-RU" sz="2800" i="1" dirty="0"/>
              <a:t>BC</a:t>
            </a:r>
            <a:r>
              <a:rPr lang="en-US" altLang="ru-RU" sz="2800" dirty="0"/>
              <a:t>. </a:t>
            </a:r>
            <a:r>
              <a:rPr lang="ru-RU" altLang="ru-RU" sz="2800" dirty="0"/>
              <a:t>Отрезки </a:t>
            </a:r>
            <a:r>
              <a:rPr lang="en-US" altLang="ru-RU" sz="2800" i="1" dirty="0"/>
              <a:t>AE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BD </a:t>
            </a:r>
            <a:r>
              <a:rPr lang="ru-RU" altLang="ru-RU" sz="2800" dirty="0"/>
              <a:t>пересекаются в точке </a:t>
            </a:r>
            <a:r>
              <a:rPr lang="en-US" altLang="ru-RU" sz="2800" i="1" dirty="0"/>
              <a:t>F</a:t>
            </a:r>
            <a:r>
              <a:rPr lang="ru-RU" altLang="ru-RU" sz="2800" dirty="0"/>
              <a:t>. Найдите площадь </a:t>
            </a:r>
            <a:r>
              <a:rPr lang="ru-RU" altLang="ru-RU" sz="2800" dirty="0">
                <a:cs typeface="Times New Roman" panose="02020603050405020304" pitchFamily="18" charset="0"/>
              </a:rPr>
              <a:t>треугольника </a:t>
            </a:r>
            <a:r>
              <a:rPr lang="en-US" altLang="ru-RU" sz="2800" i="1" dirty="0"/>
              <a:t>ABF</a:t>
            </a:r>
            <a:r>
              <a:rPr lang="en-US" altLang="ru-RU" sz="2800" dirty="0"/>
              <a:t>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33477" name="Text Box 5">
            <a:extLst>
              <a:ext uri="{FF2B5EF4-FFF2-40B4-BE49-F238E27FC236}">
                <a16:creationId xmlns:a16="http://schemas.microsoft.com/office/drawing/2014/main" id="{78D82725-DB07-4244-BDDF-28BA6BAD8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148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Отрезки </a:t>
            </a:r>
            <a:r>
              <a:rPr lang="en-US" altLang="ru-RU" sz="2800" i="1" dirty="0"/>
              <a:t>BF</a:t>
            </a:r>
            <a:r>
              <a:rPr lang="en-US" altLang="ru-RU" sz="2800" dirty="0"/>
              <a:t>, </a:t>
            </a:r>
            <a:r>
              <a:rPr lang="en-US" altLang="ru-RU" sz="2800" i="1" dirty="0"/>
              <a:t>FH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HD </a:t>
            </a:r>
            <a:r>
              <a:rPr lang="ru-RU" altLang="ru-RU" sz="2800" dirty="0"/>
              <a:t>равны. Следовательно, площадь треугольника </a:t>
            </a:r>
            <a:r>
              <a:rPr lang="en-US" altLang="ru-RU" sz="2800" i="1" dirty="0"/>
              <a:t>ABF </a:t>
            </a:r>
            <a:r>
              <a:rPr lang="ru-RU" altLang="ru-RU" sz="2800" dirty="0"/>
              <a:t>равна одной третьей площади треугольника </a:t>
            </a:r>
            <a:r>
              <a:rPr lang="en-US" altLang="ru-RU" sz="2800" i="1" dirty="0"/>
              <a:t>ABD </a:t>
            </a:r>
            <a:r>
              <a:rPr lang="ru-RU" altLang="ru-RU" sz="2800" dirty="0"/>
              <a:t>и равна 4.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61445" name="Picture 10">
            <a:extLst>
              <a:ext uri="{FF2B5EF4-FFF2-40B4-BE49-F238E27FC236}">
                <a16:creationId xmlns:a16="http://schemas.microsoft.com/office/drawing/2014/main" id="{B7476954-6DC0-4F8F-A72A-A3C802C0C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86000"/>
            <a:ext cx="2543175" cy="175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3485" name="Group 13">
            <a:extLst>
              <a:ext uri="{FF2B5EF4-FFF2-40B4-BE49-F238E27FC236}">
                <a16:creationId xmlns:a16="http://schemas.microsoft.com/office/drawing/2014/main" id="{AA768897-657E-414F-B679-1D4A0E520C8F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209800"/>
            <a:ext cx="8382000" cy="1974850"/>
            <a:chOff x="384" y="1392"/>
            <a:chExt cx="5280" cy="1244"/>
          </a:xfrm>
        </p:grpSpPr>
        <p:sp>
          <p:nvSpPr>
            <p:cNvPr id="61447" name="Text Box 4">
              <a:extLst>
                <a:ext uri="{FF2B5EF4-FFF2-40B4-BE49-F238E27FC236}">
                  <a16:creationId xmlns:a16="http://schemas.microsoft.com/office/drawing/2014/main" id="{AA815C2E-2425-4332-9748-1F80A5DED3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392"/>
              <a:ext cx="3456" cy="1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Соединим точку </a:t>
              </a:r>
              <a:r>
                <a:rPr lang="en-US" altLang="ru-RU" sz="2800" i="1" dirty="0"/>
                <a:t>C </a:t>
              </a:r>
              <a:r>
                <a:rPr lang="ru-RU" altLang="ru-RU" sz="2800" dirty="0"/>
                <a:t>с серединой </a:t>
              </a:r>
              <a:r>
                <a:rPr lang="en-US" altLang="ru-RU" sz="2800" i="1" dirty="0"/>
                <a:t>G </a:t>
              </a:r>
              <a:r>
                <a:rPr lang="ru-RU" altLang="ru-RU" sz="2800" dirty="0"/>
                <a:t>отрезка </a:t>
              </a:r>
              <a:r>
                <a:rPr lang="en-US" altLang="ru-RU" sz="2800" i="1" dirty="0"/>
                <a:t>AD</a:t>
              </a:r>
              <a:r>
                <a:rPr lang="en-US" altLang="ru-RU" sz="2800" dirty="0"/>
                <a:t>. </a:t>
              </a:r>
              <a:r>
                <a:rPr lang="ru-RU" altLang="ru-RU" sz="2800" dirty="0"/>
                <a:t>Обозначим </a:t>
              </a:r>
              <a:r>
                <a:rPr lang="en-US" altLang="ru-RU" sz="2800" i="1" dirty="0"/>
                <a:t>H </a:t>
              </a:r>
              <a:r>
                <a:rPr lang="ru-RU" altLang="ru-RU" sz="2800" dirty="0"/>
                <a:t>точку пересечения отрезков </a:t>
              </a:r>
              <a:r>
                <a:rPr lang="en-US" altLang="ru-RU" sz="2800" i="1" dirty="0"/>
                <a:t>CG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BD</a:t>
              </a:r>
              <a:r>
                <a:rPr lang="ru-RU" altLang="ru-RU" sz="2800" dirty="0"/>
                <a:t>.</a:t>
              </a:r>
              <a:endParaRPr lang="ru-RU" altLang="ru-RU" sz="2800" dirty="0">
                <a:cs typeface="Times New Roman" panose="02020603050405020304" pitchFamily="18" charset="0"/>
              </a:endParaRPr>
            </a:p>
          </p:txBody>
        </p:sp>
        <p:pic>
          <p:nvPicPr>
            <p:cNvPr id="61448" name="Picture 11">
              <a:extLst>
                <a:ext uri="{FF2B5EF4-FFF2-40B4-BE49-F238E27FC236}">
                  <a16:creationId xmlns:a16="http://schemas.microsoft.com/office/drawing/2014/main" id="{179D0EA3-F3C4-406B-A338-99EFB35F1F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1440"/>
              <a:ext cx="1602" cy="1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3685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3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3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7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4099496</TotalTime>
  <Words>1936</Words>
  <Application>Microsoft Office PowerPoint</Application>
  <PresentationFormat>Экран (4:3)</PresentationFormat>
  <Paragraphs>151</Paragraphs>
  <Slides>25</Slides>
  <Notes>25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Cambria Math</vt:lpstr>
      <vt:lpstr>Times New Roman</vt:lpstr>
      <vt:lpstr>Оформление по умолчанию</vt:lpstr>
      <vt:lpstr>10,б. Площадь треугольника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15*</vt:lpstr>
      <vt:lpstr>Упражнение 16*</vt:lpstr>
      <vt:lpstr>Презентация PowerPoint</vt:lpstr>
      <vt:lpstr>Упражнение 17</vt:lpstr>
      <vt:lpstr>Упражнение 18</vt:lpstr>
      <vt:lpstr>Упражнение 19*</vt:lpstr>
      <vt:lpstr>Упражнение 20</vt:lpstr>
      <vt:lpstr>Презентация PowerPoint</vt:lpstr>
      <vt:lpstr>Упражнение 21</vt:lpstr>
      <vt:lpstr>Упражнение 22</vt:lpstr>
      <vt:lpstr>Упражнение 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90</cp:revision>
  <dcterms:created xsi:type="dcterms:W3CDTF">2008-04-30T05:51:18Z</dcterms:created>
  <dcterms:modified xsi:type="dcterms:W3CDTF">2023-10-26T03:39:37Z</dcterms:modified>
</cp:coreProperties>
</file>