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80" r:id="rId2"/>
    <p:sldId id="1091" r:id="rId3"/>
    <p:sldId id="1094" r:id="rId4"/>
    <p:sldId id="349" r:id="rId5"/>
    <p:sldId id="330" r:id="rId6"/>
    <p:sldId id="316" r:id="rId7"/>
    <p:sldId id="325" r:id="rId8"/>
    <p:sldId id="328" r:id="rId9"/>
    <p:sldId id="326" r:id="rId10"/>
    <p:sldId id="327" r:id="rId11"/>
    <p:sldId id="324" r:id="rId12"/>
    <p:sldId id="308" r:id="rId13"/>
    <p:sldId id="332" r:id="rId14"/>
    <p:sldId id="333" r:id="rId15"/>
    <p:sldId id="345" r:id="rId16"/>
    <p:sldId id="337" r:id="rId17"/>
    <p:sldId id="1093" r:id="rId18"/>
    <p:sldId id="1095" r:id="rId19"/>
    <p:sldId id="346" r:id="rId20"/>
    <p:sldId id="310" r:id="rId21"/>
    <p:sldId id="334" r:id="rId22"/>
    <p:sldId id="354" r:id="rId23"/>
    <p:sldId id="336" r:id="rId24"/>
    <p:sldId id="335" r:id="rId25"/>
    <p:sldId id="312" r:id="rId26"/>
    <p:sldId id="313" r:id="rId27"/>
    <p:sldId id="314" r:id="rId28"/>
    <p:sldId id="329" r:id="rId29"/>
    <p:sldId id="338" r:id="rId30"/>
    <p:sldId id="1092" r:id="rId31"/>
    <p:sldId id="353" r:id="rId3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19" autoAdjust="0"/>
    <p:restoredTop sz="90929"/>
  </p:normalViewPr>
  <p:slideViewPr>
    <p:cSldViewPr>
      <p:cViewPr varScale="1">
        <p:scale>
          <a:sx n="93" d="100"/>
          <a:sy n="93" d="100"/>
        </p:scale>
        <p:origin x="102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B7EA5CFA-4B58-45F5-9588-01C50C84CF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5382DCB5-8787-4F35-84B4-557E473834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2452" name="Rectangle 4">
            <a:extLst>
              <a:ext uri="{FF2B5EF4-FFF2-40B4-BE49-F238E27FC236}">
                <a16:creationId xmlns:a16="http://schemas.microsoft.com/office/drawing/2014/main" id="{C85074E3-4F90-4D48-8C7F-DBF754B472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2453" name="Rectangle 5">
            <a:extLst>
              <a:ext uri="{FF2B5EF4-FFF2-40B4-BE49-F238E27FC236}">
                <a16:creationId xmlns:a16="http://schemas.microsoft.com/office/drawing/2014/main" id="{B54DC498-765D-43EB-9E82-032DBB047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DE55F92-0159-4BC2-A844-AAA73689A1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DF593C-A8BE-43F8-BCA7-3D5999A410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DBDD3E9-8F1D-496C-8784-827D59CF8D7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1413542-6743-41A7-9151-024C1C36D91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16FA3E6-82C1-4556-B7C2-3904CFD1597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571A14F-3D93-4DBF-BEE6-993FDA1DDDF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9D21B4A-5F69-454D-9666-28931FDD32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CF060F4-06F1-4A57-BECD-2C049C6B328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E321DA2-F35F-4341-B1F2-5C43B4425A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1460C1-177D-4CC7-AFF6-E1BCC0D79549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36A3647-5375-4BB3-84BA-2E37402EFB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874751B-768F-4AC8-8EAD-A74CE8512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C074CA54-76A8-4C92-803B-F8C78A8795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45A8AD-8D3F-4773-8AB0-E880063DD640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F12367C7-CF82-45E8-8B37-05F692140F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78B42EF-9C76-4A41-B7DB-0BE7374FC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6EFBBDE6-468A-4C33-8C96-041C443BA3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2A4DE8E-431D-42DD-8231-EB3D03B873FE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827EDAA-2A6C-44F7-A86E-D061706A39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BF9C8A60-782F-4B35-B3F8-FF4E7BFEE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D3C5ADDD-1AAB-4B30-BB8B-5438F96146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84C0B99-011B-4376-A78E-159148F01F77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95B4B70C-D704-4F8F-8065-9E581C7E73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C581208-CA4E-4A26-BF9F-BBC5CD259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D4FA62C-53F9-4FF1-AC4D-1F5E3859E3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E36D8A0-8EDE-4881-BAB4-F5C5F06B71C3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A3F85486-2E1C-4E7D-A7BA-BB9F838B2B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4398259-3941-432A-B6BF-8BAEEE06A9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2ACD2D5-1FE6-4FEA-A5B0-A6B73094CF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095BE6-C7A9-4E6D-8D29-BF9D30D16F84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6BB35FAF-C545-42D9-9D4D-6F430CFC70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DEE56D01-24D5-4588-921E-BFC88CFB4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A7ED45E-50A0-4F91-9594-E02C46500D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D3093A0-76C3-46BE-868A-20C30437C3DC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E8F611B7-AC5E-4DE2-9220-5E497850A0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CBEAD200-9273-46B5-88BC-11CC0F9538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2E0D12F-1E0E-4E31-81A7-4B84137E7D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9FD1AF-BE09-427A-984B-50D4E8F853FB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01461A5-91BB-49FB-A8F8-8A2F801502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7348A2E0-091E-48BA-8C9E-FF85590DD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2E0D12F-1E0E-4E31-81A7-4B84137E7D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9FD1AF-BE09-427A-984B-50D4E8F853FB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01461A5-91BB-49FB-A8F8-8A2F801502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7348A2E0-091E-48BA-8C9E-FF85590DD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757947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2E0D12F-1E0E-4E31-81A7-4B84137E7D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9FD1AF-BE09-427A-984B-50D4E8F853FB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01461A5-91BB-49FB-A8F8-8A2F801502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7348A2E0-091E-48BA-8C9E-FF85590DD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855505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AC60A21-463F-4F86-A812-E1BE0B1A59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38D9FE2-2EFF-4EF0-A1E9-C3B21F739CA2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1078D6A-219E-4845-A5FD-4973865BDB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45D63B0-2596-49D8-8046-AFB8F4A25C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E321DA2-F35F-4341-B1F2-5C43B4425A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1460C1-177D-4CC7-AFF6-E1BCC0D79549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36A3647-5375-4BB3-84BA-2E37402EFB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874751B-768F-4AC8-8EAD-A74CE8512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708239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D4F053C-D345-47EA-81D8-ECF8E15848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2C3575A-7A1B-4A60-A1B1-32C194E055B2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1DB6E000-1116-4288-859F-F0235DF1DE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D347F614-9199-4F7A-AE24-5B51F90A75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143242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4BD7BCD-C156-41FF-AF75-2B2880DDC8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E5E18D5-4D97-4EAE-B761-54753D907943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8782F9B-4328-43D4-AA41-C223043F13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13805791-1F3F-43E8-98BF-CAD941FDCD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4BD7BCD-C156-41FF-AF75-2B2880DDC8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E5E18D5-4D97-4EAE-B761-54753D907943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8782F9B-4328-43D4-AA41-C223043F13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13805791-1F3F-43E8-98BF-CAD941FDCD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953817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B38E715D-3DD0-4D4A-B7D9-F070F85C8A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CC2986-7F6B-46EE-A7AA-A914C956E866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82EE2862-B514-4F7D-9823-E03E56D831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F453D85C-E79A-4209-81C9-2EC5957B8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AC6EF5C-9FA4-472F-B083-B74EEE66E9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FFA615-9A47-426C-82A5-31B961F0DE7B}" type="slidenum">
              <a:rPr lang="ru-RU" altLang="ru-RU" sz="1200"/>
              <a:pPr/>
              <a:t>24</a:t>
            </a:fld>
            <a:endParaRPr lang="ru-RU" altLang="ru-RU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C8E72B0-8CB8-4B8B-B6F6-768C19A754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74FD77F6-FDF9-407B-BBA2-22501DE658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3C1B40DA-CA27-4D4B-8727-B68FA6F510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7FB151-1973-41BD-987D-667009E28F73}" type="slidenum">
              <a:rPr lang="ru-RU" altLang="ru-RU" sz="1200"/>
              <a:pPr/>
              <a:t>25</a:t>
            </a:fld>
            <a:endParaRPr lang="ru-RU" altLang="ru-RU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5898E019-CF0C-4DC8-9D6F-8265285D81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AEA0D7DB-F280-4383-9104-2926BA542E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03E78727-423C-4437-837D-2FD9B4C98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20DEA9A-1F3F-479B-A904-9515B757F2EE}" type="slidenum">
              <a:rPr lang="ru-RU" altLang="ru-RU" sz="1200"/>
              <a:pPr/>
              <a:t>26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A533D94-5A60-4FF2-9071-2660790627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908BF3FC-91FF-49C4-BBDC-6FDE772B46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8EBFD9D7-9C6A-44A1-A4C8-E138569342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2634C6-96B3-4B63-BA39-710E1D7D4563}" type="slidenum">
              <a:rPr lang="ru-RU" altLang="ru-RU" sz="1200"/>
              <a:pPr/>
              <a:t>27</a:t>
            </a:fld>
            <a:endParaRPr lang="ru-RU" altLang="ru-RU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D1B054ED-5E53-4108-9D4A-2A9C986E6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E10FD38A-B27D-41E2-AFDC-39B7373C8A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6E9F0FE5-A8D2-4B29-B71F-D8353D1150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927201-35B1-4444-8F19-A09CDCA11B63}" type="slidenum">
              <a:rPr lang="ru-RU" altLang="ru-RU" sz="1200"/>
              <a:pPr/>
              <a:t>28</a:t>
            </a:fld>
            <a:endParaRPr lang="ru-RU" altLang="ru-RU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C29F9BA4-C741-42B0-9976-7FD24E42F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DD0D2E5-9787-41F7-AB22-C67AE773EB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DE5F2CE1-13A8-4D25-A5F4-3AA815EB2D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1EE796-9430-41B1-9CCC-BFC32B96F57E}" type="slidenum">
              <a:rPr lang="ru-RU" altLang="ru-RU" sz="1200"/>
              <a:pPr/>
              <a:t>29</a:t>
            </a:fld>
            <a:endParaRPr lang="ru-RU" altLang="ru-RU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DD4254CE-64E1-45AE-8F4A-CF32DC6A07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DD589F31-525A-4998-8651-45F628A2B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E321DA2-F35F-4341-B1F2-5C43B4425A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1460C1-177D-4CC7-AFF6-E1BCC0D79549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36A3647-5375-4BB3-84BA-2E37402EFB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874751B-768F-4AC8-8EAD-A74CE8512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520284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DE5F2CE1-13A8-4D25-A5F4-3AA815EB2D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1EE796-9430-41B1-9CCC-BFC32B96F57E}" type="slidenum">
              <a:rPr lang="ru-RU" altLang="ru-RU" sz="1200"/>
              <a:pPr/>
              <a:t>30</a:t>
            </a:fld>
            <a:endParaRPr lang="ru-RU" altLang="ru-RU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DD4254CE-64E1-45AE-8F4A-CF32DC6A07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DD589F31-525A-4998-8651-45F628A2B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812672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B38E715D-3DD0-4D4A-B7D9-F070F85C8A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CC2986-7F6B-46EE-A7AA-A914C956E866}" type="slidenum">
              <a:rPr lang="ru-RU" altLang="ru-RU" sz="1200"/>
              <a:pPr/>
              <a:t>31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82EE2862-B514-4F7D-9823-E03E56D831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F453D85C-E79A-4209-81C9-2EC5957B8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68186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E321DA2-F35F-4341-B1F2-5C43B4425A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1460C1-177D-4CC7-AFF6-E1BCC0D79549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36A3647-5375-4BB3-84BA-2E37402EFB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874751B-768F-4AC8-8EAD-A74CE8512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07423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8DDDAE-96F6-4AA6-BCB3-BF0DAD8130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BE1188-B4CA-4916-B689-94A5B145D216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FC1B79AD-B59D-4F99-B2FB-01E9E649EB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1268CF6-1B7C-4769-A70E-F5EAF92556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80589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7FF9442-EBDE-4BC0-854E-2B35040E73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58C14E-07AF-4DF4-9AE0-16E164DD782A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7171" name="Rectangle 1026">
            <a:extLst>
              <a:ext uri="{FF2B5EF4-FFF2-40B4-BE49-F238E27FC236}">
                <a16:creationId xmlns:a16="http://schemas.microsoft.com/office/drawing/2014/main" id="{243E861E-028F-4848-8963-8C1A6E7297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1027">
            <a:extLst>
              <a:ext uri="{FF2B5EF4-FFF2-40B4-BE49-F238E27FC236}">
                <a16:creationId xmlns:a16="http://schemas.microsoft.com/office/drawing/2014/main" id="{92234ED7-B9AE-42EC-BAAB-C59EA0ED8F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DB48D03B-011E-482C-B296-C6931BE3ED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852EFBE-7DE9-44F3-9395-DD04F0D387CD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9219" name="Rectangle 1026">
            <a:extLst>
              <a:ext uri="{FF2B5EF4-FFF2-40B4-BE49-F238E27FC236}">
                <a16:creationId xmlns:a16="http://schemas.microsoft.com/office/drawing/2014/main" id="{EA40B183-7322-43B1-A096-C02C1163FF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1027">
            <a:extLst>
              <a:ext uri="{FF2B5EF4-FFF2-40B4-BE49-F238E27FC236}">
                <a16:creationId xmlns:a16="http://schemas.microsoft.com/office/drawing/2014/main" id="{DE9F4564-D30A-4907-88BC-C690D7356C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F3E27A6-4564-4773-8558-199B86DFDA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624396-48FB-423D-8785-2D41FCC15E0F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253C5AB-3A29-4C4E-B18A-6103436A35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B96C848-2DD4-4BDB-BB7F-F500E1CC3E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C9ADA86D-DF98-480D-A26D-DCA2A5EF7E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92B482-DEC3-4522-A726-4D57A9806D81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AF8CD37-7DD6-4387-AA74-09D7843757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C89545B-D2D7-4063-A36A-BA78A7E21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3E12D5-CC7D-4FC6-9155-8F77B712F3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E5394F-0957-4196-B2E9-A13045D45F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085219-B2FC-4E8D-B46E-24AAB0145F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768E4A-6613-4D56-ACEC-B4783F6241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313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628427-F74A-4E3A-B0B2-A0B17B4354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AF5144-102C-4B73-8AFF-3AFA66E41A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843D9D-A484-462B-8C38-73EF5B50FA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3A814-2F76-4ADF-A161-C641F4EE28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8687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CC1552-AFCE-4E50-84A5-AF1A73CB9C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5330CB-C76C-478B-AA8D-B5ADD4FD26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39CDDB-7927-4535-94B6-0CBB509E97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6B975F-766C-4BEB-BEB3-B78C35F9D6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052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4466D9-1999-4581-8393-7963B39A87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772109-3A7F-43A1-9625-B341F003D2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F0268B-E92A-4679-8D8D-771C08BCAC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ECAB6-358C-4A3F-A4C0-B58A75BF76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014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17EEEC-B018-420B-B74F-ADDA8910A6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9A20FC-6023-4891-8624-119C21858B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45D801-220E-4770-8DAF-31711E8613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2B8C7-5815-4D9A-B496-F0DC739BDA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059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4B4198-8609-4026-B7EF-0A0B36B29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2E726A-2E63-4C60-8B17-9F61199AE2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FC77EC-DE86-47BE-AFE2-1BB8552F9E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CD4F6-B124-447F-9667-CEFB9611A1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613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5E9CE4A-1F24-47CB-A732-2094969091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5DE6322-3088-40D4-B060-91B2989583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237E879-605B-4A95-9742-78E15241D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74BFE0-1485-4B22-90F0-A14E488D37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34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CCD16E-63FE-433B-AEA6-8B44A97718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2E24D8C-F24E-44E9-8083-F26A201F4D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C51AC0-A8B6-4F9E-876B-786FF3D75E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756F3-E6B6-49B2-AD16-3467F2203E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342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AED49B7-85B4-4FA8-B9BA-11256E6222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12AF5C8-5A9D-4451-95CF-F99E86FB7A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A24CA40-9ACD-498C-9376-9A8E8BD148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4B111-3DB2-40D7-BA7F-DB32828F27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82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37F02B-5040-4B55-A137-C34659A04F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124805-6B81-4058-BB52-67A0ED955D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9FA93D-B09E-4000-894B-BFDD97C746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05661-5985-41E6-99A0-76C3061CBC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058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451C84-CAB8-408D-90ED-7122262CC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3B038C-2D8B-421C-BABA-FB981495E3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F3B4BC-D940-426C-9A0B-9E730D7DF9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559E43-3F81-45B5-B0BE-4B006DCB1F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89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1387662-03D3-4ED2-8DEC-EFC28A027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A233FA-860B-4EA7-9146-ACCA8DDFD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9F4F206-B134-4CA5-A405-01CD6C9F3F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B83BE76-F904-43FE-8937-A4200DD6BF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3CEAF5-8519-4604-98E1-EE974BBBE3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69386E2-3A75-401E-8548-4107AE48D16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1F27909-7735-45CB-9AE0-24A998C88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64146"/>
            <a:ext cx="7772400" cy="1692424"/>
          </a:xfrm>
        </p:spPr>
        <p:txBody>
          <a:bodyPr/>
          <a:lstStyle/>
          <a:p>
            <a:pPr eaLnBrk="1" hangingPunct="1"/>
            <a:r>
              <a:rPr lang="ru-RU" altLang="ru-RU">
                <a:solidFill>
                  <a:srgbClr val="FF3300"/>
                </a:solidFill>
              </a:rPr>
              <a:t>10,а. </a:t>
            </a:r>
            <a:r>
              <a:rPr lang="ru-RU" altLang="ru-RU" dirty="0">
                <a:solidFill>
                  <a:srgbClr val="FF3300"/>
                </a:solidFill>
              </a:rPr>
              <a:t>Площадь треугольника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5629B51-8D11-4666-AB49-EC394D3A7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1EC0EDD2-2CF2-4757-B9BD-6C1393D53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Найдите площадь треугольника, изображенного на клетчатой бумаге, клетками которой являются единичные квадраты.</a:t>
            </a:r>
          </a:p>
        </p:txBody>
      </p:sp>
      <p:sp>
        <p:nvSpPr>
          <p:cNvPr id="190468" name="Text Box 4">
            <a:extLst>
              <a:ext uri="{FF2B5EF4-FFF2-40B4-BE49-F238E27FC236}">
                <a16:creationId xmlns:a16="http://schemas.microsoft.com/office/drawing/2014/main" id="{A2F9152F-662A-4E2F-9BDF-F52E3AE3C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5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4341" name="Picture 6">
            <a:extLst>
              <a:ext uri="{FF2B5EF4-FFF2-40B4-BE49-F238E27FC236}">
                <a16:creationId xmlns:a16="http://schemas.microsoft.com/office/drawing/2014/main" id="{51A4013C-4FB4-44F6-A240-F7F6CC0B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FA9C488-5B3C-4E13-9552-7D3BD3A852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69F52B92-25D8-4B8D-8010-4258953B5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укажите равновеликие </a:t>
            </a:r>
            <a:r>
              <a:rPr lang="ru-RU" altLang="ru-RU" sz="3200" dirty="0"/>
              <a:t>треугольники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4324" name="Text Box 4">
            <a:extLst>
              <a:ext uri="{FF2B5EF4-FFF2-40B4-BE49-F238E27FC236}">
                <a16:creationId xmlns:a16="http://schemas.microsoft.com/office/drawing/2014/main" id="{4D85B7B4-78F3-4B14-AB8F-45924D8BF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а), г), е), ж), з); б), д). </a:t>
            </a:r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id="{9A2101D4-576D-42B1-8CD0-AC6464BB4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8" y="2324100"/>
            <a:ext cx="7386637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B4E89A0-03B9-4762-B389-68769ACF7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BF2FD10E-F80F-41B8-80A0-9A3E353FB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Найдите</a:t>
            </a:r>
            <a:r>
              <a:rPr lang="ru-RU" altLang="ru-RU" sz="2800" dirty="0">
                <a:cs typeface="Times New Roman" panose="02020603050405020304" pitchFamily="18" charset="0"/>
              </a:rPr>
              <a:t> площадь прямоугольного треугольника, если его катеты равны: а) 4 см и 7 см; б) 1,2 м и 35 </a:t>
            </a:r>
            <a:r>
              <a:rPr lang="ru-RU" altLang="ru-RU" sz="2800" dirty="0" err="1">
                <a:cs typeface="Times New Roman" panose="02020603050405020304" pitchFamily="18" charset="0"/>
              </a:rPr>
              <a:t>дм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1556" name="Text Box 4">
            <a:extLst>
              <a:ext uri="{FF2B5EF4-FFF2-40B4-BE49-F238E27FC236}">
                <a16:creationId xmlns:a16="http://schemas.microsoft.com/office/drawing/2014/main" id="{0F9F8AC4-B5B3-4F7F-B834-9B33D31FD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14 см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151560" name="Text Box 8">
            <a:extLst>
              <a:ext uri="{FF2B5EF4-FFF2-40B4-BE49-F238E27FC236}">
                <a16:creationId xmlns:a16="http://schemas.microsoft.com/office/drawing/2014/main" id="{63831A24-92C8-4A5C-8BBD-262451E2F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572000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2,1 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utoUpdateAnimBg="0"/>
      <p:bldP spid="15156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>
            <a:extLst>
              <a:ext uri="{FF2B5EF4-FFF2-40B4-BE49-F238E27FC236}">
                <a16:creationId xmlns:a16="http://schemas.microsoft.com/office/drawing/2014/main" id="{2857E155-6E9D-494D-A9D9-E34B4D4745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20483" name="Text Box 1027">
            <a:extLst>
              <a:ext uri="{FF2B5EF4-FFF2-40B4-BE49-F238E27FC236}">
                <a16:creationId xmlns:a16="http://schemas.microsoft.com/office/drawing/2014/main" id="{B638807F-B05F-45B6-839C-E54245847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Найдите</a:t>
            </a:r>
            <a:r>
              <a:rPr lang="ru-RU" altLang="ru-RU" sz="2800" dirty="0">
                <a:cs typeface="Times New Roman" panose="02020603050405020304" pitchFamily="18" charset="0"/>
              </a:rPr>
              <a:t> площадь прямоугольного треугольника, если его катет</a:t>
            </a:r>
            <a:r>
              <a:rPr lang="ru-RU" altLang="ru-RU" sz="2800" dirty="0"/>
              <a:t> и гипотенуза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соответственно </a:t>
            </a:r>
            <a:r>
              <a:rPr lang="ru-RU" altLang="ru-RU" sz="2800" dirty="0">
                <a:cs typeface="Times New Roman" panose="02020603050405020304" pitchFamily="18" charset="0"/>
              </a:rPr>
              <a:t>равны: а) 4 и </a:t>
            </a:r>
            <a:r>
              <a:rPr lang="ru-RU" altLang="ru-RU" sz="2800" dirty="0"/>
              <a:t>5</a:t>
            </a:r>
            <a:r>
              <a:rPr lang="ru-RU" altLang="ru-RU" sz="2800" dirty="0">
                <a:cs typeface="Times New Roman" panose="02020603050405020304" pitchFamily="18" charset="0"/>
              </a:rPr>
              <a:t>; б) </a:t>
            </a:r>
            <a:r>
              <a:rPr lang="ru-RU" altLang="ru-RU" sz="2800" dirty="0"/>
              <a:t>12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dirty="0"/>
              <a:t>13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2756" name="Text Box 1028">
            <a:extLst>
              <a:ext uri="{FF2B5EF4-FFF2-40B4-BE49-F238E27FC236}">
                <a16:creationId xmlns:a16="http://schemas.microsoft.com/office/drawing/2014/main" id="{BED0AD80-4283-4C91-AAAD-57DE1B3A0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</a:t>
            </a:r>
            <a:r>
              <a:rPr lang="ru-RU" altLang="ru-RU" sz="3200"/>
              <a:t>6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202757" name="Text Box 1029">
            <a:extLst>
              <a:ext uri="{FF2B5EF4-FFF2-40B4-BE49-F238E27FC236}">
                <a16:creationId xmlns:a16="http://schemas.microsoft.com/office/drawing/2014/main" id="{5B08F1C4-A175-405A-B769-C0B2E114A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572000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</a:t>
            </a:r>
            <a:r>
              <a:rPr lang="ru-RU" altLang="ru-RU" sz="3200" dirty="0"/>
              <a:t>30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6" grpId="0" autoUpdateAnimBg="0"/>
      <p:bldP spid="20275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6619F47-790C-48F3-BFF6-F0BFB4553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0C50469A-A175-4B0B-B59E-61B2DF0F5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Найдите</a:t>
            </a:r>
            <a:r>
              <a:rPr lang="ru-RU" altLang="ru-RU" sz="2800" dirty="0">
                <a:cs typeface="Times New Roman" panose="02020603050405020304" pitchFamily="18" charset="0"/>
              </a:rPr>
              <a:t> площадь </a:t>
            </a:r>
            <a:r>
              <a:rPr lang="ru-RU" altLang="ru-RU" sz="2800" dirty="0"/>
              <a:t>равнобедренного</a:t>
            </a:r>
            <a:r>
              <a:rPr lang="ru-RU" altLang="ru-RU" sz="2800" dirty="0">
                <a:cs typeface="Times New Roman" panose="02020603050405020304" pitchFamily="18" charset="0"/>
              </a:rPr>
              <a:t> треугольника, если его </a:t>
            </a:r>
            <a:r>
              <a:rPr lang="ru-RU" altLang="ru-RU" sz="2800" dirty="0"/>
              <a:t>основание и боковые стороны соответственно </a:t>
            </a:r>
            <a:r>
              <a:rPr lang="ru-RU" altLang="ru-RU" sz="2800" dirty="0">
                <a:cs typeface="Times New Roman" panose="02020603050405020304" pitchFamily="18" charset="0"/>
              </a:rPr>
              <a:t>равны: а) </a:t>
            </a:r>
            <a:r>
              <a:rPr lang="ru-RU" altLang="ru-RU" sz="2800" dirty="0"/>
              <a:t>6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dirty="0"/>
              <a:t>5</a:t>
            </a:r>
            <a:r>
              <a:rPr lang="ru-RU" altLang="ru-RU" sz="2800" dirty="0">
                <a:cs typeface="Times New Roman" panose="02020603050405020304" pitchFamily="18" charset="0"/>
              </a:rPr>
              <a:t>; б) </a:t>
            </a:r>
            <a:r>
              <a:rPr lang="ru-RU" altLang="ru-RU" sz="2800" dirty="0"/>
              <a:t>16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dirty="0"/>
              <a:t>17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4804" name="Text Box 4">
            <a:extLst>
              <a:ext uri="{FF2B5EF4-FFF2-40B4-BE49-F238E27FC236}">
                <a16:creationId xmlns:a16="http://schemas.microsoft.com/office/drawing/2014/main" id="{58F5EEBE-28C5-4058-8843-D98B99EC6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</a:t>
            </a:r>
            <a:r>
              <a:rPr lang="ru-RU" altLang="ru-RU" sz="3200"/>
              <a:t>12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204805" name="Text Box 5">
            <a:extLst>
              <a:ext uri="{FF2B5EF4-FFF2-40B4-BE49-F238E27FC236}">
                <a16:creationId xmlns:a16="http://schemas.microsoft.com/office/drawing/2014/main" id="{19BCA1FA-ECEC-4AD7-98E0-823BBA454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572000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ru-RU" altLang="ru-RU" sz="3200"/>
              <a:t>120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4" grpId="0" autoUpdateAnimBg="0"/>
      <p:bldP spid="20480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D39F009-CAB1-42F5-91A7-1D4BE3C227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62423AC0-CE44-42D0-8F13-FDEAE4B3B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2" y="609600"/>
            <a:ext cx="91805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площадь равностороннего треугольника со стороной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grpSp>
        <p:nvGrpSpPr>
          <p:cNvPr id="235527" name="Group 7">
            <a:extLst>
              <a:ext uri="{FF2B5EF4-FFF2-40B4-BE49-F238E27FC236}">
                <a16:creationId xmlns:a16="http://schemas.microsoft.com/office/drawing/2014/main" id="{96AE0F07-6506-4DAB-BB1A-F7435758B204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505200"/>
            <a:ext cx="5943600" cy="914400"/>
            <a:chOff x="528" y="2208"/>
            <a:chExt cx="3744" cy="576"/>
          </a:xfrm>
        </p:grpSpPr>
        <p:sp>
          <p:nvSpPr>
            <p:cNvPr id="24581" name="Text Box 5">
              <a:extLst>
                <a:ext uri="{FF2B5EF4-FFF2-40B4-BE49-F238E27FC236}">
                  <a16:creationId xmlns:a16="http://schemas.microsoft.com/office/drawing/2014/main" id="{42B6C344-65A7-4B74-B6E5-453EE6551E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304"/>
              <a:ext cx="37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4582" name="Object 6">
              <a:extLst>
                <a:ext uri="{FF2B5EF4-FFF2-40B4-BE49-F238E27FC236}">
                  <a16:creationId xmlns:a16="http://schemas.microsoft.com/office/drawing/2014/main" id="{D0E68DD2-79B1-4C66-9AC8-B3E740511DD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44" y="2208"/>
            <a:ext cx="592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939800" imgH="914400" progId="Equation.DSMT4">
                    <p:embed/>
                  </p:oleObj>
                </mc:Choice>
                <mc:Fallback>
                  <p:oleObj name="Equation" r:id="rId3" imgW="939800" imgH="9144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2208"/>
                          <a:ext cx="592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275E57A-76C1-41FF-AE2F-A60CDFA225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5C6070E4-72CB-44C3-AB5A-D0454F87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треугольника равна 48 см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.  Найдите высоту треугольника, проведенную к стороне, равной 32 см.</a:t>
            </a:r>
          </a:p>
        </p:txBody>
      </p:sp>
      <p:sp>
        <p:nvSpPr>
          <p:cNvPr id="215044" name="Text Box 4">
            <a:extLst>
              <a:ext uri="{FF2B5EF4-FFF2-40B4-BE49-F238E27FC236}">
                <a16:creationId xmlns:a16="http://schemas.microsoft.com/office/drawing/2014/main" id="{A5F20A07-0847-410C-858B-1FC2143DB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3 см.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275E57A-76C1-41FF-AE2F-A60CDFA225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5C6070E4-72CB-44C3-AB5A-D0454F87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Катеты прямоугольного треугольника равны 6 и 8. Найдите высоту, опущенную на гипотенузу.</a:t>
            </a:r>
          </a:p>
        </p:txBody>
      </p:sp>
      <p:sp>
        <p:nvSpPr>
          <p:cNvPr id="215044" name="Text Box 4">
            <a:extLst>
              <a:ext uri="{FF2B5EF4-FFF2-40B4-BE49-F238E27FC236}">
                <a16:creationId xmlns:a16="http://schemas.microsoft.com/office/drawing/2014/main" id="{A5F20A07-0847-410C-858B-1FC2143DB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12825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Решение.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Удвоенная площадь треугольника равна 48. Высота </a:t>
            </a:r>
            <a:r>
              <a:rPr lang="en-US" altLang="ru-RU" sz="2800" i="1" dirty="0">
                <a:cs typeface="Times New Roman" panose="02020603050405020304" pitchFamily="18" charset="0"/>
              </a:rPr>
              <a:t>CH </a:t>
            </a:r>
            <a:r>
              <a:rPr lang="ru-RU" altLang="ru-RU" sz="2800" dirty="0">
                <a:cs typeface="Times New Roman" panose="02020603050405020304" pitchFamily="18" charset="0"/>
              </a:rPr>
              <a:t>равна 4,8.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F71937-09FB-CAFD-1DB6-346570C86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983821"/>
            <a:ext cx="3677166" cy="257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30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275E57A-76C1-41FF-AE2F-A60CDFA225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5C6070E4-72CB-44C3-AB5A-D0454F87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Боковые стороны </a:t>
            </a:r>
            <a:r>
              <a:rPr lang="en-US" altLang="ru-RU" sz="2800" i="1" dirty="0">
                <a:cs typeface="Times New Roman" panose="02020603050405020304" pitchFamily="18" charset="0"/>
              </a:rPr>
              <a:t>AC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BC </a:t>
            </a:r>
            <a:r>
              <a:rPr lang="ru-RU" altLang="ru-RU" sz="2800" dirty="0">
                <a:cs typeface="Times New Roman" panose="02020603050405020304" pitchFamily="18" charset="0"/>
              </a:rPr>
              <a:t>равнобедренного треугольника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равны 5. Основание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равно 6. Найдите высоту, опущенную на боковую сторону.</a:t>
            </a:r>
          </a:p>
        </p:txBody>
      </p:sp>
      <p:sp>
        <p:nvSpPr>
          <p:cNvPr id="215044" name="Text Box 4">
            <a:extLst>
              <a:ext uri="{FF2B5EF4-FFF2-40B4-BE49-F238E27FC236}">
                <a16:creationId xmlns:a16="http://schemas.microsoft.com/office/drawing/2014/main" id="{A5F20A07-0847-410C-858B-1FC2143DB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86686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Решение.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Высота </a:t>
            </a:r>
            <a:r>
              <a:rPr lang="en-US" altLang="ru-RU" sz="2800" i="1" dirty="0">
                <a:cs typeface="Times New Roman" panose="02020603050405020304" pitchFamily="18" charset="0"/>
              </a:rPr>
              <a:t>CH</a:t>
            </a:r>
            <a:r>
              <a:rPr lang="ru-RU" altLang="ru-RU" sz="2800" dirty="0">
                <a:cs typeface="Times New Roman" panose="02020603050405020304" pitchFamily="18" charset="0"/>
              </a:rPr>
              <a:t>, опущенная на основание, равна 4.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Удвоенная площадь треугольника равна 24. Высота </a:t>
            </a:r>
            <a:r>
              <a:rPr lang="en-US" altLang="ru-RU" sz="2800" i="1" dirty="0">
                <a:cs typeface="Times New Roman" panose="02020603050405020304" pitchFamily="18" charset="0"/>
              </a:rPr>
              <a:t>AG </a:t>
            </a:r>
            <a:r>
              <a:rPr lang="ru-RU" altLang="ru-RU" sz="2800" dirty="0">
                <a:cs typeface="Times New Roman" panose="02020603050405020304" pitchFamily="18" charset="0"/>
              </a:rPr>
              <a:t>равна 4,8.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7675AE2-AE86-DA8F-6645-1765BD3B6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2023521"/>
            <a:ext cx="4648849" cy="322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31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41591C5-5EED-494B-9B88-3D04493497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28D02A72-1DEE-4117-99CD-8A23BDA89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Докажите, что медиана разбивает треугольник на два равновеликих треугольника.</a:t>
            </a:r>
          </a:p>
        </p:txBody>
      </p:sp>
      <p:sp>
        <p:nvSpPr>
          <p:cNvPr id="237572" name="Text Box 4">
            <a:extLst>
              <a:ext uri="{FF2B5EF4-FFF2-40B4-BE49-F238E27FC236}">
                <a16:creationId xmlns:a16="http://schemas.microsoft.com/office/drawing/2014/main" id="{3BB1A2E2-3B62-49E8-8F78-F59E6FF86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800600"/>
            <a:ext cx="8915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>
                <a:cs typeface="Times New Roman" panose="02020603050405020304" pitchFamily="18" charset="0"/>
              </a:rPr>
              <a:t>Пусть </a:t>
            </a:r>
            <a:r>
              <a:rPr lang="en-US" altLang="ru-RU" sz="2800" i="1" dirty="0">
                <a:cs typeface="Times New Roman" panose="02020603050405020304" pitchFamily="18" charset="0"/>
              </a:rPr>
              <a:t>CM</a:t>
            </a:r>
            <a:r>
              <a:rPr lang="ru-RU" altLang="ru-RU" sz="2800" dirty="0">
                <a:cs typeface="Times New Roman" panose="02020603050405020304" pitchFamily="18" charset="0"/>
              </a:rPr>
              <a:t> – медиана треугольника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. Треугольники </a:t>
            </a:r>
            <a:r>
              <a:rPr lang="en-US" altLang="ru-RU" sz="2800" i="1" dirty="0">
                <a:cs typeface="Times New Roman" panose="02020603050405020304" pitchFamily="18" charset="0"/>
              </a:rPr>
              <a:t>AMC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BMC</a:t>
            </a:r>
            <a:r>
              <a:rPr lang="ru-RU" altLang="ru-RU" sz="2800" dirty="0">
                <a:cs typeface="Times New Roman" panose="02020603050405020304" pitchFamily="18" charset="0"/>
              </a:rPr>
              <a:t> имеют равные стороны </a:t>
            </a:r>
            <a:r>
              <a:rPr lang="en-US" altLang="ru-RU" sz="2800" i="1" dirty="0">
                <a:cs typeface="Times New Roman" panose="02020603050405020304" pitchFamily="18" charset="0"/>
              </a:rPr>
              <a:t>AM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BM</a:t>
            </a:r>
            <a:r>
              <a:rPr lang="ru-RU" altLang="ru-RU" sz="2800" dirty="0">
                <a:cs typeface="Times New Roman" panose="02020603050405020304" pitchFamily="18" charset="0"/>
              </a:rPr>
              <a:t> и общую высоту </a:t>
            </a:r>
            <a:r>
              <a:rPr lang="en-US" altLang="ru-RU" sz="2800" i="1" dirty="0">
                <a:cs typeface="Times New Roman" panose="02020603050405020304" pitchFamily="18" charset="0"/>
              </a:rPr>
              <a:t>CH</a:t>
            </a:r>
            <a:r>
              <a:rPr lang="ru-RU" altLang="ru-RU" sz="2800" dirty="0">
                <a:cs typeface="Times New Roman" panose="02020603050405020304" pitchFamily="18" charset="0"/>
              </a:rPr>
              <a:t>. Следовательно, их площади равны и треугольники равновелики.</a:t>
            </a:r>
          </a:p>
        </p:txBody>
      </p:sp>
      <p:pic>
        <p:nvPicPr>
          <p:cNvPr id="30725" name="Picture 5">
            <a:extLst>
              <a:ext uri="{FF2B5EF4-FFF2-40B4-BE49-F238E27FC236}">
                <a16:creationId xmlns:a16="http://schemas.microsoft.com/office/drawing/2014/main" id="{FAAE401C-5700-419D-86ED-EB6CB62EE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00200"/>
            <a:ext cx="3814763" cy="303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6">
            <a:extLst>
              <a:ext uri="{FF2B5EF4-FFF2-40B4-BE49-F238E27FC236}">
                <a16:creationId xmlns:a16="http://schemas.microsoft.com/office/drawing/2014/main" id="{DA5233F2-B2C1-4134-BBEA-E0B2CDDFA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67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</a:t>
            </a:r>
            <a:r>
              <a:rPr lang="ru-RU" altLang="ru-RU" sz="2800" dirty="0">
                <a:solidFill>
                  <a:srgbClr val="FF3300"/>
                </a:solidFill>
              </a:rPr>
              <a:t> 1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треугольника равна половине произведения его стороны на высоту, проведенную к этой стороне.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18">
                <a:extLst>
                  <a:ext uri="{FF2B5EF4-FFF2-40B4-BE49-F238E27FC236}">
                    <a16:creationId xmlns:a16="http://schemas.microsoft.com/office/drawing/2014/main" id="{5E335C5F-5D0B-48D0-B6F7-5BE8B6FC0A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4365104"/>
                <a:ext cx="9067800" cy="2152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Сторона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АВ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этого параллелограмма рав­на стороне треугольника, а высота, проведённая к ней, –   высоте треугольника. Следовательно, площадь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треугольника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АВС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равна половине произведения его стороны на высоту, проведённую к этой стороне. Следовательно, имеет место формула</a:t>
                </a:r>
                <a14:m>
                  <m:oMath xmlns:m="http://schemas.openxmlformats.org/officeDocument/2006/math">
                    <m:r>
                      <a:rPr lang="ru-RU" altLang="ru-RU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𝐴𝐵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𝐶𝐻</m:t>
                    </m:r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18">
                <a:extLst>
                  <a:ext uri="{FF2B5EF4-FFF2-40B4-BE49-F238E27FC236}">
                    <a16:creationId xmlns:a16="http://schemas.microsoft.com/office/drawing/2014/main" id="{5E335C5F-5D0B-48D0-B6F7-5BE8B6FC0A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4365104"/>
                <a:ext cx="9067800" cy="2152769"/>
              </a:xfrm>
              <a:prstGeom prst="rect">
                <a:avLst/>
              </a:prstGeom>
              <a:blipFill>
                <a:blip r:embed="rId3"/>
                <a:stretch>
                  <a:fillRect l="-1076" r="-1009" b="-19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3E1A4A5-B54C-492E-B3CB-7AA1FAE063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508" y="1861074"/>
            <a:ext cx="3733707" cy="2152768"/>
          </a:xfrm>
          <a:prstGeom prst="rect">
            <a:avLst/>
          </a:prstGeom>
        </p:spPr>
      </p:pic>
      <p:sp>
        <p:nvSpPr>
          <p:cNvPr id="10" name="Text Box 18">
            <a:extLst>
              <a:ext uri="{FF2B5EF4-FFF2-40B4-BE49-F238E27FC236}">
                <a16:creationId xmlns:a16="http://schemas.microsoft.com/office/drawing/2014/main" id="{49B699C0-E00E-45AC-BF8A-6074F1B4B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323" y="1036875"/>
            <a:ext cx="5004048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Доказательство.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Рассмотрим треугольник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АВС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Достроим его до парал­лелограмма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ABDC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Треугольники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АВС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a typeface="Times New Roman" panose="02020603050405020304" pitchFamily="18" charset="0"/>
              </a:rPr>
              <a:t>DC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равны по трём сторонам. Следователь­но, равны и их площади. Значит, площадь треугольника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АВС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равна полови­не площади параллелограмма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ABDC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363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A0AFC27-143A-4A35-813C-615E980366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54F18BFD-1CF6-462C-89C1-505BFF242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площадь треугольника, две стороны которого равны </a:t>
            </a:r>
            <a:r>
              <a:rPr lang="ru-RU" altLang="ru-RU" sz="2800" dirty="0"/>
              <a:t>6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dirty="0"/>
              <a:t>8</a:t>
            </a:r>
            <a:r>
              <a:rPr lang="ru-RU" altLang="ru-RU" sz="2800" dirty="0">
                <a:cs typeface="Times New Roman" panose="02020603050405020304" pitchFamily="18" charset="0"/>
              </a:rPr>
              <a:t>, а угол между ними равен</a:t>
            </a:r>
            <a:r>
              <a:rPr lang="ru-RU" altLang="ru-RU" sz="2800" dirty="0"/>
              <a:t>: а)</a:t>
            </a:r>
            <a:r>
              <a:rPr lang="ru-RU" altLang="ru-RU" sz="2800" dirty="0">
                <a:cs typeface="Times New Roman" panose="02020603050405020304" pitchFamily="18" charset="0"/>
              </a:rPr>
              <a:t> 30°</a:t>
            </a:r>
            <a:r>
              <a:rPr lang="ru-RU" altLang="ru-RU" sz="2800" dirty="0"/>
              <a:t>; б) 45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; в) 60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; г) 120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; д) 135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; е) 150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.</a:t>
            </a:r>
          </a:p>
        </p:txBody>
      </p:sp>
      <p:sp>
        <p:nvSpPr>
          <p:cNvPr id="155652" name="Text Box 4">
            <a:extLst>
              <a:ext uri="{FF2B5EF4-FFF2-40B4-BE49-F238E27FC236}">
                <a16:creationId xmlns:a16="http://schemas.microsoft.com/office/drawing/2014/main" id="{842C9425-57E7-4E6A-9954-3C08F9D5F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743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 </a:t>
            </a:r>
            <a:r>
              <a:rPr lang="en-US" altLang="ru-RU" sz="3200">
                <a:cs typeface="Times New Roman" panose="02020603050405020304" pitchFamily="18" charset="0"/>
              </a:rPr>
              <a:t>12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grpSp>
        <p:nvGrpSpPr>
          <p:cNvPr id="155664" name="Group 16">
            <a:extLst>
              <a:ext uri="{FF2B5EF4-FFF2-40B4-BE49-F238E27FC236}">
                <a16:creationId xmlns:a16="http://schemas.microsoft.com/office/drawing/2014/main" id="{A4CF886D-2DF7-4F3D-AA3D-EDBB0CE9E15D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340100"/>
            <a:ext cx="7391400" cy="592138"/>
            <a:chOff x="912" y="2104"/>
            <a:chExt cx="4656" cy="373"/>
          </a:xfrm>
        </p:grpSpPr>
        <p:sp>
          <p:nvSpPr>
            <p:cNvPr id="26640" name="Text Box 5">
              <a:extLst>
                <a:ext uri="{FF2B5EF4-FFF2-40B4-BE49-F238E27FC236}">
                  <a16:creationId xmlns:a16="http://schemas.microsoft.com/office/drawing/2014/main" id="{DA38C76B-9259-4F19-9143-040EF64A27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112"/>
              <a:ext cx="46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/>
                <a:t>б) 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26641" name="Object 6">
              <a:extLst>
                <a:ext uri="{FF2B5EF4-FFF2-40B4-BE49-F238E27FC236}">
                  <a16:creationId xmlns:a16="http://schemas.microsoft.com/office/drawing/2014/main" id="{A0F855FD-E93D-4471-A491-9EE1E275058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0" y="2104"/>
            <a:ext cx="618" cy="3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69696" imgH="266584" progId="Equation.DSMT4">
                    <p:embed/>
                  </p:oleObj>
                </mc:Choice>
                <mc:Fallback>
                  <p:oleObj name="Equation" r:id="rId3" imgW="469696" imgH="266584" progId="Equation.DSMT4">
                    <p:embed/>
                    <p:pic>
                      <p:nvPicPr>
                        <p:cNvPr id="26641" name="Object 6">
                          <a:extLst>
                            <a:ext uri="{FF2B5EF4-FFF2-40B4-BE49-F238E27FC236}">
                              <a16:creationId xmlns:a16="http://schemas.microsoft.com/office/drawing/2014/main" id="{A0F855FD-E93D-4471-A491-9EE1E275058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0" y="2104"/>
                          <a:ext cx="618" cy="3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5665" name="Group 17">
            <a:extLst>
              <a:ext uri="{FF2B5EF4-FFF2-40B4-BE49-F238E27FC236}">
                <a16:creationId xmlns:a16="http://schemas.microsoft.com/office/drawing/2014/main" id="{A1CB589F-1E42-4629-91D5-469736884806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949700"/>
            <a:ext cx="7391400" cy="592138"/>
            <a:chOff x="912" y="2488"/>
            <a:chExt cx="4656" cy="373"/>
          </a:xfrm>
        </p:grpSpPr>
        <p:sp>
          <p:nvSpPr>
            <p:cNvPr id="26638" name="Text Box 7">
              <a:extLst>
                <a:ext uri="{FF2B5EF4-FFF2-40B4-BE49-F238E27FC236}">
                  <a16:creationId xmlns:a16="http://schemas.microsoft.com/office/drawing/2014/main" id="{0734C79B-F352-4438-B678-24FEB9E06F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496"/>
              <a:ext cx="46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/>
                <a:t>в) 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26639" name="Object 8">
              <a:extLst>
                <a:ext uri="{FF2B5EF4-FFF2-40B4-BE49-F238E27FC236}">
                  <a16:creationId xmlns:a16="http://schemas.microsoft.com/office/drawing/2014/main" id="{3CBBADFB-6A8D-403A-9202-5B6319841BA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8" y="2488"/>
            <a:ext cx="603" cy="3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57002" imgH="266584" progId="Equation.DSMT4">
                    <p:embed/>
                  </p:oleObj>
                </mc:Choice>
                <mc:Fallback>
                  <p:oleObj name="Equation" r:id="rId5" imgW="457002" imgH="266584" progId="Equation.DSMT4">
                    <p:embed/>
                    <p:pic>
                      <p:nvPicPr>
                        <p:cNvPr id="26639" name="Object 8">
                          <a:extLst>
                            <a:ext uri="{FF2B5EF4-FFF2-40B4-BE49-F238E27FC236}">
                              <a16:creationId xmlns:a16="http://schemas.microsoft.com/office/drawing/2014/main" id="{3CBBADFB-6A8D-403A-9202-5B6319841BA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2488"/>
                          <a:ext cx="603" cy="3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5666" name="Group 18">
            <a:extLst>
              <a:ext uri="{FF2B5EF4-FFF2-40B4-BE49-F238E27FC236}">
                <a16:creationId xmlns:a16="http://schemas.microsoft.com/office/drawing/2014/main" id="{CF071744-3E1E-46A5-BB0F-1558F7D1B2F5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4559300"/>
            <a:ext cx="7391400" cy="592138"/>
            <a:chOff x="912" y="2872"/>
            <a:chExt cx="4656" cy="373"/>
          </a:xfrm>
        </p:grpSpPr>
        <p:sp>
          <p:nvSpPr>
            <p:cNvPr id="26636" name="Text Box 9">
              <a:extLst>
                <a:ext uri="{FF2B5EF4-FFF2-40B4-BE49-F238E27FC236}">
                  <a16:creationId xmlns:a16="http://schemas.microsoft.com/office/drawing/2014/main" id="{4D938D14-0DAB-4927-A2E1-8B7F67129C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880"/>
              <a:ext cx="46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/>
                <a:t>г) 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26637" name="Object 10">
              <a:extLst>
                <a:ext uri="{FF2B5EF4-FFF2-40B4-BE49-F238E27FC236}">
                  <a16:creationId xmlns:a16="http://schemas.microsoft.com/office/drawing/2014/main" id="{217EB127-E1AA-4EB6-8752-6D841CAF3FF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8" y="2872"/>
            <a:ext cx="603" cy="3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57002" imgH="266584" progId="Equation.DSMT4">
                    <p:embed/>
                  </p:oleObj>
                </mc:Choice>
                <mc:Fallback>
                  <p:oleObj name="Equation" r:id="rId7" imgW="457002" imgH="266584" progId="Equation.DSMT4">
                    <p:embed/>
                    <p:pic>
                      <p:nvPicPr>
                        <p:cNvPr id="26637" name="Object 10">
                          <a:extLst>
                            <a:ext uri="{FF2B5EF4-FFF2-40B4-BE49-F238E27FC236}">
                              <a16:creationId xmlns:a16="http://schemas.microsoft.com/office/drawing/2014/main" id="{217EB127-E1AA-4EB6-8752-6D841CAF3FF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2872"/>
                          <a:ext cx="603" cy="3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5667" name="Group 19">
            <a:extLst>
              <a:ext uri="{FF2B5EF4-FFF2-40B4-BE49-F238E27FC236}">
                <a16:creationId xmlns:a16="http://schemas.microsoft.com/office/drawing/2014/main" id="{75CB99C1-9859-414D-B30D-6C9630B03880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5181600"/>
            <a:ext cx="7391400" cy="579438"/>
            <a:chOff x="912" y="3264"/>
            <a:chExt cx="4656" cy="365"/>
          </a:xfrm>
        </p:grpSpPr>
        <p:sp>
          <p:nvSpPr>
            <p:cNvPr id="26634" name="Text Box 11">
              <a:extLst>
                <a:ext uri="{FF2B5EF4-FFF2-40B4-BE49-F238E27FC236}">
                  <a16:creationId xmlns:a16="http://schemas.microsoft.com/office/drawing/2014/main" id="{5CA3CBB3-BD68-4D26-ABF6-A87C098410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264"/>
              <a:ext cx="46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/>
                <a:t>д) 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26635" name="Object 13">
              <a:extLst>
                <a:ext uri="{FF2B5EF4-FFF2-40B4-BE49-F238E27FC236}">
                  <a16:creationId xmlns:a16="http://schemas.microsoft.com/office/drawing/2014/main" id="{88A5400D-1F25-4104-B551-DC42828CEF7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8" y="3264"/>
            <a:ext cx="618" cy="3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469696" imgH="266584" progId="Equation.DSMT4">
                    <p:embed/>
                  </p:oleObj>
                </mc:Choice>
                <mc:Fallback>
                  <p:oleObj name="Equation" r:id="rId9" imgW="469696" imgH="266584" progId="Equation.DSMT4">
                    <p:embed/>
                    <p:pic>
                      <p:nvPicPr>
                        <p:cNvPr id="26635" name="Object 13">
                          <a:extLst>
                            <a:ext uri="{FF2B5EF4-FFF2-40B4-BE49-F238E27FC236}">
                              <a16:creationId xmlns:a16="http://schemas.microsoft.com/office/drawing/2014/main" id="{88A5400D-1F25-4104-B551-DC42828CEF7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3264"/>
                          <a:ext cx="618" cy="3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5662" name="Text Box 14">
            <a:extLst>
              <a:ext uri="{FF2B5EF4-FFF2-40B4-BE49-F238E27FC236}">
                <a16:creationId xmlns:a16="http://schemas.microsoft.com/office/drawing/2014/main" id="{5ABED23C-7A6B-4FE2-AF69-378F1CBEF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91200"/>
            <a:ext cx="739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е) 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en-US" altLang="ru-RU" sz="3200"/>
              <a:t>12</a:t>
            </a:r>
            <a:r>
              <a:rPr lang="ru-RU" altLang="ru-RU" sz="32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308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utoUpdateAnimBg="0"/>
      <p:bldP spid="15566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D00B053-3AA8-4AE0-BEFD-8044DFB04B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03F0F99E-9B7E-4C4A-A2FE-675F0ADBB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Две стороны треугольника равны 6 см и 5 см.  Может ли его площадь быть равна: а) 10 см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; б) 15 см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; в) 20 см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6852" name="Text Box 4">
            <a:extLst>
              <a:ext uri="{FF2B5EF4-FFF2-40B4-BE49-F238E27FC236}">
                <a16:creationId xmlns:a16="http://schemas.microsoft.com/office/drawing/2014/main" id="{0A79F45F-336B-4197-8A5E-3CD99EA03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733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Да;</a:t>
            </a:r>
          </a:p>
        </p:txBody>
      </p:sp>
      <p:sp>
        <p:nvSpPr>
          <p:cNvPr id="206853" name="Text Box 5">
            <a:extLst>
              <a:ext uri="{FF2B5EF4-FFF2-40B4-BE49-F238E27FC236}">
                <a16:creationId xmlns:a16="http://schemas.microsoft.com/office/drawing/2014/main" id="{75E6BFFB-F0E3-4F00-BF79-3EDB45BE9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910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ru-RU" altLang="ru-RU" sz="3200"/>
              <a:t>д</a:t>
            </a:r>
            <a:r>
              <a:rPr lang="ru-RU" altLang="ru-RU" sz="3200">
                <a:cs typeface="Times New Roman" panose="02020603050405020304" pitchFamily="18" charset="0"/>
              </a:rPr>
              <a:t>а; </a:t>
            </a:r>
          </a:p>
        </p:txBody>
      </p:sp>
      <p:sp>
        <p:nvSpPr>
          <p:cNvPr id="206854" name="Text Box 6">
            <a:extLst>
              <a:ext uri="{FF2B5EF4-FFF2-40B4-BE49-F238E27FC236}">
                <a16:creationId xmlns:a16="http://schemas.microsoft.com/office/drawing/2014/main" id="{30E18481-2F91-4844-B304-30410EEDB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6482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 autoUpdateAnimBg="0"/>
      <p:bldP spid="206853" grpId="0" autoUpdateAnimBg="0"/>
      <p:bldP spid="20685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D00B053-3AA8-4AE0-BEFD-8044DFB04B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03F0F99E-9B7E-4C4A-A2FE-675F0ADBB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прямоугольника, диагонали которого равны 10 см, а угол между ними равен 30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206852" name="Text Box 4">
            <a:extLst>
              <a:ext uri="{FF2B5EF4-FFF2-40B4-BE49-F238E27FC236}">
                <a16:creationId xmlns:a16="http://schemas.microsoft.com/office/drawing/2014/main" id="{0A79F45F-336B-4197-8A5E-3CD99EA03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733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25 см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282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E8D8999-7540-4AED-AD7C-87C07F965F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ACBFC061-3F77-451D-9839-C21F3469D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две стороны равны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 При каком угле между ними площадь треугольника будет наибольшей?</a:t>
            </a:r>
          </a:p>
        </p:txBody>
      </p:sp>
      <p:sp>
        <p:nvSpPr>
          <p:cNvPr id="210948" name="Text Box 4">
            <a:extLst>
              <a:ext uri="{FF2B5EF4-FFF2-40B4-BE49-F238E27FC236}">
                <a16:creationId xmlns:a16="http://schemas.microsoft.com/office/drawing/2014/main" id="{B81742A6-4EA0-4F87-B5FD-EC2667957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814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90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3F971CC-520C-4763-8E87-02C623DE72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B0948727-3BEB-4344-8C05-40FE52156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Как изменится площадь треугольника, если: а) не изменяя его сторону, увеличить, опущенную на нее, высоту в два раза; б) не изменяя его высоты, уменьшить сторону, на которую она опущена, в три раза; в) одну сторону увеличить в четыре раза, а высоту, опущенную на нее, уменьшить в семь раз?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08900" name="Text Box 4">
            <a:extLst>
              <a:ext uri="{FF2B5EF4-FFF2-40B4-BE49-F238E27FC236}">
                <a16:creationId xmlns:a16="http://schemas.microsoft.com/office/drawing/2014/main" id="{91BA6F7C-B2BA-4EE8-93F1-454666489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95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Увеличится в 2 раза; </a:t>
            </a:r>
          </a:p>
        </p:txBody>
      </p:sp>
      <p:sp>
        <p:nvSpPr>
          <p:cNvPr id="208901" name="Text Box 5">
            <a:extLst>
              <a:ext uri="{FF2B5EF4-FFF2-40B4-BE49-F238E27FC236}">
                <a16:creationId xmlns:a16="http://schemas.microsoft.com/office/drawing/2014/main" id="{1EFB3C00-BED6-405B-8948-8748F7B32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9530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уменьшится в 3 раза; </a:t>
            </a:r>
            <a:endParaRPr lang="ru-RU" altLang="ru-RU"/>
          </a:p>
        </p:txBody>
      </p:sp>
      <p:sp>
        <p:nvSpPr>
          <p:cNvPr id="208904" name="Text Box 8">
            <a:extLst>
              <a:ext uri="{FF2B5EF4-FFF2-40B4-BE49-F238E27FC236}">
                <a16:creationId xmlns:a16="http://schemas.microsoft.com/office/drawing/2014/main" id="{340FA16C-2001-4BC0-9753-0E4E1CCA9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410200"/>
            <a:ext cx="533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уменьшится в </a:t>
            </a:r>
            <a:r>
              <a:rPr lang="en-US" altLang="ru-RU" sz="3200"/>
              <a:t>1,75</a:t>
            </a:r>
            <a:r>
              <a:rPr lang="ru-RU" altLang="ru-RU" sz="3200"/>
              <a:t> </a:t>
            </a:r>
            <a:r>
              <a:rPr lang="ru-RU" altLang="ru-RU" sz="3200">
                <a:cs typeface="Times New Roman" panose="02020603050405020304" pitchFamily="18" charset="0"/>
              </a:rPr>
              <a:t>раза.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autoUpdateAnimBg="0"/>
      <p:bldP spid="208901" grpId="0" autoUpdateAnimBg="0"/>
      <p:bldP spid="20890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EECE6B1-F4DD-4B61-B40E-35D812D601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5CB627C5-92AE-4532-87F4-4DA78C807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Угол при вершине, противолежащей основанию равнобедренного треугольника, равен 30°.  Найдите боковую сторону треугольника, если его площадь равна 200 см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59753" name="Group 9">
            <a:extLst>
              <a:ext uri="{FF2B5EF4-FFF2-40B4-BE49-F238E27FC236}">
                <a16:creationId xmlns:a16="http://schemas.microsoft.com/office/drawing/2014/main" id="{8C958C14-C9DB-4A6E-98FC-3CE10C1A3B9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267200"/>
            <a:ext cx="5943600" cy="579438"/>
            <a:chOff x="336" y="2688"/>
            <a:chExt cx="3744" cy="365"/>
          </a:xfrm>
        </p:grpSpPr>
        <p:sp>
          <p:nvSpPr>
            <p:cNvPr id="38917" name="Text Box 4">
              <a:extLst>
                <a:ext uri="{FF2B5EF4-FFF2-40B4-BE49-F238E27FC236}">
                  <a16:creationId xmlns:a16="http://schemas.microsoft.com/office/drawing/2014/main" id="{4D34BC54-5FCC-4851-9368-0A4694D7EB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688"/>
              <a:ext cx="37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     </a:t>
              </a:r>
              <a:r>
                <a:rPr lang="ru-RU" altLang="ru-RU" sz="3200"/>
                <a:t>см.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8918" name="Object 6">
              <a:extLst>
                <a:ext uri="{FF2B5EF4-FFF2-40B4-BE49-F238E27FC236}">
                  <a16:creationId xmlns:a16="http://schemas.microsoft.com/office/drawing/2014/main" id="{41436E74-5218-4EE3-A032-CD549C3F6AA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2736"/>
            <a:ext cx="528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837836" imgH="444307" progId="Equation.DSMT4">
                    <p:embed/>
                  </p:oleObj>
                </mc:Choice>
                <mc:Fallback>
                  <p:oleObj name="Equation" r:id="rId3" imgW="837836" imgH="444307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736"/>
                          <a:ext cx="528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0EA0B9A0-C7AF-4FD3-8D00-2C0A16FA3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1B076734-4442-4E12-9AAE-33EB63E78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Какую часть площади данного треугольника составляет площадь треугольника, отсекаемого его средней линией?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61796" name="Text Box 4">
            <a:extLst>
              <a:ext uri="{FF2B5EF4-FFF2-40B4-BE49-F238E27FC236}">
                <a16:creationId xmlns:a16="http://schemas.microsoft.com/office/drawing/2014/main" id="{CDA7686D-21FC-464D-841E-D0640F167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054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Одну четвертую. </a:t>
            </a:r>
          </a:p>
        </p:txBody>
      </p:sp>
      <p:pic>
        <p:nvPicPr>
          <p:cNvPr id="40965" name="Picture 8">
            <a:extLst>
              <a:ext uri="{FF2B5EF4-FFF2-40B4-BE49-F238E27FC236}">
                <a16:creationId xmlns:a16="http://schemas.microsoft.com/office/drawing/2014/main" id="{1AA55EA9-D3E5-4A7D-ACC8-FA3BA06BB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2444750"/>
            <a:ext cx="251142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9B55D60A-AE98-45B3-8FB4-15FD51DF32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76DDD1D0-C837-4ADB-9BC2-DF458D31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проведены все средние линии. Какую часть площади данного треугольника составляет площадь треугольника, образованного этими линиями?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63845" name="Text Box 5">
            <a:extLst>
              <a:ext uri="{FF2B5EF4-FFF2-40B4-BE49-F238E27FC236}">
                <a16:creationId xmlns:a16="http://schemas.microsoft.com/office/drawing/2014/main" id="{7C2AC1ED-6E5E-4E1A-B468-BFA5A722C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Одну четвертую. </a:t>
            </a:r>
          </a:p>
        </p:txBody>
      </p:sp>
      <p:pic>
        <p:nvPicPr>
          <p:cNvPr id="43013" name="Picture 7">
            <a:extLst>
              <a:ext uri="{FF2B5EF4-FFF2-40B4-BE49-F238E27FC236}">
                <a16:creationId xmlns:a16="http://schemas.microsoft.com/office/drawing/2014/main" id="{9E276A82-2C66-40BF-BC3A-1AE2837A6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743200"/>
            <a:ext cx="2511425" cy="213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5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44CAFB7B-C092-44BE-AABA-051C233B2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E2F7C602-24A1-4336-9628-1950A9979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Точка </a:t>
            </a:r>
            <a:r>
              <a:rPr lang="en-US" altLang="ru-RU" sz="3200" i="1" dirty="0"/>
              <a:t>D </a:t>
            </a:r>
            <a:r>
              <a:rPr lang="ru-RU" altLang="ru-RU" sz="3200" dirty="0"/>
              <a:t>делит сторону </a:t>
            </a:r>
            <a:r>
              <a:rPr lang="en-US" altLang="ru-RU" sz="3200" i="1" dirty="0"/>
              <a:t>AB </a:t>
            </a:r>
            <a:r>
              <a:rPr lang="ru-RU" altLang="ru-RU" sz="3200" dirty="0"/>
              <a:t>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в отношении 2:3</a:t>
            </a:r>
            <a:r>
              <a:rPr lang="en-US" altLang="ru-RU" sz="3200" dirty="0"/>
              <a:t>.</a:t>
            </a:r>
            <a:r>
              <a:rPr lang="en-US" altLang="ru-RU" sz="3200" i="1" dirty="0"/>
              <a:t> </a:t>
            </a:r>
            <a:r>
              <a:rPr lang="ru-RU" altLang="ru-RU" sz="3200" dirty="0"/>
              <a:t>Найдите площадь треугольника </a:t>
            </a:r>
            <a:r>
              <a:rPr lang="en-US" altLang="ru-RU" sz="3200" i="1" dirty="0"/>
              <a:t>ACD</a:t>
            </a:r>
            <a:r>
              <a:rPr lang="ru-RU" altLang="ru-RU" sz="3200" dirty="0"/>
              <a:t>, если площадь треугольника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равна 10.</a:t>
            </a:r>
            <a:endParaRPr lang="en-US" altLang="ru-RU" sz="3200" dirty="0"/>
          </a:p>
        </p:txBody>
      </p:sp>
      <p:sp>
        <p:nvSpPr>
          <p:cNvPr id="196612" name="Text Box 4">
            <a:extLst>
              <a:ext uri="{FF2B5EF4-FFF2-40B4-BE49-F238E27FC236}">
                <a16:creationId xmlns:a16="http://schemas.microsoft.com/office/drawing/2014/main" id="{F55F11B2-1FC7-4E67-B8B6-7B6F30542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4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5061" name="Picture 6">
            <a:extLst>
              <a:ext uri="{FF2B5EF4-FFF2-40B4-BE49-F238E27FC236}">
                <a16:creationId xmlns:a16="http://schemas.microsoft.com/office/drawing/2014/main" id="{B93E555F-E607-4D1A-B2ED-B1B50E8EE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14600"/>
            <a:ext cx="2511425" cy="213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99239ED-5A36-4671-8E95-E925ED0E4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47107" name="Text Box 3">
            <a:extLst>
              <a:ext uri="{FF2B5EF4-FFF2-40B4-BE49-F238E27FC236}">
                <a16:creationId xmlns:a16="http://schemas.microsoft.com/office/drawing/2014/main" id="{6314C406-96E6-4395-A6DA-1306BD94E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Медианы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ru-RU" altLang="ru-RU" sz="3200" dirty="0">
                <a:cs typeface="Times New Roman" panose="02020603050405020304" pitchFamily="18" charset="0"/>
              </a:rPr>
              <a:t>п</a:t>
            </a:r>
            <a:r>
              <a:rPr lang="ru-RU" altLang="ru-RU" sz="3200" dirty="0"/>
              <a:t>ересекаются в точке </a:t>
            </a:r>
            <a:r>
              <a:rPr lang="en-US" altLang="ru-RU" sz="3200" i="1" dirty="0"/>
              <a:t>M</a:t>
            </a:r>
            <a:r>
              <a:rPr lang="en-US" altLang="ru-RU" sz="3200" dirty="0"/>
              <a:t>.</a:t>
            </a:r>
            <a:r>
              <a:rPr lang="en-US" altLang="ru-RU" sz="3200" i="1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Какую часть площади данного треугольника составляет площадь треугольника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/>
              <a:t>ABM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7092" name="Text Box 4">
                <a:extLst>
                  <a:ext uri="{FF2B5EF4-FFF2-40B4-BE49-F238E27FC236}">
                    <a16:creationId xmlns:a16="http://schemas.microsoft.com/office/drawing/2014/main" id="{3B8B7EF9-1064-499E-8126-9C59020D33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5029200"/>
                <a:ext cx="8610600" cy="7902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sz="32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217092" name="Text Box 4">
                <a:extLst>
                  <a:ext uri="{FF2B5EF4-FFF2-40B4-BE49-F238E27FC236}">
                    <a16:creationId xmlns:a16="http://schemas.microsoft.com/office/drawing/2014/main" id="{3B8B7EF9-1064-499E-8126-9C59020D33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5029200"/>
                <a:ext cx="8610600" cy="790216"/>
              </a:xfrm>
              <a:prstGeom prst="rect">
                <a:avLst/>
              </a:prstGeom>
              <a:blipFill>
                <a:blip r:embed="rId3"/>
                <a:stretch>
                  <a:fillRect l="-1841" b="-923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7109" name="Picture 5">
            <a:extLst>
              <a:ext uri="{FF2B5EF4-FFF2-40B4-BE49-F238E27FC236}">
                <a16:creationId xmlns:a16="http://schemas.microsoft.com/office/drawing/2014/main" id="{1C34768D-91E8-463C-AD44-F5CC769CC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43200"/>
            <a:ext cx="251142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6">
            <a:extLst>
              <a:ext uri="{FF2B5EF4-FFF2-40B4-BE49-F238E27FC236}">
                <a16:creationId xmlns:a16="http://schemas.microsoft.com/office/drawing/2014/main" id="{DA5233F2-B2C1-4134-BBEA-E0B2CDDFA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864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Следствие.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Высота треугольника равна удвоенной площади этого треугольника делёной на сторону, к которой проведена высота.	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B95DDF2-A01B-15A1-CD49-623111ABD7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609566"/>
            <a:ext cx="3960440" cy="292837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16">
                <a:extLst>
                  <a:ext uri="{FF2B5EF4-FFF2-40B4-BE49-F238E27FC236}">
                    <a16:creationId xmlns:a16="http://schemas.microsoft.com/office/drawing/2014/main" id="{7D3ECD3A-DF9E-062D-81D7-F673DFCF52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4573874"/>
                <a:ext cx="8991600" cy="2194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Таким образом, если площадь треугольника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равна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S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а сторона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равна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то высота </a:t>
                </a:r>
                <a:r>
                  <a:rPr lang="en-US" altLang="ru-RU" sz="2800" i="1" dirty="0" err="1">
                    <a:cs typeface="Times New Roman" panose="02020603050405020304" pitchFamily="18" charset="0"/>
                  </a:rPr>
                  <a:t>h</a:t>
                </a:r>
                <a:r>
                  <a:rPr lang="en-US" altLang="ru-RU" sz="2800" i="1" baseline="-25000" dirty="0" err="1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,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проведённая к стороне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выражается формулой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altLang="ru-RU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altLang="ru-RU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altLang="ru-RU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 Box 16">
                <a:extLst>
                  <a:ext uri="{FF2B5EF4-FFF2-40B4-BE49-F238E27FC236}">
                    <a16:creationId xmlns:a16="http://schemas.microsoft.com/office/drawing/2014/main" id="{7D3ECD3A-DF9E-062D-81D7-F673DFCF5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4573874"/>
                <a:ext cx="8991600" cy="2194575"/>
              </a:xfrm>
              <a:prstGeom prst="rect">
                <a:avLst/>
              </a:prstGeom>
              <a:blipFill>
                <a:blip r:embed="rId4"/>
                <a:stretch>
                  <a:fillRect l="-1424" t="-2778" r="-13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5439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99239ED-5A36-4671-8E95-E925ED0E4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25</a:t>
            </a:r>
          </a:p>
        </p:txBody>
      </p:sp>
      <p:sp>
        <p:nvSpPr>
          <p:cNvPr id="47107" name="Text Box 3">
            <a:extLst>
              <a:ext uri="{FF2B5EF4-FFF2-40B4-BE49-F238E27FC236}">
                <a16:creationId xmlns:a16="http://schemas.microsoft.com/office/drawing/2014/main" id="{6314C406-96E6-4395-A6DA-1306BD94E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805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В трапеции </a:t>
            </a:r>
            <a:r>
              <a:rPr lang="en-US" altLang="ru-RU" sz="3200" i="1" dirty="0"/>
              <a:t>ABCD</a:t>
            </a:r>
            <a:r>
              <a:rPr lang="ru-RU" altLang="ru-RU" sz="3200" i="1" dirty="0"/>
              <a:t> </a:t>
            </a:r>
            <a:r>
              <a:rPr lang="en-US" altLang="ru-RU" sz="3200" i="1" dirty="0"/>
              <a:t>E </a:t>
            </a:r>
            <a:r>
              <a:rPr lang="ru-RU" altLang="ru-RU" sz="3200" dirty="0"/>
              <a:t>– точка пересечения диагоналей. Докажите, что площади треугольников </a:t>
            </a:r>
            <a:r>
              <a:rPr lang="en-US" altLang="ru-RU" sz="3200" i="1" dirty="0"/>
              <a:t>ADE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BCE </a:t>
            </a:r>
            <a:r>
              <a:rPr lang="ru-RU" altLang="ru-RU" sz="3200" dirty="0"/>
              <a:t>равны.</a:t>
            </a:r>
            <a:endParaRPr lang="en-US" altLang="ru-RU" sz="3200" i="1" dirty="0">
              <a:cs typeface="Times New Roman" panose="02020603050405020304" pitchFamily="18" charset="0"/>
            </a:endParaRPr>
          </a:p>
        </p:txBody>
      </p:sp>
      <p:sp>
        <p:nvSpPr>
          <p:cNvPr id="217092" name="Text Box 4">
            <a:extLst>
              <a:ext uri="{FF2B5EF4-FFF2-40B4-BE49-F238E27FC236}">
                <a16:creationId xmlns:a16="http://schemas.microsoft.com/office/drawing/2014/main" id="{3B8B7EF9-1064-499E-8126-9C59020D3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9200"/>
            <a:ext cx="918051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Решение. </a:t>
            </a:r>
            <a:r>
              <a:rPr lang="ru-RU" altLang="ru-RU" sz="2800" dirty="0"/>
              <a:t>Площади треугольников </a:t>
            </a:r>
            <a:r>
              <a:rPr lang="en-US" altLang="ru-RU" sz="2800" i="1" dirty="0"/>
              <a:t>ACD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BCD </a:t>
            </a:r>
            <a:r>
              <a:rPr lang="ru-RU" altLang="ru-RU" sz="2800" dirty="0"/>
              <a:t>равны</a:t>
            </a:r>
            <a:r>
              <a:rPr lang="ru-RU" altLang="ru-RU" sz="2800" dirty="0">
                <a:cs typeface="Times New Roman" panose="02020603050405020304" pitchFamily="18" charset="0"/>
              </a:rPr>
              <a:t>. Треугольник </a:t>
            </a:r>
            <a:r>
              <a:rPr lang="en-US" altLang="ru-RU" sz="2800" i="1" dirty="0">
                <a:cs typeface="Times New Roman" panose="02020603050405020304" pitchFamily="18" charset="0"/>
              </a:rPr>
              <a:t>CDE </a:t>
            </a:r>
            <a:r>
              <a:rPr lang="ru-RU" altLang="ru-RU" sz="2800" dirty="0">
                <a:cs typeface="Times New Roman" panose="02020603050405020304" pitchFamily="18" charset="0"/>
              </a:rPr>
              <a:t>у них общий. Следовательно, </a:t>
            </a:r>
            <a:r>
              <a:rPr lang="ru-RU" altLang="ru-RU" sz="2800" dirty="0"/>
              <a:t>площади треугольников </a:t>
            </a:r>
            <a:r>
              <a:rPr lang="en-US" altLang="ru-RU" sz="2800" i="1" dirty="0"/>
              <a:t>ADE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BCE </a:t>
            </a:r>
            <a:r>
              <a:rPr lang="ru-RU" altLang="ru-RU" sz="2800" dirty="0"/>
              <a:t>равны.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328B825-71D9-294C-BA47-3C561C84CD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1052" y="2406405"/>
            <a:ext cx="3901896" cy="2395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31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E8D8999-7540-4AED-AD7C-87C07F965F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ACBFC061-3F77-451D-9839-C21F3469D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 всех прямоугольных треугольников с данной гипотенузой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найдите треугольник наибольшей площади.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1DED659-4AFC-40CC-8DE5-7A58A06C9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3165" y="2056150"/>
            <a:ext cx="2997669" cy="1557383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180B4147-73D0-48D4-9714-BC636327FB71}"/>
              </a:ext>
            </a:extLst>
          </p:cNvPr>
          <p:cNvGrpSpPr/>
          <p:nvPr/>
        </p:nvGrpSpPr>
        <p:grpSpPr>
          <a:xfrm>
            <a:off x="381000" y="1910620"/>
            <a:ext cx="8610600" cy="3553768"/>
            <a:chOff x="381000" y="1910620"/>
            <a:chExt cx="8610600" cy="3553768"/>
          </a:xfrm>
        </p:grpSpPr>
        <p:sp>
          <p:nvSpPr>
            <p:cNvPr id="210948" name="Text Box 4">
              <a:extLst>
                <a:ext uri="{FF2B5EF4-FFF2-40B4-BE49-F238E27FC236}">
                  <a16:creationId xmlns:a16="http://schemas.microsoft.com/office/drawing/2014/main" id="{B81742A6-4EA0-4F87-B5FD-EC2667957F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" y="4941168"/>
              <a:ext cx="86106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Равнобедренный прямоугольный треугольник. </a:t>
              </a: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8ECD9F40-6B1C-4BFD-B910-707CACB00C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71737" y="1910620"/>
              <a:ext cx="2997668" cy="28571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97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18">
            <a:extLst>
              <a:ext uri="{FF2B5EF4-FFF2-40B4-BE49-F238E27FC236}">
                <a16:creationId xmlns:a16="http://schemas.microsoft.com/office/drawing/2014/main" id="{4EC04C62-3EE3-451A-B2C1-8B868CFE0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0"/>
            <a:ext cx="9067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Теорема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 2.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треугольника равна половине произведения двух его сторон на синус угла между ними.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18">
                <a:extLst>
                  <a:ext uri="{FF2B5EF4-FFF2-40B4-BE49-F238E27FC236}">
                    <a16:creationId xmlns:a16="http://schemas.microsoft.com/office/drawing/2014/main" id="{9913CBBF-AED2-4645-953D-3BD7BB0BB5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013760"/>
                <a:ext cx="9067800" cy="23049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Доказательство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.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Рассмотрим треугольник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ABC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.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Проведём в нем высоту </a:t>
                </a:r>
                <a:r>
                  <a:rPr lang="en-US" i="1" dirty="0">
                    <a:ea typeface="Times New Roman" panose="02020603050405020304" pitchFamily="18" charset="0"/>
                  </a:rPr>
                  <a:t>C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H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Имеем, </a:t>
                </a:r>
                <a:r>
                  <a:rPr lang="en-US" i="1" dirty="0">
                    <a:ea typeface="Times New Roman" panose="02020603050405020304" pitchFamily="18" charset="0"/>
                  </a:rPr>
                  <a:t>C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H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ea typeface="Times New Roman" panose="02020603050405020304" pitchFamily="18" charset="0"/>
                  </a:rPr>
                  <a:t>A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∙</a:t>
                </a:r>
                <a:r>
                  <a:rPr lang="en-US" dirty="0">
                    <a:effectLst/>
                    <a:ea typeface="Times New Roman" panose="02020603050405020304" pitchFamily="18" charset="0"/>
                  </a:rPr>
                  <a:t>sin </a:t>
                </a:r>
                <a:r>
                  <a:rPr lang="en-US" i="1" dirty="0"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. Следовательно, площадь треугольника 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АВС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∙</m:t>
                    </m:r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. </a:t>
                </a:r>
                <a:endParaRPr lang="en-US" dirty="0">
                  <a:effectLst/>
                  <a:ea typeface="Times New Roman" panose="02020603050405020304" pitchFamily="18" charset="0"/>
                </a:endParaRPr>
              </a:p>
              <a:p>
                <a:pPr indent="349250" algn="just"/>
                <a:r>
                  <a:rPr lang="ru-RU" dirty="0">
                    <a:effectLst/>
                    <a:ea typeface="Times New Roman" panose="02020603050405020304" pitchFamily="18" charset="0"/>
                  </a:rPr>
                  <a:t>Таким образом, площадь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S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треугольника со сторонами </a:t>
                </a:r>
                <a:r>
                  <a:rPr lang="en-US" i="1" dirty="0"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a typeface="Times New Roman" panose="02020603050405020304" pitchFamily="18" charset="0"/>
                  </a:rPr>
                  <a:t>c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и углом </a:t>
                </a:r>
                <a:r>
                  <a:rPr lang="en-US" i="1" dirty="0"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между ними вычисляется по формуле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fun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18">
                <a:extLst>
                  <a:ext uri="{FF2B5EF4-FFF2-40B4-BE49-F238E27FC236}">
                    <a16:creationId xmlns:a16="http://schemas.microsoft.com/office/drawing/2014/main" id="{9913CBBF-AED2-4645-953D-3BD7BB0BB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013760"/>
                <a:ext cx="9067800" cy="2304990"/>
              </a:xfrm>
              <a:prstGeom prst="rect">
                <a:avLst/>
              </a:prstGeom>
              <a:blipFill>
                <a:blip r:embed="rId3"/>
                <a:stretch>
                  <a:fillRect l="-1008" r="-941" b="-13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ACA12BC-AA7E-4B5C-A0F3-54B6E82085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1116186"/>
            <a:ext cx="3024336" cy="273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68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8" name="Text Box 18">
            <a:extLst>
              <a:ext uri="{FF2B5EF4-FFF2-40B4-BE49-F238E27FC236}">
                <a16:creationId xmlns:a16="http://schemas.microsoft.com/office/drawing/2014/main" id="{7D6BBA46-DE44-4A52-B554-5BF1CF374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2" y="-2172"/>
            <a:ext cx="90678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/>
              <a:t>Используя эту теорему приведём ещё одно доказательство следующей теоремы о площади параллелограмма, доказанной в предыдущем пункте</a:t>
            </a:r>
            <a:r>
              <a:rPr lang="en-US" altLang="ru-RU" sz="2800" dirty="0"/>
              <a:t> </a:t>
            </a:r>
            <a:r>
              <a:rPr lang="ru-RU" altLang="ru-RU" sz="2800" dirty="0"/>
              <a:t>с помощью дополнительных построений.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DA34AB9-6A2D-4898-B77C-74E84787CD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966172"/>
            <a:ext cx="3812826" cy="20145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8">
                <a:extLst>
                  <a:ext uri="{FF2B5EF4-FFF2-40B4-BE49-F238E27FC236}">
                    <a16:creationId xmlns:a16="http://schemas.microsoft.com/office/drawing/2014/main" id="{352240B3-2415-4220-9632-F7BDAC0BAC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941168"/>
                <a:ext cx="9128762" cy="18256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 </a:t>
                </a:r>
                <a:r>
                  <a:rPr lang="ru-RU" altLang="ru-RU" sz="2200" dirty="0">
                    <a:solidFill>
                      <a:srgbClr val="FF3300"/>
                    </a:solidFill>
                  </a:rPr>
                  <a:t>Доказательство</a:t>
                </a:r>
                <a:r>
                  <a:rPr lang="ru-RU" altLang="ru-RU" sz="2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. 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Пусть в параллелограмме </a:t>
                </a:r>
                <a:r>
                  <a:rPr lang="en-US" altLang="ru-RU" sz="2200" i="1" dirty="0">
                    <a:cs typeface="Times New Roman" panose="02020603050405020304" pitchFamily="18" charset="0"/>
                  </a:rPr>
                  <a:t>ABCD AC = a</a:t>
                </a:r>
                <a:r>
                  <a:rPr lang="en-US" altLang="ru-RU" sz="22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2200" i="1" dirty="0">
                    <a:cs typeface="Times New Roman" panose="02020603050405020304" pitchFamily="18" charset="0"/>
                  </a:rPr>
                  <a:t>BD = b</a:t>
                </a:r>
                <a:r>
                  <a:rPr lang="en-US" altLang="ru-RU" sz="2200" dirty="0">
                    <a:cs typeface="Times New Roman" panose="02020603050405020304" pitchFamily="18" charset="0"/>
                  </a:rPr>
                  <a:t>, 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угол между ними равен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sz="2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altLang="ru-RU" sz="2200" i="1" dirty="0">
                    <a:cs typeface="Times New Roman" panose="02020603050405020304" pitchFamily="18" charset="0"/>
                  </a:rPr>
                  <a:t>. 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Площади треугольников, на которые этот параллелограмм разбивается диагоналями, равны </a:t>
                </a:r>
                <a:r>
                  <a:rPr lang="en-US" altLang="ru-RU" sz="2200" i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altLang="ru-RU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ru-RU" altLang="ru-RU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altLang="ru-RU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ru-RU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en-US" altLang="ru-RU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ru-RU" sz="22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altLang="ru-RU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φ</m:t>
                        </m:r>
                      </m:e>
                    </m:func>
                  </m:oMath>
                </a14:m>
                <a:r>
                  <a:rPr lang="en-US" altLang="ru-RU" sz="2200" dirty="0"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en-US" altLang="ru-RU" sz="2200" dirty="0">
                    <a:cs typeface="Times New Roman" panose="02020603050405020304" pitchFamily="18" charset="0"/>
                  </a:rPr>
                  <a:t> 	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Следовательно, площадь этого параллелограмма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𝑎𝑏</m:t>
                    </m:r>
                    <m:func>
                      <m:funcPr>
                        <m:ctrlPr>
                          <a:rPr lang="en-US" altLang="ru-RU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ru-RU" sz="22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altLang="ru-RU" sz="22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φ</m:t>
                        </m:r>
                      </m:e>
                    </m:func>
                  </m:oMath>
                </a14:m>
                <a:r>
                  <a:rPr lang="en-US" altLang="ru-RU" sz="22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9" name="Text Box 18">
                <a:extLst>
                  <a:ext uri="{FF2B5EF4-FFF2-40B4-BE49-F238E27FC236}">
                    <a16:creationId xmlns:a16="http://schemas.microsoft.com/office/drawing/2014/main" id="{352240B3-2415-4220-9632-F7BDAC0BAC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941168"/>
                <a:ext cx="9128762" cy="1825693"/>
              </a:xfrm>
              <a:prstGeom prst="rect">
                <a:avLst/>
              </a:prstGeom>
              <a:blipFill>
                <a:blip r:embed="rId4"/>
                <a:stretch>
                  <a:fillRect l="-868" r="-801" b="-20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18">
            <a:extLst>
              <a:ext uri="{FF2B5EF4-FFF2-40B4-BE49-F238E27FC236}">
                <a16:creationId xmlns:a16="http://schemas.microsoft.com/office/drawing/2014/main" id="{31177F6C-BEE3-4136-B375-382FA2E73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2" y="1737761"/>
            <a:ext cx="9067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Теорема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параллелограмма равна половине произведения его диагоналей на синус угла между ними.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3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C179234-622D-454D-A077-A7BD4EEC05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22D31DE-6231-4172-A5FE-B9B0E6F80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Найдите площадь треугольника, изображенного на клетчатой бумаге, клетками которой являются единичные квадраты.</a:t>
            </a:r>
          </a:p>
        </p:txBody>
      </p:sp>
      <p:sp>
        <p:nvSpPr>
          <p:cNvPr id="167940" name="Text Box 4">
            <a:extLst>
              <a:ext uri="{FF2B5EF4-FFF2-40B4-BE49-F238E27FC236}">
                <a16:creationId xmlns:a16="http://schemas.microsoft.com/office/drawing/2014/main" id="{3C31E69E-797D-4F96-8978-8F8EAD7F0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6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149" name="Picture 8">
            <a:extLst>
              <a:ext uri="{FF2B5EF4-FFF2-40B4-BE49-F238E27FC236}">
                <a16:creationId xmlns:a16="http://schemas.microsoft.com/office/drawing/2014/main" id="{78833A3B-B79B-455D-BC38-B60A5F350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3622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FDD34CA-14CC-450F-999B-BDAD167E3D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D6B446C1-EFC1-4229-974F-2A152A72C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Найдите площадь треугольника, изображенного на клетчатой бумаге, клетками которой являются единичные квадраты.</a:t>
            </a:r>
          </a:p>
        </p:txBody>
      </p:sp>
      <p:sp>
        <p:nvSpPr>
          <p:cNvPr id="186372" name="Text Box 4">
            <a:extLst>
              <a:ext uri="{FF2B5EF4-FFF2-40B4-BE49-F238E27FC236}">
                <a16:creationId xmlns:a16="http://schemas.microsoft.com/office/drawing/2014/main" id="{01D2A395-85A8-4C43-A381-F426B2292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3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8197" name="Picture 6">
            <a:extLst>
              <a:ext uri="{FF2B5EF4-FFF2-40B4-BE49-F238E27FC236}">
                <a16:creationId xmlns:a16="http://schemas.microsoft.com/office/drawing/2014/main" id="{80EB85CF-D068-463D-9571-F70DF1B1C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3622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A98A1DD-748F-416E-B3CD-FAB8FA508D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D3FBB51-511F-4D05-862C-5F087BCA4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Найдите площадь треугольника, изображенного на клетчатой бумаге, клетками которой являются единичные квадраты.</a:t>
            </a:r>
          </a:p>
        </p:txBody>
      </p:sp>
      <p:sp>
        <p:nvSpPr>
          <p:cNvPr id="194564" name="Text Box 4">
            <a:extLst>
              <a:ext uri="{FF2B5EF4-FFF2-40B4-BE49-F238E27FC236}">
                <a16:creationId xmlns:a16="http://schemas.microsoft.com/office/drawing/2014/main" id="{23ADA95E-AAAB-4807-B516-317B0944B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245" name="Picture 5">
            <a:extLst>
              <a:ext uri="{FF2B5EF4-FFF2-40B4-BE49-F238E27FC236}">
                <a16:creationId xmlns:a16="http://schemas.microsoft.com/office/drawing/2014/main" id="{14FD499A-FA46-45D6-8260-047054DC4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45F5B052-7CE8-41DE-A811-2CA38E3EFF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2291" name="Text Box 1027">
            <a:extLst>
              <a:ext uri="{FF2B5EF4-FFF2-40B4-BE49-F238E27FC236}">
                <a16:creationId xmlns:a16="http://schemas.microsoft.com/office/drawing/2014/main" id="{67A5846A-502C-44CF-8BA7-E40B9F7B4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Найдите площадь треугольника, изображенного на клетчатой бумаге, клетками которой являются единичные квадраты.</a:t>
            </a:r>
          </a:p>
        </p:txBody>
      </p:sp>
      <p:sp>
        <p:nvSpPr>
          <p:cNvPr id="188420" name="Text Box 1028">
            <a:extLst>
              <a:ext uri="{FF2B5EF4-FFF2-40B4-BE49-F238E27FC236}">
                <a16:creationId xmlns:a16="http://schemas.microsoft.com/office/drawing/2014/main" id="{84D096D4-403A-4B29-82DC-C1E45D535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2,5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293" name="Picture 1030">
            <a:extLst>
              <a:ext uri="{FF2B5EF4-FFF2-40B4-BE49-F238E27FC236}">
                <a16:creationId xmlns:a16="http://schemas.microsoft.com/office/drawing/2014/main" id="{F1EC3B65-003A-46AD-9028-6335EA616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4099515</TotalTime>
  <Words>1515</Words>
  <Application>Microsoft Office PowerPoint</Application>
  <PresentationFormat>Экран (4:3)</PresentationFormat>
  <Paragraphs>166</Paragraphs>
  <Slides>31</Slides>
  <Notes>31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Cambria Math</vt:lpstr>
      <vt:lpstr>Times New Roman</vt:lpstr>
      <vt:lpstr>Оформление по умолчанию</vt:lpstr>
      <vt:lpstr>Equation</vt:lpstr>
      <vt:lpstr>10,а. Площадь треугольника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89</cp:revision>
  <dcterms:created xsi:type="dcterms:W3CDTF">2008-04-30T05:51:18Z</dcterms:created>
  <dcterms:modified xsi:type="dcterms:W3CDTF">2023-05-17T15:13:38Z</dcterms:modified>
</cp:coreProperties>
</file>