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55" r:id="rId2"/>
    <p:sldId id="469" r:id="rId3"/>
    <p:sldId id="440" r:id="rId4"/>
    <p:sldId id="421" r:id="rId5"/>
    <p:sldId id="430" r:id="rId6"/>
    <p:sldId id="470" r:id="rId7"/>
    <p:sldId id="433" r:id="rId8"/>
    <p:sldId id="419" r:id="rId9"/>
    <p:sldId id="460" r:id="rId10"/>
    <p:sldId id="461" r:id="rId11"/>
    <p:sldId id="457" r:id="rId12"/>
    <p:sldId id="447" r:id="rId13"/>
    <p:sldId id="462" r:id="rId14"/>
    <p:sldId id="406" r:id="rId15"/>
    <p:sldId id="428" r:id="rId16"/>
    <p:sldId id="465" r:id="rId17"/>
    <p:sldId id="429" r:id="rId18"/>
    <p:sldId id="434" r:id="rId19"/>
    <p:sldId id="435" r:id="rId20"/>
    <p:sldId id="436" r:id="rId21"/>
    <p:sldId id="450" r:id="rId22"/>
    <p:sldId id="463" r:id="rId23"/>
    <p:sldId id="464" r:id="rId24"/>
    <p:sldId id="438" r:id="rId25"/>
    <p:sldId id="441" r:id="rId26"/>
    <p:sldId id="452" r:id="rId27"/>
    <p:sldId id="1449" r:id="rId28"/>
    <p:sldId id="471" r:id="rId29"/>
    <p:sldId id="466" r:id="rId30"/>
    <p:sldId id="1452" r:id="rId31"/>
    <p:sldId id="1450" r:id="rId32"/>
    <p:sldId id="1451" r:id="rId33"/>
    <p:sldId id="1453" r:id="rId34"/>
    <p:sldId id="467" r:id="rId35"/>
    <p:sldId id="443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715CCAD-1249-4AC2-A815-E334D01FF5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740BAA5-F6C8-43AB-B2E7-757006FBA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7172274-8E98-4120-83F8-BDDAA3B085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DB335D3-BFB0-4524-A19B-9ADEA8ADF2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A72CE25-C181-438F-AD90-B272CE6D5E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51D2B70-F5D6-4443-BBDB-12F306300A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26456E-7172-40AA-8287-23356909DE2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EB9428-7D93-4D9D-B761-469C78D38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C905B-EDDE-484A-A275-2B19F6BEA46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47A4C4CE-7078-49DF-ACF4-DFB6E7446A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83A393F6-A06A-475A-B3D6-8261DA960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DCC58E-1075-4739-A454-1F2675BDF7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C7314-2A35-45F4-92AC-E9FB748EF56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44420171-6885-4156-B6EA-AFC281FFE0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C13F1118-8AC6-45B2-B2E3-5FFD126DA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9A5E65-89EE-45FB-9897-8908B1B302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520CD-FB77-4715-967E-D6A6AB10E3F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80258" name="Rectangle 1026">
            <a:extLst>
              <a:ext uri="{FF2B5EF4-FFF2-40B4-BE49-F238E27FC236}">
                <a16:creationId xmlns:a16="http://schemas.microsoft.com/office/drawing/2014/main" id="{203088D2-6794-4357-A08B-D80192CF7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1027">
            <a:extLst>
              <a:ext uri="{FF2B5EF4-FFF2-40B4-BE49-F238E27FC236}">
                <a16:creationId xmlns:a16="http://schemas.microsoft.com/office/drawing/2014/main" id="{B10FC1F2-F98E-4942-A61C-01DA78DFE2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7AEE07-65D1-4E4D-BB4D-8E440C7914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F7B96-5C16-4B49-8F04-1A7AFCCB8F6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EB6A0C15-B58E-44A2-8078-EDA9CFE2D4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BAC36FE8-9DFE-45A7-ADA2-77DC57470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CC5906-86D8-422D-898F-6AF29DDAF6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D023F-4661-46E8-BA67-3EBDD68EA6A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5A38A574-FA40-49C3-AE80-C9B3FFD09A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ABA68918-400B-4D3F-A357-59D2494CA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7641F7-E88E-447F-AF06-6DC2FE3DBE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7234D-199F-45D2-8DB8-284249B8688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421786FC-ABA5-4C9C-9559-AD10DC381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FB9E036C-F822-4313-8626-6A70CB3C8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6FBFF4-2E69-4014-97F7-2BD655F875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85D62-FBF5-43AD-AEC2-220E3135151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04482" name="Rectangle 1026">
            <a:extLst>
              <a:ext uri="{FF2B5EF4-FFF2-40B4-BE49-F238E27FC236}">
                <a16:creationId xmlns:a16="http://schemas.microsoft.com/office/drawing/2014/main" id="{685B6CA1-3CA6-4053-B8D3-640117414F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Rectangle 1027">
            <a:extLst>
              <a:ext uri="{FF2B5EF4-FFF2-40B4-BE49-F238E27FC236}">
                <a16:creationId xmlns:a16="http://schemas.microsoft.com/office/drawing/2014/main" id="{5E3C5906-AE19-4976-8C9B-AD52B1137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E35175-05D4-457E-BDDD-85F98C909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FB412-192C-414E-9C3F-91DFBFAE468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BE7F9B2B-DAE0-46AD-B0E1-E5AA79D15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0B3D1DFB-F23C-41A9-951D-CC60F30C5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9F66B3-C10D-4CD9-81C9-4B9AF3C5CA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74A3D-A8E6-4F9C-A985-EF221411CE2B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03BB41BB-F769-400F-BB01-84B592629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E196F6FF-A771-438B-B12C-CBA168C0B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E8AC2D-7800-463F-8AE3-3F88FDF789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74E6B6-3A45-46DE-9C7A-451600C5F5F3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53E344D5-A5DA-4DE6-98A3-1EFA20CCCA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6A5496BD-743E-4733-9EA6-1642D5DB0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3BB191-9FBD-4A26-BC7E-00887AC9B5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6B49A-0811-4369-A1A2-74EB9AA7A0D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3BDCCF98-3568-4748-93E0-8F754F2D49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E4EE1C4E-4E22-4CC7-BD10-C069742F5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EB9428-7D93-4D9D-B761-469C78D38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C905B-EDDE-484A-A275-2B19F6BEA46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47A4C4CE-7078-49DF-ACF4-DFB6E7446A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83A393F6-A06A-475A-B3D6-8261DA960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739142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2B7070-1E85-4139-B0C5-597F5CE61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507D5-E303-422F-9AD4-5935CB0666CB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31106" name="Rectangle 2">
            <a:extLst>
              <a:ext uri="{FF2B5EF4-FFF2-40B4-BE49-F238E27FC236}">
                <a16:creationId xmlns:a16="http://schemas.microsoft.com/office/drawing/2014/main" id="{59786F20-48E9-458D-969D-D9681E3A22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1107" name="Rectangle 3">
            <a:extLst>
              <a:ext uri="{FF2B5EF4-FFF2-40B4-BE49-F238E27FC236}">
                <a16:creationId xmlns:a16="http://schemas.microsoft.com/office/drawing/2014/main" id="{E0764884-68F5-4F12-B122-5DCC2F33C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597D18-73D9-40E3-98CB-8A7A323B4A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BB345-00F0-4DD6-AAEC-35E2D7ED5B4E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59778" name="Rectangle 2">
            <a:extLst>
              <a:ext uri="{FF2B5EF4-FFF2-40B4-BE49-F238E27FC236}">
                <a16:creationId xmlns:a16="http://schemas.microsoft.com/office/drawing/2014/main" id="{D70C589C-3B48-47E7-83AA-AB80567AF6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9779" name="Rectangle 3">
            <a:extLst>
              <a:ext uri="{FF2B5EF4-FFF2-40B4-BE49-F238E27FC236}">
                <a16:creationId xmlns:a16="http://schemas.microsoft.com/office/drawing/2014/main" id="{80C6203F-39E0-46D6-9571-8186DC91C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3C03FA-579B-4859-918E-7327CD4BA0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61ED0-F639-4635-A797-DACCE2D2FCBA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51CA5E6B-B3FD-4674-B238-6B8A1F74F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5BD60CB9-509B-4E3C-8900-89A1DA9D1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D8A8FA-95AE-4558-BC84-A1B1BBACC9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ED8D-B80A-4F3D-8A3F-5AB597694B98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8F0CB7F5-B445-419E-B4A4-A5E388F7F4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F1244B5D-F91F-4882-B004-7A94930CC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466DA8-31BE-4284-8EA0-A1046B229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421CE-44C8-4D28-810E-C89F2FC41D42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A421AD3A-A583-4C45-80BA-B9932C5443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56E8D93D-81D0-4C77-AAAC-855FF17BF5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D405C7-8B69-4636-A0CE-46EB86DEE7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1B6F7-68E8-41CE-9841-94E06F15BC97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41346" name="Rectangle 2">
            <a:extLst>
              <a:ext uri="{FF2B5EF4-FFF2-40B4-BE49-F238E27FC236}">
                <a16:creationId xmlns:a16="http://schemas.microsoft.com/office/drawing/2014/main" id="{B9C27B02-4DC5-4DB0-9525-5880C9ED77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90430B53-BBD6-4764-9DFF-A5BE635AD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9B4309-3A9B-457C-A409-0C0144828E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4B3F4-A9E6-44DC-B033-5D85C8CBDC54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7ECA1527-92E7-48BD-8553-9F9BC786F9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43F37044-5EC3-4E2C-897D-1B63E0649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B1704D-11F1-4E80-9660-30AE0B73B75A}" type="slidenum">
              <a:rPr lang="ru-RU" sz="1200"/>
              <a:pPr eaLnBrk="1" hangingPunct="1"/>
              <a:t>27</a:t>
            </a:fld>
            <a:endParaRPr lang="ru-RU" sz="1200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187976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9B4309-3A9B-457C-A409-0C0144828E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4B3F4-A9E6-44DC-B033-5D85C8CBDC54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7ECA1527-92E7-48BD-8553-9F9BC786F9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43F37044-5EC3-4E2C-897D-1B63E0649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17728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C18944-A1A7-4C3C-A221-D7F87797E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7CFF-D878-4A56-B99D-E3FEBE422B27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9C97EA97-6838-4FA9-ACF5-1AC481FF9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A476999F-96D1-48C6-BBC4-F832635D0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EB42BB-D895-4489-907D-392FD9E1C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2EC17-3D88-4EFE-8558-144944DBBD5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39298" name="Rectangle 2">
            <a:extLst>
              <a:ext uri="{FF2B5EF4-FFF2-40B4-BE49-F238E27FC236}">
                <a16:creationId xmlns:a16="http://schemas.microsoft.com/office/drawing/2014/main" id="{789741F9-E6DF-41E0-936D-2EEB0E118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1142457C-E94C-4948-BBCF-B3FE64351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C18944-A1A7-4C3C-A221-D7F87797E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7CFF-D878-4A56-B99D-E3FEBE422B27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9C97EA97-6838-4FA9-ACF5-1AC481FF9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A476999F-96D1-48C6-BBC4-F832635D0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065023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C18944-A1A7-4C3C-A221-D7F87797E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7CFF-D878-4A56-B99D-E3FEBE422B27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9C97EA97-6838-4FA9-ACF5-1AC481FF9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A476999F-96D1-48C6-BBC4-F832635D0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187896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C18944-A1A7-4C3C-A221-D7F87797E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7CFF-D878-4A56-B99D-E3FEBE422B27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9C97EA97-6838-4FA9-ACF5-1AC481FF9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A476999F-96D1-48C6-BBC4-F832635D0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910612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C18944-A1A7-4C3C-A221-D7F87797EB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7CFF-D878-4A56-B99D-E3FEBE422B27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9C97EA97-6838-4FA9-ACF5-1AC481FF94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A476999F-96D1-48C6-BBC4-F832635D0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36651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C85E4C-55CA-44EF-B6C4-1B6317CC1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36FADF-3D8D-44E0-8B6C-15EE937D4A0C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6FB99317-86F9-416A-9F95-288205945D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25891041-38E0-4C7D-9A87-BD2D5F17DF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C6186B-9DE7-4B22-8541-B29A9AFC1E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51FC11-D1DE-41BE-8DB8-FAA69E890276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AE8BEEC6-0140-4DA4-A27D-F6A8EB4A37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B9D20F5E-C731-4617-8ABC-5CF06CB1E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67116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D21C7D-7340-4FCD-913D-5B2C014F07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74BDA-2332-41A5-A5CF-3398A00974C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0146" name="Rectangle 1026">
            <a:extLst>
              <a:ext uri="{FF2B5EF4-FFF2-40B4-BE49-F238E27FC236}">
                <a16:creationId xmlns:a16="http://schemas.microsoft.com/office/drawing/2014/main" id="{735A3DB1-DEA3-40B2-95F9-2F545D9B3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1027">
            <a:extLst>
              <a:ext uri="{FF2B5EF4-FFF2-40B4-BE49-F238E27FC236}">
                <a16:creationId xmlns:a16="http://schemas.microsoft.com/office/drawing/2014/main" id="{42D5FBB2-CB15-4AFF-9D72-6D2F5D05DE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FE65B4-30FD-42EF-AEE3-ABF74CE010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5A55D-5151-489C-A1C4-761372B738B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18818" name="Rectangle 1026">
            <a:extLst>
              <a:ext uri="{FF2B5EF4-FFF2-40B4-BE49-F238E27FC236}">
                <a16:creationId xmlns:a16="http://schemas.microsoft.com/office/drawing/2014/main" id="{C1C10B83-298A-4F4C-A250-38F766F4D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1027">
            <a:extLst>
              <a:ext uri="{FF2B5EF4-FFF2-40B4-BE49-F238E27FC236}">
                <a16:creationId xmlns:a16="http://schemas.microsoft.com/office/drawing/2014/main" id="{CB93D845-900C-42E5-9C1F-F7CADBE86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FE65B4-30FD-42EF-AEE3-ABF74CE010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5A55D-5151-489C-A1C4-761372B738B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18818" name="Rectangle 1026">
            <a:extLst>
              <a:ext uri="{FF2B5EF4-FFF2-40B4-BE49-F238E27FC236}">
                <a16:creationId xmlns:a16="http://schemas.microsoft.com/office/drawing/2014/main" id="{C1C10B83-298A-4F4C-A250-38F766F4D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1027">
            <a:extLst>
              <a:ext uri="{FF2B5EF4-FFF2-40B4-BE49-F238E27FC236}">
                <a16:creationId xmlns:a16="http://schemas.microsoft.com/office/drawing/2014/main" id="{CB93D845-900C-42E5-9C1F-F7CADBE86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1901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D86F40-396E-4734-B4DF-4F84E14A0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E6AAB-E1E4-47CF-9DE8-FB388C2E6D9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24962" name="Rectangle 1026">
            <a:extLst>
              <a:ext uri="{FF2B5EF4-FFF2-40B4-BE49-F238E27FC236}">
                <a16:creationId xmlns:a16="http://schemas.microsoft.com/office/drawing/2014/main" id="{A6DA49B5-05D9-4283-831A-8C679547A0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4963" name="Rectangle 1027">
            <a:extLst>
              <a:ext uri="{FF2B5EF4-FFF2-40B4-BE49-F238E27FC236}">
                <a16:creationId xmlns:a16="http://schemas.microsoft.com/office/drawing/2014/main" id="{6D8DCF60-4926-49A0-AC9A-596B4D7C5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1CBCFC-C23D-4CC2-9E56-1E4728021D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F9AE1-7595-4AA1-AB8D-67459D80794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46C98A50-D76E-4A51-A17A-FDB0DE8223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0F36F097-327F-4495-B8FD-1C81C49E2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838BD4-DD44-440F-9FE3-3D5E43C37D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2C968-4A87-45B6-969A-88F1EE4536C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EC6CCB94-B998-4F7E-B58B-B5D4689A3F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1AAF2679-763E-4B70-979D-16D34190D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B7DACC-B776-445B-9760-305446B59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10A7FC-C93C-4E24-9057-AD372A853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A41329-68D0-40C5-9188-91951229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DF2ED6-89D1-429B-AEB6-BE9312481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67D996-FB34-4227-8983-0737A20D7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DA48F-04D0-4116-9B07-17FD4CC785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645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4CB6E-FFB1-447E-9557-3D1D34F6B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C805D1-BC55-45A0-BF0A-AE05A10F0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CDF828-1578-461C-AAD2-61947352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C019CE-C5DB-40F7-8170-84172B90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3189D9-9BB9-48C8-BCC4-66396325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F1243-4A55-46A2-AB62-1298DBDD29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721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16F79BC-4922-4633-A634-60CB8A334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4D9AC8-C8E7-4F74-BFF3-F90BAE39C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66373E-86AB-4166-AC2D-29DF8948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6DB9AC-BB37-4D47-A2DD-F946885DF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4A385A-A4F3-4198-85B3-DC53C81E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00982-1B78-498F-9A5C-F021632CB2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55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D0625-FEF3-4EB9-B23E-61BB7A9B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24935-6571-4107-9824-7B235EC63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E1B0A7-B087-4210-A109-F174B5078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4D5137-852A-4463-82FE-A41F9864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B6024-39EB-48EB-B105-CB12A71F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C9282-6B74-42F5-9419-3BB32942C3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904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2C5002-98CF-45C2-B229-7A5881519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16A6B3-3BE9-4FE2-99C5-2F6B223AD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D3692D-30A9-46B1-AB25-4CB5B7F50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6C9B7B-2571-4E2B-9275-781459023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122AB6-1F11-4649-BBCE-C65D449D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F4EBF-4CCC-46FA-B6FD-422346D6D5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221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9D3BB-E0C3-441F-922E-2B8129802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510A6C-9BD4-4F7D-A225-0F9692268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1325C9-967D-4F69-91F6-EAEF2C237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E724D0-BA32-49FE-B13D-EE2397765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537E4C-A326-41D2-9411-D5791D24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6D0064-9200-45A7-B038-2ABBD5EC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8B9BB-4FA0-4AAB-A07A-114B53D052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563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2A965-F339-4DD6-8CEE-7B8BA126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93283D-47B0-4C60-9873-AE2DEC819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81633B-782E-4C54-9A77-944A73A0D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86E660-0EDF-485B-A8C8-2BE7935B7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246512-AC25-4B76-B233-9C7D38789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176A31-807E-406A-B6CA-A16DF313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E42488-1CEA-437C-B997-C48ED3D8B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16AF970-F16F-4AC0-921A-25B3BF897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78B48-4147-4B45-9AAB-72CB3A886C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654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40B7F-A980-4600-B4C7-57D1995B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4EF8FE-9441-4524-BA94-4616D5C1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17A0C04-71AE-416F-AFCB-3D3C4DC0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3A038A-A428-4142-90F5-1533B992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0E7A1-1613-4517-8DD3-6CF17D11B3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74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DADC6FB-75C4-4975-A0D8-79D7FB9FD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B9A687F-02CD-4FB1-BA41-E232047B8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1DBF0E6-0863-4D4A-A55B-685A99E6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6F516-3D23-4DC1-8B59-EC090AD7A3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1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F2B11-C097-445F-8A6C-28F859CE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53769-6D12-46C0-A2B2-8A85254E9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CC987B-BD46-44EC-A01B-4DA0B7513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B0199C-31CA-4F06-B1A1-B4FA7A55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CB9173-B48A-4506-B72B-BED3AA84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9678A0-D510-4984-97DA-FC92A271A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7CC3A-2C52-41E6-A148-52832D172E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890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38FD06-4A5D-4C82-A6C5-8A294CCD9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A58212-1177-4475-AA3A-6CD16C982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A55954-37EA-4FF4-94BB-A6696AB8D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68729A-7634-40D6-ACD8-E242A51FB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63CDC6-CC20-425A-84D3-6EFC03B4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37E48F-1D2E-4035-B415-7B50E152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80AAC-E22C-457C-93C2-ED06172581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62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C0653D-F553-429B-A93E-095292BEC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7FF44B-9D0C-4395-8818-8EC0F44B04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A2F1A4-8400-419B-B4AB-F113285332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B0169A7-976D-47D9-88DE-DBF21504FC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F9A487-01CF-4538-A6A3-0A1E9EC0F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70CBD55-779F-4BFF-B010-EC2EF3F9048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>
            <a:extLst>
              <a:ext uri="{FF2B5EF4-FFF2-40B4-BE49-F238E27FC236}">
                <a16:creationId xmlns:a16="http://schemas.microsoft.com/office/drawing/2014/main" id="{A8C45F61-905A-4954-BBAF-055EF8036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052736"/>
            <a:ext cx="8839200" cy="158417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9б. Многоугольники, описанные около окружности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FFE612ED-72FD-42FD-9742-440341BCC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87427" name="Text Box 3">
            <a:extLst>
              <a:ext uri="{FF2B5EF4-FFF2-40B4-BE49-F238E27FC236}">
                <a16:creationId xmlns:a16="http://schemas.microsoft.com/office/drawing/2014/main" id="{0AC4430D-712E-4BDA-A27E-3CD5B20F2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Укажите центр окружности, вписанной в ромб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7432" name="Picture 8">
            <a:extLst>
              <a:ext uri="{FF2B5EF4-FFF2-40B4-BE49-F238E27FC236}">
                <a16:creationId xmlns:a16="http://schemas.microsoft.com/office/drawing/2014/main" id="{09AB197E-2A98-467F-9DA7-91749D083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7434" name="Group 10">
            <a:extLst>
              <a:ext uri="{FF2B5EF4-FFF2-40B4-BE49-F238E27FC236}">
                <a16:creationId xmlns:a16="http://schemas.microsoft.com/office/drawing/2014/main" id="{C4C89F92-838B-4E49-9CF6-D7BB01C212B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5557838" cy="3094038"/>
            <a:chOff x="384" y="1200"/>
            <a:chExt cx="3501" cy="1949"/>
          </a:xfrm>
        </p:grpSpPr>
        <p:sp>
          <p:nvSpPr>
            <p:cNvPr id="487430" name="Text Box 6">
              <a:extLst>
                <a:ext uri="{FF2B5EF4-FFF2-40B4-BE49-F238E27FC236}">
                  <a16:creationId xmlns:a16="http://schemas.microsoft.com/office/drawing/2014/main" id="{E87BA585-5B4F-44B6-869D-EBD6757F49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7433" name="Picture 9">
              <a:extLst>
                <a:ext uri="{FF2B5EF4-FFF2-40B4-BE49-F238E27FC236}">
                  <a16:creationId xmlns:a16="http://schemas.microsoft.com/office/drawing/2014/main" id="{B2EF3C7C-0681-4A05-B39E-C6E8D06A0D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D4AE6948-C48F-4866-B8AD-A2948A74D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79235" name="Text Box 3">
            <a:extLst>
              <a:ext uri="{FF2B5EF4-FFF2-40B4-BE49-F238E27FC236}">
                <a16:creationId xmlns:a16="http://schemas.microsoft.com/office/drawing/2014/main" id="{49E57EFA-8084-4ABF-8E18-D89F4D7CE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2. </a:t>
            </a:r>
          </a:p>
        </p:txBody>
      </p:sp>
      <p:sp>
        <p:nvSpPr>
          <p:cNvPr id="479236" name="Text Box 4">
            <a:extLst>
              <a:ext uri="{FF2B5EF4-FFF2-40B4-BE49-F238E27FC236}">
                <a16:creationId xmlns:a16="http://schemas.microsoft.com/office/drawing/2014/main" id="{F294C9C4-809E-4D24-8FF0-53EF897DE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радиус окружности, вписанной в квадрат со стороной 4.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79237" name="Picture 5">
            <a:extLst>
              <a:ext uri="{FF2B5EF4-FFF2-40B4-BE49-F238E27FC236}">
                <a16:creationId xmlns:a16="http://schemas.microsoft.com/office/drawing/2014/main" id="{E3531C22-C71B-4CD5-BA03-839F44AAB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22860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463A6ADF-D103-4491-AA89-48A5B8943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52611" name="Text Box 3">
            <a:extLst>
              <a:ext uri="{FF2B5EF4-FFF2-40B4-BE49-F238E27FC236}">
                <a16:creationId xmlns:a16="http://schemas.microsoft.com/office/drawing/2014/main" id="{B73CBA87-4F81-4593-85CF-1F9B26FBC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52612" name="Text Box 4">
            <a:extLst>
              <a:ext uri="{FF2B5EF4-FFF2-40B4-BE49-F238E27FC236}">
                <a16:creationId xmlns:a16="http://schemas.microsoft.com/office/drawing/2014/main" id="{128CD9BA-94A1-4E74-91FF-F6B561505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сторону квадрата, описанного около окружности радиуса </a:t>
            </a:r>
            <a:r>
              <a:rPr lang="ru-RU" altLang="ru-RU" sz="3200" dirty="0"/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52613" name="Picture 5">
            <a:extLst>
              <a:ext uri="{FF2B5EF4-FFF2-40B4-BE49-F238E27FC236}">
                <a16:creationId xmlns:a16="http://schemas.microsoft.com/office/drawing/2014/main" id="{643923D2-F308-49F4-9D3A-01FB74502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22860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B98F4FFD-8862-44FA-9BE6-0C1FB0518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89475" name="Text Box 3">
            <a:extLst>
              <a:ext uri="{FF2B5EF4-FFF2-40B4-BE49-F238E27FC236}">
                <a16:creationId xmlns:a16="http://schemas.microsoft.com/office/drawing/2014/main" id="{D4C27371-40A1-4E5E-86BE-5B863EA65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10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89476" name="Text Box 4">
            <a:extLst>
              <a:ext uri="{FF2B5EF4-FFF2-40B4-BE49-F238E27FC236}">
                <a16:creationId xmlns:a16="http://schemas.microsoft.com/office/drawing/2014/main" id="{908ECE9C-F4A0-4B00-9B95-C20C98CEA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</a:t>
            </a:r>
            <a:r>
              <a:rPr lang="ru-RU" altLang="ru-RU" sz="3200" dirty="0"/>
              <a:t>высоту трапеции, в которую вписана окружность радиуса 5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89478" name="Picture 6">
            <a:extLst>
              <a:ext uri="{FF2B5EF4-FFF2-40B4-BE49-F238E27FC236}">
                <a16:creationId xmlns:a16="http://schemas.microsoft.com/office/drawing/2014/main" id="{32218EF8-647C-45DB-A0C7-35A50A785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0988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91665EC8-98AB-4605-BF38-21876DEC3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58407" name="Text Box 7">
            <a:extLst>
              <a:ext uri="{FF2B5EF4-FFF2-40B4-BE49-F238E27FC236}">
                <a16:creationId xmlns:a16="http://schemas.microsoft.com/office/drawing/2014/main" id="{6A72FC50-2071-4CEF-861D-8341691DF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Нет;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C2094377-6517-4071-ACA2-F6F1E1533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Всегда ли м</a:t>
            </a:r>
            <a:r>
              <a:rPr lang="ru-RU" altLang="ru-RU" sz="3200">
                <a:cs typeface="Times New Roman" panose="02020603050405020304" pitchFamily="18" charset="0"/>
              </a:rPr>
              <a:t>ожно ли вписать окружность в: а) прямоугольник; б) параллелограмм; в) ромб; г) квадрат; д) дельтоид 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358416" name="Picture 16">
            <a:extLst>
              <a:ext uri="{FF2B5EF4-FFF2-40B4-BE49-F238E27FC236}">
                <a16:creationId xmlns:a16="http://schemas.microsoft.com/office/drawing/2014/main" id="{E6CD5E84-F245-4588-9B2D-1F41FF9E0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430588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17" name="Text Box 17">
            <a:extLst>
              <a:ext uri="{FF2B5EF4-FFF2-40B4-BE49-F238E27FC236}">
                <a16:creationId xmlns:a16="http://schemas.microsoft.com/office/drawing/2014/main" id="{8CA7AE08-517E-4E06-A21C-9A345E293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768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нет;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358418" name="Text Box 18">
            <a:extLst>
              <a:ext uri="{FF2B5EF4-FFF2-40B4-BE49-F238E27FC236}">
                <a16:creationId xmlns:a16="http://schemas.microsoft.com/office/drawing/2014/main" id="{C058BCAC-9298-4A9B-BE84-B0858F1E6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2578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да;</a:t>
            </a:r>
          </a:p>
        </p:txBody>
      </p:sp>
      <p:sp>
        <p:nvSpPr>
          <p:cNvPr id="358419" name="Text Box 19">
            <a:extLst>
              <a:ext uri="{FF2B5EF4-FFF2-40B4-BE49-F238E27FC236}">
                <a16:creationId xmlns:a16="http://schemas.microsoft.com/office/drawing/2014/main" id="{BB67A976-70A1-4B76-A73A-48FFBDABB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150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да;</a:t>
            </a:r>
          </a:p>
        </p:txBody>
      </p:sp>
      <p:sp>
        <p:nvSpPr>
          <p:cNvPr id="358420" name="Text Box 20">
            <a:extLst>
              <a:ext uri="{FF2B5EF4-FFF2-40B4-BE49-F238E27FC236}">
                <a16:creationId xmlns:a16="http://schemas.microsoft.com/office/drawing/2014/main" id="{9D1D501C-F664-4170-BD8B-C1DDF241B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1722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д)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7" grpId="0" autoUpdateAnimBg="0"/>
      <p:bldP spid="358417" grpId="0" autoUpdateAnimBg="0"/>
      <p:bldP spid="358418" grpId="0" autoUpdateAnimBg="0"/>
      <p:bldP spid="358419" grpId="0" autoUpdateAnimBg="0"/>
      <p:bldP spid="3584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CADF1C25-9318-47C3-A205-B4E399D5E9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403459" name="Text Box 3">
            <a:extLst>
              <a:ext uri="{FF2B5EF4-FFF2-40B4-BE49-F238E27FC236}">
                <a16:creationId xmlns:a16="http://schemas.microsoft.com/office/drawing/2014/main" id="{904E9CD8-C325-46D0-9457-B3E330AC4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Два равнобедренных треугольника имеют общее основание и расположены по разные стороны от него. Можно ли в образованный ими выпуклый четырехугольник вписать окружность?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03460" name="Text Box 4">
            <a:extLst>
              <a:ext uri="{FF2B5EF4-FFF2-40B4-BE49-F238E27FC236}">
                <a16:creationId xmlns:a16="http://schemas.microsoft.com/office/drawing/2014/main" id="{0CA7CB19-1236-4E32-AAF6-6A8016E61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81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660581AA-D59D-4E83-BD3D-09514434E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C8F2D3B8-6868-4D26-B98D-C092F671A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Можно ли вписать окружность в четырехугольник, стороны которого последовательно равны 1, 2, 3, 4?</a:t>
            </a:r>
            <a:endParaRPr lang="en-US" altLang="ru-RU" sz="3200" dirty="0"/>
          </a:p>
        </p:txBody>
      </p:sp>
      <p:sp>
        <p:nvSpPr>
          <p:cNvPr id="495620" name="Text Box 4">
            <a:extLst>
              <a:ext uri="{FF2B5EF4-FFF2-40B4-BE49-F238E27FC236}">
                <a16:creationId xmlns:a16="http://schemas.microsoft.com/office/drawing/2014/main" id="{DF67BBD1-70C5-4ECE-8C9D-49A74AE01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81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290A7D85-E319-4987-BD93-24376706D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405507" name="Text Box 3">
            <a:extLst>
              <a:ext uri="{FF2B5EF4-FFF2-40B4-BE49-F238E27FC236}">
                <a16:creationId xmlns:a16="http://schemas.microsoft.com/office/drawing/2014/main" id="{F6C4B8EA-98A8-4CB4-AD3B-3A535DC1B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вид имеет четырехугольник, если центр вписанной в него окружности совпадает с точкой пересечения диагоналей?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05508" name="Text Box 4">
            <a:extLst>
              <a:ext uri="{FF2B5EF4-FFF2-40B4-BE49-F238E27FC236}">
                <a16:creationId xmlns:a16="http://schemas.microsoft.com/office/drawing/2014/main" id="{DAECA99D-F3AE-4535-B6A2-9D6C03D4A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Ромб.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1FA26C3F-EC25-462D-A078-EA510B3F9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425987" name="Text Box 3">
            <a:extLst>
              <a:ext uri="{FF2B5EF4-FFF2-40B4-BE49-F238E27FC236}">
                <a16:creationId xmlns:a16="http://schemas.microsoft.com/office/drawing/2014/main" id="{746EE609-A7D1-46C8-B260-13E7899A2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Около окружности описана трапеция, периметр которой равен 18 см. Найдите её среднюю линию.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5988" name="Text Box 4">
            <a:extLst>
              <a:ext uri="{FF2B5EF4-FFF2-40B4-BE49-F238E27FC236}">
                <a16:creationId xmlns:a16="http://schemas.microsoft.com/office/drawing/2014/main" id="{9429B123-64DF-4FCB-8383-49E71F2B6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4,5 см. </a:t>
            </a:r>
          </a:p>
        </p:txBody>
      </p:sp>
      <p:pic>
        <p:nvPicPr>
          <p:cNvPr id="425989" name="Picture 5">
            <a:extLst>
              <a:ext uri="{FF2B5EF4-FFF2-40B4-BE49-F238E27FC236}">
                <a16:creationId xmlns:a16="http://schemas.microsoft.com/office/drawing/2014/main" id="{A45891F6-62AE-4A8A-9EE0-233F094DC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2254250"/>
            <a:ext cx="3525837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C7FF80A3-5FAA-4C07-8926-01F328BDB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428035" name="Text Box 3">
            <a:extLst>
              <a:ext uri="{FF2B5EF4-FFF2-40B4-BE49-F238E27FC236}">
                <a16:creationId xmlns:a16="http://schemas.microsoft.com/office/drawing/2014/main" id="{84941B5C-C203-4BDB-B6BC-AFA1D1333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трапецию, периметр которой равен 56 см, вписана окружность. Три последовательные стороны трапеции относятся как 2:7:12. Найдите стороны трапеции.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8036" name="Text Box 4">
            <a:extLst>
              <a:ext uri="{FF2B5EF4-FFF2-40B4-BE49-F238E27FC236}">
                <a16:creationId xmlns:a16="http://schemas.microsoft.com/office/drawing/2014/main" id="{934CEB74-AEF3-4671-BC06-B2D988DF8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4 см, 14 см, 24 см, 14 см. </a:t>
            </a:r>
          </a:p>
        </p:txBody>
      </p:sp>
      <p:pic>
        <p:nvPicPr>
          <p:cNvPr id="428037" name="Picture 5">
            <a:extLst>
              <a:ext uri="{FF2B5EF4-FFF2-40B4-BE49-F238E27FC236}">
                <a16:creationId xmlns:a16="http://schemas.microsoft.com/office/drawing/2014/main" id="{129A9395-321F-47C5-9283-C2D207447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48000"/>
            <a:ext cx="3387725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>
            <a:extLst>
              <a:ext uri="{FF2B5EF4-FFF2-40B4-BE49-F238E27FC236}">
                <a16:creationId xmlns:a16="http://schemas.microsoft.com/office/drawing/2014/main" id="{A8C45F61-905A-4954-BBAF-055EF8036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914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Многоугольники, описанные около окружности</a:t>
            </a:r>
          </a:p>
        </p:txBody>
      </p:sp>
      <p:sp>
        <p:nvSpPr>
          <p:cNvPr id="249886" name="Text Box 1054">
            <a:extLst>
              <a:ext uri="{FF2B5EF4-FFF2-40B4-BE49-F238E27FC236}">
                <a16:creationId xmlns:a16="http://schemas.microsoft.com/office/drawing/2014/main" id="{8075BB00-78BD-4C0C-A060-3CE42BB35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Многоугольник называется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описанным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около окружности, если все его стороны касаются этой окружности. Сама окружность при этом называется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вписанной</a:t>
            </a:r>
            <a:r>
              <a:rPr lang="ru-RU" altLang="ru-RU" sz="32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многоугольник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DC09D4B-2921-41DD-86F5-873957AAD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976503"/>
            <a:ext cx="3771952" cy="336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82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1348EDD7-AB2D-487B-B4CF-A9406A9BE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30083" name="Text Box 3">
            <a:extLst>
              <a:ext uri="{FF2B5EF4-FFF2-40B4-BE49-F238E27FC236}">
                <a16:creationId xmlns:a16="http://schemas.microsoft.com/office/drawing/2014/main" id="{83499D08-50D3-47BE-A160-A1001FBE2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Боковые стороны трапеции, описанной около окружности, равны </a:t>
            </a:r>
            <a:r>
              <a:rPr lang="en-US" altLang="ru-RU" sz="32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см и </a:t>
            </a:r>
            <a:r>
              <a:rPr lang="en-US" altLang="ru-RU" sz="3200" dirty="0">
                <a:cs typeface="Times New Roman" panose="02020603050405020304" pitchFamily="18" charset="0"/>
              </a:rPr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 см. Найдите среднюю линию трапеции.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30084" name="Text Box 4">
            <a:extLst>
              <a:ext uri="{FF2B5EF4-FFF2-40B4-BE49-F238E27FC236}">
                <a16:creationId xmlns:a16="http://schemas.microsoft.com/office/drawing/2014/main" id="{FEA6C889-91BC-4BD1-94A0-6771EBFE0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3</a:t>
            </a:r>
            <a:r>
              <a:rPr lang="ru-RU" altLang="ru-RU" sz="3200">
                <a:cs typeface="Times New Roman" panose="02020603050405020304" pitchFamily="18" charset="0"/>
              </a:rPr>
              <a:t> см. </a:t>
            </a:r>
          </a:p>
        </p:txBody>
      </p:sp>
      <p:pic>
        <p:nvPicPr>
          <p:cNvPr id="430086" name="Picture 6">
            <a:extLst>
              <a:ext uri="{FF2B5EF4-FFF2-40B4-BE49-F238E27FC236}">
                <a16:creationId xmlns:a16="http://schemas.microsoft.com/office/drawing/2014/main" id="{B7D8F05B-D207-4EAC-84B8-C882E08A6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28875"/>
            <a:ext cx="4113213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>
            <a:extLst>
              <a:ext uri="{FF2B5EF4-FFF2-40B4-BE49-F238E27FC236}">
                <a16:creationId xmlns:a16="http://schemas.microsoft.com/office/drawing/2014/main" id="{A9B3E724-F65F-4E36-9401-60FC6C31C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458755" name="Text Box 3">
            <a:extLst>
              <a:ext uri="{FF2B5EF4-FFF2-40B4-BE49-F238E27FC236}">
                <a16:creationId xmlns:a16="http://schemas.microsoft.com/office/drawing/2014/main" id="{54BC0CCB-F514-4DA7-A7BE-672300C09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Периметр прямоугольной трапеции, описанной около окружности, равен 22, ее большая боковая сторона равна 7. Найдите радиус окружности.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58756" name="Text Box 4">
            <a:extLst>
              <a:ext uri="{FF2B5EF4-FFF2-40B4-BE49-F238E27FC236}">
                <a16:creationId xmlns:a16="http://schemas.microsoft.com/office/drawing/2014/main" id="{B1962BF0-5C9D-48D0-9C72-163A581E8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58758" name="Picture 6">
            <a:extLst>
              <a:ext uri="{FF2B5EF4-FFF2-40B4-BE49-F238E27FC236}">
                <a16:creationId xmlns:a16="http://schemas.microsoft.com/office/drawing/2014/main" id="{51FF1A5E-8C3B-469D-ABAC-D415B4D8D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2695560"/>
            <a:ext cx="3493460" cy="238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B809773F-A5AB-4747-8B4E-6B615BFA7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64EE4666-11A6-407A-B4CD-3D5DF9E62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Докажите, что если в трапецию </a:t>
            </a:r>
            <a:r>
              <a:rPr lang="en-US" altLang="ru-RU" sz="3200" i="1" dirty="0"/>
              <a:t>ABCD </a:t>
            </a:r>
            <a:r>
              <a:rPr lang="ru-RU" altLang="ru-RU" sz="3200" dirty="0"/>
              <a:t>(</a:t>
            </a:r>
            <a:r>
              <a:rPr lang="en-US" altLang="ru-RU" sz="3200" i="1" dirty="0"/>
              <a:t>AB</a:t>
            </a:r>
            <a:r>
              <a:rPr lang="en-US" altLang="ru-RU" sz="3200" dirty="0"/>
              <a:t>||</a:t>
            </a:r>
            <a:r>
              <a:rPr lang="en-US" altLang="ru-RU" sz="3200" i="1" dirty="0"/>
              <a:t>CD</a:t>
            </a:r>
            <a:r>
              <a:rPr lang="en-US" altLang="ru-RU" sz="3200" dirty="0"/>
              <a:t>)</a:t>
            </a:r>
            <a:r>
              <a:rPr lang="ru-RU" altLang="ru-RU" sz="3200" dirty="0"/>
              <a:t> вписана окружность с центром </a:t>
            </a:r>
            <a:r>
              <a:rPr lang="en-US" altLang="ru-RU" sz="3200" i="1" dirty="0"/>
              <a:t>O</a:t>
            </a:r>
            <a:r>
              <a:rPr lang="ru-RU" altLang="ru-RU" sz="3200" dirty="0"/>
              <a:t>, то углы </a:t>
            </a:r>
            <a:r>
              <a:rPr lang="en-US" altLang="ru-RU" sz="3200" i="1" dirty="0"/>
              <a:t>AOD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BOC </a:t>
            </a:r>
            <a:r>
              <a:rPr lang="ru-RU" altLang="ru-RU" sz="3200" dirty="0"/>
              <a:t>равны 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1524" name="Text Box 4">
            <a:extLst>
              <a:ext uri="{FF2B5EF4-FFF2-40B4-BE49-F238E27FC236}">
                <a16:creationId xmlns:a16="http://schemas.microsoft.com/office/drawing/2014/main" id="{BA9B0136-B075-4BE9-8088-1E8DD2E65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9144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/>
              <a:t>Лучи </a:t>
            </a:r>
            <a:r>
              <a:rPr lang="en-US" altLang="ru-RU" sz="2800" i="1" dirty="0"/>
              <a:t>AO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DO </a:t>
            </a:r>
            <a:r>
              <a:rPr lang="ru-RU" altLang="ru-RU" sz="2800" dirty="0"/>
              <a:t>являются биссектрисами внутренних односторонних углов при параллельных прямых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Следовательно, угол </a:t>
            </a:r>
            <a:r>
              <a:rPr lang="en-US" altLang="ru-RU" sz="2800" i="1" dirty="0"/>
              <a:t>AOD </a:t>
            </a:r>
            <a:r>
              <a:rPr lang="ru-RU" altLang="ru-RU" sz="2800" dirty="0"/>
              <a:t>равен 90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 Аналогично, угол </a:t>
            </a:r>
            <a:r>
              <a:rPr lang="en-US" altLang="ru-RU" sz="2800" i="1" dirty="0"/>
              <a:t>BOC </a:t>
            </a:r>
            <a:r>
              <a:rPr lang="ru-RU" altLang="ru-RU" sz="2800" dirty="0"/>
              <a:t>равен 90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</a:t>
            </a:r>
          </a:p>
        </p:txBody>
      </p:sp>
      <p:pic>
        <p:nvPicPr>
          <p:cNvPr id="491526" name="Picture 6">
            <a:extLst>
              <a:ext uri="{FF2B5EF4-FFF2-40B4-BE49-F238E27FC236}">
                <a16:creationId xmlns:a16="http://schemas.microsoft.com/office/drawing/2014/main" id="{7EB582DA-EB28-4659-A1D0-813D9A4E0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960688" cy="220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3D7B2C7E-DDA2-44EF-8E27-ED6B9FC41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493571" name="Text Box 3">
            <a:extLst>
              <a:ext uri="{FF2B5EF4-FFF2-40B4-BE49-F238E27FC236}">
                <a16:creationId xmlns:a16="http://schemas.microsoft.com/office/drawing/2014/main" id="{A5404E59-1F26-493E-90F4-5824FFED4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Докажите, что если в равнобедренную трапецию </a:t>
            </a:r>
            <a:r>
              <a:rPr lang="en-US" altLang="ru-RU" sz="3200" i="1" dirty="0"/>
              <a:t>ABCD </a:t>
            </a:r>
            <a:r>
              <a:rPr lang="ru-RU" altLang="ru-RU" sz="3200" dirty="0"/>
              <a:t>(</a:t>
            </a:r>
            <a:r>
              <a:rPr lang="en-US" altLang="ru-RU" sz="3200" i="1" dirty="0"/>
              <a:t>AB</a:t>
            </a:r>
            <a:r>
              <a:rPr lang="en-US" altLang="ru-RU" sz="3200" dirty="0"/>
              <a:t>||</a:t>
            </a:r>
            <a:r>
              <a:rPr lang="en-US" altLang="ru-RU" sz="3200" i="1" dirty="0"/>
              <a:t>CD</a:t>
            </a:r>
            <a:r>
              <a:rPr lang="en-US" altLang="ru-RU" sz="3200" dirty="0"/>
              <a:t>)</a:t>
            </a:r>
            <a:r>
              <a:rPr lang="ru-RU" altLang="ru-RU" sz="3200" dirty="0"/>
              <a:t> вписана окружность, ее боковые стороны </a:t>
            </a:r>
            <a:r>
              <a:rPr lang="en-US" altLang="ru-RU" sz="3200" i="1" dirty="0"/>
              <a:t>AD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BC </a:t>
            </a:r>
            <a:r>
              <a:rPr lang="ru-RU" altLang="ru-RU" sz="3200" dirty="0"/>
              <a:t>равны средней линии </a:t>
            </a:r>
            <a:r>
              <a:rPr lang="en-US" altLang="ru-RU" sz="3200" i="1" dirty="0"/>
              <a:t>EF</a:t>
            </a:r>
            <a:r>
              <a:rPr lang="ru-RU" altLang="ru-RU" sz="3200" dirty="0"/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3572" name="Text Box 4">
            <a:extLst>
              <a:ext uri="{FF2B5EF4-FFF2-40B4-BE49-F238E27FC236}">
                <a16:creationId xmlns:a16="http://schemas.microsoft.com/office/drawing/2014/main" id="{E9A7310E-90CA-41E4-A073-1CCC9B4FC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9144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/>
              <a:t>Сумма боковых сторон трапеции равна сумме оснований. Следовательно, боковая сторона равна </a:t>
            </a:r>
            <a:r>
              <a:rPr lang="ru-RU" altLang="ru-RU" sz="2800" dirty="0" err="1"/>
              <a:t>полусумме</a:t>
            </a:r>
            <a:r>
              <a:rPr lang="ru-RU" altLang="ru-RU" sz="2800" dirty="0"/>
              <a:t> оснований, т.е. равна средней линии.</a:t>
            </a:r>
          </a:p>
        </p:txBody>
      </p:sp>
      <p:pic>
        <p:nvPicPr>
          <p:cNvPr id="493574" name="Picture 6">
            <a:extLst>
              <a:ext uri="{FF2B5EF4-FFF2-40B4-BE49-F238E27FC236}">
                <a16:creationId xmlns:a16="http://schemas.microsoft.com/office/drawing/2014/main" id="{0CDB0032-8F53-4EED-B84B-2A96F89E9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2328863"/>
            <a:ext cx="3249613" cy="220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1026">
            <a:extLst>
              <a:ext uri="{FF2B5EF4-FFF2-40B4-BE49-F238E27FC236}">
                <a16:creationId xmlns:a16="http://schemas.microsoft.com/office/drawing/2014/main" id="{418304B9-4290-46F6-9D64-3E4B67787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434179" name="Text Box 1027">
            <a:extLst>
              <a:ext uri="{FF2B5EF4-FFF2-40B4-BE49-F238E27FC236}">
                <a16:creationId xmlns:a16="http://schemas.microsoft.com/office/drawing/2014/main" id="{07062B89-4718-4BB8-813A-3BDB440BD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Три последовательные стороны четырехугольника, в который можно вписать окружность, равны 6 см, 8 см и 9 см. Найдите четвертую сторону и периметр этого четырехугольника.</a:t>
            </a:r>
          </a:p>
        </p:txBody>
      </p:sp>
      <p:sp>
        <p:nvSpPr>
          <p:cNvPr id="434180" name="Text Box 1028">
            <a:extLst>
              <a:ext uri="{FF2B5EF4-FFF2-40B4-BE49-F238E27FC236}">
                <a16:creationId xmlns:a16="http://schemas.microsoft.com/office/drawing/2014/main" id="{3F6EA769-8978-4257-9008-69B9047DB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86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7 см, 30 см. </a:t>
            </a:r>
          </a:p>
        </p:txBody>
      </p:sp>
      <p:pic>
        <p:nvPicPr>
          <p:cNvPr id="434181" name="Picture 1029">
            <a:extLst>
              <a:ext uri="{FF2B5EF4-FFF2-40B4-BE49-F238E27FC236}">
                <a16:creationId xmlns:a16="http://schemas.microsoft.com/office/drawing/2014/main" id="{FB0FA9F8-EC36-4B4E-9215-2E584E6FE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961219"/>
            <a:ext cx="3611563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>
            <a:extLst>
              <a:ext uri="{FF2B5EF4-FFF2-40B4-BE49-F238E27FC236}">
                <a16:creationId xmlns:a16="http://schemas.microsoft.com/office/drawing/2014/main" id="{0261BAD4-8BC9-4626-82E0-A54AC5614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440323" name="Text Box 3">
            <a:extLst>
              <a:ext uri="{FF2B5EF4-FFF2-40B4-BE49-F238E27FC236}">
                <a16:creationId xmlns:a16="http://schemas.microsoft.com/office/drawing/2014/main" id="{ADAC559D-FBBC-4079-A664-BAEA6113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Противоположные стороны четырехугольника, описанного около окружности, равны 7 см и 10 см. Можно ли по этим данным найти периметр четырехугольника?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40324" name="Text Box 4">
            <a:extLst>
              <a:ext uri="{FF2B5EF4-FFF2-40B4-BE49-F238E27FC236}">
                <a16:creationId xmlns:a16="http://schemas.microsoft.com/office/drawing/2014/main" id="{6DBCCA45-7FB0-4A5F-A241-1816890EF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Да, 34 см. </a:t>
            </a:r>
          </a:p>
        </p:txBody>
      </p:sp>
      <p:pic>
        <p:nvPicPr>
          <p:cNvPr id="440325" name="Picture 5">
            <a:extLst>
              <a:ext uri="{FF2B5EF4-FFF2-40B4-BE49-F238E27FC236}">
                <a16:creationId xmlns:a16="http://schemas.microsoft.com/office/drawing/2014/main" id="{E598319E-C06E-485E-9417-FA0012CF5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41546"/>
            <a:ext cx="3041158" cy="243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>
            <a:extLst>
              <a:ext uri="{FF2B5EF4-FFF2-40B4-BE49-F238E27FC236}">
                <a16:creationId xmlns:a16="http://schemas.microsoft.com/office/drawing/2014/main" id="{5B59097F-5B1A-448C-A5B1-7A9377FD3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464899" name="Text Box 3">
            <a:extLst>
              <a:ext uri="{FF2B5EF4-FFF2-40B4-BE49-F238E27FC236}">
                <a16:creationId xmlns:a16="http://schemas.microsoft.com/office/drawing/2014/main" id="{AE284CA2-E17F-4206-8073-1F78D3388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Периметр четырехугольника, описанного около окружности, равен 24, две его стороны равны 5 и 6. Найдите большую из оставшихся сторон.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64900" name="Text Box 4">
            <a:extLst>
              <a:ext uri="{FF2B5EF4-FFF2-40B4-BE49-F238E27FC236}">
                <a16:creationId xmlns:a16="http://schemas.microsoft.com/office/drawing/2014/main" id="{53805843-DCC0-422B-9817-50D485ACC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64902" name="Picture 6">
            <a:extLst>
              <a:ext uri="{FF2B5EF4-FFF2-40B4-BE49-F238E27FC236}">
                <a16:creationId xmlns:a16="http://schemas.microsoft.com/office/drawing/2014/main" id="{90A7D4DB-7652-458F-8939-B6B582D73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44951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AA035D8-A84B-5ECF-B379-AFDBD813D377}"/>
                  </a:ext>
                </a:extLst>
              </p:cNvPr>
              <p:cNvSpPr txBox="1"/>
              <p:nvPr/>
            </p:nvSpPr>
            <p:spPr>
              <a:xfrm>
                <a:off x="73721" y="609600"/>
                <a:ext cx="9073008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Докажите, что суммы углов, под </a:t>
                </a:r>
                <a:r>
                  <a:rPr lang="ru-RU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к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оторыми виды из центра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 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окружности противолежащие стороны описанного четырёхугольника</a:t>
                </a:r>
                <a:r>
                  <a:rPr lang="en-US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ABCD</a:t>
                </a:r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, равны, т. е. </a:t>
                </a:r>
                <a14:m>
                  <m:oMath xmlns:m="http://schemas.openxmlformats.org/officeDocument/2006/math">
                    <m:r>
                      <a:rPr lang="ru-RU" sz="2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𝐴𝑂𝐵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𝐶𝑂𝐷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𝐵𝑂𝐶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𝐴𝑂𝐷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=180°</m:t>
                    </m:r>
                  </m:oMath>
                </a14:m>
                <a:r>
                  <a:rPr lang="ru-RU" sz="2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ru-RU" sz="2800" b="1" dirty="0">
                    <a:effectLst/>
                    <a:ea typeface="Calibri" panose="020F0502020204030204" pitchFamily="34" charset="0"/>
                  </a:rPr>
                  <a:t>	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AA035D8-A84B-5ECF-B379-AFDBD813D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1" y="609600"/>
                <a:ext cx="9073008" cy="1815882"/>
              </a:xfrm>
              <a:prstGeom prst="rect">
                <a:avLst/>
              </a:prstGeom>
              <a:blipFill>
                <a:blip r:embed="rId3"/>
                <a:stretch>
                  <a:fillRect l="-1344" t="-3356" r="-1411" b="-8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D5FDA8F-AA46-4B7F-AAF5-49E001C175CB}"/>
              </a:ext>
            </a:extLst>
          </p:cNvPr>
          <p:cNvSpPr txBox="1"/>
          <p:nvPr/>
        </p:nvSpPr>
        <p:spPr>
          <a:xfrm>
            <a:off x="73721" y="5463570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Доказательство.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Имеет место равенство углов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AOE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AOH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BOE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BOF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COG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COF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DOG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DOH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Следовательно, сумма углов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AOB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COD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равна сумме углов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AOD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BOC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223796A-E711-6BFC-4CF4-83CA24BFB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B930F-2519-4BD6-BFDA-8966C82EB839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B9B06F8-93C3-6DD1-C3F4-C1C8970E4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C0ED040-5CC7-B21B-03FC-6011E5638D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425482"/>
            <a:ext cx="3456384" cy="311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>
            <a:extLst>
              <a:ext uri="{FF2B5EF4-FFF2-40B4-BE49-F238E27FC236}">
                <a16:creationId xmlns:a16="http://schemas.microsoft.com/office/drawing/2014/main" id="{5B59097F-5B1A-448C-A5B1-7A9377FD3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64899" name="Text Box 3">
            <a:extLst>
              <a:ext uri="{FF2B5EF4-FFF2-40B4-BE49-F238E27FC236}">
                <a16:creationId xmlns:a16="http://schemas.microsoft.com/office/drawing/2014/main" id="{AE284CA2-E17F-4206-8073-1F78D3388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Приведите пример четырёхугольника, у которого суммы противоположных сторон равны, но в который нельзя вписать окружность.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A7358346-D510-413D-8388-F12BB91E995A}"/>
              </a:ext>
            </a:extLst>
          </p:cNvPr>
          <p:cNvGrpSpPr/>
          <p:nvPr/>
        </p:nvGrpSpPr>
        <p:grpSpPr>
          <a:xfrm>
            <a:off x="304800" y="2184350"/>
            <a:ext cx="8686800" cy="3805288"/>
            <a:chOff x="304800" y="2184350"/>
            <a:chExt cx="8686800" cy="3805288"/>
          </a:xfrm>
        </p:grpSpPr>
        <p:sp>
          <p:nvSpPr>
            <p:cNvPr id="464900" name="Text Box 4">
              <a:extLst>
                <a:ext uri="{FF2B5EF4-FFF2-40B4-BE49-F238E27FC236}">
                  <a16:creationId xmlns:a16="http://schemas.microsoft.com/office/drawing/2014/main" id="{53805843-DCC0-422B-9817-50D485ACC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5410200"/>
              <a:ext cx="86868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 dirty="0"/>
                <a:t>Невыпуклый четырёхугольник</a:t>
              </a:r>
              <a:r>
                <a:rPr lang="ru-RU" altLang="ru-RU" sz="32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B9B3E270-1B83-4417-852C-DB96195E9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87825" y="2184350"/>
              <a:ext cx="3384376" cy="3128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008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D938CAEE-34E9-4C75-B367-30171C6F7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B9150AB5-1E27-42F0-AE2F-A54E980EB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если в пятиугольник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ABCDE </a:t>
            </a:r>
            <a:r>
              <a:rPr lang="ru-RU" altLang="ru-RU" sz="2800" dirty="0">
                <a:cs typeface="Times New Roman" panose="02020603050405020304" pitchFamily="18" charset="0"/>
              </a:rPr>
              <a:t>можно вписать окружность, то сумма любых двух его не соседних сторон меньше суммы трёх оставшихся сторон.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97668" name="Text Box 4">
            <a:extLst>
              <a:ext uri="{FF2B5EF4-FFF2-40B4-BE49-F238E27FC236}">
                <a16:creationId xmlns:a16="http://schemas.microsoft.com/office/drawing/2014/main" id="{70ECFAED-06B1-4447-BDEA-7ED6F5009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928" y="2370416"/>
            <a:ext cx="5220072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 </a:t>
            </a:r>
            <a:r>
              <a:rPr lang="ru-RU" altLang="ru-RU" dirty="0"/>
              <a:t>Рассмотрим, например, стороны </a:t>
            </a:r>
            <a:r>
              <a:rPr lang="en-US" altLang="ru-RU" i="1" dirty="0"/>
              <a:t>AE </a:t>
            </a:r>
            <a:r>
              <a:rPr lang="ru-RU" altLang="ru-RU" dirty="0"/>
              <a:t>и </a:t>
            </a:r>
            <a:r>
              <a:rPr lang="en-US" altLang="ru-RU" i="1" dirty="0"/>
              <a:t>BC</a:t>
            </a:r>
            <a:r>
              <a:rPr lang="en-US" altLang="ru-RU" dirty="0"/>
              <a:t>. </a:t>
            </a:r>
            <a:r>
              <a:rPr lang="en-US" altLang="ru-RU" i="1" dirty="0"/>
              <a:t> </a:t>
            </a:r>
            <a:r>
              <a:rPr lang="ru-RU" altLang="ru-RU" dirty="0"/>
              <a:t>Их сумма равна стороне </a:t>
            </a:r>
            <a:r>
              <a:rPr lang="en-US" altLang="ru-RU" i="1" dirty="0"/>
              <a:t>AB </a:t>
            </a:r>
            <a:r>
              <a:rPr lang="ru-RU" altLang="ru-RU" dirty="0"/>
              <a:t>и сумме отрезков </a:t>
            </a:r>
            <a:r>
              <a:rPr lang="en-US" altLang="ru-RU" i="1" dirty="0"/>
              <a:t>ED’ </a:t>
            </a:r>
            <a:r>
              <a:rPr lang="ru-RU" altLang="ru-RU" dirty="0"/>
              <a:t>и </a:t>
            </a:r>
            <a:r>
              <a:rPr lang="en-US" altLang="ru-RU" i="1" dirty="0"/>
              <a:t>CC’ </a:t>
            </a:r>
            <a:r>
              <a:rPr lang="ru-RU" altLang="ru-RU" dirty="0"/>
              <a:t>сторон </a:t>
            </a:r>
            <a:r>
              <a:rPr lang="en-US" altLang="ru-RU" i="1" dirty="0"/>
              <a:t>ED </a:t>
            </a:r>
            <a:r>
              <a:rPr lang="ru-RU" altLang="ru-RU" dirty="0"/>
              <a:t>и </a:t>
            </a:r>
            <a:r>
              <a:rPr lang="en-US" altLang="ru-RU" i="1" dirty="0"/>
              <a:t>CD</a:t>
            </a:r>
            <a:r>
              <a:rPr lang="ru-RU" altLang="ru-RU" dirty="0"/>
              <a:t>. Следовательно, </a:t>
            </a:r>
            <a:r>
              <a:rPr lang="en-US" altLang="ru-RU" i="1" dirty="0"/>
              <a:t>AE + BC &lt; AB + ED + CD.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E6453F7-59DD-D766-AA31-8261D2BB75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147708"/>
            <a:ext cx="3022104" cy="2956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5" name="Text Box 3">
            <a:extLst>
              <a:ext uri="{FF2B5EF4-FFF2-40B4-BE49-F238E27FC236}">
                <a16:creationId xmlns:a16="http://schemas.microsoft.com/office/drawing/2014/main" id="{26BE3E52-077D-4042-A09B-DEF89A055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8773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Если в четырёхугольник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можно </a:t>
            </a:r>
            <a:r>
              <a:rPr lang="ru-RU" altLang="ru-RU" sz="2800" dirty="0"/>
              <a:t>в</a:t>
            </a:r>
            <a:r>
              <a:rPr lang="ru-RU" altLang="ru-RU" sz="2800" dirty="0">
                <a:cs typeface="Times New Roman" panose="02020603050405020304" pitchFamily="18" charset="0"/>
              </a:rPr>
              <a:t>писать окружность</a:t>
            </a:r>
            <a:r>
              <a:rPr lang="ru-RU" altLang="ru-RU" sz="2800" dirty="0"/>
              <a:t> то суммы его противоположных сторон равны, т. е. </a:t>
            </a:r>
            <a:r>
              <a:rPr lang="en-US" altLang="ru-RU" sz="2800" i="1" dirty="0"/>
              <a:t>AB + CD = AD + BC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38279" name="Picture 7">
            <a:extLst>
              <a:ext uri="{FF2B5EF4-FFF2-40B4-BE49-F238E27FC236}">
                <a16:creationId xmlns:a16="http://schemas.microsoft.com/office/drawing/2014/main" id="{BA3F1069-3D7F-4BE3-BEA1-C3DB12A1F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92" y="1700808"/>
            <a:ext cx="2880320" cy="2554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0AC21A50-BC0E-4D9B-9396-49CA470AF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1248853"/>
            <a:ext cx="594015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Решение.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окружность каса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ется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 четырёхугольника в точках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Из равенства отрезков касательных, проведенных к окружности из одной точки, следуют равенства: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AQ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BM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BN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CN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DP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DQ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Следовательно,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+ CD = AM + MB + CP + PD = AQ + QD + BN + NC = AD + BC.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5DFEC56-CA5C-4FEA-A548-F29C665F6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33643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/>
              <a:t>	</a:t>
            </a:r>
            <a:r>
              <a:rPr lang="ru-RU" altLang="ru-RU" dirty="0"/>
              <a:t>Верно и обратное. А именно, имеет место следующая теорема.</a:t>
            </a:r>
          </a:p>
          <a:p>
            <a:pPr algn="just">
              <a:spcBef>
                <a:spcPts val="0"/>
              </a:spcBef>
            </a:pPr>
            <a:r>
              <a:rPr lang="ru-RU" altLang="ru-RU" dirty="0"/>
              <a:t>	</a:t>
            </a:r>
            <a:r>
              <a:rPr lang="ru-RU" altLang="ru-RU" dirty="0">
                <a:solidFill>
                  <a:srgbClr val="FF0000"/>
                </a:solidFill>
              </a:rPr>
              <a:t>Теорема. </a:t>
            </a:r>
            <a:r>
              <a:rPr lang="ru-RU" altLang="ru-RU" dirty="0"/>
              <a:t>Если суммы противоположных сторон выпуклого четырёхугольника </a:t>
            </a:r>
            <a:r>
              <a:rPr lang="en-US" altLang="ru-RU" i="1" dirty="0"/>
              <a:t>ABCD</a:t>
            </a:r>
            <a:r>
              <a:rPr lang="ru-RU" altLang="ru-RU" dirty="0"/>
              <a:t> равны, то около него </a:t>
            </a:r>
            <a:r>
              <a:rPr lang="ru-RU" altLang="ru-RU" dirty="0">
                <a:cs typeface="Times New Roman" panose="02020603050405020304" pitchFamily="18" charset="0"/>
              </a:rPr>
              <a:t>можно описать.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D938CAEE-34E9-4C75-B367-30171C6F7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B9150AB5-1E27-42F0-AE2F-A54E980EB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если в пятиугольнике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ABCDE </a:t>
            </a:r>
            <a:r>
              <a:rPr lang="ru-RU" altLang="ru-RU" dirty="0">
                <a:cs typeface="Times New Roman" panose="02020603050405020304" pitchFamily="18" charset="0"/>
              </a:rPr>
              <a:t>сумма любых двух не соседних сторон меньше суммы трёх оставшихся сторон, то существует пятиугольник с такими же сторонами, в который можно вписать окружность.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497668" name="Text Box 4">
            <a:extLst>
              <a:ext uri="{FF2B5EF4-FFF2-40B4-BE49-F238E27FC236}">
                <a16:creationId xmlns:a16="http://schemas.microsoft.com/office/drawing/2014/main" id="{70ECFAED-06B1-4447-BDEA-7ED6F5009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691" y="1700808"/>
            <a:ext cx="554930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000" dirty="0">
                <a:solidFill>
                  <a:srgbClr val="FF3300"/>
                </a:solidFill>
              </a:rPr>
              <a:t>Решение. </a:t>
            </a:r>
            <a:r>
              <a:rPr lang="ru-RU" altLang="ru-RU" sz="2000" dirty="0"/>
              <a:t>Пусть в пятиугольнике </a:t>
            </a:r>
            <a:r>
              <a:rPr lang="en-US" altLang="ru-RU" sz="2000" i="1" dirty="0"/>
              <a:t>ABCDE AB = a</a:t>
            </a:r>
            <a:r>
              <a:rPr lang="en-US" altLang="ru-RU" sz="2000" dirty="0"/>
              <a:t>, </a:t>
            </a:r>
            <a:r>
              <a:rPr lang="en-US" altLang="ru-RU" sz="2000" i="1" dirty="0"/>
              <a:t>BC = b</a:t>
            </a:r>
            <a:r>
              <a:rPr lang="en-US" altLang="ru-RU" sz="2000" dirty="0"/>
              <a:t>, </a:t>
            </a:r>
            <a:r>
              <a:rPr lang="en-US" altLang="ru-RU" sz="2000" i="1" dirty="0"/>
              <a:t>CD = c</a:t>
            </a:r>
            <a:r>
              <a:rPr lang="en-US" altLang="ru-RU" sz="2000" dirty="0"/>
              <a:t>, </a:t>
            </a:r>
            <a:r>
              <a:rPr lang="en-US" altLang="ru-RU" sz="2000" i="1" dirty="0"/>
              <a:t>DE = d</a:t>
            </a:r>
            <a:r>
              <a:rPr lang="en-US" altLang="ru-RU" sz="2000" dirty="0"/>
              <a:t>, </a:t>
            </a:r>
            <a:r>
              <a:rPr lang="en-US" altLang="ru-RU" sz="2000" i="1" dirty="0"/>
              <a:t>AE = e</a:t>
            </a:r>
            <a:r>
              <a:rPr lang="en-US" altLang="ru-RU" sz="2000" dirty="0"/>
              <a:t>. </a:t>
            </a:r>
            <a:r>
              <a:rPr lang="ru-RU" altLang="ru-RU" sz="2000" dirty="0"/>
              <a:t>Построим отрезки </a:t>
            </a:r>
            <a:r>
              <a:rPr lang="en-US" altLang="ru-RU" sz="2000" i="1" dirty="0"/>
              <a:t>AA’</a:t>
            </a:r>
            <a:r>
              <a:rPr lang="en-US" altLang="ru-RU" sz="2000" dirty="0"/>
              <a:t>, </a:t>
            </a:r>
            <a:r>
              <a:rPr lang="en-US" altLang="ru-RU" sz="2000" i="1" dirty="0"/>
              <a:t>BB’</a:t>
            </a:r>
            <a:r>
              <a:rPr lang="en-US" altLang="ru-RU" sz="2000" dirty="0"/>
              <a:t>, </a:t>
            </a:r>
            <a:r>
              <a:rPr lang="en-US" altLang="ru-RU" sz="2000" i="1" dirty="0"/>
              <a:t>CC’</a:t>
            </a:r>
            <a:r>
              <a:rPr lang="en-US" altLang="ru-RU" sz="2000" dirty="0"/>
              <a:t>, </a:t>
            </a:r>
            <a:r>
              <a:rPr lang="en-US" altLang="ru-RU" sz="2000" i="1" dirty="0"/>
              <a:t>DD’</a:t>
            </a:r>
            <a:r>
              <a:rPr lang="en-US" altLang="ru-RU" sz="2000" dirty="0"/>
              <a:t>, </a:t>
            </a:r>
            <a:r>
              <a:rPr lang="en-US" altLang="ru-RU" sz="2000" i="1" dirty="0"/>
              <a:t>EE’</a:t>
            </a:r>
            <a:r>
              <a:rPr lang="en-US" altLang="ru-RU" sz="2000" dirty="0"/>
              <a:t> </a:t>
            </a:r>
            <a:r>
              <a:rPr lang="ru-RU" altLang="ru-RU" sz="2000" dirty="0"/>
              <a:t>так, что</a:t>
            </a:r>
          </a:p>
          <a:p>
            <a:pPr algn="ctr">
              <a:spcBef>
                <a:spcPts val="0"/>
              </a:spcBef>
            </a:pPr>
            <a:r>
              <a:rPr lang="en-US" altLang="ru-RU" sz="2000" i="1" dirty="0"/>
              <a:t>AA’= </a:t>
            </a:r>
            <a:r>
              <a:rPr lang="en-US" altLang="ru-RU" sz="2000" dirty="0"/>
              <a:t>(</a:t>
            </a:r>
            <a:r>
              <a:rPr lang="en-US" altLang="ru-RU" sz="2000" i="1" dirty="0"/>
              <a:t>a + c + e – b – d</a:t>
            </a:r>
            <a:r>
              <a:rPr lang="en-US" altLang="ru-RU" sz="2000" dirty="0"/>
              <a:t>)/2,</a:t>
            </a:r>
          </a:p>
          <a:p>
            <a:pPr algn="ctr">
              <a:spcBef>
                <a:spcPts val="0"/>
              </a:spcBef>
            </a:pPr>
            <a:r>
              <a:rPr lang="en-US" altLang="ru-RU" sz="2000" i="1" dirty="0"/>
              <a:t>BB’= </a:t>
            </a:r>
            <a:r>
              <a:rPr lang="en-US" altLang="ru-RU" sz="2000" dirty="0"/>
              <a:t>(</a:t>
            </a:r>
            <a:r>
              <a:rPr lang="en-US" altLang="ru-RU" sz="2000" i="1" dirty="0"/>
              <a:t>a + b + d – c – e</a:t>
            </a:r>
            <a:r>
              <a:rPr lang="en-US" altLang="ru-RU" sz="2000" dirty="0"/>
              <a:t>)/2,</a:t>
            </a:r>
          </a:p>
          <a:p>
            <a:pPr algn="ctr">
              <a:spcBef>
                <a:spcPts val="0"/>
              </a:spcBef>
            </a:pPr>
            <a:r>
              <a:rPr lang="en-US" altLang="ru-RU" sz="2000" i="1" dirty="0"/>
              <a:t>CC’= </a:t>
            </a:r>
            <a:r>
              <a:rPr lang="en-US" altLang="ru-RU" sz="2000" dirty="0"/>
              <a:t>(</a:t>
            </a:r>
            <a:r>
              <a:rPr lang="en-US" altLang="ru-RU" sz="2000" i="1" dirty="0"/>
              <a:t>b + c + e – a – d</a:t>
            </a:r>
            <a:r>
              <a:rPr lang="en-US" altLang="ru-RU" sz="2000" dirty="0"/>
              <a:t>)/2,</a:t>
            </a:r>
          </a:p>
          <a:p>
            <a:pPr algn="ctr">
              <a:spcBef>
                <a:spcPts val="0"/>
              </a:spcBef>
            </a:pPr>
            <a:r>
              <a:rPr lang="en-US" altLang="ru-RU" sz="2000" i="1" dirty="0"/>
              <a:t>DD’= </a:t>
            </a:r>
            <a:r>
              <a:rPr lang="en-US" altLang="ru-RU" sz="2000" dirty="0"/>
              <a:t>(</a:t>
            </a:r>
            <a:r>
              <a:rPr lang="en-US" altLang="ru-RU" sz="2000" i="1" dirty="0"/>
              <a:t>a + c + d – b – c</a:t>
            </a:r>
            <a:r>
              <a:rPr lang="en-US" altLang="ru-RU" sz="2000" dirty="0"/>
              <a:t>)/2,</a:t>
            </a:r>
          </a:p>
          <a:p>
            <a:pPr algn="ctr">
              <a:spcBef>
                <a:spcPts val="0"/>
              </a:spcBef>
            </a:pPr>
            <a:r>
              <a:rPr lang="en-US" altLang="ru-RU" sz="2000" i="1" dirty="0"/>
              <a:t>EE’= </a:t>
            </a:r>
            <a:r>
              <a:rPr lang="en-US" altLang="ru-RU" sz="2000" dirty="0"/>
              <a:t>(</a:t>
            </a:r>
            <a:r>
              <a:rPr lang="en-US" altLang="ru-RU" sz="2000" i="1" dirty="0"/>
              <a:t>b + d + e – a – c</a:t>
            </a:r>
            <a:r>
              <a:rPr lang="en-US" altLang="ru-RU" sz="2000" dirty="0"/>
              <a:t>)/2.</a:t>
            </a:r>
            <a:endParaRPr lang="ru-RU" altLang="ru-RU" i="1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EC230AB2-C747-7BA3-E7C8-54501281FCE3}"/>
              </a:ext>
            </a:extLst>
          </p:cNvPr>
          <p:cNvGrpSpPr/>
          <p:nvPr/>
        </p:nvGrpSpPr>
        <p:grpSpPr>
          <a:xfrm>
            <a:off x="0" y="1840064"/>
            <a:ext cx="9144000" cy="4216801"/>
            <a:chOff x="0" y="1840064"/>
            <a:chExt cx="9144000" cy="4216801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E5C1625-4588-41F3-6E0B-75D050E8C9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521" y="1840064"/>
              <a:ext cx="2880320" cy="2960648"/>
            </a:xfrm>
            <a:prstGeom prst="rect">
              <a:avLst/>
            </a:prstGeom>
          </p:spPr>
        </p:pic>
        <p:sp>
          <p:nvSpPr>
            <p:cNvPr id="7" name="Text Box 4">
              <a:extLst>
                <a:ext uri="{FF2B5EF4-FFF2-40B4-BE49-F238E27FC236}">
                  <a16:creationId xmlns:a16="http://schemas.microsoft.com/office/drawing/2014/main" id="{E9822622-E023-4AD7-AEC9-587ACA403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733426"/>
              <a:ext cx="9144000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sz="2000" dirty="0"/>
                <a:t>	Выберем какой-нибудь отрезок </a:t>
              </a:r>
              <a:r>
                <a:rPr lang="en-US" altLang="ru-RU" sz="2000" i="1" dirty="0"/>
                <a:t>OA’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Построим прямоугольные треугольники с равными катетами, сходящимися в точке </a:t>
              </a:r>
              <a:r>
                <a:rPr lang="en-US" altLang="ru-RU" sz="2000" i="1" dirty="0"/>
                <a:t>O</a:t>
              </a:r>
              <a:r>
                <a:rPr lang="ru-RU" altLang="ru-RU" sz="2000" dirty="0"/>
                <a:t>, как показано на рисунке. Уменьшая или увеличивая отрезок </a:t>
              </a:r>
              <a:r>
                <a:rPr lang="en-US" altLang="ru-RU" sz="2000" i="1" dirty="0"/>
                <a:t>OA’</a:t>
              </a:r>
              <a:r>
                <a:rPr lang="ru-RU" altLang="ru-RU" sz="2000" dirty="0"/>
                <a:t>, можно добиться, чтобы точки </a:t>
              </a:r>
              <a:r>
                <a:rPr lang="en-US" altLang="ru-RU" sz="2000" i="1" dirty="0"/>
                <a:t>A’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A’’ </a:t>
              </a:r>
              <a:r>
                <a:rPr lang="ru-RU" altLang="ru-RU" sz="2000" dirty="0"/>
                <a:t>совпали.</a:t>
              </a:r>
              <a:r>
                <a:rPr lang="en-US" altLang="ru-RU" sz="2000" i="1" dirty="0"/>
                <a:t> </a:t>
              </a:r>
              <a:endParaRPr lang="ru-RU" altLang="ru-RU" sz="2000" dirty="0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97D65323-A5B4-6DA4-2720-5E373A1F4013}"/>
              </a:ext>
            </a:extLst>
          </p:cNvPr>
          <p:cNvGrpSpPr/>
          <p:nvPr/>
        </p:nvGrpSpPr>
        <p:grpSpPr>
          <a:xfrm>
            <a:off x="0" y="1835969"/>
            <a:ext cx="9144000" cy="4863321"/>
            <a:chOff x="0" y="1835969"/>
            <a:chExt cx="9144000" cy="4863321"/>
          </a:xfrm>
        </p:grpSpPr>
        <p:sp>
          <p:nvSpPr>
            <p:cNvPr id="8" name="Text Box 4">
              <a:extLst>
                <a:ext uri="{FF2B5EF4-FFF2-40B4-BE49-F238E27FC236}">
                  <a16:creationId xmlns:a16="http://schemas.microsoft.com/office/drawing/2014/main" id="{0EF2C2C7-F518-F439-02E3-A657D6308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991404"/>
              <a:ext cx="91440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sz="2000" dirty="0"/>
                <a:t>	Полученный пятиугольник будет иметь нужные стороны</a:t>
              </a:r>
              <a:r>
                <a:rPr lang="en-US" altLang="ru-RU" sz="2000"/>
                <a:t>,</a:t>
              </a:r>
              <a:r>
                <a:rPr lang="ru-RU" altLang="ru-RU" sz="2000"/>
                <a:t> </a:t>
              </a:r>
              <a:r>
                <a:rPr lang="ru-RU" altLang="ru-RU" sz="2000" dirty="0"/>
                <a:t>и в него можно вписать окружность.</a:t>
              </a:r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5FD4A61A-98E0-B8DC-B322-C03C71CE9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8709" y="1835969"/>
              <a:ext cx="3336279" cy="29828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885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D938CAEE-34E9-4C75-B367-30171C6F7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25*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B9150AB5-1E27-42F0-AE2F-A54E980EB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Можно ли вписать окружность в пятиугольник</a:t>
            </a:r>
            <a:r>
              <a:rPr lang="ru-RU" altLang="ru-RU" sz="3200" dirty="0"/>
              <a:t>,</a:t>
            </a:r>
            <a:r>
              <a:rPr lang="ru-RU" altLang="ru-RU" sz="3200" dirty="0">
                <a:cs typeface="Times New Roman" panose="02020603050405020304" pitchFamily="18" charset="0"/>
              </a:rPr>
              <a:t> сторон</a:t>
            </a:r>
            <a:r>
              <a:rPr lang="ru-RU" altLang="ru-RU" sz="3200" dirty="0"/>
              <a:t>ы которого последовательно равны</a:t>
            </a:r>
            <a:r>
              <a:rPr lang="ru-RU" altLang="ru-RU" sz="3200" dirty="0">
                <a:cs typeface="Times New Roman" panose="02020603050405020304" pitchFamily="18" charset="0"/>
              </a:rPr>
              <a:t> 1, 2, 1, 2, 1?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7668" name="Text Box 4">
            <a:extLst>
              <a:ext uri="{FF2B5EF4-FFF2-40B4-BE49-F238E27FC236}">
                <a16:creationId xmlns:a16="http://schemas.microsoft.com/office/drawing/2014/main" id="{70ECFAED-06B1-4447-BDEA-7ED6F5009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Нет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Его стороны не удовлетворяют неравенству, указанному в предыдущем упражнении.</a:t>
            </a:r>
          </a:p>
        </p:txBody>
      </p:sp>
    </p:spTree>
    <p:extLst>
      <p:ext uri="{BB962C8B-B14F-4D97-AF65-F5344CB8AC3E}">
        <p14:creationId xmlns:p14="http://schemas.microsoft.com/office/powerpoint/2010/main" val="114728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D938CAEE-34E9-4C75-B367-30171C6F7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26*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B9150AB5-1E27-42F0-AE2F-A54E980EB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если в шестиугольник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 </a:t>
            </a:r>
            <a:r>
              <a:rPr lang="ru-RU" altLang="ru-RU" sz="2800" dirty="0">
                <a:cs typeface="Times New Roman" panose="02020603050405020304" pitchFamily="18" charset="0"/>
              </a:rPr>
              <a:t>можно вписать окружность, то сумма трех его не соседних сторон равна сумме трёх оставшихся сторон, а также выполняются неравенства: </a:t>
            </a:r>
            <a:r>
              <a:rPr lang="en-US" altLang="ru-RU" sz="2800" i="1" dirty="0">
                <a:cs typeface="Times New Roman" panose="02020603050405020304" pitchFamily="18" charset="0"/>
              </a:rPr>
              <a:t>AF + BC – AB &gt; </a:t>
            </a:r>
            <a:r>
              <a:rPr lang="en-US" altLang="ru-RU" sz="2800" dirty="0">
                <a:cs typeface="Times New Roman" panose="02020603050405020304" pitchFamily="18" charset="0"/>
              </a:rPr>
              <a:t>0, </a:t>
            </a:r>
            <a:r>
              <a:rPr lang="en-US" altLang="ru-RU" sz="2800" i="1" dirty="0">
                <a:cs typeface="Times New Roman" panose="02020603050405020304" pitchFamily="18" charset="0"/>
              </a:rPr>
              <a:t> AB + CD – BC &gt; </a:t>
            </a:r>
            <a:r>
              <a:rPr lang="en-US" altLang="ru-RU" sz="2800" dirty="0">
                <a:cs typeface="Times New Roman" panose="02020603050405020304" pitchFamily="18" charset="0"/>
              </a:rPr>
              <a:t>0, </a:t>
            </a:r>
            <a:r>
              <a:rPr lang="en-US" altLang="ru-RU" sz="2800" i="1" dirty="0">
                <a:cs typeface="Times New Roman" panose="02020603050405020304" pitchFamily="18" charset="0"/>
              </a:rPr>
              <a:t>BC + DE – CD &gt; </a:t>
            </a:r>
            <a:r>
              <a:rPr lang="en-US" altLang="ru-RU" sz="2800" dirty="0">
                <a:cs typeface="Times New Roman" panose="02020603050405020304" pitchFamily="18" charset="0"/>
              </a:rPr>
              <a:t>0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97668" name="Text Box 4">
            <a:extLst>
              <a:ext uri="{FF2B5EF4-FFF2-40B4-BE49-F238E27FC236}">
                <a16:creationId xmlns:a16="http://schemas.microsoft.com/office/drawing/2014/main" id="{70ECFAED-06B1-4447-BDEA-7ED6F5009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08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/>
              <a:t>Доказательство следует из равенства отрезков касательных.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B21FEC-E7D1-1553-D404-93BD9ADAC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170" y="2917924"/>
            <a:ext cx="3639660" cy="320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5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D938CAEE-34E9-4C75-B367-30171C6F7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0754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B9150AB5-1E27-42F0-AE2F-A54E980EB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3547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если в шестиугольнике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ABCDEF </a:t>
            </a:r>
            <a:r>
              <a:rPr lang="ru-RU" altLang="ru-RU" dirty="0">
                <a:cs typeface="Times New Roman" panose="02020603050405020304" pitchFamily="18" charset="0"/>
              </a:rPr>
              <a:t>сумма трех не соседних сторон равна сумме трёх оставшихся сторон, а также выполняются неравенства: </a:t>
            </a:r>
            <a:r>
              <a:rPr lang="en-US" altLang="ru-RU" i="1" dirty="0">
                <a:cs typeface="Times New Roman" panose="02020603050405020304" pitchFamily="18" charset="0"/>
              </a:rPr>
              <a:t>AF + BC – AB &gt; </a:t>
            </a:r>
            <a:r>
              <a:rPr lang="en-US" altLang="ru-RU" dirty="0">
                <a:cs typeface="Times New Roman" panose="02020603050405020304" pitchFamily="18" charset="0"/>
              </a:rPr>
              <a:t>0, </a:t>
            </a:r>
            <a:r>
              <a:rPr lang="en-US" altLang="ru-RU" i="1" dirty="0">
                <a:cs typeface="Times New Roman" panose="02020603050405020304" pitchFamily="18" charset="0"/>
              </a:rPr>
              <a:t> AB + CD – BC &gt; </a:t>
            </a:r>
            <a:r>
              <a:rPr lang="en-US" altLang="ru-RU" dirty="0">
                <a:cs typeface="Times New Roman" panose="02020603050405020304" pitchFamily="18" charset="0"/>
              </a:rPr>
              <a:t>0, </a:t>
            </a:r>
            <a:r>
              <a:rPr lang="en-US" altLang="ru-RU" i="1" dirty="0">
                <a:cs typeface="Times New Roman" panose="02020603050405020304" pitchFamily="18" charset="0"/>
              </a:rPr>
              <a:t>BC + DE – CD &gt; </a:t>
            </a:r>
            <a:r>
              <a:rPr lang="en-US" altLang="ru-RU" dirty="0">
                <a:cs typeface="Times New Roman" panose="02020603050405020304" pitchFamily="18" charset="0"/>
              </a:rPr>
              <a:t>0</a:t>
            </a:r>
            <a:r>
              <a:rPr lang="ru-RU" altLang="ru-RU" dirty="0">
                <a:cs typeface="Times New Roman" panose="02020603050405020304" pitchFamily="18" charset="0"/>
              </a:rPr>
              <a:t>, то существует шестиугольник с такими же сторонами, в который можно вписать окружность.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D45014CC-4DAB-7AA4-576D-84E6EBF6B87F}"/>
              </a:ext>
            </a:extLst>
          </p:cNvPr>
          <p:cNvGrpSpPr/>
          <p:nvPr/>
        </p:nvGrpSpPr>
        <p:grpSpPr>
          <a:xfrm>
            <a:off x="72522" y="2322751"/>
            <a:ext cx="9048074" cy="3662541"/>
            <a:chOff x="72522" y="2322751"/>
            <a:chExt cx="9048074" cy="3662541"/>
          </a:xfrm>
        </p:grpSpPr>
        <p:sp>
          <p:nvSpPr>
            <p:cNvPr id="2" name="Text Box 4">
              <a:extLst>
                <a:ext uri="{FF2B5EF4-FFF2-40B4-BE49-F238E27FC236}">
                  <a16:creationId xmlns:a16="http://schemas.microsoft.com/office/drawing/2014/main" id="{54A6B550-3FC2-AB4A-BD1A-3367A46A3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4008" y="2322751"/>
              <a:ext cx="5686588" cy="366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000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sz="2000" dirty="0"/>
                <a:t>Пусть в пятиугольнике </a:t>
              </a:r>
              <a:r>
                <a:rPr lang="en-US" altLang="ru-RU" sz="2000" i="1" dirty="0"/>
                <a:t>ABCDE AB = a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BC = b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CD = c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DE = d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AE = e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Построим отрезки </a:t>
              </a:r>
              <a:r>
                <a:rPr lang="en-US" altLang="ru-RU" sz="2000" i="1" dirty="0"/>
                <a:t>AA’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BB’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CC’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DD’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EE’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FF’ </a:t>
              </a:r>
              <a:r>
                <a:rPr lang="en-US" altLang="ru-RU" sz="2000" dirty="0"/>
                <a:t> </a:t>
              </a:r>
              <a:r>
                <a:rPr lang="ru-RU" altLang="ru-RU" sz="2000" dirty="0"/>
                <a:t>так, что</a:t>
              </a:r>
              <a:r>
                <a:rPr lang="en-US" altLang="ru-RU" sz="2000" dirty="0"/>
                <a:t> max{</a:t>
              </a:r>
              <a:r>
                <a:rPr lang="en-US" altLang="ru-RU" sz="2000" i="1" dirty="0"/>
                <a:t>a – b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f – e</a:t>
              </a:r>
              <a:r>
                <a:rPr lang="en-US" altLang="ru-RU" sz="2000" dirty="0"/>
                <a:t>}</a:t>
              </a:r>
              <a:r>
                <a:rPr lang="en-US" altLang="ru-RU" sz="2000" i="1" dirty="0"/>
                <a:t> &lt; AA’ &lt; </a:t>
              </a:r>
              <a:r>
                <a:rPr lang="en-US" altLang="ru-RU" sz="2000" dirty="0"/>
                <a:t>min{</a:t>
              </a:r>
              <a:r>
                <a:rPr lang="en-US" altLang="ru-RU" sz="2000" i="1" dirty="0"/>
                <a:t>a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f</a:t>
              </a:r>
              <a:r>
                <a:rPr lang="en-US" altLang="ru-RU" sz="2000" dirty="0"/>
                <a:t>,</a:t>
              </a:r>
              <a:r>
                <a:rPr lang="en-US" altLang="ru-RU" sz="2000" i="1" dirty="0"/>
                <a:t> a – b + c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d – e + f</a:t>
              </a:r>
              <a:r>
                <a:rPr lang="en-US" altLang="ru-RU" sz="2000" dirty="0"/>
                <a:t>}, </a:t>
              </a:r>
              <a:r>
                <a:rPr lang="en-US" altLang="ru-RU" sz="2000" i="1" dirty="0"/>
                <a:t>BB’ = AB – AA’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CC’ = BC – BB’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DD’ = CD – CC’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EE’ = DE – DD’</a:t>
              </a:r>
              <a:r>
                <a:rPr lang="en-US" altLang="ru-RU" sz="2000" dirty="0"/>
                <a:t>, </a:t>
              </a:r>
              <a:r>
                <a:rPr lang="en-US" altLang="ru-RU" sz="2000" i="1" dirty="0"/>
                <a:t>FF’ = EF – EE’</a:t>
              </a:r>
              <a:r>
                <a:rPr lang="en-US" altLang="ru-RU" sz="2000" dirty="0"/>
                <a:t>.</a:t>
              </a:r>
              <a:endParaRPr lang="ru-RU" altLang="ru-RU" sz="2000" dirty="0"/>
            </a:p>
            <a:p>
              <a:pPr algn="just">
                <a:spcBef>
                  <a:spcPts val="0"/>
                </a:spcBef>
              </a:pPr>
              <a:r>
                <a:rPr lang="ru-RU" altLang="ru-RU" sz="2000" dirty="0"/>
                <a:t>Выберем какой-нибудь отрезок </a:t>
              </a:r>
              <a:r>
                <a:rPr lang="en-US" altLang="ru-RU" sz="2000" i="1" dirty="0"/>
                <a:t>OA’</a:t>
              </a:r>
              <a:r>
                <a:rPr lang="en-US" altLang="ru-RU" sz="2000" dirty="0"/>
                <a:t>. </a:t>
              </a:r>
              <a:r>
                <a:rPr lang="ru-RU" altLang="ru-RU" sz="2000" dirty="0"/>
                <a:t>Построим прямоугольные треугольники с равными катетами, сходящимися в точке </a:t>
              </a:r>
              <a:r>
                <a:rPr lang="en-US" altLang="ru-RU" sz="2000" i="1" dirty="0"/>
                <a:t>O</a:t>
              </a:r>
              <a:r>
                <a:rPr lang="ru-RU" altLang="ru-RU" sz="2000" dirty="0"/>
                <a:t>, как показано на рисунке. Уменьшая или увеличивая отрезок </a:t>
              </a:r>
              <a:r>
                <a:rPr lang="en-US" altLang="ru-RU" sz="2000" i="1" dirty="0"/>
                <a:t>OA’</a:t>
              </a:r>
              <a:r>
                <a:rPr lang="ru-RU" altLang="ru-RU" sz="2000" dirty="0"/>
                <a:t>, можно добиться, чтобы точки </a:t>
              </a:r>
              <a:r>
                <a:rPr lang="en-US" altLang="ru-RU" sz="2000" i="1" dirty="0"/>
                <a:t>A’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A’’ </a:t>
              </a:r>
              <a:r>
                <a:rPr lang="ru-RU" altLang="ru-RU" sz="2000" dirty="0"/>
                <a:t>совпали.</a:t>
              </a:r>
              <a:endParaRPr lang="en-US" altLang="ru-RU" sz="2000" dirty="0"/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B3F6EF60-0C9E-8683-651A-CB6E2929C9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522" y="2572759"/>
              <a:ext cx="3312368" cy="3279442"/>
            </a:xfrm>
            <a:prstGeom prst="rect">
              <a:avLst/>
            </a:prstGeom>
          </p:spPr>
        </p:pic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5E90FD05-A6F9-9450-CE9F-C92894A94231}"/>
              </a:ext>
            </a:extLst>
          </p:cNvPr>
          <p:cNvGrpSpPr/>
          <p:nvPr/>
        </p:nvGrpSpPr>
        <p:grpSpPr>
          <a:xfrm>
            <a:off x="23405" y="2572759"/>
            <a:ext cx="9013091" cy="4248169"/>
            <a:chOff x="23405" y="2572759"/>
            <a:chExt cx="9013091" cy="4248169"/>
          </a:xfrm>
        </p:grpSpPr>
        <p:sp>
          <p:nvSpPr>
            <p:cNvPr id="8" name="Text Box 4">
              <a:extLst>
                <a:ext uri="{FF2B5EF4-FFF2-40B4-BE49-F238E27FC236}">
                  <a16:creationId xmlns:a16="http://schemas.microsoft.com/office/drawing/2014/main" id="{3678A62F-935B-DACC-2DD0-C4B02D1377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05" y="6113042"/>
              <a:ext cx="9013091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sz="2000" dirty="0"/>
                <a:t>	Полученный шестиугольник будет иметь нужные стороны</a:t>
              </a:r>
              <a:r>
                <a:rPr lang="en-US" altLang="ru-RU" sz="2000" dirty="0"/>
                <a:t>,</a:t>
              </a:r>
              <a:r>
                <a:rPr lang="ru-RU" altLang="ru-RU" sz="2000" dirty="0"/>
                <a:t> и в него можно вписать окружность.</a:t>
              </a:r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F52D3ECB-0081-5013-1664-126382B83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430" y="2572759"/>
              <a:ext cx="3349782" cy="33912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798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5E18A36E-87BD-4FC9-9E36-85761BB2C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28*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9F032A6B-D2F5-4298-9405-FF1E19271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Можно ли вписать окружность в </a:t>
            </a:r>
            <a:r>
              <a:rPr lang="ru-RU" altLang="ru-RU" sz="3200" dirty="0"/>
              <a:t>шес</a:t>
            </a:r>
            <a:r>
              <a:rPr lang="ru-RU" altLang="ru-RU" sz="3200" dirty="0">
                <a:cs typeface="Times New Roman" panose="02020603050405020304" pitchFamily="18" charset="0"/>
              </a:rPr>
              <a:t>тиугольник</a:t>
            </a:r>
            <a:r>
              <a:rPr lang="ru-RU" altLang="ru-RU" sz="3200" dirty="0"/>
              <a:t>,</a:t>
            </a:r>
            <a:r>
              <a:rPr lang="ru-RU" altLang="ru-RU" sz="3200" dirty="0">
                <a:cs typeface="Times New Roman" panose="02020603050405020304" pitchFamily="18" charset="0"/>
              </a:rPr>
              <a:t> сторон</a:t>
            </a:r>
            <a:r>
              <a:rPr lang="ru-RU" altLang="ru-RU" sz="3200" dirty="0"/>
              <a:t>ы которого последовательно равны</a:t>
            </a:r>
            <a:r>
              <a:rPr lang="ru-RU" altLang="ru-RU" sz="3200" dirty="0">
                <a:cs typeface="Times New Roman" panose="02020603050405020304" pitchFamily="18" charset="0"/>
              </a:rPr>
              <a:t> 1, 2, 1, 2, 1</a:t>
            </a:r>
            <a:r>
              <a:rPr lang="ru-RU" altLang="ru-RU" sz="3200" dirty="0"/>
              <a:t>, 2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20039599-ED16-4540-8CEA-A57649D91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Нет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Если в шестиугольник можно вписать окружность, то с</a:t>
            </a:r>
            <a:r>
              <a:rPr lang="ru-RU" altLang="ru-RU" sz="2800" dirty="0">
                <a:cs typeface="Times New Roman" panose="02020603050405020304" pitchFamily="18" charset="0"/>
              </a:rPr>
              <a:t>умма любых </a:t>
            </a:r>
            <a:r>
              <a:rPr lang="ru-RU" altLang="ru-RU" sz="2800" dirty="0"/>
              <a:t>трех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его </a:t>
            </a:r>
            <a:r>
              <a:rPr lang="ru-RU" altLang="ru-RU" sz="2800" dirty="0">
                <a:cs typeface="Times New Roman" panose="02020603050405020304" pitchFamily="18" charset="0"/>
              </a:rPr>
              <a:t>не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соседних сторон </a:t>
            </a:r>
            <a:r>
              <a:rPr lang="ru-RU" altLang="ru-RU" sz="2800" dirty="0"/>
              <a:t>равна</a:t>
            </a:r>
            <a:r>
              <a:rPr lang="ru-RU" altLang="ru-RU" sz="2800" dirty="0">
                <a:cs typeface="Times New Roman" panose="02020603050405020304" pitchFamily="18" charset="0"/>
              </a:rPr>
              <a:t> сумм</a:t>
            </a:r>
            <a:r>
              <a:rPr lang="ru-RU" altLang="ru-RU" sz="2800" dirty="0"/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 трех оставшихся сторон.</a:t>
            </a:r>
            <a:r>
              <a:rPr lang="ru-RU" altLang="ru-RU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9BF4F85D-36FF-4A38-8E57-FFEF21ABF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29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02A1E085-09F0-426A-87A4-E343504D5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шестиугольнике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ABCDEF</a:t>
            </a:r>
            <a:r>
              <a:rPr lang="ru-RU" altLang="ru-RU" sz="3200" dirty="0">
                <a:cs typeface="Times New Roman" panose="02020603050405020304" pitchFamily="18" charset="0"/>
              </a:rPr>
              <a:t>, описанном около окружности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3,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4, </a:t>
            </a:r>
            <a:r>
              <a:rPr lang="en-US" altLang="ru-RU" sz="3200" i="1" dirty="0">
                <a:cs typeface="Times New Roman" panose="02020603050405020304" pitchFamily="18" charset="0"/>
              </a:rPr>
              <a:t>EF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2. Найдите периметр этого шестиугольника. </a:t>
            </a: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682106B7-E4FE-495D-BF37-F6B791E39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0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18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44423" name="Picture 7">
            <a:extLst>
              <a:ext uri="{FF2B5EF4-FFF2-40B4-BE49-F238E27FC236}">
                <a16:creationId xmlns:a16="http://schemas.microsoft.com/office/drawing/2014/main" id="{5D1E1D9F-B2C1-484E-9FF8-8D4B7B555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0"/>
            <a:ext cx="2992438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07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D512BA91-0918-44B3-B8C3-821ADD715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77969A0A-14A5-4DD1-9A2A-F7D74E81F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многоугольник называется описанным около окружности?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E75BEAD3-2A36-467D-ABE1-BEC901B82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Многоугольник называется описанным около окружности, если все его стороны касаются этой окружности.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A24FD2A6-48B2-43C1-9513-27160BF1C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BF51A167-F2D2-45B9-A7A2-7636A9F68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окружность называется вписанной в многоугольник?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F23026FC-34B1-4776-B6E9-3B72C8287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Вписанной в многоугольник называется окружность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касающаяся всех сторон этого многоугольника.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A24FD2A6-48B2-43C1-9513-27160BF1C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BF51A167-F2D2-45B9-A7A2-7636A9F68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какой выпуклый многоугольник можно вписать окружность?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F23026FC-34B1-4776-B6E9-3B72C8287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У которого равны суммы противоположных сторон.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>
            <a:extLst>
              <a:ext uri="{FF2B5EF4-FFF2-40B4-BE49-F238E27FC236}">
                <a16:creationId xmlns:a16="http://schemas.microsoft.com/office/drawing/2014/main" id="{AC8B0070-3C31-4F0F-B499-0FC85841F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423939" name="Text Box 3">
            <a:extLst>
              <a:ext uri="{FF2B5EF4-FFF2-40B4-BE49-F238E27FC236}">
                <a16:creationId xmlns:a16="http://schemas.microsoft.com/office/drawing/2014/main" id="{0D6AEE34-73A1-4B3F-9E36-8E0F347C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 любой ли правильный многоугольник м</a:t>
            </a:r>
            <a:r>
              <a:rPr lang="ru-RU" altLang="ru-RU" sz="3200" dirty="0">
                <a:cs typeface="Times New Roman" panose="02020603050405020304" pitchFamily="18" charset="0"/>
              </a:rPr>
              <a:t>ожно ли вписать окружность?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3940" name="Text Box 4">
            <a:extLst>
              <a:ext uri="{FF2B5EF4-FFF2-40B4-BE49-F238E27FC236}">
                <a16:creationId xmlns:a16="http://schemas.microsoft.com/office/drawing/2014/main" id="{F79FB8CE-C218-4390-9BB1-F33C1526F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Д</a:t>
            </a:r>
            <a:r>
              <a:rPr lang="ru-RU" altLang="ru-RU" sz="3200"/>
              <a:t>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78CECA8E-EBA9-43B2-AD5C-2341FC140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A2930A2D-8B9D-4750-918A-9F7F72342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Укажите центр окружности, вписанной в квадрат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385037" name="Picture 13">
            <a:extLst>
              <a:ext uri="{FF2B5EF4-FFF2-40B4-BE49-F238E27FC236}">
                <a16:creationId xmlns:a16="http://schemas.microsoft.com/office/drawing/2014/main" id="{CF8BEB43-DFFD-4E04-B3C8-770675B2D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5039" name="Group 15">
            <a:extLst>
              <a:ext uri="{FF2B5EF4-FFF2-40B4-BE49-F238E27FC236}">
                <a16:creationId xmlns:a16="http://schemas.microsoft.com/office/drawing/2014/main" id="{C416B64C-DBF6-4512-B88C-F46B09B8B77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5557838" cy="3094038"/>
            <a:chOff x="384" y="1200"/>
            <a:chExt cx="3501" cy="1949"/>
          </a:xfrm>
        </p:grpSpPr>
        <p:sp>
          <p:nvSpPr>
            <p:cNvPr id="385028" name="Text Box 4">
              <a:extLst>
                <a:ext uri="{FF2B5EF4-FFF2-40B4-BE49-F238E27FC236}">
                  <a16:creationId xmlns:a16="http://schemas.microsoft.com/office/drawing/2014/main" id="{3047E1AD-0A5C-4D6C-99DA-1CA991459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85038" name="Picture 14">
              <a:extLst>
                <a:ext uri="{FF2B5EF4-FFF2-40B4-BE49-F238E27FC236}">
                  <a16:creationId xmlns:a16="http://schemas.microsoft.com/office/drawing/2014/main" id="{31D54F79-22D4-4A9F-8CE0-B01FAEE452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1CC1E333-D76E-4119-AA8A-0177C9E63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A3119E55-044B-4D2E-80E6-4CD5FAF31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Укажите центр окружности, вписанной в квадрат </a:t>
            </a:r>
            <a:r>
              <a:rPr lang="en-US" altLang="ru-RU" sz="3200" i="1" dirty="0"/>
              <a:t>ABCD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5384" name="Picture 8">
            <a:extLst>
              <a:ext uri="{FF2B5EF4-FFF2-40B4-BE49-F238E27FC236}">
                <a16:creationId xmlns:a16="http://schemas.microsoft.com/office/drawing/2014/main" id="{B682D2E7-AF57-42A7-8E70-73E7C89C2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5386" name="Group 10">
            <a:extLst>
              <a:ext uri="{FF2B5EF4-FFF2-40B4-BE49-F238E27FC236}">
                <a16:creationId xmlns:a16="http://schemas.microsoft.com/office/drawing/2014/main" id="{7103E9AC-E2D8-4543-9DBD-2E9C4109655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5557838" cy="3094038"/>
            <a:chOff x="384" y="1200"/>
            <a:chExt cx="3501" cy="1949"/>
          </a:xfrm>
        </p:grpSpPr>
        <p:sp>
          <p:nvSpPr>
            <p:cNvPr id="485382" name="Text Box 6">
              <a:extLst>
                <a:ext uri="{FF2B5EF4-FFF2-40B4-BE49-F238E27FC236}">
                  <a16:creationId xmlns:a16="http://schemas.microsoft.com/office/drawing/2014/main" id="{E83ACF5B-9A41-412D-9DBE-C3EE5B9A7C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5385" name="Picture 9">
              <a:extLst>
                <a:ext uri="{FF2B5EF4-FFF2-40B4-BE49-F238E27FC236}">
                  <a16:creationId xmlns:a16="http://schemas.microsoft.com/office/drawing/2014/main" id="{0E48AC2E-FC6F-4F18-9EFF-49624A1BEE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1967</Words>
  <Application>Microsoft Office PowerPoint</Application>
  <PresentationFormat>Экран (4:3)</PresentationFormat>
  <Paragraphs>187</Paragraphs>
  <Slides>35</Slides>
  <Notes>35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9" baseType="lpstr">
      <vt:lpstr>Arial</vt:lpstr>
      <vt:lpstr>Cambria Math</vt:lpstr>
      <vt:lpstr>Times New Roman</vt:lpstr>
      <vt:lpstr>Оформление по умолчанию</vt:lpstr>
      <vt:lpstr>9б. Многоугольники, описанные около окружности</vt:lpstr>
      <vt:lpstr>Многоугольники, описанные около окружности</vt:lpstr>
      <vt:lpstr>Презентация PowerPoint</vt:lpstr>
      <vt:lpstr>Вопрос 1</vt:lpstr>
      <vt:lpstr>Вопрос 2</vt:lpstr>
      <vt:lpstr>Вопрос 3</vt:lpstr>
      <vt:lpstr>Вопрос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23*</vt:lpstr>
      <vt:lpstr>Упражнение 24*</vt:lpstr>
      <vt:lpstr>Упражнение 25*</vt:lpstr>
      <vt:lpstr>Упражнение 26*</vt:lpstr>
      <vt:lpstr>Упражнение 27*</vt:lpstr>
      <vt:lpstr>Упражнение 28*</vt:lpstr>
      <vt:lpstr>Упражнение 29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122</cp:revision>
  <dcterms:created xsi:type="dcterms:W3CDTF">2008-04-30T05:51:18Z</dcterms:created>
  <dcterms:modified xsi:type="dcterms:W3CDTF">2024-06-26T07:35:27Z</dcterms:modified>
</cp:coreProperties>
</file>