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55" r:id="rId2"/>
    <p:sldId id="1095" r:id="rId3"/>
    <p:sldId id="1096" r:id="rId4"/>
    <p:sldId id="1097" r:id="rId5"/>
    <p:sldId id="1098" r:id="rId6"/>
    <p:sldId id="1099" r:id="rId7"/>
    <p:sldId id="1100" r:id="rId8"/>
    <p:sldId id="1101" r:id="rId9"/>
    <p:sldId id="1102" r:id="rId10"/>
    <p:sldId id="1103" r:id="rId11"/>
    <p:sldId id="1104" r:id="rId12"/>
    <p:sldId id="1105" r:id="rId13"/>
    <p:sldId id="1106" r:id="rId14"/>
    <p:sldId id="1156" r:id="rId15"/>
    <p:sldId id="1150" r:id="rId16"/>
    <p:sldId id="1107" r:id="rId17"/>
    <p:sldId id="1108" r:id="rId18"/>
    <p:sldId id="1109" r:id="rId19"/>
    <p:sldId id="1110" r:id="rId20"/>
    <p:sldId id="1111" r:id="rId21"/>
    <p:sldId id="1112" r:id="rId22"/>
    <p:sldId id="1113" r:id="rId23"/>
    <p:sldId id="1145" r:id="rId24"/>
    <p:sldId id="1146" r:id="rId25"/>
    <p:sldId id="1152" r:id="rId26"/>
    <p:sldId id="1153" r:id="rId27"/>
    <p:sldId id="115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EFD3092-94D1-4335-9162-C0E727F60B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4F2D596-1C5E-4DBB-9040-A51FBF9C08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8C32219-543A-4E40-B8FA-CE2622C19F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37FB6F7-7EEF-473D-BEEC-E5A72B952C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E87365F-7A64-40D6-86AE-97AA6D5F5F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88CC238-C5D2-43DB-BBF8-0E9FD989CE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E87E1-F62C-44AD-B2E3-609F4182191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ABB4E6-1F0E-44D0-990E-AF63432E4A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3E362-DC9F-4FD3-A369-88A770E1739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39B429DB-D14E-4E1C-B458-BCB01E0A72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FDB6E852-A142-4CA9-828A-D55637520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A99A02-D3BC-45B0-A7D2-BFCD8A4847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59C622-86DE-42C2-9D56-B652DAE9C934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8B6764A6-FC42-45AB-A39A-B61479CD4C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CCBA8243-C40C-489F-A0C6-9664788C61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1F02E8-346C-41B7-9230-7CBDAF9F58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748CD-AA82-4FAC-A7D8-DDA3D55B697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69F046B5-F667-4DFD-9B69-B90DAFA7A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4A84DCBF-A77C-41BC-8650-A213A9168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28B95A-1F3A-4E23-8BC7-A2BBE3D2C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6E5EA-0D8D-4438-960A-BD7AB00A0B4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E5B6E2BC-467E-4944-A68A-AE2756A3C0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B563576C-94F7-4C3F-B601-A2964567A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C19544-2C91-4E39-AA36-F630F74ABD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5877C-8DE6-4947-B873-2F78B0F283A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82306" name="Rectangle 1026">
            <a:extLst>
              <a:ext uri="{FF2B5EF4-FFF2-40B4-BE49-F238E27FC236}">
                <a16:creationId xmlns:a16="http://schemas.microsoft.com/office/drawing/2014/main" id="{B0D49906-76D8-45E3-AEC2-549206CB5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1027">
            <a:extLst>
              <a:ext uri="{FF2B5EF4-FFF2-40B4-BE49-F238E27FC236}">
                <a16:creationId xmlns:a16="http://schemas.microsoft.com/office/drawing/2014/main" id="{E11F1FF3-AC13-428D-A6EE-881866755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C19544-2C91-4E39-AA36-F630F74ABD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5877C-8DE6-4947-B873-2F78B0F283A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82306" name="Rectangle 1026">
            <a:extLst>
              <a:ext uri="{FF2B5EF4-FFF2-40B4-BE49-F238E27FC236}">
                <a16:creationId xmlns:a16="http://schemas.microsoft.com/office/drawing/2014/main" id="{B0D49906-76D8-45E3-AEC2-549206CB5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1027">
            <a:extLst>
              <a:ext uri="{FF2B5EF4-FFF2-40B4-BE49-F238E27FC236}">
                <a16:creationId xmlns:a16="http://schemas.microsoft.com/office/drawing/2014/main" id="{E11F1FF3-AC13-428D-A6EE-881866755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02966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C19544-2C91-4E39-AA36-F630F74ABD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5877C-8DE6-4947-B873-2F78B0F283A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82306" name="Rectangle 1026">
            <a:extLst>
              <a:ext uri="{FF2B5EF4-FFF2-40B4-BE49-F238E27FC236}">
                <a16:creationId xmlns:a16="http://schemas.microsoft.com/office/drawing/2014/main" id="{B0D49906-76D8-45E3-AEC2-549206CB5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1027">
            <a:extLst>
              <a:ext uri="{FF2B5EF4-FFF2-40B4-BE49-F238E27FC236}">
                <a16:creationId xmlns:a16="http://schemas.microsoft.com/office/drawing/2014/main" id="{E11F1FF3-AC13-428D-A6EE-881866755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22395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62A238-3F21-44D4-8E37-9CD1E846C2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37C373-803A-4A4C-8066-F65E9F23924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DCE31BD8-BA96-41CF-9A52-47BFD7D075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A73FA2C4-A8AE-492F-A42E-43E280CBC4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56011B-798E-4E69-A709-1BB0C9CE6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CFA84-21D2-4EAA-8AD0-D7EF40E02E09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4C8C01DB-172F-4090-8C63-F6E3959BAB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DA35CF15-3313-4E87-B415-A546A8D96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813BE64-DC86-4AF1-A792-A4ECCCAADF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101C3-9DC6-4FA7-A7CD-0CBFEDEC832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2DBD9D9A-979D-4030-99D6-5123CE28E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C3E72197-37C6-4246-8BFB-86B818AB6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BFF15-7BEC-4774-8FCE-C47DC05BB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72C3A-C553-4E92-9CF8-466A08D15E6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A377E540-03D4-463B-87DB-81CEEFE60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9A968C00-68D9-43EF-8494-8FB67F9E1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ABB4E6-1F0E-44D0-990E-AF63432E4A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3E362-DC9F-4FD3-A369-88A770E1739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39B429DB-D14E-4E1C-B458-BCB01E0A72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FDB6E852-A142-4CA9-828A-D55637520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6256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BFF15-7BEC-4774-8FCE-C47DC05BB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72C3A-C553-4E92-9CF8-466A08D15E6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A377E540-03D4-463B-87DB-81CEEFE60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9A968C00-68D9-43EF-8494-8FB67F9E1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110968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BFF15-7BEC-4774-8FCE-C47DC05BB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72C3A-C553-4E92-9CF8-466A08D15E65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A377E540-03D4-463B-87DB-81CEEFE60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9A968C00-68D9-43EF-8494-8FB67F9E1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68489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5E034F-4CB9-4425-AEEF-49E5711BA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F0389-72BD-485C-AE05-BE22B45BBFBF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533A12F7-FCDE-4C1C-ACEC-1382FA7F6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D6529C07-2833-40BD-8318-634908A60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4B661F37-CD36-4742-9A5A-60715479C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9CC8E0B-2668-4665-815C-F3433BC8EAA7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84986BAD-65B1-4BCF-B1B3-5EB748ED32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8BA8E0C5-4A75-4F34-8BBF-0FE6673E1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82003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A0B15C40-B0DC-4361-AB4C-EB5F3E5579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3A19DF2-E570-4EAF-987E-81D4C3F6D38D}" type="slidenum">
              <a:rPr lang="ru-RU" altLang="ru-RU" sz="1200"/>
              <a:pPr eaLnBrk="1" hangingPunct="1"/>
              <a:t>24</a:t>
            </a:fld>
            <a:endParaRPr lang="ru-RU" altLang="ru-RU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052B6DE9-F711-46F6-B00F-3EC5C9BD7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67C9078B-DB1A-4126-94C1-80CC0FC47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5068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1C1E3064-BA7D-4099-AF10-49873D83D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EF1BE8-4A62-4690-A8BF-736BED5208B4}" type="slidenum">
              <a:rPr lang="ru-RU" altLang="ru-RU" sz="1200"/>
              <a:pPr eaLnBrk="1" hangingPunct="1"/>
              <a:t>25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FF0FD6D6-4244-4FCD-90C7-F0F1D85E7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BD16B1E2-88F8-40DF-8552-C6E1E9253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395736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1C1E3064-BA7D-4099-AF10-49873D83D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EF1BE8-4A62-4690-A8BF-736BED5208B4}" type="slidenum">
              <a:rPr lang="ru-RU" altLang="ru-RU" sz="1200"/>
              <a:pPr eaLnBrk="1" hangingPunct="1"/>
              <a:t>26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FF0FD6D6-4244-4FCD-90C7-F0F1D85E7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BD16B1E2-88F8-40DF-8552-C6E1E9253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956965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1C1E3064-BA7D-4099-AF10-49873D83D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EF1BE8-4A62-4690-A8BF-736BED5208B4}" type="slidenum">
              <a:rPr lang="ru-RU" altLang="ru-RU" sz="1200"/>
              <a:pPr eaLnBrk="1" hangingPunct="1"/>
              <a:t>27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FF0FD6D6-4244-4FCD-90C7-F0F1D85E7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BD16B1E2-88F8-40DF-8552-C6E1E9253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23953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D1F043-584D-4736-B7A3-3B9882D05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F87D4-FC12-427D-ADC4-3BCCBA39527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E05E3631-FD31-4B5A-AA86-685E1CEF85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6D534D7C-5F68-411D-88BD-9948BA505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D1F043-584D-4736-B7A3-3B9882D05E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8F87D4-FC12-427D-ADC4-3BCCBA39527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E05E3631-FD31-4B5A-AA86-685E1CEF85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6D534D7C-5F68-411D-88BD-9948BA505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58911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7833AF-603A-45CD-A2D4-F7AC06391B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ABEB5-F4D9-4A9E-BD6B-D97DFF9A5214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0146" name="Rectangle 1026">
            <a:extLst>
              <a:ext uri="{FF2B5EF4-FFF2-40B4-BE49-F238E27FC236}">
                <a16:creationId xmlns:a16="http://schemas.microsoft.com/office/drawing/2014/main" id="{3F098F70-4B7A-4D08-B9B5-61B05252B9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1027">
            <a:extLst>
              <a:ext uri="{FF2B5EF4-FFF2-40B4-BE49-F238E27FC236}">
                <a16:creationId xmlns:a16="http://schemas.microsoft.com/office/drawing/2014/main" id="{267D70EA-2E5B-4025-A5A0-07F81B68A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23B6E1-33B4-4B5B-B3BF-44242FB6E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2C4FE-B215-46D7-A801-1DAF3E88E72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18818" name="Rectangle 1026">
            <a:extLst>
              <a:ext uri="{FF2B5EF4-FFF2-40B4-BE49-F238E27FC236}">
                <a16:creationId xmlns:a16="http://schemas.microsoft.com/office/drawing/2014/main" id="{ABDBA3E1-C172-480E-89EA-422A319694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1027">
            <a:extLst>
              <a:ext uri="{FF2B5EF4-FFF2-40B4-BE49-F238E27FC236}">
                <a16:creationId xmlns:a16="http://schemas.microsoft.com/office/drawing/2014/main" id="{3655EF90-4B75-45A3-82C9-AD1745369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4D8898-236F-44AB-9412-89AC30990B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1100C-66F4-4D72-A0F1-C8DF4833060C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20866" name="Rectangle 1026">
            <a:extLst>
              <a:ext uri="{FF2B5EF4-FFF2-40B4-BE49-F238E27FC236}">
                <a16:creationId xmlns:a16="http://schemas.microsoft.com/office/drawing/2014/main" id="{C1BB60A6-D009-4FAD-9793-E71C0C0EB4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7" name="Rectangle 1027">
            <a:extLst>
              <a:ext uri="{FF2B5EF4-FFF2-40B4-BE49-F238E27FC236}">
                <a16:creationId xmlns:a16="http://schemas.microsoft.com/office/drawing/2014/main" id="{3857930F-96E0-47F8-96B3-70E0F5806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9DD6A8-458A-426B-813D-6AF71B500A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6EFB7C-3228-4342-B207-43B4DB8E333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22914" name="Rectangle 1026">
            <a:extLst>
              <a:ext uri="{FF2B5EF4-FFF2-40B4-BE49-F238E27FC236}">
                <a16:creationId xmlns:a16="http://schemas.microsoft.com/office/drawing/2014/main" id="{060BC3ED-3B28-413C-A937-E6C19038C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1027">
            <a:extLst>
              <a:ext uri="{FF2B5EF4-FFF2-40B4-BE49-F238E27FC236}">
                <a16:creationId xmlns:a16="http://schemas.microsoft.com/office/drawing/2014/main" id="{EF33B06A-41FF-4381-92C8-A0BEDBFDE5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F0B0D4-107A-4052-912D-BC89095B3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B7950-1DE9-497E-9AC9-975BAC8D112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80A5BFEA-B386-4CC7-B3D0-01CECD91C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26C3F680-CD55-4DFD-AE8A-D75B253A8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28B21C-A2FF-476F-AB47-DABA2D320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F38992-AE7B-488E-9AB8-B80233F81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9B01A5-735D-482E-B753-AC6CB8389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BDA696-D313-4C67-BB49-D897F115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294205-BC8C-4AEA-A32D-D9DA26902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2DD21-C2DF-468C-9174-CE74E5E537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753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8F011-4061-4ADF-B05C-F01DF1DFA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B30209-4198-48CB-A5EF-7C9B2A260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3F46CD-1E37-494D-A2FF-7881BA800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EB45A6-87ED-4BEA-A53D-E1BE2F5F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E58B61-C34A-4A68-BDCA-418CBA3C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16ABD-2E09-454F-A5A7-539914D1E6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503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6AC8B1A-4768-4B6B-9398-D73750CD4C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EE64F06-A657-4744-9491-1299AD4B7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E1B80B-87EA-4C29-8CB8-1890136C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C092C1-9A52-454C-9C39-FB590AD7E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7ADE19-AB50-45E1-9A7E-1830D2E0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B1985-05A5-4B51-9A2D-7A2C649A50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567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9B86BD-E13E-476D-A6FD-42255CE33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82B820-5B61-4DE4-80F2-186A99788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527E00-7642-46A5-90B8-AB1AA6ED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7E3C25-9AA3-474B-A30B-A994F30A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8AA95F-E941-4570-80E8-14D9C08F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4874B-9C4F-46DC-ACAA-09011B6F6F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963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D96BD-ED4A-42D2-9D93-FCD4C5663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37461B-7319-4576-ABDB-F9F56DBCC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37DE2B-B74C-4513-B3A3-481EA1CE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405B99-1109-422C-AF08-D2C0532F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5445F4-6724-4920-9007-77E3A3CB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2F7BC-9872-46B6-A9F9-6D82911484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846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294AC-3048-415A-BE1C-351CDAA2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8192D0-9A7C-4A8B-A899-B67B9998D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5ED8E1-23A4-458E-A033-2A4D82DC5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6187F2-E9F2-47DC-9AA4-F9F1DF6C7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C84768-ED2A-41E1-9D8D-2AB1C2778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E2B962-C5B3-4096-88B1-006D0FA86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7DBC8-D60D-4E1C-A210-A252D9A13C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857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DFD2D-6615-47B7-BF0E-625C2716C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A38FDB-6990-4883-8C5F-C260A8A0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90F589-C168-41BA-8E92-977D2485E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AC6A602-BD45-4B18-8015-3AB8273B4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3809CC-41C9-432E-8331-44B3BE2E0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EA1890A-05E5-4C84-BD29-459FCAA52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A82337-7B2A-4FAD-899F-F4E81749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053F12-C69D-485E-883F-29C3A81B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97683-F069-45E5-BE21-33A88FCFAF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37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F2A8F7-ABA0-45BA-8CCC-05B3CD280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419694-E9FD-440F-B3FA-C5E956DA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8A5847-01C1-414C-94CC-BE76D0683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B14EC2-AC77-428D-8872-5BE433E4F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A947E-5378-4427-9166-6EE7406DEF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943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A3085BA-2B92-44CF-836F-5345D033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E3998D4-252D-4748-95DB-5323D6FB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2ECF1C9-23F9-478F-A31B-24B96F318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FEFDC-205B-4FD4-A7C0-AF61ACC20F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250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760868-3ABD-42B7-BF20-D2905A10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87E42D-61A4-4EDD-8F3E-8C8BE93B2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A33486-AED3-473C-A346-0BA37763D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E54AC5-632D-406E-AA4F-8B93DA395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CDE6D4-B3D0-4EB0-B86B-893222B5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D59E71-6B70-49AF-860C-E685904D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D16E0-7FCB-406E-9B62-454056D295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19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8AE50-20D9-4671-B42D-3CD2A6A3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F64519-2F03-48E7-B5E4-48B5634D08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01A6E9-8C54-4661-A781-E2F772E10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0D8657-500C-4680-88EE-D99BF639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E85F57-B5C6-40DF-8DF2-DB1AE88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E4CFE4-332A-42F9-9070-4B755393B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30173-C3D3-4DF7-9315-C0C297638F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530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298288-640B-4CF6-98AE-DD47A73C4B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EE583B-D3A6-4731-A831-8246E87C88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0A22A34-8198-486B-8B47-0C0C567FE4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560E2A-4400-4754-AC23-634F300843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07DD1D-E660-491F-94DC-46AEA3542C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B3DD2-1511-41AC-909F-BC48B88DC9A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>
            <a:extLst>
              <a:ext uri="{FF2B5EF4-FFF2-40B4-BE49-F238E27FC236}">
                <a16:creationId xmlns:a16="http://schemas.microsoft.com/office/drawing/2014/main" id="{B4673D05-3A60-45B4-96B6-E8E2C5424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628800"/>
            <a:ext cx="8839200" cy="1800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Треугольники, описанные около окружности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A4A7C2D0-4FC6-453F-86CC-292E7FCE4A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E28E376D-5831-42A4-8732-6564F303A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центр вписанной в треугольник окружности находиться вне этого треугольника?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6F5D5EEA-E691-432F-BEF0-5489542F9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71A31A3F-EC2A-4723-B9B6-9F716B99C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3399682E-1191-4834-B2CF-29C2C692C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вид имеет треугольник, если: а) центры вписанной и описанной около треугольника окружностей совпадают; б) центр вписанной в него окружности принадлежит одной из его высот?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5985084B-CA5C-466B-9D8B-9F1E0978B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Равносторонний; </a:t>
            </a:r>
          </a:p>
        </p:txBody>
      </p:sp>
      <p:sp>
        <p:nvSpPr>
          <p:cNvPr id="382981" name="Text Box 5">
            <a:extLst>
              <a:ext uri="{FF2B5EF4-FFF2-40B4-BE49-F238E27FC236}">
                <a16:creationId xmlns:a16="http://schemas.microsoft.com/office/drawing/2014/main" id="{769223FF-B9B2-46E0-BBF4-695DECB2A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19600"/>
            <a:ext cx="510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равнобедренный.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2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  <p:bldP spid="38298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5300B904-25F9-4D57-BCA3-46E79ACEC2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48CD3478-939C-4FFD-8E97-391857304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Укажите центр окружности, вписанной в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3332" name="Picture 4">
            <a:extLst>
              <a:ext uri="{FF2B5EF4-FFF2-40B4-BE49-F238E27FC236}">
                <a16:creationId xmlns:a16="http://schemas.microsoft.com/office/drawing/2014/main" id="{12BB4E52-EA80-4F81-AC82-38CAEE965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488" y="1890713"/>
            <a:ext cx="31194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3333" name="Group 5">
            <a:extLst>
              <a:ext uri="{FF2B5EF4-FFF2-40B4-BE49-F238E27FC236}">
                <a16:creationId xmlns:a16="http://schemas.microsoft.com/office/drawing/2014/main" id="{8F999B52-470F-4797-8B56-9D383E4F973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557838" cy="3094038"/>
            <a:chOff x="384" y="1200"/>
            <a:chExt cx="3501" cy="1949"/>
          </a:xfrm>
        </p:grpSpPr>
        <p:sp>
          <p:nvSpPr>
            <p:cNvPr id="483334" name="Text Box 6">
              <a:extLst>
                <a:ext uri="{FF2B5EF4-FFF2-40B4-BE49-F238E27FC236}">
                  <a16:creationId xmlns:a16="http://schemas.microsoft.com/office/drawing/2014/main" id="{486A92D3-7F06-4BE9-8D6B-80D322EA05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3335" name="Picture 7">
              <a:extLst>
                <a:ext uri="{FF2B5EF4-FFF2-40B4-BE49-F238E27FC236}">
                  <a16:creationId xmlns:a16="http://schemas.microsoft.com/office/drawing/2014/main" id="{2BB2EA7E-CD93-4F33-AFEB-E8C8163B9D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C7C49B30-C541-4BC3-92BB-6729E28E4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DB556A3F-DBDF-4930-9C92-031751581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Укажите центр окружности, вписанной в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481288" name="Picture 8">
            <a:extLst>
              <a:ext uri="{FF2B5EF4-FFF2-40B4-BE49-F238E27FC236}">
                <a16:creationId xmlns:a16="http://schemas.microsoft.com/office/drawing/2014/main" id="{A907D252-B7C3-4D3E-B536-160E10018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1890713"/>
            <a:ext cx="3525837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81290" name="Group 10">
            <a:extLst>
              <a:ext uri="{FF2B5EF4-FFF2-40B4-BE49-F238E27FC236}">
                <a16:creationId xmlns:a16="http://schemas.microsoft.com/office/drawing/2014/main" id="{26D23293-030F-427F-B8F7-B0FE9C511C8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05000"/>
            <a:ext cx="5735638" cy="3094038"/>
            <a:chOff x="384" y="1200"/>
            <a:chExt cx="3613" cy="1949"/>
          </a:xfrm>
        </p:grpSpPr>
        <p:sp>
          <p:nvSpPr>
            <p:cNvPr id="481286" name="Text Box 6">
              <a:extLst>
                <a:ext uri="{FF2B5EF4-FFF2-40B4-BE49-F238E27FC236}">
                  <a16:creationId xmlns:a16="http://schemas.microsoft.com/office/drawing/2014/main" id="{97BAFE77-B90A-437A-80E1-7E61D713D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481289" name="Picture 9">
              <a:extLst>
                <a:ext uri="{FF2B5EF4-FFF2-40B4-BE49-F238E27FC236}">
                  <a16:creationId xmlns:a16="http://schemas.microsoft.com/office/drawing/2014/main" id="{317CE0F6-91E2-4058-904A-E343184718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00"/>
              <a:ext cx="2221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C7C49B30-C541-4BC3-92BB-6729E28E4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DB556A3F-DBDF-4930-9C92-031751581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Укажите центр окружности, вписанной в правильный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7CAA97-3C4F-4EA6-B0FC-3940240DA0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682" y="2047682"/>
            <a:ext cx="2762636" cy="276263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8B5E59D-A051-42DD-A50B-A3D2F3AE933A}"/>
              </a:ext>
            </a:extLst>
          </p:cNvPr>
          <p:cNvGrpSpPr/>
          <p:nvPr/>
        </p:nvGrpSpPr>
        <p:grpSpPr>
          <a:xfrm>
            <a:off x="609600" y="2047682"/>
            <a:ext cx="5343718" cy="2951356"/>
            <a:chOff x="609600" y="2047682"/>
            <a:chExt cx="5343718" cy="2951356"/>
          </a:xfrm>
        </p:grpSpPr>
        <p:sp>
          <p:nvSpPr>
            <p:cNvPr id="481286" name="Text Box 6">
              <a:extLst>
                <a:ext uri="{FF2B5EF4-FFF2-40B4-BE49-F238E27FC236}">
                  <a16:creationId xmlns:a16="http://schemas.microsoft.com/office/drawing/2014/main" id="{97BAFE77-B90A-437A-80E1-7E61D713D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4419600"/>
              <a:ext cx="21336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56CAF04F-73AB-4A3A-92E8-71C6E43B2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90682" y="2047682"/>
              <a:ext cx="2762636" cy="27626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293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C7C49B30-C541-4BC3-92BB-6729E28E4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DB556A3F-DBDF-4930-9C92-031751581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окружность, вписанную в правильный треугольник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  <a:endParaRPr lang="en-US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B13C33-A4D3-4F3F-9546-3A86855E7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682" y="2047682"/>
            <a:ext cx="2762636" cy="276263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CD1141A-FA4F-4EC7-931B-9464E14E27DB}"/>
              </a:ext>
            </a:extLst>
          </p:cNvPr>
          <p:cNvGrpSpPr/>
          <p:nvPr/>
        </p:nvGrpSpPr>
        <p:grpSpPr>
          <a:xfrm>
            <a:off x="609600" y="2047682"/>
            <a:ext cx="5343718" cy="2951356"/>
            <a:chOff x="609600" y="2047682"/>
            <a:chExt cx="5343718" cy="2951356"/>
          </a:xfrm>
        </p:grpSpPr>
        <p:sp>
          <p:nvSpPr>
            <p:cNvPr id="481286" name="Text Box 6">
              <a:extLst>
                <a:ext uri="{FF2B5EF4-FFF2-40B4-BE49-F238E27FC236}">
                  <a16:creationId xmlns:a16="http://schemas.microsoft.com/office/drawing/2014/main" id="{97BAFE77-B90A-437A-80E1-7E61D713D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" y="4419600"/>
              <a:ext cx="21336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85E91BB2-2864-4EFC-806E-E0E7D438D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90682" y="2047682"/>
              <a:ext cx="2762636" cy="27626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044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78AABDC7-A9E1-4B15-8179-F1F780CA9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2F8C0DC1-4121-438C-80D7-110D2DCA7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Окружность, вписанная в треугольник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делит сторону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в точке касания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 на два отрезка </a:t>
            </a:r>
            <a:r>
              <a:rPr lang="en-US" altLang="ru-RU" sz="3200" i="1" dirty="0">
                <a:cs typeface="Times New Roman" panose="02020603050405020304" pitchFamily="18" charset="0"/>
              </a:rPr>
              <a:t>AD</a:t>
            </a:r>
            <a:r>
              <a:rPr lang="ru-RU" altLang="ru-RU" sz="3200" dirty="0">
                <a:cs typeface="Times New Roman" panose="02020603050405020304" pitchFamily="18" charset="0"/>
              </a:rPr>
              <a:t> = 5 см и </a:t>
            </a:r>
            <a:r>
              <a:rPr lang="en-US" altLang="ru-RU" sz="3200" i="1" dirty="0">
                <a:cs typeface="Times New Roman" panose="02020603050405020304" pitchFamily="18" charset="0"/>
              </a:rPr>
              <a:t>DB</a:t>
            </a:r>
            <a:r>
              <a:rPr lang="ru-RU" altLang="ru-RU" sz="3200" dirty="0">
                <a:cs typeface="Times New Roman" panose="02020603050405020304" pitchFamily="18" charset="0"/>
              </a:rPr>
              <a:t> = 6 см. </a:t>
            </a:r>
            <a:r>
              <a:rPr lang="ru-RU" altLang="ru-RU" sz="3200" dirty="0"/>
              <a:t>Найдите</a:t>
            </a:r>
            <a:r>
              <a:rPr lang="ru-RU" altLang="ru-RU" sz="3200" dirty="0">
                <a:cs typeface="Times New Roman" panose="02020603050405020304" pitchFamily="18" charset="0"/>
              </a:rPr>
              <a:t> периметр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 если известно, что </a:t>
            </a:r>
            <a:r>
              <a:rPr lang="en-US" altLang="ru-RU" sz="3200" i="1" dirty="0">
                <a:cs typeface="Times New Roman" panose="02020603050405020304" pitchFamily="18" charset="0"/>
              </a:rPr>
              <a:t>BC</a:t>
            </a:r>
            <a:r>
              <a:rPr lang="ru-RU" altLang="ru-RU" sz="3200" dirty="0">
                <a:cs typeface="Times New Roman" panose="02020603050405020304" pitchFamily="18" charset="0"/>
              </a:rPr>
              <a:t> = 10 см.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1CD6E131-013F-4499-8B8A-76C54BEA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30 см.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477189" name="Picture 5">
            <a:extLst>
              <a:ext uri="{FF2B5EF4-FFF2-40B4-BE49-F238E27FC236}">
                <a16:creationId xmlns:a16="http://schemas.microsoft.com/office/drawing/2014/main" id="{03F86A19-B14D-48D8-8A96-BF892370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76600"/>
            <a:ext cx="274637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E8A3F646-1B06-49FB-BB14-DA1C32357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446467" name="Text Box 3">
            <a:extLst>
              <a:ext uri="{FF2B5EF4-FFF2-40B4-BE49-F238E27FC236}">
                <a16:creationId xmlns:a16="http://schemas.microsoft.com/office/drawing/2014/main" id="{807319BB-B994-49AC-9860-08CE789D8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</a:t>
            </a:r>
            <a:r>
              <a:rPr lang="ru-RU" altLang="ru-RU" sz="3200"/>
              <a:t>0</a:t>
            </a:r>
            <a:r>
              <a:rPr lang="ru-RU" altLang="ru-RU" sz="3200">
                <a:cs typeface="Times New Roman" panose="02020603050405020304" pitchFamily="18" charset="0"/>
              </a:rPr>
              <a:t> см. </a:t>
            </a:r>
          </a:p>
        </p:txBody>
      </p:sp>
      <p:sp>
        <p:nvSpPr>
          <p:cNvPr id="446468" name="Text Box 4">
            <a:extLst>
              <a:ext uri="{FF2B5EF4-FFF2-40B4-BE49-F238E27FC236}">
                <a16:creationId xmlns:a16="http://schemas.microsoft.com/office/drawing/2014/main" id="{D60E3D8B-1525-4ED1-8528-6B47AD8DC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Окружность, вписанная в равнобедренный треугольник, делит в точке касания одну из боковых сторон на два отрезка, которые равны 4 см и 3 см, считая от </a:t>
            </a:r>
            <a:r>
              <a:rPr lang="ru-RU" altLang="ru-RU" sz="3200" dirty="0"/>
              <a:t>вершины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r>
              <a:rPr lang="ru-RU" altLang="ru-RU" sz="3200" dirty="0"/>
              <a:t>Найдите</a:t>
            </a:r>
            <a:r>
              <a:rPr lang="ru-RU" altLang="ru-RU" sz="3200" dirty="0">
                <a:cs typeface="Times New Roman" panose="02020603050405020304" pitchFamily="18" charset="0"/>
              </a:rPr>
              <a:t> периметр треугольника.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46469" name="Picture 5">
            <a:extLst>
              <a:ext uri="{FF2B5EF4-FFF2-40B4-BE49-F238E27FC236}">
                <a16:creationId xmlns:a16="http://schemas.microsoft.com/office/drawing/2014/main" id="{C0047741-6D3A-486F-9F14-8E287D1AD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0"/>
            <a:ext cx="2446338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FB7D90B9-726A-414E-B438-FFDF5E0F6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710C68C3-F7CD-4AB2-8F8B-8264A2676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 окружности, вписанной в треугольник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, проведены три касательные. Периметры отсеченных треугольников равны 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p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периметр данного треугольника.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5D05EB10-6232-41AE-A397-5823A2697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 i="1">
                <a:cs typeface="Times New Roman" panose="02020603050405020304" pitchFamily="18" charset="0"/>
              </a:rPr>
              <a:t>p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ru-RU" altLang="ru-RU" sz="3200">
                <a:cs typeface="Times New Roman" panose="02020603050405020304" pitchFamily="18" charset="0"/>
              </a:rPr>
              <a:t> + </a:t>
            </a:r>
            <a:r>
              <a:rPr lang="en-US" altLang="ru-RU" sz="3200" i="1">
                <a:cs typeface="Times New Roman" panose="02020603050405020304" pitchFamily="18" charset="0"/>
              </a:rPr>
              <a:t>p</a:t>
            </a:r>
            <a:r>
              <a:rPr lang="ru-RU" altLang="ru-RU" sz="3200" baseline="-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+ </a:t>
            </a:r>
            <a:r>
              <a:rPr lang="en-US" altLang="ru-RU" sz="3200" i="1">
                <a:cs typeface="Times New Roman" panose="02020603050405020304" pitchFamily="18" charset="0"/>
              </a:rPr>
              <a:t>p</a:t>
            </a:r>
            <a:r>
              <a:rPr lang="ru-RU" altLang="ru-RU" sz="3200" baseline="-30000">
                <a:cs typeface="Times New Roman" panose="02020603050405020304" pitchFamily="18" charset="0"/>
              </a:rPr>
              <a:t>3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05171" name="Picture 19">
            <a:extLst>
              <a:ext uri="{FF2B5EF4-FFF2-40B4-BE49-F238E27FC236}">
                <a16:creationId xmlns:a16="http://schemas.microsoft.com/office/drawing/2014/main" id="{F6D10C5A-F6C2-41E5-BBD7-39BDAC8A7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3344863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02DEF1DD-737E-42A4-B582-5F7C98873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958A5BBB-4B92-4C1F-A41E-567DA5EE5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53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34 см. </a:t>
            </a:r>
          </a:p>
        </p:txBody>
      </p:sp>
      <p:sp>
        <p:nvSpPr>
          <p:cNvPr id="387079" name="Text Box 7">
            <a:extLst>
              <a:ext uri="{FF2B5EF4-FFF2-40B4-BE49-F238E27FC236}">
                <a16:creationId xmlns:a16="http://schemas.microsoft.com/office/drawing/2014/main" id="{7116DF67-64F6-442A-AB1C-249059680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равнобедренном треугольнике боковые стороны делятся точками касания вписанной в треугольник окружности в отношении 7:5, считая от вершины, противоположной основанию. Найдите периметр треугольника, если его основание равно 10 см.</a:t>
            </a:r>
          </a:p>
        </p:txBody>
      </p:sp>
      <p:pic>
        <p:nvPicPr>
          <p:cNvPr id="387082" name="Picture 10">
            <a:extLst>
              <a:ext uri="{FF2B5EF4-FFF2-40B4-BE49-F238E27FC236}">
                <a16:creationId xmlns:a16="http://schemas.microsoft.com/office/drawing/2014/main" id="{9B09F1F7-E48B-473B-A1C8-8FF7DDBB0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05200"/>
            <a:ext cx="2463800" cy="283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86" name="Text Box 1054">
            <a:extLst>
              <a:ext uri="{FF2B5EF4-FFF2-40B4-BE49-F238E27FC236}">
                <a16:creationId xmlns:a16="http://schemas.microsoft.com/office/drawing/2014/main" id="{564F8C0F-0BFB-4C10-BB95-DF40CF80F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Треугольник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описанным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около окружности, если все его стороны касаются этой окружности. Сама окружность при этом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вписанной</a:t>
            </a:r>
            <a:r>
              <a:rPr lang="ru-RU" altLang="ru-RU" sz="32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треугольник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FEF36CE-F293-42BF-AD24-B0CF9A279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564904"/>
            <a:ext cx="4614110" cy="323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336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02DEF1DD-737E-42A4-B582-5F7C98873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958A5BBB-4B92-4C1F-A41E-567DA5EE5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6510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в прямоугольном треугольнике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 BC = </a:t>
            </a:r>
            <a:r>
              <a:rPr lang="en-US" altLang="ru-RU" dirty="0">
                <a:cs typeface="Times New Roman" panose="02020603050405020304" pitchFamily="18" charset="0"/>
              </a:rPr>
              <a:t>3, </a:t>
            </a:r>
            <a:r>
              <a:rPr lang="en-US" altLang="ru-RU" i="1" dirty="0">
                <a:cs typeface="Times New Roman" panose="02020603050405020304" pitchFamily="18" charset="0"/>
              </a:rPr>
              <a:t>AC = </a:t>
            </a:r>
            <a:r>
              <a:rPr lang="en-US" altLang="ru-RU" dirty="0">
                <a:cs typeface="Times New Roman" panose="02020603050405020304" pitchFamily="18" charset="0"/>
              </a:rPr>
              <a:t>4, </a:t>
            </a:r>
            <a:r>
              <a:rPr lang="en-US" altLang="ru-RU" i="1" dirty="0">
                <a:cs typeface="Times New Roman" panose="02020603050405020304" pitchFamily="18" charset="0"/>
              </a:rPr>
              <a:t>AB = </a:t>
            </a:r>
            <a:r>
              <a:rPr lang="en-US" altLang="ru-RU" dirty="0">
                <a:cs typeface="Times New Roman" panose="02020603050405020304" pitchFamily="18" charset="0"/>
              </a:rPr>
              <a:t>5.</a:t>
            </a:r>
            <a:r>
              <a:rPr lang="ru-RU" altLang="ru-RU" dirty="0">
                <a:cs typeface="Times New Roman" panose="02020603050405020304" pitchFamily="18" charset="0"/>
              </a:rPr>
              <a:t> Обозначим </a:t>
            </a:r>
            <a:r>
              <a:rPr lang="en-US" altLang="ru-RU" i="1" dirty="0">
                <a:cs typeface="Times New Roman" panose="02020603050405020304" pitchFamily="18" charset="0"/>
              </a:rPr>
              <a:t>r </a:t>
            </a:r>
            <a:r>
              <a:rPr lang="ru-RU" altLang="ru-RU" dirty="0">
                <a:cs typeface="Times New Roman" panose="02020603050405020304" pitchFamily="18" charset="0"/>
              </a:rPr>
              <a:t>радиус вписанной окружности. Тогда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 = 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 = r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= 3 –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= 4 –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Следовательно, </a:t>
            </a:r>
            <a:r>
              <a:rPr lang="en-US" altLang="ru-RU" i="1" dirty="0">
                <a:cs typeface="Times New Roman" panose="02020603050405020304" pitchFamily="18" charset="0"/>
              </a:rPr>
              <a:t>AB = AC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 + BC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= 7 – 2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Учитывая, что </a:t>
            </a:r>
            <a:r>
              <a:rPr lang="en-US" altLang="ru-RU" i="1" dirty="0">
                <a:cs typeface="Times New Roman" panose="02020603050405020304" pitchFamily="18" charset="0"/>
              </a:rPr>
              <a:t>AB = </a:t>
            </a:r>
            <a:r>
              <a:rPr lang="en-US" altLang="ru-RU" dirty="0">
                <a:cs typeface="Times New Roman" panose="02020603050405020304" pitchFamily="18" charset="0"/>
              </a:rPr>
              <a:t>5, </a:t>
            </a:r>
            <a:r>
              <a:rPr lang="ru-RU" altLang="ru-RU" dirty="0">
                <a:cs typeface="Times New Roman" panose="02020603050405020304" pitchFamily="18" charset="0"/>
              </a:rPr>
              <a:t>получаем </a:t>
            </a:r>
            <a:r>
              <a:rPr lang="en-US" altLang="ru-RU" i="1" dirty="0">
                <a:cs typeface="Times New Roman" panose="02020603050405020304" pitchFamily="18" charset="0"/>
              </a:rPr>
              <a:t>r = </a:t>
            </a:r>
            <a:r>
              <a:rPr lang="en-US" altLang="ru-RU" dirty="0">
                <a:cs typeface="Times New Roman" panose="02020603050405020304" pitchFamily="18" charset="0"/>
              </a:rPr>
              <a:t>1.</a:t>
            </a:r>
            <a:endParaRPr lang="ru-RU" altLang="ru-RU" i="1" dirty="0">
              <a:cs typeface="Times New Roman" panose="02020603050405020304" pitchFamily="18" charset="0"/>
            </a:endParaRPr>
          </a:p>
        </p:txBody>
      </p:sp>
      <p:sp>
        <p:nvSpPr>
          <p:cNvPr id="387079" name="Text Box 7">
            <a:extLst>
              <a:ext uri="{FF2B5EF4-FFF2-40B4-BE49-F238E27FC236}">
                <a16:creationId xmlns:a16="http://schemas.microsoft.com/office/drawing/2014/main" id="{7116DF67-64F6-442A-AB1C-249059680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Стороны прямоугольного треугольника равны 3, 4 и 5. Найдите радиус вписанной в него окружности.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AE080E-79BF-4D1D-BD06-8D35DEFF6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748" y="1578713"/>
            <a:ext cx="3314503" cy="265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3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02DEF1DD-737E-42A4-B582-5F7C98873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958A5BBB-4B92-4C1F-A41E-567DA5EE5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1736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Биссектрисы равностороннего треугольника являются его медианами и высотами. Так как медианы в точке пересечения делятся в отношении 2 :1, считая от вершины, то искомый радиус вписанной окружности равен 1.</a:t>
            </a:r>
            <a:endParaRPr lang="ru-RU" altLang="ru-RU" i="1" dirty="0">
              <a:cs typeface="Times New Roman" panose="02020603050405020304" pitchFamily="18" charset="0"/>
            </a:endParaRPr>
          </a:p>
        </p:txBody>
      </p:sp>
      <p:sp>
        <p:nvSpPr>
          <p:cNvPr id="387079" name="Text Box 7">
            <a:extLst>
              <a:ext uri="{FF2B5EF4-FFF2-40B4-BE49-F238E27FC236}">
                <a16:creationId xmlns:a16="http://schemas.microsoft.com/office/drawing/2014/main" id="{7116DF67-64F6-442A-AB1C-249059680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Высота равностороннего треугольника равна 3. Найдите радиус вписанной в него окружности.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13E3FBD-BC80-46DE-B457-B09F1304FB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1772816"/>
            <a:ext cx="296042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83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7C17EC01-CD9C-4C2F-9C61-CE08309EB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29F743BC-41C4-46E4-974E-F292BCD3E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9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05860" name="Text Box 4">
            <a:extLst>
              <a:ext uri="{FF2B5EF4-FFF2-40B4-BE49-F238E27FC236}">
                <a16:creationId xmlns:a16="http://schemas.microsoft.com/office/drawing/2014/main" id="{FBD596B5-DCD2-4E08-9F3E-7F9099006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Радиус окружности, вписанной в правильный треугольник, равен </a:t>
            </a:r>
            <a:r>
              <a:rPr lang="ru-RU" altLang="ru-RU" sz="3200" dirty="0"/>
              <a:t>3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высоту этого треугольника.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505861" name="Picture 5">
            <a:extLst>
              <a:ext uri="{FF2B5EF4-FFF2-40B4-BE49-F238E27FC236}">
                <a16:creationId xmlns:a16="http://schemas.microsoft.com/office/drawing/2014/main" id="{2AAD5AAE-584E-4D66-B2F9-366362944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9718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9CC378C0-0C8E-4A48-A0A8-F7A9348D5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Пусть в треугольнике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обозначают середины сторон противоположных соответствующим вершинам; </a:t>
            </a:r>
            <a:r>
              <a:rPr lang="en-US" altLang="ru-RU" i="1" dirty="0">
                <a:cs typeface="Times New Roman" panose="02020603050405020304" pitchFamily="18" charset="0"/>
              </a:rPr>
              <a:t>H</a:t>
            </a:r>
            <a:r>
              <a:rPr lang="ru-RU" altLang="ru-RU" dirty="0">
                <a:cs typeface="Times New Roman" panose="02020603050405020304" pitchFamily="18" charset="0"/>
              </a:rPr>
              <a:t> – точка пересечения высот треугольника;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 – основания высот, опущенных из соответствующих вершин;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– середины отрезков </a:t>
            </a:r>
            <a:r>
              <a:rPr lang="en-US" altLang="ru-RU" i="1" dirty="0">
                <a:cs typeface="Times New Roman" panose="02020603050405020304" pitchFamily="18" charset="0"/>
              </a:rPr>
              <a:t>AH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BH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CH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3 </a:t>
            </a:r>
            <a:r>
              <a:rPr lang="ru-RU" altLang="ru-RU" dirty="0">
                <a:cs typeface="Times New Roman" panose="02020603050405020304" pitchFamily="18" charset="0"/>
              </a:rPr>
              <a:t>принадлежат одной окружности, называемой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окружностью девяти точек,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или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окружностью Эйлера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. </a:t>
            </a:r>
            <a:endParaRPr lang="en-US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6084" name="Picture 9">
            <a:extLst>
              <a:ext uri="{FF2B5EF4-FFF2-40B4-BE49-F238E27FC236}">
                <a16:creationId xmlns:a16="http://schemas.microsoft.com/office/drawing/2014/main" id="{4989E117-9127-449A-967F-FA8D4B966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76600"/>
            <a:ext cx="3803650" cy="286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85" name="Text Box 12">
            <a:extLst>
              <a:ext uri="{FF2B5EF4-FFF2-40B4-BE49-F238E27FC236}">
                <a16:creationId xmlns:a16="http://schemas.microsoft.com/office/drawing/2014/main" id="{F474CC9C-7055-441E-8F42-18F8FC919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460813" name="Text Box 13">
            <a:extLst>
              <a:ext uri="{FF2B5EF4-FFF2-40B4-BE49-F238E27FC236}">
                <a16:creationId xmlns:a16="http://schemas.microsoft.com/office/drawing/2014/main" id="{47FFED46-CC52-4525-95ED-AC02D9B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1722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Решение дано на следующем слайде.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CCDFAE9-0AB2-4276-8FF8-53802D7DF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Окружность Эйлера</a:t>
            </a:r>
          </a:p>
        </p:txBody>
      </p:sp>
    </p:spTree>
    <p:extLst>
      <p:ext uri="{BB962C8B-B14F-4D97-AF65-F5344CB8AC3E}">
        <p14:creationId xmlns:p14="http://schemas.microsoft.com/office/powerpoint/2010/main" val="325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7">
            <a:extLst>
              <a:ext uri="{FF2B5EF4-FFF2-40B4-BE49-F238E27FC236}">
                <a16:creationId xmlns:a16="http://schemas.microsoft.com/office/drawing/2014/main" id="{091B7DE0-5813-42C3-A694-AD3A5FE2D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0879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Проведем окружность через точки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3</a:t>
            </a:r>
            <a:r>
              <a:rPr lang="en-US" altLang="ru-RU" dirty="0"/>
              <a:t>. </a:t>
            </a:r>
            <a:r>
              <a:rPr lang="ru-RU" altLang="ru-RU" dirty="0"/>
              <a:t>Отрезок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3</a:t>
            </a:r>
            <a:r>
              <a:rPr lang="en-US" altLang="ru-RU" dirty="0"/>
              <a:t> </a:t>
            </a:r>
            <a:r>
              <a:rPr lang="ru-RU" altLang="ru-RU" dirty="0"/>
              <a:t>будет её диаметром. </a:t>
            </a:r>
          </a:p>
        </p:txBody>
      </p:sp>
      <p:pic>
        <p:nvPicPr>
          <p:cNvPr id="48133" name="Picture 19">
            <a:extLst>
              <a:ext uri="{FF2B5EF4-FFF2-40B4-BE49-F238E27FC236}">
                <a16:creationId xmlns:a16="http://schemas.microsoft.com/office/drawing/2014/main" id="{94AA90BB-CC35-43D4-AD18-894144251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2" y="700913"/>
            <a:ext cx="3349614" cy="252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669C3EB-051D-4A18-AAE7-00A497159AEB}"/>
              </a:ext>
            </a:extLst>
          </p:cNvPr>
          <p:cNvGrpSpPr/>
          <p:nvPr/>
        </p:nvGrpSpPr>
        <p:grpSpPr>
          <a:xfrm>
            <a:off x="12091" y="700913"/>
            <a:ext cx="9100127" cy="3919090"/>
            <a:chOff x="-31781" y="700913"/>
            <a:chExt cx="9143999" cy="391909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134" name="Text Box 14">
                  <a:extLst>
                    <a:ext uri="{FF2B5EF4-FFF2-40B4-BE49-F238E27FC236}">
                      <a16:creationId xmlns:a16="http://schemas.microsoft.com/office/drawing/2014/main" id="{FA915F4A-A407-4E37-A34F-78E1E8127D5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31781" y="3050343"/>
                  <a:ext cx="9143999" cy="15696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</a:pPr>
                  <a:r>
                    <a:rPr lang="en-US" altLang="ru-RU" dirty="0"/>
                    <a:t>	</a:t>
                  </a:r>
                  <a:r>
                    <a:rPr lang="ru-RU" altLang="ru-RU" dirty="0"/>
                    <a:t>Аналогично, Так как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средняя линия треугольника </a:t>
                  </a:r>
                  <a:r>
                    <a:rPr lang="en-US" altLang="ru-RU" i="1" dirty="0"/>
                    <a:t>AHC</a:t>
                  </a:r>
                  <a:r>
                    <a:rPr lang="ru-RU" altLang="ru-RU" dirty="0"/>
                    <a:t>, то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 || </a:t>
                  </a:r>
                  <a:r>
                    <a:rPr lang="en-US" altLang="ru-RU" i="1" dirty="0"/>
                    <a:t>AC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Так как 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средняя линия треугольника </a:t>
                  </a:r>
                  <a:r>
                    <a:rPr lang="en-US" altLang="ru-RU" i="1" dirty="0"/>
                    <a:t>ABH</a:t>
                  </a:r>
                  <a:r>
                    <a:rPr lang="ru-RU" altLang="ru-RU" dirty="0"/>
                    <a:t>, то 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 || </a:t>
                  </a:r>
                  <a:r>
                    <a:rPr lang="en-US" altLang="ru-RU" i="1" dirty="0"/>
                    <a:t>BH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Значит,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</m:oMath>
                  </a14:m>
                  <a:r>
                    <a:rPr lang="ru-RU" altLang="ru-RU" dirty="0"/>
                    <a:t>, следовательно, точка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ru-RU" altLang="ru-RU" dirty="0"/>
                    <a:t> принадлежит этой окружности. </a:t>
                  </a:r>
                </a:p>
              </p:txBody>
            </p:sp>
          </mc:Choice>
          <mc:Fallback>
            <p:sp>
              <p:nvSpPr>
                <p:cNvPr id="48134" name="Text Box 14">
                  <a:extLst>
                    <a:ext uri="{FF2B5EF4-FFF2-40B4-BE49-F238E27FC236}">
                      <a16:creationId xmlns:a16="http://schemas.microsoft.com/office/drawing/2014/main" id="{FA915F4A-A407-4E37-A34F-78E1E8127D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31781" y="3050343"/>
                  <a:ext cx="9143999" cy="1569660"/>
                </a:xfrm>
                <a:prstGeom prst="rect">
                  <a:avLst/>
                </a:prstGeom>
                <a:blipFill>
                  <a:blip r:embed="rId4"/>
                  <a:stretch>
                    <a:fillRect l="-1072" t="-3101" r="-1005" b="-775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8136" name="Picture 21">
              <a:extLst>
                <a:ext uri="{FF2B5EF4-FFF2-40B4-BE49-F238E27FC236}">
                  <a16:creationId xmlns:a16="http://schemas.microsoft.com/office/drawing/2014/main" id="{15241373-0CB7-46C1-94D0-4D51B10407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2" y="700913"/>
              <a:ext cx="3275112" cy="24700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26FDD19-54B4-4A46-89E3-0B52E34BA571}"/>
              </a:ext>
            </a:extLst>
          </p:cNvPr>
          <p:cNvGrpSpPr/>
          <p:nvPr/>
        </p:nvGrpSpPr>
        <p:grpSpPr>
          <a:xfrm>
            <a:off x="-3687" y="707444"/>
            <a:ext cx="9151374" cy="6124129"/>
            <a:chOff x="-3687" y="707444"/>
            <a:chExt cx="9151374" cy="612412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137" name="Text Box 10">
                  <a:extLst>
                    <a:ext uri="{FF2B5EF4-FFF2-40B4-BE49-F238E27FC236}">
                      <a16:creationId xmlns:a16="http://schemas.microsoft.com/office/drawing/2014/main" id="{F680B925-0893-4F70-8433-94B2F4A292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3687" y="4523249"/>
                  <a:ext cx="9151374" cy="2308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en-US" altLang="ru-RU" i="1" dirty="0"/>
                    <a:t>	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i="1" dirty="0"/>
                    <a:t>C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прямоугольник и, значит,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– диаметр окружности. Так как</a:t>
                  </a:r>
                  <a:r>
                    <a:rPr lang="en-US" altLang="ru-RU" dirty="0"/>
                    <a:t>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sSub>
                        <m:sSub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alt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=90°</m:t>
                      </m:r>
                    </m:oMath>
                  </a14:m>
                  <a:r>
                    <a:rPr lang="ru-RU" altLang="ru-RU" dirty="0"/>
                    <a:t>, то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2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принадлежит окружности. </a:t>
                  </a:r>
                  <a:endParaRPr lang="en-US" altLang="ru-RU" dirty="0"/>
                </a:p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en-US" altLang="ru-RU" dirty="0"/>
                    <a:t>	</a:t>
                  </a:r>
                  <a:r>
                    <a:rPr lang="ru-RU" altLang="ru-RU" dirty="0"/>
                    <a:t>Таким образом, мы доказали, что этой окружности принадлежат точки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2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Аналогично доказывается, что этой окружности принадлежат точки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2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B</a:t>
                  </a:r>
                  <a:r>
                    <a:rPr lang="en-US" altLang="ru-RU" baseline="-25000" dirty="0"/>
                    <a:t>3</a:t>
                  </a:r>
                  <a:r>
                    <a:rPr lang="en-US" altLang="ru-RU" dirty="0"/>
                    <a:t>. </a:t>
                  </a:r>
                  <a:endParaRPr lang="ru-RU" altLang="ru-RU" dirty="0"/>
                </a:p>
              </p:txBody>
            </p:sp>
          </mc:Choice>
          <mc:Fallback>
            <p:sp>
              <p:nvSpPr>
                <p:cNvPr id="48137" name="Text Box 10">
                  <a:extLst>
                    <a:ext uri="{FF2B5EF4-FFF2-40B4-BE49-F238E27FC236}">
                      <a16:creationId xmlns:a16="http://schemas.microsoft.com/office/drawing/2014/main" id="{F680B925-0893-4F70-8433-94B2F4A2927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3687" y="4523249"/>
                  <a:ext cx="9151374" cy="2308324"/>
                </a:xfrm>
                <a:prstGeom prst="rect">
                  <a:avLst/>
                </a:prstGeom>
                <a:blipFill>
                  <a:blip r:embed="rId6"/>
                  <a:stretch>
                    <a:fillRect l="-999" t="-2111" r="-999" b="-50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8139" name="Picture 23">
              <a:extLst>
                <a:ext uri="{FF2B5EF4-FFF2-40B4-BE49-F238E27FC236}">
                  <a16:creationId xmlns:a16="http://schemas.microsoft.com/office/drawing/2014/main" id="{53A23B53-74D7-4DCA-8447-8E77D2C21B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43" y="707444"/>
              <a:ext cx="3291521" cy="2482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8FA00F24-FBBE-4835-B847-FBCD581809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36842" y="838773"/>
                <a:ext cx="5595066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/>
                  <a:t>	 Так как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– средняя линия треугольника </a:t>
                </a:r>
                <a:r>
                  <a:rPr lang="en-US" altLang="ru-RU" i="1" dirty="0"/>
                  <a:t>ABC</a:t>
                </a:r>
                <a:r>
                  <a:rPr lang="ru-RU" altLang="ru-RU" dirty="0"/>
                  <a:t>, то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 || </a:t>
                </a:r>
                <a:r>
                  <a:rPr lang="en-US" altLang="ru-RU" i="1" dirty="0"/>
                  <a:t>AC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Так как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3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– средняя линия треугольника </a:t>
                </a:r>
                <a:r>
                  <a:rPr lang="en-US" altLang="ru-RU" i="1" dirty="0"/>
                  <a:t>BCH</a:t>
                </a:r>
                <a:r>
                  <a:rPr lang="ru-RU" altLang="ru-RU" dirty="0"/>
                  <a:t>, то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C</a:t>
                </a:r>
                <a:r>
                  <a:rPr lang="en-US" altLang="ru-RU" baseline="-25000" dirty="0"/>
                  <a:t>3</a:t>
                </a:r>
                <a:r>
                  <a:rPr lang="en-US" altLang="ru-RU" dirty="0"/>
                  <a:t> || </a:t>
                </a:r>
                <a:r>
                  <a:rPr lang="en-US" altLang="ru-RU" i="1" dirty="0"/>
                  <a:t>BH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Значит, </a:t>
                </a:r>
                <a14:m>
                  <m:oMath xmlns:m="http://schemas.openxmlformats.org/officeDocument/2006/math">
                    <m:r>
                      <a:rPr lang="ru-RU" alt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sSub>
                      <m:sSubPr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alt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ru-RU" altLang="ru-RU" dirty="0"/>
                  <a:t>, следовательно, точка </a:t>
                </a:r>
                <a:r>
                  <a:rPr lang="en-US" altLang="ru-RU" i="1" dirty="0"/>
                  <a:t>A</a:t>
                </a:r>
                <a:r>
                  <a:rPr lang="en-US" altLang="ru-RU" baseline="-25000" dirty="0"/>
                  <a:t>1</a:t>
                </a:r>
                <a:r>
                  <a:rPr lang="ru-RU" altLang="ru-RU" dirty="0"/>
                  <a:t> принадлежит этой окружности. </a:t>
                </a:r>
              </a:p>
            </p:txBody>
          </p:sp>
        </mc:Choice>
        <mc:Fallback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8FA00F24-FBBE-4835-B847-FBCD58180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36842" y="838773"/>
                <a:ext cx="5595066" cy="2308324"/>
              </a:xfrm>
              <a:prstGeom prst="rect">
                <a:avLst/>
              </a:prstGeom>
              <a:blipFill>
                <a:blip r:embed="rId8"/>
                <a:stretch>
                  <a:fillRect l="-1634" t="-2116" r="-1743" b="-529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79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B49DCDA-A168-4FEA-B4AA-E91BEF473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89604C8-B412-4076-ABCD-592EF3011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736214"/>
            <a:ext cx="906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Изобразите окружность Эйлера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F328F5-9E3B-4AFD-A59C-314173C60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769314"/>
            <a:ext cx="4006716" cy="3319371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CDAB5CE3-A2E7-4A20-8EE0-1F2287FB22B7}"/>
              </a:ext>
            </a:extLst>
          </p:cNvPr>
          <p:cNvGrpSpPr/>
          <p:nvPr/>
        </p:nvGrpSpPr>
        <p:grpSpPr>
          <a:xfrm>
            <a:off x="755576" y="1755595"/>
            <a:ext cx="8236024" cy="3853043"/>
            <a:chOff x="755576" y="1755595"/>
            <a:chExt cx="8236024" cy="3853043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3E8DEFA-FC0F-421D-ADCA-5FFAA762D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41506" y="1755595"/>
              <a:ext cx="4025969" cy="3319371"/>
            </a:xfrm>
            <a:prstGeom prst="rect">
              <a:avLst/>
            </a:prstGeom>
          </p:spPr>
        </p:pic>
        <p:sp>
          <p:nvSpPr>
            <p:cNvPr id="12" name="Text Box 6">
              <a:extLst>
                <a:ext uri="{FF2B5EF4-FFF2-40B4-BE49-F238E27FC236}">
                  <a16:creationId xmlns:a16="http://schemas.microsoft.com/office/drawing/2014/main" id="{9C8ABBC6-B364-486D-96C1-9DE4D46F9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576" y="5029200"/>
              <a:ext cx="8236024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Ответ.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32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B49DCDA-A168-4FEA-B4AA-E91BEF473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89604C8-B412-4076-ABCD-592EF3011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736214"/>
            <a:ext cx="906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Изобразите окружность Эйлера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4AA99D1-EECF-4F76-8A61-9CDE446C1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0472" y="1802008"/>
            <a:ext cx="3703056" cy="2796823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8BD2169F-7739-4FE9-A43A-E43EEBA6F0EC}"/>
              </a:ext>
            </a:extLst>
          </p:cNvPr>
          <p:cNvGrpSpPr/>
          <p:nvPr/>
        </p:nvGrpSpPr>
        <p:grpSpPr>
          <a:xfrm>
            <a:off x="755576" y="1777445"/>
            <a:ext cx="8236024" cy="3831193"/>
            <a:chOff x="755576" y="1777445"/>
            <a:chExt cx="8236024" cy="3831193"/>
          </a:xfrm>
        </p:grpSpPr>
        <p:sp>
          <p:nvSpPr>
            <p:cNvPr id="12" name="Text Box 6">
              <a:extLst>
                <a:ext uri="{FF2B5EF4-FFF2-40B4-BE49-F238E27FC236}">
                  <a16:creationId xmlns:a16="http://schemas.microsoft.com/office/drawing/2014/main" id="{9C8ABBC6-B364-486D-96C1-9DE4D46F9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576" y="5029200"/>
              <a:ext cx="8236024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Ответ.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30EB092-BCFD-42E7-9773-580D37D7B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20472" y="1777445"/>
              <a:ext cx="3746430" cy="2821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559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2B49DCDA-A168-4FEA-B4AA-E91BEF473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89604C8-B412-4076-ABCD-592EF3011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736214"/>
            <a:ext cx="906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2800" dirty="0"/>
              <a:t>Изобразите окружность Эйлера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A7E0A8-CC42-4518-B098-B8A1DB885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9771" y="1556792"/>
            <a:ext cx="3704458" cy="2954568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EE47AF06-FC1E-4F2D-81C2-F66086C43BC0}"/>
              </a:ext>
            </a:extLst>
          </p:cNvPr>
          <p:cNvGrpSpPr/>
          <p:nvPr/>
        </p:nvGrpSpPr>
        <p:grpSpPr>
          <a:xfrm>
            <a:off x="755576" y="1496650"/>
            <a:ext cx="8236024" cy="4111988"/>
            <a:chOff x="755576" y="1496650"/>
            <a:chExt cx="8236024" cy="4111988"/>
          </a:xfrm>
        </p:grpSpPr>
        <p:sp>
          <p:nvSpPr>
            <p:cNvPr id="12" name="Text Box 6">
              <a:extLst>
                <a:ext uri="{FF2B5EF4-FFF2-40B4-BE49-F238E27FC236}">
                  <a16:creationId xmlns:a16="http://schemas.microsoft.com/office/drawing/2014/main" id="{9C8ABBC6-B364-486D-96C1-9DE4D46F9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576" y="5029200"/>
              <a:ext cx="8236024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Ответ.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65F2C825-5A85-4087-8E9D-CA178B885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19770" y="1496650"/>
              <a:ext cx="3776001" cy="30147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960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8F74C0C6-CE2C-4DBA-812D-DA5481EA3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3200" dirty="0">
                <a:cs typeface="Times New Roman" panose="02020603050405020304" pitchFamily="18" charset="0"/>
              </a:rPr>
              <a:t>В любой треугольник можно вписать окружность. Ее центром будет точка пересечения биссектрис этого треугольника.</a:t>
            </a:r>
          </a:p>
        </p:txBody>
      </p:sp>
      <p:pic>
        <p:nvPicPr>
          <p:cNvPr id="391187" name="Picture 19">
            <a:extLst>
              <a:ext uri="{FF2B5EF4-FFF2-40B4-BE49-F238E27FC236}">
                <a16:creationId xmlns:a16="http://schemas.microsoft.com/office/drawing/2014/main" id="{13E2B8C7-1A4E-4831-BDBC-DD2BFE2F1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438400"/>
            <a:ext cx="4543425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8F74C0C6-CE2C-4DBA-812D-DA5481EA3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Доказательство.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треугольник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из его вершин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проведем биссектрисы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соответственно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91187" name="Picture 19">
            <a:extLst>
              <a:ext uri="{FF2B5EF4-FFF2-40B4-BE49-F238E27FC236}">
                <a16:creationId xmlns:a16="http://schemas.microsoft.com/office/drawing/2014/main" id="{13E2B8C7-1A4E-4831-BDBC-DD2BFE2F1D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07" y="1124744"/>
            <a:ext cx="3487289" cy="254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ABA582BE-AAC0-432E-8F0D-AB57F2AD3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918291"/>
            <a:ext cx="5508104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Докажем, что точка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их пересе­чения является центром вписанной окружности. Для этого достаточно про­верить равенство перпендикуляров 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OE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опущенных из точки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стороны треугольника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или, что то же самое, точка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одинаково уда­лена от сторон треугольника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66ECC7FA-2391-44CA-AE23-267E47315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3666492"/>
            <a:ext cx="9180512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Действительно, так как точка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принадле­жит биссектрисе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она одинаково удалена от сторон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 как точка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принадлежит биссектрисе 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она одинаково удалена от сторон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Значит, точка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одинаково удалена от всех сторон треугольника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200" dirty="0">
                <a:solidFill>
                  <a:srgbClr val="000000"/>
                </a:solidFill>
                <a:ea typeface="Times New Roman" panose="02020603050405020304" pitchFamily="18" charset="0"/>
              </a:rPr>
              <a:t>Так как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точка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одинаково удалена от сторон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она принадлежит биссектрисе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угла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</a:t>
            </a:r>
            <a:r>
              <a:rPr lang="en-US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е. все три биссектрисы пересекаются в одной точке 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Окружность с центром в этой точке и радиусом 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О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О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О</a:t>
            </a:r>
            <a:r>
              <a:rPr lang="en-US" sz="2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искомой вписанной окружностью.</a:t>
            </a:r>
            <a:endParaRPr lang="ru-RU" altLang="ru-RU" sz="2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1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407C7271-F368-41C0-8E8C-B1C886C47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DADA8EEF-43FD-4F77-8CD6-8BE2849C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Какой треугольник называется описанным около окружности?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A685E610-1430-4A13-9684-DEB1A913D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Тре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 называется описанным около окружности, если все его стороны касаются этой окружности.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893DFB88-C392-49AC-AC15-A44D49FF9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1A16DD51-F0CD-4FB4-BC1D-9D69314BD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окружность называется вписанной в треугольник?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10BFA935-2138-45BE-BA2E-BAED9D72C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Вписанной в треугольник называется окружность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касающаяся всех сторон этого треугольника.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C569B43E-FE20-4746-A68B-B3FB3C07A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419843" name="Text Box 3">
            <a:extLst>
              <a:ext uri="{FF2B5EF4-FFF2-40B4-BE49-F238E27FC236}">
                <a16:creationId xmlns:a16="http://schemas.microsoft.com/office/drawing/2014/main" id="{420C791F-AFB6-4E5B-8337-FC7D55D9F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Во всякий ли треугольник можно вписать окружность?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9844" name="Text Box 4">
            <a:extLst>
              <a:ext uri="{FF2B5EF4-FFF2-40B4-BE49-F238E27FC236}">
                <a16:creationId xmlns:a16="http://schemas.microsoft.com/office/drawing/2014/main" id="{D0E3C096-889B-46CD-B9A8-F3AFCA0F0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4859438C-FAB3-49F2-9FFF-30E97C452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F6BE31CD-BA92-452B-85E8-81CAAC0B4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Какая точка является</a:t>
            </a:r>
            <a:r>
              <a:rPr lang="ru-RU" altLang="ru-RU" sz="3200" dirty="0">
                <a:cs typeface="Times New Roman" panose="02020603050405020304" pitchFamily="18" charset="0"/>
              </a:rPr>
              <a:t> центр</a:t>
            </a:r>
            <a:r>
              <a:rPr lang="ru-RU" altLang="ru-RU" sz="3200" dirty="0"/>
              <a:t>ом</a:t>
            </a:r>
            <a:r>
              <a:rPr lang="ru-RU" altLang="ru-RU" sz="3200" dirty="0">
                <a:cs typeface="Times New Roman" panose="02020603050405020304" pitchFamily="18" charset="0"/>
              </a:rPr>
              <a:t> вписанной в треугольник окружности?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184F4C12-EE8F-42EC-93B6-E577E3362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Центром вписанной окружности является </a:t>
            </a:r>
            <a:r>
              <a:rPr lang="ru-RU" altLang="ru-RU" sz="3200" dirty="0">
                <a:cs typeface="Times New Roman" panose="02020603050405020304" pitchFamily="18" charset="0"/>
              </a:rPr>
              <a:t>точка пересечения биссектрис этого треугольника.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EB887AE8-64A4-4E08-A885-BC0CBC8EE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CCCA58F8-83AF-4B93-8D19-EEB92F30B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Можно ли вписать окружность в: а) остроугольный  треугольник; б) прямоугольный треугольник; в) тупоугольный треугольник?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EC5D3EF4-8F22-4085-9ED7-DAC42AD10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а) Да;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378887" name="Text Box 7">
            <a:extLst>
              <a:ext uri="{FF2B5EF4-FFF2-40B4-BE49-F238E27FC236}">
                <a16:creationId xmlns:a16="http://schemas.microsoft.com/office/drawing/2014/main" id="{E873AFF0-F76B-404D-A2C0-254ADCE86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434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да;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378888" name="Text Box 8">
            <a:extLst>
              <a:ext uri="{FF2B5EF4-FFF2-40B4-BE49-F238E27FC236}">
                <a16:creationId xmlns:a16="http://schemas.microsoft.com/office/drawing/2014/main" id="{CD55BC04-F048-4092-9A42-164EA4093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006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да.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  <p:bldP spid="378887" grpId="0" autoUpdateAnimBg="0"/>
      <p:bldP spid="37888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2905</TotalTime>
  <Words>1388</Words>
  <Application>Microsoft Office PowerPoint</Application>
  <PresentationFormat>Экран (4:3)</PresentationFormat>
  <Paragraphs>134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Cambria Math</vt:lpstr>
      <vt:lpstr>Times New Roman</vt:lpstr>
      <vt:lpstr>Оформление по умолчанию</vt:lpstr>
      <vt:lpstr>Треугольники, описанные около окружности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Окружность Эйлера</vt:lpstr>
      <vt:lpstr>Презентация PowerPoint</vt:lpstr>
      <vt:lpstr>Упражнение 1</vt:lpstr>
      <vt:lpstr>Упражнение 2</vt:lpstr>
      <vt:lpstr>Упражнение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122</cp:revision>
  <dcterms:created xsi:type="dcterms:W3CDTF">2008-04-30T05:51:18Z</dcterms:created>
  <dcterms:modified xsi:type="dcterms:W3CDTF">2021-12-15T05:34:59Z</dcterms:modified>
</cp:coreProperties>
</file>